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262B-ADC9-4F2A-9CD1-451F6F21019F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ABA42-1D20-4091-9796-5C3E77C7A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0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7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0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0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2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3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2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86EFF-11D3-4400-86EC-BEB58003B786}" type="datetimeFigureOut">
              <a:rPr lang="ko-KR" altLang="en-US" smtClean="0"/>
              <a:t>2017. 8. 22.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24726-B41F-4F7C-8A8D-D74642DB6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7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ifs.go.kr/sois/filedownload/fileList.d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xmlns="" id="{A22FCEE3-1CA7-4F27-971E-457B262DC796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2054302" y="1874400"/>
            <a:ext cx="5472677" cy="1583367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xmlns="" id="{46091324-D179-4580-8AD8-47F4038F7027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2054302" y="777156"/>
            <a:ext cx="5472677" cy="2680611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37363" y="584206"/>
            <a:ext cx="135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CF SYSTEM</a:t>
            </a:r>
            <a:endParaRPr lang="ko-KR" altLang="en-US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31D157C9-774F-441F-A377-282EBF9885B8}"/>
              </a:ext>
            </a:extLst>
          </p:cNvPr>
          <p:cNvGrpSpPr/>
          <p:nvPr/>
        </p:nvGrpSpPr>
        <p:grpSpPr>
          <a:xfrm>
            <a:off x="10889579" y="2387206"/>
            <a:ext cx="1184976" cy="1799423"/>
            <a:chOff x="10357486" y="2162986"/>
            <a:chExt cx="1184976" cy="179942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7486" y="2505292"/>
              <a:ext cx="1184976" cy="145711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0436083" y="2162986"/>
              <a:ext cx="1027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ORACLE</a:t>
              </a:r>
              <a:endParaRPr lang="ko-KR" altLang="en-US" dirty="0"/>
            </a:p>
          </p:txBody>
        </p:sp>
      </p:grpSp>
      <p:cxnSp>
        <p:nvCxnSpPr>
          <p:cNvPr id="68" name="직선 화살표 연결선 67"/>
          <p:cNvCxnSpPr>
            <a:cxnSpLocks/>
            <a:stCxn id="47" idx="3"/>
            <a:endCxn id="16" idx="1"/>
          </p:cNvCxnSpPr>
          <p:nvPr/>
        </p:nvCxnSpPr>
        <p:spPr>
          <a:xfrm>
            <a:off x="8369111" y="3457767"/>
            <a:ext cx="2520468" cy="304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B75C06FB-545F-4172-8AFD-A7F571B058AA}"/>
              </a:ext>
            </a:extLst>
          </p:cNvPr>
          <p:cNvGrpSpPr/>
          <p:nvPr/>
        </p:nvGrpSpPr>
        <p:grpSpPr>
          <a:xfrm>
            <a:off x="7538125" y="5573608"/>
            <a:ext cx="1532394" cy="950863"/>
            <a:chOff x="5999551" y="5942861"/>
            <a:chExt cx="1532394" cy="950863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552" y="5942861"/>
              <a:ext cx="1532393" cy="766197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5999551" y="6524392"/>
              <a:ext cx="153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NAS</a:t>
              </a:r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752A39E-F046-4C76-8A3E-8BD38A8FB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9" y="2674298"/>
            <a:ext cx="1203793" cy="7764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6398B08-1D36-4EA8-8F54-2CFF1A17AAEA}"/>
              </a:ext>
            </a:extLst>
          </p:cNvPr>
          <p:cNvSpPr txBox="1"/>
          <p:nvPr/>
        </p:nvSpPr>
        <p:spPr>
          <a:xfrm>
            <a:off x="642161" y="236393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MODIS(TERRA)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29283DDF-5695-4CE8-B178-C25CC085C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66" y="3776300"/>
            <a:ext cx="1300036" cy="6709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BD6B30C-FBD4-4A11-9F54-01996B39377C}"/>
              </a:ext>
            </a:extLst>
          </p:cNvPr>
          <p:cNvSpPr/>
          <p:nvPr/>
        </p:nvSpPr>
        <p:spPr>
          <a:xfrm>
            <a:off x="655307" y="3457767"/>
            <a:ext cx="1371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MODIS(AQUA)</a:t>
            </a:r>
            <a:endParaRPr lang="ko-KR" altLang="en-US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99C2EA3D-9878-484A-A706-9F3076145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6" y="375919"/>
            <a:ext cx="1142916" cy="80247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ACA27A0-995E-47AA-B5C8-FB73A3B7A0CE}"/>
              </a:ext>
            </a:extLst>
          </p:cNvPr>
          <p:cNvSpPr/>
          <p:nvPr/>
        </p:nvSpPr>
        <p:spPr>
          <a:xfrm>
            <a:off x="333968" y="47561"/>
            <a:ext cx="2014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AVHRR(NOAA[POESS])</a:t>
            </a:r>
            <a:endParaRPr lang="ko-KR" altLang="en-US" sz="14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2AACBE8A-FB1A-4D36-BD30-10D67ED8C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0" y="4766443"/>
            <a:ext cx="1344962" cy="769558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DF07257-2D38-4301-9592-12C3B39E2324}"/>
              </a:ext>
            </a:extLst>
          </p:cNvPr>
          <p:cNvSpPr/>
          <p:nvPr/>
        </p:nvSpPr>
        <p:spPr>
          <a:xfrm>
            <a:off x="270425" y="4493550"/>
            <a:ext cx="2141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GOCI(COMS)/MI(COMS)</a:t>
            </a:r>
            <a:endParaRPr lang="ko-KR" altLang="en-US" sz="14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551C51D5-1A4D-4A03-BA29-87A20B2F2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5721" y="5769432"/>
            <a:ext cx="956820" cy="1100342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BEE80AFE-7BDD-432E-9744-061575C6CD14}"/>
              </a:ext>
            </a:extLst>
          </p:cNvPr>
          <p:cNvSpPr/>
          <p:nvPr/>
        </p:nvSpPr>
        <p:spPr>
          <a:xfrm>
            <a:off x="512094" y="5573608"/>
            <a:ext cx="1658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AHI(HIMAWARI-8)</a:t>
            </a:r>
            <a:endParaRPr lang="ko-KR" altLang="en-US" sz="14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BA2C20B-E89D-470E-B0C7-83C488D434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1" y="1454510"/>
            <a:ext cx="1426141" cy="83978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55AE04A-50DD-44FE-AE5C-7D7C58C9E4C0}"/>
              </a:ext>
            </a:extLst>
          </p:cNvPr>
          <p:cNvSpPr/>
          <p:nvPr/>
        </p:nvSpPr>
        <p:spPr>
          <a:xfrm>
            <a:off x="734334" y="1184758"/>
            <a:ext cx="1213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NPP(SUOMI)</a:t>
            </a:r>
            <a:endParaRPr lang="ko-KR" altLang="en-US" sz="14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A7AB1D2E-6622-4A1C-9162-6D3C746C71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97" y="990361"/>
            <a:ext cx="842132" cy="1298287"/>
          </a:xfrm>
          <a:prstGeom prst="rect">
            <a:avLst/>
          </a:prstGeom>
        </p:spPr>
      </p:pic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xmlns="" id="{796D958E-CB58-49EF-907B-6D7EC1B4FB4D}"/>
              </a:ext>
            </a:extLst>
          </p:cNvPr>
          <p:cNvCxnSpPr>
            <a:cxnSpLocks/>
            <a:stCxn id="30" idx="3"/>
            <a:endCxn id="73" idx="1"/>
          </p:cNvCxnSpPr>
          <p:nvPr/>
        </p:nvCxnSpPr>
        <p:spPr>
          <a:xfrm>
            <a:off x="2054302" y="5151222"/>
            <a:ext cx="5483824" cy="805485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xmlns="" id="{298EBCDF-FBA8-48E5-804C-C73F0CCC44F3}"/>
              </a:ext>
            </a:extLst>
          </p:cNvPr>
          <p:cNvCxnSpPr>
            <a:cxnSpLocks/>
            <a:stCxn id="26" idx="3"/>
            <a:endCxn id="73" idx="1"/>
          </p:cNvCxnSpPr>
          <p:nvPr/>
        </p:nvCxnSpPr>
        <p:spPr>
          <a:xfrm>
            <a:off x="2054302" y="777156"/>
            <a:ext cx="5483824" cy="5179551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xmlns="" id="{95D213D7-AA21-4932-940D-43A20320BB70}"/>
              </a:ext>
            </a:extLst>
          </p:cNvPr>
          <p:cNvCxnSpPr>
            <a:cxnSpLocks/>
            <a:stCxn id="39" idx="3"/>
            <a:endCxn id="73" idx="1"/>
          </p:cNvCxnSpPr>
          <p:nvPr/>
        </p:nvCxnSpPr>
        <p:spPr>
          <a:xfrm>
            <a:off x="2054302" y="1874400"/>
            <a:ext cx="5483824" cy="4082307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FA7BDADD-83FC-4488-9C55-67895127D229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>
            <a:off x="2054302" y="3062508"/>
            <a:ext cx="5483824" cy="289419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xmlns="" id="{E1FA320E-DBDC-4109-9EF8-D33464D5C93E}"/>
              </a:ext>
            </a:extLst>
          </p:cNvPr>
          <p:cNvCxnSpPr>
            <a:cxnSpLocks/>
            <a:stCxn id="61" idx="3"/>
            <a:endCxn id="101" idx="0"/>
          </p:cNvCxnSpPr>
          <p:nvPr/>
        </p:nvCxnSpPr>
        <p:spPr>
          <a:xfrm>
            <a:off x="6137429" y="1639505"/>
            <a:ext cx="1810616" cy="786020"/>
          </a:xfrm>
          <a:prstGeom prst="bentConnector2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xmlns="" id="{74014917-2841-42D4-BB85-0884000C6D5D}"/>
              </a:ext>
            </a:extLst>
          </p:cNvPr>
          <p:cNvCxnSpPr>
            <a:cxnSpLocks/>
            <a:stCxn id="17" idx="3"/>
            <a:endCxn id="73" idx="1"/>
          </p:cNvCxnSpPr>
          <p:nvPr/>
        </p:nvCxnSpPr>
        <p:spPr>
          <a:xfrm>
            <a:off x="2054302" y="4111793"/>
            <a:ext cx="5483824" cy="1844914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xmlns="" id="{44E628DC-C5EA-4930-90C6-6FCA5824DD5C}"/>
              </a:ext>
            </a:extLst>
          </p:cNvPr>
          <p:cNvCxnSpPr>
            <a:cxnSpLocks/>
            <a:stCxn id="39" idx="3"/>
            <a:endCxn id="61" idx="1"/>
          </p:cNvCxnSpPr>
          <p:nvPr/>
        </p:nvCxnSpPr>
        <p:spPr>
          <a:xfrm flipV="1">
            <a:off x="2054302" y="1639505"/>
            <a:ext cx="3240995" cy="234895"/>
          </a:xfrm>
          <a:prstGeom prst="bentConnector3">
            <a:avLst>
              <a:gd name="adj1" fmla="val 50000"/>
            </a:avLst>
          </a:prstGeom>
          <a:ln w="50800">
            <a:solidFill>
              <a:srgbClr val="FFC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xmlns="" id="{97CD7FDF-3951-4994-B1D6-28636277B466}"/>
              </a:ext>
            </a:extLst>
          </p:cNvPr>
          <p:cNvCxnSpPr>
            <a:cxnSpLocks/>
            <a:stCxn id="26" idx="3"/>
            <a:endCxn id="61" idx="1"/>
          </p:cNvCxnSpPr>
          <p:nvPr/>
        </p:nvCxnSpPr>
        <p:spPr>
          <a:xfrm>
            <a:off x="2054302" y="777156"/>
            <a:ext cx="3240995" cy="862349"/>
          </a:xfrm>
          <a:prstGeom prst="bentConnector3">
            <a:avLst>
              <a:gd name="adj1" fmla="val 50000"/>
            </a:avLst>
          </a:prstGeom>
          <a:ln w="50800">
            <a:solidFill>
              <a:srgbClr val="FFC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37" idx="2"/>
            <a:endCxn id="73" idx="1"/>
          </p:cNvCxnSpPr>
          <p:nvPr/>
        </p:nvCxnSpPr>
        <p:spPr>
          <a:xfrm flipV="1">
            <a:off x="2054302" y="5956707"/>
            <a:ext cx="5483824" cy="362896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0D0C1854-60E5-44A8-A5EE-56D02C8DA65D}"/>
              </a:ext>
            </a:extLst>
          </p:cNvPr>
          <p:cNvGrpSpPr/>
          <p:nvPr/>
        </p:nvGrpSpPr>
        <p:grpSpPr>
          <a:xfrm>
            <a:off x="7237754" y="2425525"/>
            <a:ext cx="1420582" cy="1681385"/>
            <a:chOff x="7237754" y="2425525"/>
            <a:chExt cx="1420582" cy="168138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79" y="2808623"/>
              <a:ext cx="842132" cy="1298287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32A507C2-57BF-4D64-85A0-FBF0D4539B4E}"/>
                </a:ext>
              </a:extLst>
            </p:cNvPr>
            <p:cNvSpPr txBox="1"/>
            <p:nvPr/>
          </p:nvSpPr>
          <p:spPr>
            <a:xfrm>
              <a:off x="7237754" y="242552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중계 시스템</a:t>
              </a:r>
            </a:p>
          </p:txBody>
        </p:sp>
      </p:grp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xmlns="" id="{EF585E8D-7F79-484C-B9EA-C16CC07ABD98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2054302" y="3457767"/>
            <a:ext cx="5472677" cy="65402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xmlns="" id="{55076A93-93F1-4A23-81D9-835CCC3494A1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054302" y="3062508"/>
            <a:ext cx="5472677" cy="39525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xmlns="" id="{BBF7F89B-CC14-4253-8AF9-F339B9F9946A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 flipV="1">
            <a:off x="2054302" y="3457767"/>
            <a:ext cx="5472677" cy="1693455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xmlns="" id="{C14D1CE0-B920-4C23-B005-97AD00D37DAD}"/>
              </a:ext>
            </a:extLst>
          </p:cNvPr>
          <p:cNvCxnSpPr>
            <a:cxnSpLocks/>
            <a:stCxn id="37" idx="2"/>
            <a:endCxn id="47" idx="1"/>
          </p:cNvCxnSpPr>
          <p:nvPr/>
        </p:nvCxnSpPr>
        <p:spPr>
          <a:xfrm flipV="1">
            <a:off x="2054302" y="3457767"/>
            <a:ext cx="5472677" cy="2861836"/>
          </a:xfrm>
          <a:prstGeom prst="bentConnector3">
            <a:avLst>
              <a:gd name="adj1" fmla="val 72670"/>
            </a:avLst>
          </a:prstGeom>
          <a:ln w="5080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64357F-7C96-43F1-9646-36B8458EEB38}"/>
              </a:ext>
            </a:extLst>
          </p:cNvPr>
          <p:cNvSpPr txBox="1"/>
          <p:nvPr/>
        </p:nvSpPr>
        <p:spPr>
          <a:xfrm>
            <a:off x="7472338" y="4087473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FTP</a:t>
            </a:r>
            <a:r>
              <a:rPr lang="ko-KR" altLang="en-US" dirty="0"/>
              <a:t> </a:t>
            </a:r>
            <a:r>
              <a:rPr lang="en-US" altLang="ko-KR" dirty="0" err="1"/>
              <a:t>Svr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FE0058-53BD-4D4E-B526-21C2D8269FFC}"/>
              </a:ext>
            </a:extLst>
          </p:cNvPr>
          <p:cNvSpPr txBox="1"/>
          <p:nvPr/>
        </p:nvSpPr>
        <p:spPr>
          <a:xfrm>
            <a:off x="10878432" y="4181576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FTP</a:t>
            </a:r>
            <a:r>
              <a:rPr lang="ko-KR" altLang="en-US" dirty="0"/>
              <a:t> </a:t>
            </a:r>
            <a:r>
              <a:rPr lang="en-US" altLang="ko-KR" dirty="0" err="1"/>
              <a:t>Svr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0F163C7-939C-4F94-9694-2A09DB63EE12}"/>
              </a:ext>
            </a:extLst>
          </p:cNvPr>
          <p:cNvSpPr txBox="1"/>
          <p:nvPr/>
        </p:nvSpPr>
        <p:spPr>
          <a:xfrm>
            <a:off x="5744580" y="2961493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FTP Push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4EE1547-8465-47B9-9AB1-75514EBC2294}"/>
              </a:ext>
            </a:extLst>
          </p:cNvPr>
          <p:cNvSpPr txBox="1"/>
          <p:nvPr/>
        </p:nvSpPr>
        <p:spPr>
          <a:xfrm>
            <a:off x="9310856" y="3542602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FTP Push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6755F87-1C90-4143-B149-0B6493E23667}"/>
              </a:ext>
            </a:extLst>
          </p:cNvPr>
          <p:cNvSpPr txBox="1"/>
          <p:nvPr/>
        </p:nvSpPr>
        <p:spPr>
          <a:xfrm>
            <a:off x="9306300" y="2997599"/>
            <a:ext cx="114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5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0DFD53-8759-436A-B935-52495008B9EA}"/>
              </a:ext>
            </a:extLst>
          </p:cNvPr>
          <p:cNvSpPr txBox="1"/>
          <p:nvPr/>
        </p:nvSpPr>
        <p:spPr>
          <a:xfrm>
            <a:off x="103909" y="94013"/>
            <a:ext cx="11762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설계관련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로컬 </a:t>
            </a:r>
            <a:r>
              <a:rPr lang="en-US" altLang="ko-KR" dirty="0"/>
              <a:t>PC</a:t>
            </a:r>
            <a:r>
              <a:rPr lang="ko-KR" altLang="en-US" dirty="0"/>
              <a:t>에서는 전송이 성공하면 삭제 하면 됨</a:t>
            </a:r>
            <a:endParaRPr lang="en-US" altLang="ko-KR" dirty="0"/>
          </a:p>
          <a:p>
            <a:r>
              <a:rPr lang="ko-KR" altLang="en-US" dirty="0"/>
              <a:t>각 과정은 로그로 남김</a:t>
            </a:r>
            <a:endParaRPr lang="en-US" altLang="ko-KR" dirty="0"/>
          </a:p>
          <a:p>
            <a:r>
              <a:rPr lang="ko-KR" altLang="en-US" dirty="0"/>
              <a:t>전산실 스토리지의 디렉토리 구성은 </a:t>
            </a:r>
            <a:endParaRPr lang="en-US" altLang="ko-KR" dirty="0"/>
          </a:p>
          <a:p>
            <a:r>
              <a:rPr lang="ko-KR" altLang="en-US" dirty="0"/>
              <a:t>    배포정보</a:t>
            </a:r>
            <a:r>
              <a:rPr lang="en-US" altLang="ko-KR" dirty="0"/>
              <a:t> - </a:t>
            </a:r>
            <a:r>
              <a:rPr lang="ko-KR" altLang="en-US" dirty="0"/>
              <a:t>위성 </a:t>
            </a:r>
            <a:r>
              <a:rPr lang="en-US" altLang="ko-KR" dirty="0"/>
              <a:t>- </a:t>
            </a:r>
            <a:r>
              <a:rPr lang="ko-KR" altLang="en-US" dirty="0"/>
              <a:t>기간 의 형태가 됨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URL : </a:t>
            </a:r>
            <a:r>
              <a:rPr lang="en-US" altLang="ko-KR" dirty="0">
                <a:hlinkClick r:id="rId2"/>
              </a:rPr>
              <a:t>http://www.nifs.go.kr/sois/filedownload/fileList.do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외부에서는 위성부터 보이지만 내부적으로는 자료 </a:t>
            </a:r>
            <a:r>
              <a:rPr lang="en-US" altLang="ko-KR" dirty="0"/>
              <a:t>Level </a:t>
            </a:r>
            <a:r>
              <a:rPr lang="ko-KR" altLang="en-US" dirty="0"/>
              <a:t>부터 나타남</a:t>
            </a:r>
            <a:r>
              <a:rPr lang="en-US" altLang="ko-KR" dirty="0"/>
              <a:t>(</a:t>
            </a:r>
            <a:r>
              <a:rPr lang="ko-KR" altLang="en-US" dirty="0"/>
              <a:t>코드화 되어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썸네일 파일도 같이 입력이 됨</a:t>
            </a:r>
            <a:endParaRPr lang="en-US" altLang="ko-KR" dirty="0"/>
          </a:p>
          <a:p>
            <a:r>
              <a:rPr lang="ko-KR" altLang="en-US" dirty="0"/>
              <a:t>로컬에 업로드 된 썸네일은 전산실에 썸네일 디렉토리에 저장</a:t>
            </a:r>
            <a:r>
              <a:rPr lang="en-US" altLang="ko-KR" dirty="0"/>
              <a:t>(</a:t>
            </a:r>
            <a:r>
              <a:rPr lang="ko-KR" altLang="en-US" dirty="0" err="1"/>
              <a:t>플로차트에는</a:t>
            </a:r>
            <a:r>
              <a:rPr lang="ko-KR" altLang="en-US" dirty="0"/>
              <a:t> 빠져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보통 </a:t>
            </a:r>
            <a:r>
              <a:rPr lang="en-US" altLang="ko-KR" dirty="0" err="1"/>
              <a:t>png</a:t>
            </a:r>
            <a:r>
              <a:rPr lang="en-US" altLang="ko-KR" dirty="0"/>
              <a:t>, gif, jpg </a:t>
            </a:r>
            <a:r>
              <a:rPr lang="ko-KR" altLang="en-US" dirty="0"/>
              <a:t>중 하나임</a:t>
            </a:r>
            <a:r>
              <a:rPr lang="en-US" altLang="ko-KR" dirty="0"/>
              <a:t>. </a:t>
            </a:r>
          </a:p>
          <a:p>
            <a:r>
              <a:rPr lang="ko-KR" altLang="en-US"/>
              <a:t>파일명은 보통 원파일에 확장자가 추가로 붙는 형태임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0946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530" y="0"/>
            <a:ext cx="110474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서브시스템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운영체제 </a:t>
            </a:r>
            <a:r>
              <a:rPr lang="en-US" altLang="ko-KR" dirty="0"/>
              <a:t>: </a:t>
            </a:r>
            <a:r>
              <a:rPr lang="ko-KR" altLang="en-US" dirty="0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또는 윈도우 </a:t>
            </a:r>
            <a:r>
              <a:rPr lang="en-US" altLang="ko-KR" dirty="0"/>
              <a:t>2012/2016</a:t>
            </a:r>
          </a:p>
          <a:p>
            <a:r>
              <a:rPr lang="en-US" altLang="ko-KR" dirty="0"/>
              <a:t> - </a:t>
            </a:r>
            <a:r>
              <a:rPr lang="en-US" altLang="ko-KR" dirty="0" smtClean="0"/>
              <a:t>MS </a:t>
            </a:r>
            <a:r>
              <a:rPr lang="ko-KR" altLang="en-US" dirty="0"/>
              <a:t>윈도우 기반의 어플리케이션으로 개발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닷넷 기반으로 개발</a:t>
            </a:r>
            <a:r>
              <a:rPr lang="en-US" altLang="ko-KR" dirty="0"/>
              <a:t>(C#)</a:t>
            </a:r>
          </a:p>
          <a:p>
            <a:r>
              <a:rPr lang="en-US" altLang="ko-KR" dirty="0"/>
              <a:t> - 64bit </a:t>
            </a:r>
            <a:r>
              <a:rPr lang="ko-KR" altLang="en-US" dirty="0"/>
              <a:t>환경 개발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주요 기능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위성</a:t>
            </a:r>
            <a:r>
              <a:rPr lang="en-US" altLang="ko-KR" dirty="0"/>
              <a:t>, </a:t>
            </a:r>
            <a:r>
              <a:rPr lang="ko-KR" altLang="en-US" dirty="0"/>
              <a:t>산출물 및 위성에 따른 산출물 목록 관리기능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산출물 목록에 등록은 하더라도 실제 전송을 할지 말지를 결정하는 체크박스 필요</a:t>
            </a:r>
            <a:endParaRPr lang="en-US" altLang="ko-KR" dirty="0"/>
          </a:p>
          <a:p>
            <a:r>
              <a:rPr lang="en-US" altLang="ko-KR" dirty="0"/>
              <a:t> - FTP/DB </a:t>
            </a:r>
            <a:r>
              <a:rPr lang="ko-KR" altLang="en-US" dirty="0"/>
              <a:t>정보 관리 기능</a:t>
            </a:r>
            <a:r>
              <a:rPr lang="en-US" altLang="ko-KR" dirty="0"/>
              <a:t>(</a:t>
            </a:r>
            <a:r>
              <a:rPr lang="ko-KR" altLang="en-US" dirty="0"/>
              <a:t>접속 주소</a:t>
            </a:r>
            <a:r>
              <a:rPr lang="en-US" altLang="ko-KR" dirty="0"/>
              <a:t>, Port, ID/PW, DB</a:t>
            </a:r>
            <a:r>
              <a:rPr lang="ko-KR" altLang="en-US" dirty="0"/>
              <a:t>의 경우 </a:t>
            </a:r>
            <a:r>
              <a:rPr lang="en-US" altLang="ko-KR" dirty="0"/>
              <a:t>DB </a:t>
            </a:r>
            <a:r>
              <a:rPr lang="ko-KR" altLang="en-US" dirty="0"/>
              <a:t>서비스명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입력되는 자료에 대한 디렉토리 정의 기능</a:t>
            </a:r>
            <a:r>
              <a:rPr lang="en-US" altLang="ko-KR" dirty="0"/>
              <a:t>(</a:t>
            </a:r>
            <a:r>
              <a:rPr lang="ko-KR" altLang="en-US" dirty="0" err="1"/>
              <a:t>위성별</a:t>
            </a:r>
            <a:r>
              <a:rPr lang="en-US" altLang="ko-KR" dirty="0"/>
              <a:t> </a:t>
            </a:r>
            <a:r>
              <a:rPr lang="ko-KR" altLang="en-US" dirty="0"/>
              <a:t>디렉토리 관리 기능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입력되는 자료에 대한 서버 업로드 디렉토리 정의 기능</a:t>
            </a:r>
            <a:r>
              <a:rPr lang="en-US" altLang="ko-KR" dirty="0"/>
              <a:t>(</a:t>
            </a:r>
            <a:r>
              <a:rPr lang="ko-KR" altLang="en-US" dirty="0" err="1"/>
              <a:t>위성별</a:t>
            </a:r>
            <a:r>
              <a:rPr lang="en-US" altLang="ko-KR" dirty="0"/>
              <a:t>-</a:t>
            </a:r>
            <a:r>
              <a:rPr lang="ko-KR" altLang="en-US" dirty="0"/>
              <a:t>산출물별 디렉토리 관리 기능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입력되는 자료에 대하여 </a:t>
            </a:r>
            <a:r>
              <a:rPr lang="en-US" altLang="ko-KR" dirty="0"/>
              <a:t>DB </a:t>
            </a:r>
            <a:r>
              <a:rPr lang="ko-KR" altLang="en-US" dirty="0"/>
              <a:t>에 입력되는 디폴트</a:t>
            </a:r>
            <a:r>
              <a:rPr lang="en-US" altLang="ko-KR" dirty="0"/>
              <a:t>(</a:t>
            </a:r>
            <a:r>
              <a:rPr lang="ko-KR" altLang="en-US" dirty="0"/>
              <a:t>메타</a:t>
            </a:r>
            <a:r>
              <a:rPr lang="en-US" altLang="ko-KR" dirty="0"/>
              <a:t>) </a:t>
            </a:r>
            <a:r>
              <a:rPr lang="ko-KR" altLang="en-US" dirty="0"/>
              <a:t>정보를 산출물별로 관리 필요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현재 전산실로 전송된 자료에 대하여 로그 기록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현재 상태</a:t>
            </a:r>
            <a:r>
              <a:rPr lang="en-US" altLang="ko-KR" dirty="0"/>
              <a:t>, </a:t>
            </a:r>
            <a:r>
              <a:rPr lang="ko-KR" altLang="en-US" dirty="0"/>
              <a:t>오늘 전송한 자료 등을 화면에 표시하여 모니터링 기능 제공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윈도우 서비스로 운영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각 위성별로 전송 예약시간 설정 기능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). </a:t>
            </a:r>
            <a:r>
              <a:rPr lang="ko-KR" altLang="en-US" dirty="0"/>
              <a:t>각 시간별로는 </a:t>
            </a:r>
            <a:r>
              <a:rPr lang="en-US" altLang="ko-KR" dirty="0"/>
              <a:t>+- 4</a:t>
            </a:r>
            <a:r>
              <a:rPr lang="ko-KR" altLang="en-US" dirty="0"/>
              <a:t>시간 이상 차이가 나야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입력되는 자료에 대한 파일이 정상적인지</a:t>
            </a:r>
            <a:r>
              <a:rPr lang="en-US" altLang="ko-KR" dirty="0"/>
              <a:t> </a:t>
            </a:r>
            <a:r>
              <a:rPr lang="ko-KR" altLang="en-US" dirty="0"/>
              <a:t>판단</a:t>
            </a:r>
            <a:r>
              <a:rPr lang="en-US" altLang="ko-KR" dirty="0"/>
              <a:t>(FTP</a:t>
            </a:r>
            <a:r>
              <a:rPr lang="ko-KR" altLang="en-US" dirty="0"/>
              <a:t>를 통해 입력되는 중에 전송이 이루어 지지 않게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전산실 전송시에는 </a:t>
            </a:r>
            <a:r>
              <a:rPr lang="en-US" altLang="ko-KR" dirty="0"/>
              <a:t>FTP</a:t>
            </a:r>
            <a:r>
              <a:rPr lang="ko-KR" altLang="en-US" dirty="0"/>
              <a:t>를 통해 파일을 먼저 보내고 </a:t>
            </a:r>
            <a:r>
              <a:rPr lang="en-US" altLang="ko-KR" dirty="0"/>
              <a:t>FTP </a:t>
            </a:r>
            <a:r>
              <a:rPr lang="ko-KR" altLang="en-US" dirty="0"/>
              <a:t>전송이 정상적으로 완료 되었을 시에만 </a:t>
            </a:r>
            <a:r>
              <a:rPr lang="en-US" altLang="ko-KR" dirty="0"/>
              <a:t>DB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전산실 전송이 실패시에 화면에 에러를 표시</a:t>
            </a:r>
            <a:r>
              <a:rPr lang="en-US" altLang="ko-KR" dirty="0"/>
              <a:t>(</a:t>
            </a:r>
            <a:r>
              <a:rPr lang="ko-KR" altLang="en-US" dirty="0"/>
              <a:t>화면에 전송 에러를 표시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파일을 전송하고 나면 파일은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52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530" y="391886"/>
            <a:ext cx="1104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기능에 대한 주요 예시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새로운 위성이 추가 되면 프로그램에서 위성을 추가하고 관련 데이터가 입력되는 디렉토리를 정의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새롭게 입력된 위성이 있으면 이에 따른 산출물에 대한 신규 정의가 필요함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산출물은 파일명을 </a:t>
            </a:r>
            <a:r>
              <a:rPr lang="en-US" altLang="ko-KR" dirty="0"/>
              <a:t>Parsing </a:t>
            </a:r>
            <a:r>
              <a:rPr lang="ko-KR" altLang="en-US" dirty="0"/>
              <a:t>하여 위성종류</a:t>
            </a:r>
            <a:r>
              <a:rPr lang="en-US" altLang="ko-KR" dirty="0"/>
              <a:t>, </a:t>
            </a:r>
            <a:r>
              <a:rPr lang="ko-KR" altLang="en-US" dirty="0"/>
              <a:t>산출물 종류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날짜 및 시간 등을 구분하여 이에 맞게 서버에 </a:t>
            </a:r>
            <a:r>
              <a:rPr lang="en-US" altLang="ko-KR" dirty="0"/>
              <a:t>FTP</a:t>
            </a:r>
            <a:r>
              <a:rPr lang="ko-KR" altLang="en-US" dirty="0"/>
              <a:t>를 통해 지정된 디렉토리에 전송하며 관련 정보를 </a:t>
            </a:r>
            <a:r>
              <a:rPr lang="en-US" altLang="ko-KR" dirty="0"/>
              <a:t>DB </a:t>
            </a:r>
            <a:r>
              <a:rPr lang="ko-KR" altLang="en-US" dirty="0"/>
              <a:t>에 입력 해야함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43308D6-365A-4FFF-AC97-70FA3D3AB9D2}"/>
              </a:ext>
            </a:extLst>
          </p:cNvPr>
          <p:cNvSpPr txBox="1"/>
          <p:nvPr/>
        </p:nvSpPr>
        <p:spPr>
          <a:xfrm>
            <a:off x="466530" y="2138194"/>
            <a:ext cx="11047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시나리오 예시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위성명</a:t>
            </a:r>
            <a:r>
              <a:rPr lang="ko-KR" altLang="en-US" dirty="0"/>
              <a:t> </a:t>
            </a:r>
            <a:r>
              <a:rPr lang="en-US" altLang="ko-KR" dirty="0"/>
              <a:t>JS</a:t>
            </a:r>
            <a:r>
              <a:rPr lang="ko-KR" altLang="en-US" dirty="0"/>
              <a:t> 및  해당 위성의 산출물 </a:t>
            </a:r>
            <a:r>
              <a:rPr lang="en-US" altLang="ko-KR" dirty="0"/>
              <a:t>J1, J2 </a:t>
            </a:r>
            <a:r>
              <a:rPr lang="ko-KR" altLang="en-US" dirty="0"/>
              <a:t>가 추가됨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프로그램에서 </a:t>
            </a:r>
            <a:r>
              <a:rPr lang="en-US" altLang="ko-KR" dirty="0"/>
              <a:t>JS </a:t>
            </a:r>
            <a:r>
              <a:rPr lang="ko-KR" altLang="en-US" dirty="0"/>
              <a:t>정보를 추가</a:t>
            </a:r>
            <a:r>
              <a:rPr lang="en-US" altLang="ko-KR" dirty="0"/>
              <a:t>(</a:t>
            </a:r>
            <a:r>
              <a:rPr lang="ko-KR" altLang="en-US" dirty="0"/>
              <a:t>데이터가 입력되는 디렉토리 설정</a:t>
            </a:r>
            <a:r>
              <a:rPr lang="en-US" altLang="ko-KR" dirty="0"/>
              <a:t>), </a:t>
            </a:r>
            <a:r>
              <a:rPr lang="ko-KR" altLang="en-US" dirty="0"/>
              <a:t>전송할 시간을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프로그램에서 </a:t>
            </a:r>
            <a:r>
              <a:rPr lang="en-US" altLang="ko-KR" dirty="0"/>
              <a:t>J1, J2 </a:t>
            </a:r>
            <a:r>
              <a:rPr lang="ko-KR" altLang="en-US" dirty="0"/>
              <a:t>정보를 추가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Parsing </a:t>
            </a:r>
            <a:r>
              <a:rPr lang="ko-KR" altLang="en-US" dirty="0"/>
              <a:t>정보를 정의하여 </a:t>
            </a:r>
            <a:r>
              <a:rPr lang="en-US" altLang="ko-KR" dirty="0"/>
              <a:t>DB</a:t>
            </a:r>
            <a:r>
              <a:rPr lang="ko-KR" altLang="en-US" dirty="0"/>
              <a:t>에 입력시에 반영 되어야 하며</a:t>
            </a:r>
            <a:r>
              <a:rPr lang="en-US" altLang="ko-KR" dirty="0"/>
              <a:t>, DB </a:t>
            </a:r>
            <a:r>
              <a:rPr lang="ko-KR" altLang="en-US" dirty="0"/>
              <a:t>입력에는 기본적으로 입력되는 여러 항목</a:t>
            </a:r>
            <a:r>
              <a:rPr lang="en-US" altLang="ko-KR" dirty="0"/>
              <a:t>(</a:t>
            </a:r>
            <a:r>
              <a:rPr lang="ko-KR" altLang="en-US" dirty="0"/>
              <a:t>파일에서 </a:t>
            </a:r>
            <a:r>
              <a:rPr lang="en-US" altLang="ko-KR" dirty="0"/>
              <a:t>parsing </a:t>
            </a:r>
            <a:r>
              <a:rPr lang="ko-KR" altLang="en-US" dirty="0"/>
              <a:t>하는게 아니라 고정되어 있는 것을 설정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J1, J2 </a:t>
            </a:r>
            <a:r>
              <a:rPr lang="ko-KR" altLang="en-US" dirty="0"/>
              <a:t>파일이 해당 디렉토리로 입력이 되고</a:t>
            </a:r>
            <a:r>
              <a:rPr lang="en-US" altLang="ko-KR" dirty="0"/>
              <a:t>,  JS </a:t>
            </a:r>
            <a:r>
              <a:rPr lang="ko-KR" altLang="en-US" dirty="0"/>
              <a:t>위성 전송 시간이 되면 </a:t>
            </a:r>
            <a:r>
              <a:rPr lang="en-US" altLang="ko-KR" dirty="0"/>
              <a:t>J1, J2 </a:t>
            </a:r>
            <a:r>
              <a:rPr lang="ko-KR" altLang="en-US" dirty="0"/>
              <a:t>파일을 </a:t>
            </a:r>
            <a:r>
              <a:rPr lang="en-US" altLang="ko-KR" dirty="0"/>
              <a:t>FTP</a:t>
            </a:r>
            <a:r>
              <a:rPr lang="ko-KR" altLang="en-US" dirty="0"/>
              <a:t>로 서버로 전송하고</a:t>
            </a:r>
            <a:r>
              <a:rPr lang="en-US" altLang="ko-KR" dirty="0"/>
              <a:t>, </a:t>
            </a:r>
            <a:r>
              <a:rPr lang="ko-KR" altLang="en-US" dirty="0"/>
              <a:t>전송이 성공하면 </a:t>
            </a:r>
            <a:r>
              <a:rPr lang="en-US" altLang="ko-KR" dirty="0"/>
              <a:t>DB</a:t>
            </a:r>
            <a:r>
              <a:rPr lang="ko-KR" altLang="en-US" dirty="0"/>
              <a:t>에 정보 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과정이 끝나면 디렉토리에 </a:t>
            </a:r>
            <a:r>
              <a:rPr lang="en-US" altLang="ko-KR" dirty="0"/>
              <a:t>J1, J2 </a:t>
            </a:r>
            <a:r>
              <a:rPr lang="ko-KR" altLang="en-US" dirty="0"/>
              <a:t>파일 삭제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45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909" y="94013"/>
            <a:ext cx="117625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기본 지식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자료 처리 단계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인공위성 자료는 동일 위성이더라도 다수의 센서가 장착된 것이 일반적이므로 위성</a:t>
            </a:r>
            <a:r>
              <a:rPr lang="en-US" altLang="ko-KR" dirty="0"/>
              <a:t>-</a:t>
            </a:r>
            <a:r>
              <a:rPr lang="ko-KR" altLang="en-US" dirty="0"/>
              <a:t>센서에 따라 영상이 결정됨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인공위성에서 최초로 찍는 사진이 </a:t>
            </a:r>
            <a:r>
              <a:rPr lang="en-US" altLang="ko-KR" dirty="0"/>
              <a:t>pass </a:t>
            </a:r>
            <a:r>
              <a:rPr lang="ko-KR" altLang="en-US" dirty="0"/>
              <a:t>또는 </a:t>
            </a:r>
            <a:r>
              <a:rPr lang="en-US" altLang="ko-KR" dirty="0"/>
              <a:t>raw </a:t>
            </a:r>
            <a:r>
              <a:rPr lang="ko-KR" altLang="en-US" dirty="0"/>
              <a:t>데이터라 함</a:t>
            </a:r>
            <a:r>
              <a:rPr lang="en-US" altLang="ko-KR" dirty="0"/>
              <a:t>(DSLR </a:t>
            </a:r>
            <a:r>
              <a:rPr lang="ko-KR" altLang="en-US" dirty="0"/>
              <a:t>사진의 </a:t>
            </a:r>
            <a:r>
              <a:rPr lang="en-US" altLang="ko-KR" dirty="0"/>
              <a:t>RAW</a:t>
            </a:r>
            <a:r>
              <a:rPr lang="ko-KR" altLang="en-US" dirty="0"/>
              <a:t>와 유사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Pass </a:t>
            </a:r>
            <a:r>
              <a:rPr lang="ko-KR" altLang="en-US" dirty="0"/>
              <a:t>또는 </a:t>
            </a:r>
            <a:r>
              <a:rPr lang="en-US" altLang="ko-KR" dirty="0"/>
              <a:t>raw </a:t>
            </a:r>
            <a:r>
              <a:rPr lang="ko-KR" altLang="en-US" dirty="0"/>
              <a:t>데이터를 처리하면 각 </a:t>
            </a:r>
            <a:r>
              <a:rPr lang="en-US" altLang="ko-KR" dirty="0"/>
              <a:t>Level 1, 2, 3 </a:t>
            </a:r>
            <a:r>
              <a:rPr lang="ko-KR" altLang="en-US" dirty="0"/>
              <a:t>이라는 구조의 영상이 생성됨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Level 1</a:t>
            </a:r>
            <a:r>
              <a:rPr lang="ko-KR" altLang="en-US" dirty="0"/>
              <a:t>은 </a:t>
            </a:r>
            <a:r>
              <a:rPr lang="ko-KR" altLang="en-US" dirty="0" err="1"/>
              <a:t>센서값을</a:t>
            </a:r>
            <a:r>
              <a:rPr lang="ko-KR" altLang="en-US" dirty="0"/>
              <a:t> 그대로 나타낸 영상임</a:t>
            </a:r>
            <a:r>
              <a:rPr lang="en-US" altLang="ko-KR" dirty="0"/>
              <a:t>(</a:t>
            </a:r>
            <a:r>
              <a:rPr lang="ko-KR" altLang="en-US" dirty="0"/>
              <a:t>그렇다 하더라도 사진으로 나타남</a:t>
            </a:r>
            <a:r>
              <a:rPr lang="en-US" altLang="ko-KR" dirty="0"/>
              <a:t>, RGB 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색의 각 </a:t>
            </a:r>
            <a:r>
              <a:rPr lang="ko-KR" altLang="en-US" dirty="0" err="1"/>
              <a:t>채널별</a:t>
            </a:r>
            <a:r>
              <a:rPr lang="ko-KR" altLang="en-US" dirty="0"/>
              <a:t> 흑백 영상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관련 샘플 </a:t>
            </a:r>
            <a:r>
              <a:rPr lang="en-US" altLang="ko-KR" dirty="0"/>
              <a:t>: </a:t>
            </a:r>
            <a:r>
              <a:rPr lang="ko-KR" altLang="en-US" dirty="0"/>
              <a:t>일기예보의 구름영상</a:t>
            </a:r>
            <a:r>
              <a:rPr lang="en-US" altLang="ko-KR" dirty="0"/>
              <a:t>(</a:t>
            </a:r>
            <a:r>
              <a:rPr lang="ko-KR" altLang="en-US" dirty="0"/>
              <a:t>정확히는 좀 다르지만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Level 2</a:t>
            </a:r>
            <a:r>
              <a:rPr lang="ko-KR" altLang="en-US" dirty="0"/>
              <a:t>는 </a:t>
            </a:r>
            <a:r>
              <a:rPr lang="ko-KR" altLang="en-US" dirty="0" err="1"/>
              <a:t>센서값을</a:t>
            </a:r>
            <a:r>
              <a:rPr lang="ko-KR" altLang="en-US" dirty="0"/>
              <a:t> </a:t>
            </a:r>
            <a:r>
              <a:rPr lang="ko-KR" altLang="en-US" dirty="0" err="1"/>
              <a:t>물리값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수온</a:t>
            </a:r>
            <a:r>
              <a:rPr lang="en-US" altLang="ko-KR" dirty="0"/>
              <a:t>)</a:t>
            </a:r>
            <a:r>
              <a:rPr lang="ko-KR" altLang="en-US" dirty="0"/>
              <a:t>으로 변환한 영상</a:t>
            </a:r>
            <a:r>
              <a:rPr lang="en-US" altLang="ko-KR" dirty="0"/>
              <a:t>(</a:t>
            </a:r>
            <a:r>
              <a:rPr lang="ko-KR" altLang="en-US" dirty="0"/>
              <a:t>우리가 보는 일반적인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Level 3</a:t>
            </a:r>
            <a:r>
              <a:rPr lang="ko-KR" altLang="en-US" dirty="0"/>
              <a:t>은 </a:t>
            </a:r>
            <a:r>
              <a:rPr lang="en-US" altLang="ko-KR" dirty="0"/>
              <a:t>Level 2</a:t>
            </a:r>
            <a:r>
              <a:rPr lang="ko-KR" altLang="en-US" dirty="0"/>
              <a:t>자료를 여러 개 묶은 영상을 말함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동일 시간의 다른 지역을 모아 </a:t>
            </a:r>
            <a:r>
              <a:rPr lang="ko-KR" altLang="en-US" dirty="0" err="1"/>
              <a:t>모자익</a:t>
            </a:r>
            <a:r>
              <a:rPr lang="ko-KR" altLang="en-US" dirty="0"/>
              <a:t> 형태로 더 넓은 영상을 만드는 형태</a:t>
            </a:r>
            <a:r>
              <a:rPr lang="en-US" altLang="ko-KR" dirty="0"/>
              <a:t>(</a:t>
            </a:r>
            <a:r>
              <a:rPr lang="ko-KR" altLang="en-US" dirty="0"/>
              <a:t>지역 영상을 모아 지구 영상 만들기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동일 지역의 사진을 모아 통계적으로 평균과 같은 영상을 만드는 것</a:t>
            </a:r>
            <a:r>
              <a:rPr lang="en-US" altLang="ko-KR" dirty="0"/>
              <a:t>(</a:t>
            </a:r>
            <a:r>
              <a:rPr lang="ko-KR" altLang="en-US" dirty="0"/>
              <a:t>하루하루 모아 월 평균 만들기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C32DB5-A8AD-462A-A134-074BFD71BFCA}"/>
              </a:ext>
            </a:extLst>
          </p:cNvPr>
          <p:cNvSpPr txBox="1"/>
          <p:nvPr/>
        </p:nvSpPr>
        <p:spPr>
          <a:xfrm>
            <a:off x="103908" y="4826239"/>
            <a:ext cx="11762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용어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Level : </a:t>
            </a:r>
            <a:r>
              <a:rPr lang="ko-KR" altLang="en-US" dirty="0"/>
              <a:t>자료처리 단계</a:t>
            </a:r>
            <a:endParaRPr lang="en-US" altLang="ko-KR" dirty="0"/>
          </a:p>
          <a:p>
            <a:r>
              <a:rPr lang="en-US" altLang="ko-KR" dirty="0"/>
              <a:t>Channel / Band : </a:t>
            </a:r>
            <a:r>
              <a:rPr lang="ko-KR" altLang="en-US" dirty="0"/>
              <a:t>하나의 센서</a:t>
            </a:r>
            <a:r>
              <a:rPr lang="en-US" altLang="ko-KR" dirty="0"/>
              <a:t>(</a:t>
            </a:r>
            <a:r>
              <a:rPr lang="ko-KR" altLang="en-US" dirty="0"/>
              <a:t>장비</a:t>
            </a:r>
            <a:r>
              <a:rPr lang="en-US" altLang="ko-KR" dirty="0"/>
              <a:t>)</a:t>
            </a:r>
            <a:r>
              <a:rPr lang="ko-KR" altLang="en-US" dirty="0"/>
              <a:t>가 찍는 사진의 종류</a:t>
            </a:r>
            <a:r>
              <a:rPr lang="en-US" altLang="ko-KR" dirty="0"/>
              <a:t>(</a:t>
            </a:r>
            <a:r>
              <a:rPr lang="ko-KR" altLang="en-US" dirty="0"/>
              <a:t>일반 카메라는 </a:t>
            </a:r>
            <a:r>
              <a:rPr lang="en-US" altLang="ko-KR" dirty="0"/>
              <a:t>RGB 3</a:t>
            </a:r>
            <a:r>
              <a:rPr lang="ko-KR" altLang="en-US" dirty="0"/>
              <a:t>개 채널을 찍음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공간해상도 </a:t>
            </a:r>
            <a:r>
              <a:rPr lang="en-US" altLang="ko-KR" dirty="0"/>
              <a:t>: </a:t>
            </a:r>
            <a:r>
              <a:rPr lang="ko-KR" altLang="en-US" dirty="0"/>
              <a:t>점 한 개가 나타내는 크기</a:t>
            </a:r>
            <a:r>
              <a:rPr lang="en-US" altLang="ko-KR" dirty="0"/>
              <a:t>(10cm </a:t>
            </a:r>
            <a:r>
              <a:rPr lang="ko-KR" altLang="en-US" dirty="0"/>
              <a:t>이면 픽셀 하나가 </a:t>
            </a:r>
            <a:r>
              <a:rPr lang="en-US" altLang="ko-KR" dirty="0"/>
              <a:t>10cm </a:t>
            </a:r>
            <a:r>
              <a:rPr lang="ko-KR" altLang="en-US" dirty="0"/>
              <a:t>임</a:t>
            </a:r>
            <a:r>
              <a:rPr lang="en-US" altLang="ko-KR" dirty="0"/>
              <a:t>, </a:t>
            </a:r>
            <a:r>
              <a:rPr lang="ko-KR" altLang="en-US" dirty="0"/>
              <a:t>고해상도일수록 찍는 범위가 좁음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인공위성에 탑재된 카메라의 종류를 나타냄</a:t>
            </a:r>
            <a:r>
              <a:rPr lang="en-US" altLang="ko-KR" dirty="0"/>
              <a:t>(</a:t>
            </a:r>
            <a:r>
              <a:rPr lang="ko-KR" altLang="en-US" dirty="0"/>
              <a:t>목적에 따라 전파</a:t>
            </a:r>
            <a:r>
              <a:rPr lang="en-US" altLang="ko-KR" dirty="0"/>
              <a:t>, </a:t>
            </a:r>
            <a:r>
              <a:rPr lang="ko-KR" altLang="en-US" dirty="0"/>
              <a:t>광학 </a:t>
            </a:r>
            <a:r>
              <a:rPr lang="ko-KR" altLang="en-US" dirty="0" err="1"/>
              <a:t>카메라등</a:t>
            </a:r>
            <a:r>
              <a:rPr lang="ko-KR" altLang="en-US" dirty="0"/>
              <a:t> 다양함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산출물 </a:t>
            </a:r>
            <a:r>
              <a:rPr lang="en-US" altLang="ko-KR" dirty="0"/>
              <a:t>: Product</a:t>
            </a:r>
            <a:r>
              <a:rPr lang="ko-KR" altLang="en-US" dirty="0"/>
              <a:t>라고 하며 </a:t>
            </a:r>
            <a:r>
              <a:rPr lang="en-US" altLang="ko-KR" dirty="0"/>
              <a:t>Level 1</a:t>
            </a:r>
            <a:r>
              <a:rPr lang="ko-KR" altLang="en-US" dirty="0"/>
              <a:t>을 이용하여 </a:t>
            </a:r>
            <a:r>
              <a:rPr lang="en-US" altLang="ko-KR" dirty="0"/>
              <a:t>Level 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만든 영상을 이야기함</a:t>
            </a:r>
            <a:r>
              <a:rPr lang="en-US" altLang="ko-KR" dirty="0"/>
              <a:t>.(</a:t>
            </a:r>
            <a:r>
              <a:rPr lang="ko-KR" altLang="en-US" dirty="0"/>
              <a:t>수온</a:t>
            </a:r>
            <a:r>
              <a:rPr lang="en-US" altLang="ko-KR" dirty="0"/>
              <a:t>, </a:t>
            </a:r>
            <a:r>
              <a:rPr lang="ko-KR" altLang="en-US" dirty="0"/>
              <a:t>반사도</a:t>
            </a:r>
            <a:r>
              <a:rPr lang="en-US" altLang="ko-KR" dirty="0"/>
              <a:t>, Rrs, </a:t>
            </a:r>
            <a:r>
              <a:rPr lang="ko-KR" altLang="en-US" dirty="0"/>
              <a:t>적조</a:t>
            </a:r>
            <a:r>
              <a:rPr lang="en-US" altLang="ko-KR" dirty="0"/>
              <a:t>, Chl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3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E3EDD1-3223-48E5-A6C0-1EDC6B2A450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NOAA </a:t>
            </a:r>
            <a:r>
              <a:rPr lang="ko-KR" altLang="en-US" dirty="0"/>
              <a:t>위성 프로세스 흐름 </a:t>
            </a:r>
            <a:r>
              <a:rPr lang="en-US" altLang="ko-KR" dirty="0"/>
              <a:t>– PASS </a:t>
            </a:r>
            <a:r>
              <a:rPr lang="ko-KR" altLang="en-US" dirty="0"/>
              <a:t>자료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822B2AD-9FF5-426B-B0B0-54A19D02ABD5}"/>
              </a:ext>
            </a:extLst>
          </p:cNvPr>
          <p:cNvSpPr/>
          <p:nvPr/>
        </p:nvSpPr>
        <p:spPr>
          <a:xfrm>
            <a:off x="554736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지정된 디렉토리로 </a:t>
            </a:r>
            <a:r>
              <a:rPr lang="en-US" altLang="ko-KR" dirty="0"/>
              <a:t>PASS </a:t>
            </a:r>
            <a:r>
              <a:rPr lang="ko-KR" altLang="en-US" dirty="0"/>
              <a:t>파일이 들어옴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3D4457B-5355-4115-876E-0B743156E90C}"/>
              </a:ext>
            </a:extLst>
          </p:cNvPr>
          <p:cNvSpPr/>
          <p:nvPr/>
        </p:nvSpPr>
        <p:spPr>
          <a:xfrm>
            <a:off x="8388927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시간을 파싱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D85D126-7632-4143-9B5D-0F98FA7928FF}"/>
              </a:ext>
            </a:extLst>
          </p:cNvPr>
          <p:cNvSpPr/>
          <p:nvPr/>
        </p:nvSpPr>
        <p:spPr>
          <a:xfrm>
            <a:off x="8388927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전산실로 해당 날짜 </a:t>
            </a:r>
            <a:endParaRPr lang="en-US" altLang="ko-KR" dirty="0"/>
          </a:p>
          <a:p>
            <a:pPr algn="ctr"/>
            <a:r>
              <a:rPr lang="ko-KR" altLang="en-US" dirty="0"/>
              <a:t>디렉토리에 업로드</a:t>
            </a:r>
            <a:endParaRPr lang="en-US" altLang="ko-KR" dirty="0"/>
          </a:p>
          <a:p>
            <a:pPr algn="ctr"/>
            <a:r>
              <a:rPr lang="en-US" altLang="ko-KR" dirty="0"/>
              <a:t>SFTP  </a:t>
            </a:r>
            <a:r>
              <a:rPr lang="ko-KR" altLang="en-US" dirty="0"/>
              <a:t>이용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FEF616E-591E-4AF1-AEE4-59985BD5F852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>
            <a:off x="3194304" y="1331976"/>
            <a:ext cx="112166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115F1F0F-4C82-4D1D-A246-AAA45BB447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708711" y="1743456"/>
            <a:ext cx="0" cy="7371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CD5D9B6-C0E6-4E9B-BB0C-54B1D38E57EC}"/>
              </a:ext>
            </a:extLst>
          </p:cNvPr>
          <p:cNvSpPr/>
          <p:nvPr/>
        </p:nvSpPr>
        <p:spPr>
          <a:xfrm>
            <a:off x="4315968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 성공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D747D52-A236-426E-93DC-427B46567E5D}"/>
              </a:ext>
            </a:extLst>
          </p:cNvPr>
          <p:cNvSpPr/>
          <p:nvPr/>
        </p:nvSpPr>
        <p:spPr>
          <a:xfrm>
            <a:off x="554736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Insert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36D5497-9437-416E-9C17-5CF32ED736D4}"/>
              </a:ext>
            </a:extLst>
          </p:cNvPr>
          <p:cNvSpPr/>
          <p:nvPr/>
        </p:nvSpPr>
        <p:spPr>
          <a:xfrm>
            <a:off x="554736" y="3854692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로컬에서 삭제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7FE9B602-F2FE-4585-891D-DC08DAACD0B3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3194304" y="2892048"/>
            <a:ext cx="112166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2E0D8A8-14CE-40D5-B1D8-75E6C1931D23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6955536" y="2892048"/>
            <a:ext cx="143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70330D68-E072-4D98-BBB5-E71D083FF80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874520" y="3303528"/>
            <a:ext cx="0" cy="55116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E6E0975-60A8-4CE0-9979-70A164F77966}"/>
              </a:ext>
            </a:extLst>
          </p:cNvPr>
          <p:cNvSpPr txBox="1"/>
          <p:nvPr/>
        </p:nvSpPr>
        <p:spPr>
          <a:xfrm>
            <a:off x="554736" y="5186194"/>
            <a:ext cx="1104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비고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각 단계는 로그에 남김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6E47EAE-0DF7-47A6-A035-8B88482378C8}"/>
              </a:ext>
            </a:extLst>
          </p:cNvPr>
          <p:cNvSpPr/>
          <p:nvPr/>
        </p:nvSpPr>
        <p:spPr>
          <a:xfrm>
            <a:off x="4315968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스케쥴 시간 확인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2396BFC-23DA-48B4-A5AE-7DB8016A3091}"/>
              </a:ext>
            </a:extLst>
          </p:cNvPr>
          <p:cNvCxnSpPr>
            <a:cxnSpLocks/>
            <a:stCxn id="51" idx="3"/>
            <a:endCxn id="7" idx="1"/>
          </p:cNvCxnSpPr>
          <p:nvPr/>
        </p:nvCxnSpPr>
        <p:spPr>
          <a:xfrm>
            <a:off x="6955536" y="1331976"/>
            <a:ext cx="143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9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E3EDD1-3223-48E5-A6C0-1EDC6B2A450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NOAA </a:t>
            </a:r>
            <a:r>
              <a:rPr lang="ko-KR" altLang="en-US" dirty="0"/>
              <a:t>위성 프로세스 흐름 </a:t>
            </a:r>
            <a:r>
              <a:rPr lang="en-US" altLang="ko-KR" dirty="0"/>
              <a:t>– CFSST TIF </a:t>
            </a:r>
            <a:r>
              <a:rPr lang="ko-KR" altLang="en-US" dirty="0"/>
              <a:t>자료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822B2AD-9FF5-426B-B0B0-54A19D02ABD5}"/>
              </a:ext>
            </a:extLst>
          </p:cNvPr>
          <p:cNvSpPr/>
          <p:nvPr/>
        </p:nvSpPr>
        <p:spPr>
          <a:xfrm>
            <a:off x="554736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지정된 디렉토리로 </a:t>
            </a:r>
            <a:endParaRPr lang="en-US" altLang="ko-KR" dirty="0"/>
          </a:p>
          <a:p>
            <a:pPr algn="ctr"/>
            <a:r>
              <a:rPr lang="en-US" altLang="ko-KR" dirty="0" err="1"/>
              <a:t>Sst</a:t>
            </a:r>
            <a:r>
              <a:rPr lang="en-US" altLang="ko-KR" dirty="0"/>
              <a:t> </a:t>
            </a:r>
            <a:r>
              <a:rPr lang="en-US" altLang="ko-KR" dirty="0" err="1"/>
              <a:t>tif</a:t>
            </a:r>
            <a:r>
              <a:rPr lang="en-US" altLang="ko-KR" dirty="0"/>
              <a:t> </a:t>
            </a:r>
            <a:r>
              <a:rPr lang="ko-KR" altLang="en-US" dirty="0"/>
              <a:t>파일이 들어옴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3D4457B-5355-4115-876E-0B743156E90C}"/>
              </a:ext>
            </a:extLst>
          </p:cNvPr>
          <p:cNvSpPr/>
          <p:nvPr/>
        </p:nvSpPr>
        <p:spPr>
          <a:xfrm>
            <a:off x="8388927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기간 파싱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D85D126-7632-4143-9B5D-0F98FA7928FF}"/>
              </a:ext>
            </a:extLst>
          </p:cNvPr>
          <p:cNvSpPr/>
          <p:nvPr/>
        </p:nvSpPr>
        <p:spPr>
          <a:xfrm>
            <a:off x="8388927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전산실로 산출물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endParaRPr lang="en-US" altLang="ko-KR" dirty="0"/>
          </a:p>
          <a:p>
            <a:pPr algn="ctr"/>
            <a:r>
              <a:rPr lang="ko-KR" altLang="en-US" dirty="0"/>
              <a:t>디렉토리에 업로드</a:t>
            </a:r>
            <a:endParaRPr lang="en-US" altLang="ko-KR" dirty="0"/>
          </a:p>
          <a:p>
            <a:pPr algn="ctr"/>
            <a:r>
              <a:rPr lang="en-US" altLang="ko-KR" dirty="0"/>
              <a:t>SFTP  </a:t>
            </a:r>
            <a:r>
              <a:rPr lang="ko-KR" altLang="en-US" dirty="0"/>
              <a:t>이용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FEF616E-591E-4AF1-AEE4-59985BD5F852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>
            <a:off x="3194304" y="1331976"/>
            <a:ext cx="112166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115F1F0F-4C82-4D1D-A246-AAA45BB447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708711" y="1743456"/>
            <a:ext cx="0" cy="7371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CD5D9B6-C0E6-4E9B-BB0C-54B1D38E57EC}"/>
              </a:ext>
            </a:extLst>
          </p:cNvPr>
          <p:cNvSpPr/>
          <p:nvPr/>
        </p:nvSpPr>
        <p:spPr>
          <a:xfrm>
            <a:off x="4315968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 성공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D747D52-A236-426E-93DC-427B46567E5D}"/>
              </a:ext>
            </a:extLst>
          </p:cNvPr>
          <p:cNvSpPr/>
          <p:nvPr/>
        </p:nvSpPr>
        <p:spPr>
          <a:xfrm>
            <a:off x="554736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Insert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36D5497-9437-416E-9C17-5CF32ED736D4}"/>
              </a:ext>
            </a:extLst>
          </p:cNvPr>
          <p:cNvSpPr/>
          <p:nvPr/>
        </p:nvSpPr>
        <p:spPr>
          <a:xfrm>
            <a:off x="554736" y="3854692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로컬에서 삭제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7FE9B602-F2FE-4585-891D-DC08DAACD0B3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3194304" y="2892048"/>
            <a:ext cx="112166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2E0D8A8-14CE-40D5-B1D8-75E6C1931D23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6955536" y="2892048"/>
            <a:ext cx="143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70330D68-E072-4D98-BBB5-E71D083FF80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874520" y="3303528"/>
            <a:ext cx="0" cy="55116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E6E0975-60A8-4CE0-9979-70A164F77966}"/>
              </a:ext>
            </a:extLst>
          </p:cNvPr>
          <p:cNvSpPr txBox="1"/>
          <p:nvPr/>
        </p:nvSpPr>
        <p:spPr>
          <a:xfrm>
            <a:off x="554736" y="5186194"/>
            <a:ext cx="1104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비고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각 단계는 로그에 남김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6E47EAE-0DF7-47A6-A035-8B88482378C8}"/>
              </a:ext>
            </a:extLst>
          </p:cNvPr>
          <p:cNvSpPr/>
          <p:nvPr/>
        </p:nvSpPr>
        <p:spPr>
          <a:xfrm>
            <a:off x="4315968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스케쥴 시간 확인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2396BFC-23DA-48B4-A5AE-7DB8016A3091}"/>
              </a:ext>
            </a:extLst>
          </p:cNvPr>
          <p:cNvCxnSpPr>
            <a:cxnSpLocks/>
            <a:stCxn id="51" idx="3"/>
            <a:endCxn id="7" idx="1"/>
          </p:cNvCxnSpPr>
          <p:nvPr/>
        </p:nvCxnSpPr>
        <p:spPr>
          <a:xfrm>
            <a:off x="6955536" y="1331976"/>
            <a:ext cx="143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4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E3EDD1-3223-48E5-A6C0-1EDC6B2A450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AQUA/TERRA, SUOMI</a:t>
            </a:r>
            <a:r>
              <a:rPr lang="ko-KR" altLang="en-US" dirty="0"/>
              <a:t> 위성 </a:t>
            </a:r>
            <a:r>
              <a:rPr lang="en-US" altLang="ko-KR" dirty="0"/>
              <a:t>MODIS, VIIRS </a:t>
            </a:r>
            <a:r>
              <a:rPr lang="ko-KR" altLang="en-US" dirty="0"/>
              <a:t>센서 영상 프로세스 흐름 </a:t>
            </a:r>
            <a:r>
              <a:rPr lang="en-US" altLang="ko-KR" dirty="0"/>
              <a:t>– TIF </a:t>
            </a:r>
            <a:r>
              <a:rPr lang="ko-KR" altLang="en-US" dirty="0"/>
              <a:t>자료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822B2AD-9FF5-426B-B0B0-54A19D02ABD5}"/>
              </a:ext>
            </a:extLst>
          </p:cNvPr>
          <p:cNvSpPr/>
          <p:nvPr/>
        </p:nvSpPr>
        <p:spPr>
          <a:xfrm>
            <a:off x="554736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지정된 디렉토리로 </a:t>
            </a:r>
            <a:endParaRPr lang="en-US" altLang="ko-KR" dirty="0"/>
          </a:p>
          <a:p>
            <a:pPr algn="ctr"/>
            <a:r>
              <a:rPr lang="en-US" altLang="ko-KR" dirty="0" err="1"/>
              <a:t>tif</a:t>
            </a:r>
            <a:r>
              <a:rPr lang="en-US" altLang="ko-KR" dirty="0"/>
              <a:t> </a:t>
            </a:r>
            <a:r>
              <a:rPr lang="ko-KR" altLang="en-US" dirty="0"/>
              <a:t>파일이 들어옴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3D4457B-5355-4115-876E-0B743156E90C}"/>
              </a:ext>
            </a:extLst>
          </p:cNvPr>
          <p:cNvSpPr/>
          <p:nvPr/>
        </p:nvSpPr>
        <p:spPr>
          <a:xfrm>
            <a:off x="8388927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기간 파싱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D85D126-7632-4143-9B5D-0F98FA7928FF}"/>
              </a:ext>
            </a:extLst>
          </p:cNvPr>
          <p:cNvSpPr/>
          <p:nvPr/>
        </p:nvSpPr>
        <p:spPr>
          <a:xfrm>
            <a:off x="8388927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전산실로 종류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endParaRPr lang="en-US" altLang="ko-KR" dirty="0"/>
          </a:p>
          <a:p>
            <a:pPr algn="ctr"/>
            <a:r>
              <a:rPr lang="ko-KR" altLang="en-US" dirty="0"/>
              <a:t>디렉토리에 업로드</a:t>
            </a:r>
            <a:endParaRPr lang="en-US" altLang="ko-KR" dirty="0"/>
          </a:p>
          <a:p>
            <a:pPr algn="ctr"/>
            <a:r>
              <a:rPr lang="en-US" altLang="ko-KR" dirty="0"/>
              <a:t>SFTP  </a:t>
            </a:r>
            <a:r>
              <a:rPr lang="ko-KR" altLang="en-US" dirty="0"/>
              <a:t>이용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FEF616E-591E-4AF1-AEE4-59985BD5F852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>
            <a:off x="3194304" y="1331976"/>
            <a:ext cx="112166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115F1F0F-4C82-4D1D-A246-AAA45BB447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708711" y="1743456"/>
            <a:ext cx="0" cy="7371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CD5D9B6-C0E6-4E9B-BB0C-54B1D38E57EC}"/>
              </a:ext>
            </a:extLst>
          </p:cNvPr>
          <p:cNvSpPr/>
          <p:nvPr/>
        </p:nvSpPr>
        <p:spPr>
          <a:xfrm>
            <a:off x="4315968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 성공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D747D52-A236-426E-93DC-427B46567E5D}"/>
              </a:ext>
            </a:extLst>
          </p:cNvPr>
          <p:cNvSpPr/>
          <p:nvPr/>
        </p:nvSpPr>
        <p:spPr>
          <a:xfrm>
            <a:off x="554736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Insert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36D5497-9437-416E-9C17-5CF32ED736D4}"/>
              </a:ext>
            </a:extLst>
          </p:cNvPr>
          <p:cNvSpPr/>
          <p:nvPr/>
        </p:nvSpPr>
        <p:spPr>
          <a:xfrm>
            <a:off x="554736" y="3854692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로컬에서 삭제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7FE9B602-F2FE-4585-891D-DC08DAACD0B3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3194304" y="2892048"/>
            <a:ext cx="112166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2E0D8A8-14CE-40D5-B1D8-75E6C1931D23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6955536" y="2892048"/>
            <a:ext cx="143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70330D68-E072-4D98-BBB5-E71D083FF80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874520" y="3303528"/>
            <a:ext cx="0" cy="55116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E6E0975-60A8-4CE0-9979-70A164F77966}"/>
              </a:ext>
            </a:extLst>
          </p:cNvPr>
          <p:cNvSpPr txBox="1"/>
          <p:nvPr/>
        </p:nvSpPr>
        <p:spPr>
          <a:xfrm>
            <a:off x="554736" y="5186194"/>
            <a:ext cx="1104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비고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각 단계는 로그에 남김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6E47EAE-0DF7-47A6-A035-8B88482378C8}"/>
              </a:ext>
            </a:extLst>
          </p:cNvPr>
          <p:cNvSpPr/>
          <p:nvPr/>
        </p:nvSpPr>
        <p:spPr>
          <a:xfrm>
            <a:off x="4315968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스케쥴 시간 확인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2396BFC-23DA-48B4-A5AE-7DB8016A3091}"/>
              </a:ext>
            </a:extLst>
          </p:cNvPr>
          <p:cNvCxnSpPr>
            <a:cxnSpLocks/>
            <a:stCxn id="51" idx="3"/>
            <a:endCxn id="7" idx="1"/>
          </p:cNvCxnSpPr>
          <p:nvPr/>
        </p:nvCxnSpPr>
        <p:spPr>
          <a:xfrm>
            <a:off x="6955536" y="1331976"/>
            <a:ext cx="143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8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E3EDD1-3223-48E5-A6C0-1EDC6B2A450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COMS</a:t>
            </a:r>
            <a:r>
              <a:rPr lang="ko-KR" altLang="en-US" dirty="0"/>
              <a:t>위성 </a:t>
            </a:r>
            <a:r>
              <a:rPr lang="en-US" altLang="ko-KR" dirty="0"/>
              <a:t>GOCI/MI </a:t>
            </a:r>
            <a:r>
              <a:rPr lang="ko-KR" altLang="en-US" dirty="0"/>
              <a:t>센서 영상 프로세스 흐름 </a:t>
            </a:r>
            <a:r>
              <a:rPr lang="en-US" altLang="ko-KR" dirty="0"/>
              <a:t>– </a:t>
            </a:r>
            <a:r>
              <a:rPr lang="en-US" altLang="ko-KR" dirty="0" err="1"/>
              <a:t>tif</a:t>
            </a:r>
            <a:r>
              <a:rPr lang="en-US" altLang="ko-KR" dirty="0"/>
              <a:t> </a:t>
            </a:r>
            <a:r>
              <a:rPr lang="ko-KR" altLang="en-US" dirty="0"/>
              <a:t>자료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822B2AD-9FF5-426B-B0B0-54A19D02ABD5}"/>
              </a:ext>
            </a:extLst>
          </p:cNvPr>
          <p:cNvSpPr/>
          <p:nvPr/>
        </p:nvSpPr>
        <p:spPr>
          <a:xfrm>
            <a:off x="554736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지정된 디렉토리로 </a:t>
            </a:r>
            <a:endParaRPr lang="en-US" altLang="ko-KR" dirty="0"/>
          </a:p>
          <a:p>
            <a:pPr algn="ctr"/>
            <a:r>
              <a:rPr lang="en-US" altLang="ko-KR" dirty="0" err="1"/>
              <a:t>tif</a:t>
            </a:r>
            <a:r>
              <a:rPr lang="en-US" altLang="ko-KR" dirty="0"/>
              <a:t> </a:t>
            </a:r>
            <a:r>
              <a:rPr lang="ko-KR" altLang="en-US" dirty="0"/>
              <a:t>파일이 들어옴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3D4457B-5355-4115-876E-0B743156E90C}"/>
              </a:ext>
            </a:extLst>
          </p:cNvPr>
          <p:cNvSpPr/>
          <p:nvPr/>
        </p:nvSpPr>
        <p:spPr>
          <a:xfrm>
            <a:off x="8388927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기간 파싱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D85D126-7632-4143-9B5D-0F98FA7928FF}"/>
              </a:ext>
            </a:extLst>
          </p:cNvPr>
          <p:cNvSpPr/>
          <p:nvPr/>
        </p:nvSpPr>
        <p:spPr>
          <a:xfrm>
            <a:off x="8388927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전산실로 종류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endParaRPr lang="en-US" altLang="ko-KR" dirty="0"/>
          </a:p>
          <a:p>
            <a:pPr algn="ctr"/>
            <a:r>
              <a:rPr lang="ko-KR" altLang="en-US" dirty="0"/>
              <a:t>디렉토리에 업로드</a:t>
            </a:r>
            <a:endParaRPr lang="en-US" altLang="ko-KR" dirty="0"/>
          </a:p>
          <a:p>
            <a:pPr algn="ctr"/>
            <a:r>
              <a:rPr lang="en-US" altLang="ko-KR" dirty="0"/>
              <a:t>SFTP  </a:t>
            </a:r>
            <a:r>
              <a:rPr lang="ko-KR" altLang="en-US" dirty="0"/>
              <a:t>이용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FEF616E-591E-4AF1-AEE4-59985BD5F852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>
            <a:off x="3194304" y="1331976"/>
            <a:ext cx="112166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115F1F0F-4C82-4D1D-A246-AAA45BB447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708711" y="1743456"/>
            <a:ext cx="0" cy="7371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CD5D9B6-C0E6-4E9B-BB0C-54B1D38E57EC}"/>
              </a:ext>
            </a:extLst>
          </p:cNvPr>
          <p:cNvSpPr/>
          <p:nvPr/>
        </p:nvSpPr>
        <p:spPr>
          <a:xfrm>
            <a:off x="4315968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 성공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D747D52-A236-426E-93DC-427B46567E5D}"/>
              </a:ext>
            </a:extLst>
          </p:cNvPr>
          <p:cNvSpPr/>
          <p:nvPr/>
        </p:nvSpPr>
        <p:spPr>
          <a:xfrm>
            <a:off x="554736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Insert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36D5497-9437-416E-9C17-5CF32ED736D4}"/>
              </a:ext>
            </a:extLst>
          </p:cNvPr>
          <p:cNvSpPr/>
          <p:nvPr/>
        </p:nvSpPr>
        <p:spPr>
          <a:xfrm>
            <a:off x="554736" y="3854692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로컬에서 삭제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7FE9B602-F2FE-4585-891D-DC08DAACD0B3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3194304" y="2892048"/>
            <a:ext cx="112166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2E0D8A8-14CE-40D5-B1D8-75E6C1931D23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6955536" y="2892048"/>
            <a:ext cx="143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70330D68-E072-4D98-BBB5-E71D083FF80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874520" y="3303528"/>
            <a:ext cx="0" cy="55116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E6E0975-60A8-4CE0-9979-70A164F77966}"/>
              </a:ext>
            </a:extLst>
          </p:cNvPr>
          <p:cNvSpPr txBox="1"/>
          <p:nvPr/>
        </p:nvSpPr>
        <p:spPr>
          <a:xfrm>
            <a:off x="554736" y="5186194"/>
            <a:ext cx="11047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단계는 로그에 남김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MI</a:t>
            </a:r>
            <a:r>
              <a:rPr lang="ko-KR" altLang="en-US" dirty="0"/>
              <a:t>와 </a:t>
            </a:r>
            <a:r>
              <a:rPr lang="en-US" altLang="ko-KR" dirty="0"/>
              <a:t>GOCI</a:t>
            </a:r>
            <a:r>
              <a:rPr lang="ko-KR" altLang="en-US" dirty="0"/>
              <a:t>는 센서가 다르므로 별개의 자료로 분류 할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6E47EAE-0DF7-47A6-A035-8B88482378C8}"/>
              </a:ext>
            </a:extLst>
          </p:cNvPr>
          <p:cNvSpPr/>
          <p:nvPr/>
        </p:nvSpPr>
        <p:spPr>
          <a:xfrm>
            <a:off x="4315968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스케쥴 시간 확인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2396BFC-23DA-48B4-A5AE-7DB8016A3091}"/>
              </a:ext>
            </a:extLst>
          </p:cNvPr>
          <p:cNvCxnSpPr>
            <a:cxnSpLocks/>
            <a:stCxn id="51" idx="3"/>
            <a:endCxn id="7" idx="1"/>
          </p:cNvCxnSpPr>
          <p:nvPr/>
        </p:nvCxnSpPr>
        <p:spPr>
          <a:xfrm>
            <a:off x="6955536" y="1331976"/>
            <a:ext cx="143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E3EDD1-3223-48E5-A6C0-1EDC6B2A450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HIMAWARI-8</a:t>
            </a:r>
            <a:r>
              <a:rPr lang="ko-KR" altLang="en-US" dirty="0"/>
              <a:t>위성 </a:t>
            </a:r>
            <a:r>
              <a:rPr lang="en-US" altLang="ko-KR" dirty="0"/>
              <a:t>AHI </a:t>
            </a:r>
            <a:r>
              <a:rPr lang="ko-KR" altLang="en-US" dirty="0"/>
              <a:t>센서 영상 프로세스 흐름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FF0000"/>
                </a:solidFill>
              </a:rPr>
              <a:t>운용전으로 미정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822B2AD-9FF5-426B-B0B0-54A19D02ABD5}"/>
              </a:ext>
            </a:extLst>
          </p:cNvPr>
          <p:cNvSpPr/>
          <p:nvPr/>
        </p:nvSpPr>
        <p:spPr>
          <a:xfrm>
            <a:off x="554736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지정된 디렉토리로 </a:t>
            </a:r>
            <a:endParaRPr lang="en-US" altLang="ko-KR" dirty="0"/>
          </a:p>
          <a:p>
            <a:pPr algn="ctr"/>
            <a:r>
              <a:rPr lang="en-US" altLang="ko-KR" dirty="0" err="1"/>
              <a:t>tif</a:t>
            </a:r>
            <a:r>
              <a:rPr lang="en-US" altLang="ko-KR" dirty="0"/>
              <a:t> </a:t>
            </a:r>
            <a:r>
              <a:rPr lang="ko-KR" altLang="en-US" dirty="0"/>
              <a:t>파일이 들어옴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3D4457B-5355-4115-876E-0B743156E90C}"/>
              </a:ext>
            </a:extLst>
          </p:cNvPr>
          <p:cNvSpPr/>
          <p:nvPr/>
        </p:nvSpPr>
        <p:spPr>
          <a:xfrm>
            <a:off x="8388927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기간 파싱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D85D126-7632-4143-9B5D-0F98FA7928FF}"/>
              </a:ext>
            </a:extLst>
          </p:cNvPr>
          <p:cNvSpPr/>
          <p:nvPr/>
        </p:nvSpPr>
        <p:spPr>
          <a:xfrm>
            <a:off x="8388927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전산실로 종류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endParaRPr lang="en-US" altLang="ko-KR" dirty="0"/>
          </a:p>
          <a:p>
            <a:pPr algn="ctr"/>
            <a:r>
              <a:rPr lang="ko-KR" altLang="en-US" dirty="0"/>
              <a:t>디렉토리에 업로드</a:t>
            </a:r>
            <a:endParaRPr lang="en-US" altLang="ko-KR" dirty="0"/>
          </a:p>
          <a:p>
            <a:pPr algn="ctr"/>
            <a:r>
              <a:rPr lang="en-US" altLang="ko-KR" dirty="0"/>
              <a:t>SFTP  </a:t>
            </a:r>
            <a:r>
              <a:rPr lang="ko-KR" altLang="en-US" dirty="0"/>
              <a:t>이용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FEF616E-591E-4AF1-AEE4-59985BD5F852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>
            <a:off x="3194304" y="1331976"/>
            <a:ext cx="112166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115F1F0F-4C82-4D1D-A246-AAA45BB447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708711" y="1743456"/>
            <a:ext cx="0" cy="7371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CD5D9B6-C0E6-4E9B-BB0C-54B1D38E57EC}"/>
              </a:ext>
            </a:extLst>
          </p:cNvPr>
          <p:cNvSpPr/>
          <p:nvPr/>
        </p:nvSpPr>
        <p:spPr>
          <a:xfrm>
            <a:off x="4315968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 성공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D747D52-A236-426E-93DC-427B46567E5D}"/>
              </a:ext>
            </a:extLst>
          </p:cNvPr>
          <p:cNvSpPr/>
          <p:nvPr/>
        </p:nvSpPr>
        <p:spPr>
          <a:xfrm>
            <a:off x="554736" y="2480568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Insert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36D5497-9437-416E-9C17-5CF32ED736D4}"/>
              </a:ext>
            </a:extLst>
          </p:cNvPr>
          <p:cNvSpPr/>
          <p:nvPr/>
        </p:nvSpPr>
        <p:spPr>
          <a:xfrm>
            <a:off x="554736" y="3854692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로컬에서 삭제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7FE9B602-F2FE-4585-891D-DC08DAACD0B3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3194304" y="2892048"/>
            <a:ext cx="112166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2E0D8A8-14CE-40D5-B1D8-75E6C1931D23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6955536" y="2892048"/>
            <a:ext cx="143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70330D68-E072-4D98-BBB5-E71D083FF80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874520" y="3303528"/>
            <a:ext cx="0" cy="55116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E6E0975-60A8-4CE0-9979-70A164F77966}"/>
              </a:ext>
            </a:extLst>
          </p:cNvPr>
          <p:cNvSpPr txBox="1"/>
          <p:nvPr/>
        </p:nvSpPr>
        <p:spPr>
          <a:xfrm>
            <a:off x="554736" y="5186194"/>
            <a:ext cx="1104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단계는 로그에 남김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미정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6E47EAE-0DF7-47A6-A035-8B88482378C8}"/>
              </a:ext>
            </a:extLst>
          </p:cNvPr>
          <p:cNvSpPr/>
          <p:nvPr/>
        </p:nvSpPr>
        <p:spPr>
          <a:xfrm>
            <a:off x="4315968" y="920496"/>
            <a:ext cx="2639568" cy="822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스케쥴 시간 확인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2396BFC-23DA-48B4-A5AE-7DB8016A3091}"/>
              </a:ext>
            </a:extLst>
          </p:cNvPr>
          <p:cNvCxnSpPr>
            <a:cxnSpLocks/>
            <a:stCxn id="51" idx="3"/>
            <a:endCxn id="7" idx="1"/>
          </p:cNvCxnSpPr>
          <p:nvPr/>
        </p:nvCxnSpPr>
        <p:spPr>
          <a:xfrm>
            <a:off x="6955536" y="1331976"/>
            <a:ext cx="143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6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993</Words>
  <Application>Microsoft Macintosh PowerPoint</Application>
  <PresentationFormat>와이드스크린</PresentationFormat>
  <Paragraphs>150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JinWook Lim</dc:creator>
  <cp:lastModifiedBy>Microsoft Office 사용자</cp:lastModifiedBy>
  <cp:revision>12</cp:revision>
  <cp:lastPrinted>2017-08-03T01:45:59Z</cp:lastPrinted>
  <dcterms:created xsi:type="dcterms:W3CDTF">2017-05-10T11:11:35Z</dcterms:created>
  <dcterms:modified xsi:type="dcterms:W3CDTF">2017-08-22T02:06:26Z</dcterms:modified>
</cp:coreProperties>
</file>