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bel"/>
      <p:regular r:id="rId19"/>
    </p:embeddedFon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bel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1f8b2e8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1f8b2e8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1f8b2e8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1f8b2e8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45ecc0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45ecc0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4943ee7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e4943ee7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3c8a85e2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3c8a85e2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e1f8b2e8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e1f8b2e8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1f8b2e8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1f8b2e8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1f8b2e8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e1f8b2e8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1f8b2e8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1f8b2e8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1f8b2e8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e1f8b2e8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1f8b2e8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e1f8b2e8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1f8b2e8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e1f8b2e8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Relationship Id="rId5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21.jpg"/><Relationship Id="rId5" Type="http://schemas.openxmlformats.org/officeDocument/2006/relationships/image" Target="../media/image20.jpg"/><Relationship Id="rId6" Type="http://schemas.openxmlformats.org/officeDocument/2006/relationships/image" Target="../media/image22.jpg"/><Relationship Id="rId7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jpg"/><Relationship Id="rId4" Type="http://schemas.openxmlformats.org/officeDocument/2006/relationships/image" Target="../media/image2.jpg"/><Relationship Id="rId5" Type="http://schemas.openxmlformats.org/officeDocument/2006/relationships/image" Target="../media/image16.png"/><Relationship Id="rId6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7.jpg"/><Relationship Id="rId5" Type="http://schemas.openxmlformats.org/officeDocument/2006/relationships/image" Target="../media/image19.png"/><Relationship Id="rId6" Type="http://schemas.openxmlformats.org/officeDocument/2006/relationships/image" Target="../media/image6.jpg"/><Relationship Id="rId7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03225" y="678450"/>
            <a:ext cx="6625500" cy="126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Trebuchet MS"/>
                <a:ea typeface="Trebuchet MS"/>
                <a:cs typeface="Trebuchet MS"/>
                <a:sym typeface="Trebuchet MS"/>
              </a:rPr>
              <a:t>Microsoft Corporation</a:t>
            </a:r>
            <a:endParaRPr sz="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72775" y="2386700"/>
            <a:ext cx="4447800" cy="23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bel"/>
              <a:buAutoNum type="arabicParenR"/>
            </a:pPr>
            <a:r>
              <a:rPr lang="en" sz="2000">
                <a:latin typeface="Abel"/>
                <a:ea typeface="Abel"/>
                <a:cs typeface="Abel"/>
                <a:sym typeface="Abel"/>
              </a:rPr>
              <a:t>Lin Yuan Chong (B00130692)</a:t>
            </a:r>
            <a:endParaRPr sz="2000">
              <a:latin typeface="Abel"/>
              <a:ea typeface="Abel"/>
              <a:cs typeface="Abel"/>
              <a:sym typeface="Abe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bel"/>
              <a:buAutoNum type="arabicParenR"/>
            </a:pPr>
            <a:r>
              <a:rPr lang="en" sz="2000">
                <a:latin typeface="Abel"/>
                <a:ea typeface="Abel"/>
                <a:cs typeface="Abel"/>
                <a:sym typeface="Abel"/>
              </a:rPr>
              <a:t>Zygimantas Gaubas (B00122322)</a:t>
            </a:r>
            <a:endParaRPr sz="2000">
              <a:latin typeface="Abel"/>
              <a:ea typeface="Abel"/>
              <a:cs typeface="Abel"/>
              <a:sym typeface="Abe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bel"/>
              <a:buAutoNum type="arabicParenR"/>
            </a:pPr>
            <a:r>
              <a:rPr lang="en" sz="2000">
                <a:latin typeface="Abel"/>
                <a:ea typeface="Abel"/>
                <a:cs typeface="Abel"/>
                <a:sym typeface="Abel"/>
              </a:rPr>
              <a:t>Lim Shien Han (B00122885)</a:t>
            </a:r>
            <a:endParaRPr sz="2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912275" y="1468498"/>
            <a:ext cx="396300" cy="384900"/>
          </a:xfrm>
          <a:prstGeom prst="rect">
            <a:avLst/>
          </a:prstGeom>
          <a:solidFill>
            <a:srgbClr val="3BC5D8">
              <a:alpha val="838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342409" y="1468498"/>
            <a:ext cx="396300" cy="384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912275" y="1047863"/>
            <a:ext cx="396300" cy="384900"/>
          </a:xfrm>
          <a:prstGeom prst="rect">
            <a:avLst/>
          </a:prstGeom>
          <a:solidFill>
            <a:srgbClr val="FF2211">
              <a:alpha val="88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342409" y="1047863"/>
            <a:ext cx="396300" cy="384900"/>
          </a:xfrm>
          <a:prstGeom prst="rect">
            <a:avLst/>
          </a:prstGeom>
          <a:solidFill>
            <a:srgbClr val="49D608">
              <a:alpha val="80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335150" y="392375"/>
            <a:ext cx="64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FINANCIAL POSITION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result for technology"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075" y="2843300"/>
            <a:ext cx="1974225" cy="14887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microsoft surface book"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4200" y="1292325"/>
            <a:ext cx="2490950" cy="15509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xbox new"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4725" y="1292325"/>
            <a:ext cx="2324100" cy="13015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22"/>
          <p:cNvSpPr txBox="1"/>
          <p:nvPr/>
        </p:nvSpPr>
        <p:spPr>
          <a:xfrm>
            <a:off x="944725" y="2593825"/>
            <a:ext cx="2324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gaming console.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3245137" y="4332050"/>
            <a:ext cx="2324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technology.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757637" y="2843300"/>
            <a:ext cx="2324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laptops.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1335150" y="392375"/>
            <a:ext cx="64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LEADERS / FOLLOWERS IN INDUSTRY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result for windows os"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951" y="1545050"/>
            <a:ext cx="2860504" cy="20563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azure"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547" y="1545050"/>
            <a:ext cx="2860503" cy="20563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23"/>
          <p:cNvSpPr txBox="1"/>
          <p:nvPr/>
        </p:nvSpPr>
        <p:spPr>
          <a:xfrm>
            <a:off x="1703408" y="3601449"/>
            <a:ext cx="2457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 Windows OS.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4983004" y="3601449"/>
            <a:ext cx="2457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 Azure.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1335150" y="392375"/>
            <a:ext cx="64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ADDITIONAL RELEVANT INFORMATION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result for The Corporate Social Responsibility (CSR) of Microsoft Corporation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91635"/>
          <a:stretch/>
        </p:blipFill>
        <p:spPr>
          <a:xfrm>
            <a:off x="1966663" y="1406775"/>
            <a:ext cx="5210688" cy="8967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privacy" id="180" name="Google Shape;180;p24"/>
          <p:cNvPicPr preferRelativeResize="0"/>
          <p:nvPr/>
        </p:nvPicPr>
        <p:blipFill rotWithShape="1">
          <a:blip r:embed="rId4">
            <a:alphaModFix/>
          </a:blip>
          <a:srcRect b="0" l="44629" r="25690" t="0"/>
          <a:stretch/>
        </p:blipFill>
        <p:spPr>
          <a:xfrm>
            <a:off x="3325050" y="2475797"/>
            <a:ext cx="1179675" cy="1501283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employability" id="181" name="Google Shape;18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504612" y="2629274"/>
            <a:ext cx="1502601" cy="11956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environmental sustainability" id="182" name="Google Shape;18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2000" y="2475797"/>
            <a:ext cx="1179675" cy="150128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philanthropies" id="183" name="Google Shape;183;p24"/>
          <p:cNvPicPr preferRelativeResize="0"/>
          <p:nvPr/>
        </p:nvPicPr>
        <p:blipFill rotWithShape="1">
          <a:blip r:embed="rId7">
            <a:alphaModFix/>
          </a:blip>
          <a:srcRect b="0" l="25230" r="23912" t="0"/>
          <a:stretch/>
        </p:blipFill>
        <p:spPr>
          <a:xfrm>
            <a:off x="6007100" y="2475150"/>
            <a:ext cx="1195625" cy="150257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24"/>
          <p:cNvSpPr txBox="1"/>
          <p:nvPr/>
        </p:nvSpPr>
        <p:spPr>
          <a:xfrm>
            <a:off x="1992038" y="3978375"/>
            <a:ext cx="1179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Sustainability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3325075" y="3978375"/>
            <a:ext cx="1179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 &amp; Cyber Security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4666113" y="3978375"/>
            <a:ext cx="1179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 &amp; Employability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6015100" y="3978375"/>
            <a:ext cx="1179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 Philanthropies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1966650" y="1406819"/>
            <a:ext cx="52107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b="1" lang="en" sz="12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he Corporate Social Responsibility (CSR) of Microsoft Corporation</a:t>
            </a:r>
            <a:endParaRPr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1335150" y="2042550"/>
            <a:ext cx="64737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~THE END~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THANK YOU.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857767" y="2960888"/>
            <a:ext cx="695100" cy="675600"/>
          </a:xfrm>
          <a:prstGeom prst="rect">
            <a:avLst/>
          </a:prstGeom>
          <a:solidFill>
            <a:srgbClr val="3BC5D8">
              <a:alpha val="838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88150" y="1299800"/>
            <a:ext cx="3008700" cy="1610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Founded in the year 1975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An American MNC Technology Company.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Microsoft = </a:t>
            </a: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micro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computer + </a:t>
            </a: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soft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ware.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Software services, devices and solutions.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612156" y="2960888"/>
            <a:ext cx="695100" cy="675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857767" y="2222662"/>
            <a:ext cx="695100" cy="675600"/>
          </a:xfrm>
          <a:prstGeom prst="rect">
            <a:avLst/>
          </a:prstGeom>
          <a:solidFill>
            <a:srgbClr val="FF2211">
              <a:alpha val="88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612156" y="2222662"/>
            <a:ext cx="695100" cy="675600"/>
          </a:xfrm>
          <a:prstGeom prst="rect">
            <a:avLst/>
          </a:prstGeom>
          <a:solidFill>
            <a:srgbClr val="49D608">
              <a:alpha val="80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88229" y="2972975"/>
            <a:ext cx="3008700" cy="1610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FOUNDER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William (Bill) H.Gates III, founder.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Born in Seattle on 28th October 1955.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Paul Allen, co-founder.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Gates’ childhood friend.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347150" y="1299800"/>
            <a:ext cx="3008700" cy="1610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HISTORY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Interpreters for the Altair 8800 back in April 4, 1975.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1980s, targets to run on personal computer (Microsoft Windows).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Windows 10, newest Windows OS.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347150" y="2972975"/>
            <a:ext cx="3008700" cy="161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MISSION &amp; VISION STATEMENT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 create innovative technology.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Accessible to everyone.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Adapts to each person’s needs.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Make technology a public asset.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1335150" y="392375"/>
            <a:ext cx="64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SUMMARY OF COMPANY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335150" y="392375"/>
            <a:ext cx="64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PRODUCT / SERVICE OFFERED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result for microsoft tablet" id="78" name="Google Shape;78;p15"/>
          <p:cNvPicPr preferRelativeResize="0"/>
          <p:nvPr/>
        </p:nvPicPr>
        <p:blipFill rotWithShape="1">
          <a:blip r:embed="rId3">
            <a:alphaModFix/>
          </a:blip>
          <a:srcRect b="0" l="17801" r="50983" t="0"/>
          <a:stretch/>
        </p:blipFill>
        <p:spPr>
          <a:xfrm>
            <a:off x="4780043" y="1668248"/>
            <a:ext cx="1483358" cy="22635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xbox one x" id="79" name="Google Shape;79;p15"/>
          <p:cNvPicPr preferRelativeResize="0"/>
          <p:nvPr/>
        </p:nvPicPr>
        <p:blipFill rotWithShape="1">
          <a:blip r:embed="rId4">
            <a:alphaModFix/>
          </a:blip>
          <a:srcRect b="0" l="7623" r="50786" t="0"/>
          <a:stretch/>
        </p:blipFill>
        <p:spPr>
          <a:xfrm>
            <a:off x="6380166" y="1668248"/>
            <a:ext cx="1483359" cy="226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microsoft office" id="80" name="Google Shape;80;p15"/>
          <p:cNvPicPr preferRelativeResize="0"/>
          <p:nvPr/>
        </p:nvPicPr>
        <p:blipFill rotWithShape="1">
          <a:blip r:embed="rId5">
            <a:alphaModFix/>
          </a:blip>
          <a:srcRect b="0" l="41564" r="20935" t="0"/>
          <a:stretch/>
        </p:blipFill>
        <p:spPr>
          <a:xfrm>
            <a:off x="2875121" y="1668248"/>
            <a:ext cx="1483359" cy="226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microsoft edge" id="81" name="Google Shape;81;p15"/>
          <p:cNvPicPr preferRelativeResize="0"/>
          <p:nvPr/>
        </p:nvPicPr>
        <p:blipFill rotWithShape="1">
          <a:blip r:embed="rId6">
            <a:alphaModFix/>
          </a:blip>
          <a:srcRect b="0" l="0" r="60133" t="0"/>
          <a:stretch/>
        </p:blipFill>
        <p:spPr>
          <a:xfrm>
            <a:off x="1280475" y="1668248"/>
            <a:ext cx="1483359" cy="226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" name="Google Shape;82;p15"/>
          <p:cNvSpPr txBox="1"/>
          <p:nvPr/>
        </p:nvSpPr>
        <p:spPr>
          <a:xfrm>
            <a:off x="1914575" y="1208650"/>
            <a:ext cx="1840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Softwares</a:t>
            </a:r>
            <a:endParaRPr b="1" sz="15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384050" y="1208650"/>
            <a:ext cx="1840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Hardwares</a:t>
            </a:r>
            <a:endParaRPr b="1" sz="15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280475" y="3931850"/>
            <a:ext cx="1483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875050" y="3931850"/>
            <a:ext cx="1483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Office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779975" y="3931850"/>
            <a:ext cx="1483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Surface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380100" y="3931850"/>
            <a:ext cx="1483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Xbox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1335150" y="392375"/>
            <a:ext cx="64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WHAT MAKES THE COMPANY UNIQUE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919825" y="3776650"/>
            <a:ext cx="3297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 by great leaders (Satya Nadella).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satya nadella"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050" y="1557338"/>
            <a:ext cx="1352550" cy="2028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6"/>
          <p:cNvSpPr txBox="1"/>
          <p:nvPr/>
        </p:nvSpPr>
        <p:spPr>
          <a:xfrm>
            <a:off x="1033675" y="3776650"/>
            <a:ext cx="2874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 are platform independent.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cross platform"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25" y="1366825"/>
            <a:ext cx="36195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596085" y="1206285"/>
            <a:ext cx="891600" cy="2915400"/>
          </a:xfrm>
          <a:prstGeom prst="rect">
            <a:avLst/>
          </a:prstGeom>
          <a:solidFill>
            <a:srgbClr val="3BC5D8">
              <a:alpha val="838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5716554" y="1206330"/>
            <a:ext cx="891600" cy="2915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2535850" y="1206250"/>
            <a:ext cx="891600" cy="2915400"/>
          </a:xfrm>
          <a:prstGeom prst="rect">
            <a:avLst/>
          </a:prstGeom>
          <a:solidFill>
            <a:srgbClr val="FF2211">
              <a:alpha val="88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endParaRPr b="1" sz="3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4656319" y="1206250"/>
            <a:ext cx="891600" cy="2915400"/>
          </a:xfrm>
          <a:prstGeom prst="rect">
            <a:avLst/>
          </a:prstGeom>
          <a:solidFill>
            <a:srgbClr val="49D608">
              <a:alpha val="80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1335150" y="392375"/>
            <a:ext cx="64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SWOT ANALYSIS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535850" y="4121725"/>
            <a:ext cx="8916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Strengths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596088" y="4121725"/>
            <a:ext cx="8916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Weaknesses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656300" y="4121725"/>
            <a:ext cx="8916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Opportunities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716575" y="4121725"/>
            <a:ext cx="8916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Threats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1945850" y="1256450"/>
            <a:ext cx="891600" cy="828600"/>
          </a:xfrm>
          <a:prstGeom prst="rect">
            <a:avLst/>
          </a:prstGeom>
          <a:solidFill>
            <a:srgbClr val="FF2211">
              <a:alpha val="88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endParaRPr b="1" sz="3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558900" y="409700"/>
            <a:ext cx="80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SWOT ANALYSIS (cont.) (Strengths &amp; Weaknesses)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1650499" y="2085050"/>
            <a:ext cx="1482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Strengths</a:t>
            </a:r>
            <a:endParaRPr b="1" sz="15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6193825" y="1256457"/>
            <a:ext cx="891600" cy="828600"/>
          </a:xfrm>
          <a:prstGeom prst="rect">
            <a:avLst/>
          </a:prstGeom>
          <a:solidFill>
            <a:srgbClr val="3BC5D8">
              <a:alpha val="838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898476" y="2085050"/>
            <a:ext cx="1482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Weaknesses</a:t>
            </a:r>
            <a:endParaRPr b="1" sz="15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 flipH="1">
            <a:off x="813500" y="2716425"/>
            <a:ext cx="31563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orld leading software provider.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distribution network.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xcellent reputation.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friendly.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4941925" y="2749875"/>
            <a:ext cx="33954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Lacking innovation in expanding hardware product.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Unprofitable investment.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1945850" y="1256450"/>
            <a:ext cx="891600" cy="828600"/>
          </a:xfrm>
          <a:prstGeom prst="rect">
            <a:avLst/>
          </a:prstGeom>
          <a:solidFill>
            <a:srgbClr val="49D608">
              <a:alpha val="80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endParaRPr b="1" sz="3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432900" y="401050"/>
            <a:ext cx="82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SWOT ANALYSIS (cont.) (Opportunities &amp; Threats)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1471400" y="2085050"/>
            <a:ext cx="1840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Opportunities</a:t>
            </a:r>
            <a:endParaRPr b="1" sz="15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6193825" y="1256457"/>
            <a:ext cx="891600" cy="828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061675" y="2085050"/>
            <a:ext cx="11559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Threats</a:t>
            </a:r>
            <a:endParaRPr b="1" sz="15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 flipH="1">
            <a:off x="813500" y="2716425"/>
            <a:ext cx="31563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huge capital.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Massive team.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Facilities and headquarters all over the world.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941925" y="2749875"/>
            <a:ext cx="33954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Google, Apple.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Harmful OS updates.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Changing habits of consumers.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335150" y="392375"/>
            <a:ext cx="64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KEY COMPETITORS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result for apple logo square"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087" y="1342975"/>
            <a:ext cx="1036825" cy="9400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google logo square"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087" y="1342975"/>
            <a:ext cx="1036825" cy="9400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ibm logo square"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3575" y="1342975"/>
            <a:ext cx="1036825" cy="9400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xbox one x vs ps4 pro" id="140" name="Google Shape;140;p20"/>
          <p:cNvPicPr preferRelativeResize="0"/>
          <p:nvPr/>
        </p:nvPicPr>
        <p:blipFill rotWithShape="1">
          <a:blip r:embed="rId6">
            <a:alphaModFix/>
          </a:blip>
          <a:srcRect b="0" l="0" r="51083" t="0"/>
          <a:stretch/>
        </p:blipFill>
        <p:spPr>
          <a:xfrm>
            <a:off x="3136081" y="2962525"/>
            <a:ext cx="1403100" cy="13352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xbox one x vs ps4 pro" id="141" name="Google Shape;141;p20"/>
          <p:cNvPicPr preferRelativeResize="0"/>
          <p:nvPr/>
        </p:nvPicPr>
        <p:blipFill rotWithShape="1">
          <a:blip r:embed="rId7">
            <a:alphaModFix/>
          </a:blip>
          <a:srcRect b="0" l="48796" r="0" t="0"/>
          <a:stretch/>
        </p:blipFill>
        <p:spPr>
          <a:xfrm>
            <a:off x="4539180" y="2962525"/>
            <a:ext cx="1468750" cy="13352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20"/>
          <p:cNvSpPr txBox="1"/>
          <p:nvPr/>
        </p:nvSpPr>
        <p:spPr>
          <a:xfrm>
            <a:off x="3510589" y="2502925"/>
            <a:ext cx="21228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Gaming Consoles</a:t>
            </a:r>
            <a:endParaRPr b="1" sz="15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868975" y="3227388"/>
            <a:ext cx="22671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SONY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PlayStation 4 Pro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007925" y="3227375"/>
            <a:ext cx="22671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Xbox One X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1335150" y="392375"/>
            <a:ext cx="64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TARGET MARKET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1689900" y="3099725"/>
            <a:ext cx="22764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users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computing.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Entertainment.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 billion revenue (2019).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home users"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900" y="1404275"/>
            <a:ext cx="2276400" cy="146685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 result for enterprise"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425" y="1404275"/>
            <a:ext cx="2276400" cy="146685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1"/>
          <p:cNvSpPr txBox="1"/>
          <p:nvPr/>
        </p:nvSpPr>
        <p:spPr>
          <a:xfrm>
            <a:off x="5010425" y="3099725"/>
            <a:ext cx="22764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Enterprises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Productivity and business processes.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 billion revenue (2019).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