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259" r:id="rId4"/>
    <p:sldId id="263" r:id="rId5"/>
    <p:sldId id="264" r:id="rId6"/>
    <p:sldId id="276" r:id="rId7"/>
    <p:sldId id="266" r:id="rId8"/>
    <p:sldId id="288" r:id="rId9"/>
    <p:sldId id="287" r:id="rId10"/>
    <p:sldId id="261" r:id="rId11"/>
    <p:sldId id="265" r:id="rId12"/>
    <p:sldId id="286" r:id="rId13"/>
    <p:sldId id="271" r:id="rId14"/>
    <p:sldId id="290" r:id="rId15"/>
    <p:sldId id="291" r:id="rId16"/>
    <p:sldId id="292" r:id="rId17"/>
    <p:sldId id="289" r:id="rId18"/>
    <p:sldId id="272" r:id="rId19"/>
    <p:sldId id="273" r:id="rId20"/>
    <p:sldId id="285" r:id="rId21"/>
    <p:sldId id="284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howGuides="1">
      <p:cViewPr varScale="1">
        <p:scale>
          <a:sx n="87" d="100"/>
          <a:sy n="87" d="100"/>
        </p:scale>
        <p:origin x="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D6AE3-E5B8-4032-AC69-3D800494543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34F0A87-AEE1-4D2B-AAD1-CE038EB09175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zh-CN" sz="2000" dirty="0"/>
            <a:t>Master</a:t>
          </a:r>
          <a:r>
            <a:rPr lang="zh-CN" altLang="en-US" sz="2000" dirty="0"/>
            <a:t>构建</a:t>
          </a:r>
        </a:p>
      </dgm:t>
    </dgm:pt>
    <dgm:pt modelId="{83306CA3-E54D-4C2F-A984-E8E4C065B75F}" type="parTrans" cxnId="{32501DB6-A5BE-495B-AC5D-BD9E9C2BEC6E}">
      <dgm:prSet/>
      <dgm:spPr/>
      <dgm:t>
        <a:bodyPr/>
        <a:lstStyle/>
        <a:p>
          <a:endParaRPr lang="zh-CN" altLang="en-US"/>
        </a:p>
      </dgm:t>
    </dgm:pt>
    <dgm:pt modelId="{87A06995-3413-41FB-ABA9-EC29B41A84E6}" type="sibTrans" cxnId="{32501DB6-A5BE-495B-AC5D-BD9E9C2BEC6E}">
      <dgm:prSet/>
      <dgm:spPr/>
      <dgm:t>
        <a:bodyPr/>
        <a:lstStyle/>
        <a:p>
          <a:endParaRPr lang="zh-CN" altLang="en-US"/>
        </a:p>
      </dgm:t>
    </dgm:pt>
    <dgm:pt modelId="{672CDE16-F566-449F-BF47-DB4C76A7D432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sz="1800" dirty="0"/>
            <a:t>分支构建合并</a:t>
          </a:r>
        </a:p>
      </dgm:t>
    </dgm:pt>
    <dgm:pt modelId="{6FA0ED0E-05AF-44BB-98E8-9DECBCE7543F}" type="parTrans" cxnId="{44A0F41A-042D-4E6E-AC5E-28BD5A63BF99}">
      <dgm:prSet/>
      <dgm:spPr/>
      <dgm:t>
        <a:bodyPr/>
        <a:lstStyle/>
        <a:p>
          <a:endParaRPr lang="zh-CN" altLang="en-US"/>
        </a:p>
      </dgm:t>
    </dgm:pt>
    <dgm:pt modelId="{BADCBD70-0458-45FA-B9E6-610A6D678BB3}" type="sibTrans" cxnId="{44A0F41A-042D-4E6E-AC5E-28BD5A63BF99}">
      <dgm:prSet/>
      <dgm:spPr/>
      <dgm:t>
        <a:bodyPr/>
        <a:lstStyle/>
        <a:p>
          <a:endParaRPr lang="zh-CN" altLang="en-US"/>
        </a:p>
      </dgm:t>
    </dgm:pt>
    <dgm:pt modelId="{B31064B2-A6E1-48D6-AA96-B0DE877B8008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Push</a:t>
          </a:r>
          <a:r>
            <a:rPr lang="zh-CN" altLang="en-US" sz="1600" dirty="0"/>
            <a:t>阶段</a:t>
          </a:r>
        </a:p>
      </dgm:t>
    </dgm:pt>
    <dgm:pt modelId="{172C15D4-9663-42A5-BF2D-7ACD21BAD616}" type="parTrans" cxnId="{848CF5C0-9EC4-4AE9-AA94-9E203D91825B}">
      <dgm:prSet/>
      <dgm:spPr/>
      <dgm:t>
        <a:bodyPr/>
        <a:lstStyle/>
        <a:p>
          <a:endParaRPr lang="zh-CN" altLang="en-US"/>
        </a:p>
      </dgm:t>
    </dgm:pt>
    <dgm:pt modelId="{17B3A30B-7145-4B68-A747-BD8E03B933A5}" type="sibTrans" cxnId="{848CF5C0-9EC4-4AE9-AA94-9E203D91825B}">
      <dgm:prSet/>
      <dgm:spPr/>
      <dgm:t>
        <a:bodyPr/>
        <a:lstStyle/>
        <a:p>
          <a:endParaRPr lang="zh-CN" altLang="en-US"/>
        </a:p>
      </dgm:t>
    </dgm:pt>
    <dgm:pt modelId="{3DC9D8FC-2153-420B-A498-A78092EE891A}" type="pres">
      <dgm:prSet presAssocID="{723D6AE3-E5B8-4032-AC69-3D800494543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F026CD4-DF13-4760-82CA-43C3FA2DC76F}" type="pres">
      <dgm:prSet presAssocID="{934F0A87-AEE1-4D2B-AAD1-CE038EB0917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EFE0C47-9B34-49D6-B0FC-ADD9D504EFE3}" type="pres">
      <dgm:prSet presAssocID="{934F0A87-AEE1-4D2B-AAD1-CE038EB09175}" presName="gear1srcNode" presStyleLbl="node1" presStyleIdx="0" presStyleCnt="3"/>
      <dgm:spPr/>
    </dgm:pt>
    <dgm:pt modelId="{84ECE48B-807D-40E5-9FE8-4CA8628FA397}" type="pres">
      <dgm:prSet presAssocID="{934F0A87-AEE1-4D2B-AAD1-CE038EB09175}" presName="gear1dstNode" presStyleLbl="node1" presStyleIdx="0" presStyleCnt="3"/>
      <dgm:spPr/>
    </dgm:pt>
    <dgm:pt modelId="{EF53BDC6-79BE-4DE6-B76E-807F515D6699}" type="pres">
      <dgm:prSet presAssocID="{672CDE16-F566-449F-BF47-DB4C76A7D432}" presName="gear2" presStyleLbl="node1" presStyleIdx="1" presStyleCnt="3" custLinFactNeighborX="-2983" custLinFactNeighborY="1278">
        <dgm:presLayoutVars>
          <dgm:chMax val="1"/>
          <dgm:bulletEnabled val="1"/>
        </dgm:presLayoutVars>
      </dgm:prSet>
      <dgm:spPr/>
    </dgm:pt>
    <dgm:pt modelId="{E5205F32-1E2F-4FD5-B68D-1C36AE87ADA3}" type="pres">
      <dgm:prSet presAssocID="{672CDE16-F566-449F-BF47-DB4C76A7D432}" presName="gear2srcNode" presStyleLbl="node1" presStyleIdx="1" presStyleCnt="3"/>
      <dgm:spPr/>
    </dgm:pt>
    <dgm:pt modelId="{AE9A17CE-CCD6-478D-81C8-4FE7DF5EB730}" type="pres">
      <dgm:prSet presAssocID="{672CDE16-F566-449F-BF47-DB4C76A7D432}" presName="gear2dstNode" presStyleLbl="node1" presStyleIdx="1" presStyleCnt="3"/>
      <dgm:spPr/>
    </dgm:pt>
    <dgm:pt modelId="{9719924E-0307-44FB-934C-E3DF3CF5D036}" type="pres">
      <dgm:prSet presAssocID="{B31064B2-A6E1-48D6-AA96-B0DE877B8008}" presName="gear3" presStyleLbl="node1" presStyleIdx="2" presStyleCnt="3"/>
      <dgm:spPr/>
    </dgm:pt>
    <dgm:pt modelId="{779C9C2F-CF6A-4AA8-8820-60D36C83B697}" type="pres">
      <dgm:prSet presAssocID="{B31064B2-A6E1-48D6-AA96-B0DE877B800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DB6D107-A7D2-4CFD-9E4C-74B99014D9DC}" type="pres">
      <dgm:prSet presAssocID="{B31064B2-A6E1-48D6-AA96-B0DE877B8008}" presName="gear3srcNode" presStyleLbl="node1" presStyleIdx="2" presStyleCnt="3"/>
      <dgm:spPr/>
    </dgm:pt>
    <dgm:pt modelId="{22698B33-BBDA-4E2E-9B28-9043347FA1AD}" type="pres">
      <dgm:prSet presAssocID="{B31064B2-A6E1-48D6-AA96-B0DE877B8008}" presName="gear3dstNode" presStyleLbl="node1" presStyleIdx="2" presStyleCnt="3"/>
      <dgm:spPr/>
    </dgm:pt>
    <dgm:pt modelId="{8BFBB06B-415B-4098-8CC1-78EBEA1D4EB9}" type="pres">
      <dgm:prSet presAssocID="{87A06995-3413-41FB-ABA9-EC29B41A84E6}" presName="connector1" presStyleLbl="sibTrans2D1" presStyleIdx="0" presStyleCnt="3"/>
      <dgm:spPr/>
    </dgm:pt>
    <dgm:pt modelId="{3746F4E2-673C-4669-93F8-2AC64D140221}" type="pres">
      <dgm:prSet presAssocID="{BADCBD70-0458-45FA-B9E6-610A6D678BB3}" presName="connector2" presStyleLbl="sibTrans2D1" presStyleIdx="1" presStyleCnt="3"/>
      <dgm:spPr/>
    </dgm:pt>
    <dgm:pt modelId="{D56F1D0B-49D5-4F28-8D64-36F02632BAF4}" type="pres">
      <dgm:prSet presAssocID="{17B3A30B-7145-4B68-A747-BD8E03B933A5}" presName="connector3" presStyleLbl="sibTrans2D1" presStyleIdx="2" presStyleCnt="3" custAng="7791497"/>
      <dgm:spPr/>
    </dgm:pt>
  </dgm:ptLst>
  <dgm:cxnLst>
    <dgm:cxn modelId="{E88B5B03-BE18-4FC9-9535-293EBA4FE366}" type="presOf" srcId="{17B3A30B-7145-4B68-A747-BD8E03B933A5}" destId="{D56F1D0B-49D5-4F28-8D64-36F02632BAF4}" srcOrd="0" destOrd="0" presId="urn:microsoft.com/office/officeart/2005/8/layout/gear1"/>
    <dgm:cxn modelId="{9F697D18-E40E-4A12-BDB7-CE072BF4D95F}" type="presOf" srcId="{B31064B2-A6E1-48D6-AA96-B0DE877B8008}" destId="{779C9C2F-CF6A-4AA8-8820-60D36C83B697}" srcOrd="1" destOrd="0" presId="urn:microsoft.com/office/officeart/2005/8/layout/gear1"/>
    <dgm:cxn modelId="{E360B31A-BCBA-46DF-B3F2-FFF762AF0D99}" type="presOf" srcId="{934F0A87-AEE1-4D2B-AAD1-CE038EB09175}" destId="{84ECE48B-807D-40E5-9FE8-4CA8628FA397}" srcOrd="2" destOrd="0" presId="urn:microsoft.com/office/officeart/2005/8/layout/gear1"/>
    <dgm:cxn modelId="{44A0F41A-042D-4E6E-AC5E-28BD5A63BF99}" srcId="{723D6AE3-E5B8-4032-AC69-3D8004945430}" destId="{672CDE16-F566-449F-BF47-DB4C76A7D432}" srcOrd="1" destOrd="0" parTransId="{6FA0ED0E-05AF-44BB-98E8-9DECBCE7543F}" sibTransId="{BADCBD70-0458-45FA-B9E6-610A6D678BB3}"/>
    <dgm:cxn modelId="{E8FCE925-1EDE-46A3-B782-4C36166FB823}" type="presOf" srcId="{672CDE16-F566-449F-BF47-DB4C76A7D432}" destId="{AE9A17CE-CCD6-478D-81C8-4FE7DF5EB730}" srcOrd="2" destOrd="0" presId="urn:microsoft.com/office/officeart/2005/8/layout/gear1"/>
    <dgm:cxn modelId="{AF1FC75F-D0F9-4B1C-9431-8FFA4E111330}" type="presOf" srcId="{B31064B2-A6E1-48D6-AA96-B0DE877B8008}" destId="{9719924E-0307-44FB-934C-E3DF3CF5D036}" srcOrd="0" destOrd="0" presId="urn:microsoft.com/office/officeart/2005/8/layout/gear1"/>
    <dgm:cxn modelId="{F081A16F-A819-4EF1-A49E-79C62E6CF6C6}" type="presOf" srcId="{BADCBD70-0458-45FA-B9E6-610A6D678BB3}" destId="{3746F4E2-673C-4669-93F8-2AC64D140221}" srcOrd="0" destOrd="0" presId="urn:microsoft.com/office/officeart/2005/8/layout/gear1"/>
    <dgm:cxn modelId="{981DBC59-B5F4-4A80-8E6D-3E7AD98B1E8E}" type="presOf" srcId="{934F0A87-AEE1-4D2B-AAD1-CE038EB09175}" destId="{3EFE0C47-9B34-49D6-B0FC-ADD9D504EFE3}" srcOrd="1" destOrd="0" presId="urn:microsoft.com/office/officeart/2005/8/layout/gear1"/>
    <dgm:cxn modelId="{3E19257C-9762-4C20-A4A2-0344F4EA7BCA}" type="presOf" srcId="{87A06995-3413-41FB-ABA9-EC29B41A84E6}" destId="{8BFBB06B-415B-4098-8CC1-78EBEA1D4EB9}" srcOrd="0" destOrd="0" presId="urn:microsoft.com/office/officeart/2005/8/layout/gear1"/>
    <dgm:cxn modelId="{CEA56A8A-5CEF-4C0D-A5E0-81DDB94098E7}" type="presOf" srcId="{672CDE16-F566-449F-BF47-DB4C76A7D432}" destId="{E5205F32-1E2F-4FD5-B68D-1C36AE87ADA3}" srcOrd="1" destOrd="0" presId="urn:microsoft.com/office/officeart/2005/8/layout/gear1"/>
    <dgm:cxn modelId="{62BEAC8F-01E4-4387-8625-67A6D5F1AE93}" type="presOf" srcId="{B31064B2-A6E1-48D6-AA96-B0DE877B8008}" destId="{22698B33-BBDA-4E2E-9B28-9043347FA1AD}" srcOrd="3" destOrd="0" presId="urn:microsoft.com/office/officeart/2005/8/layout/gear1"/>
    <dgm:cxn modelId="{32501DB6-A5BE-495B-AC5D-BD9E9C2BEC6E}" srcId="{723D6AE3-E5B8-4032-AC69-3D8004945430}" destId="{934F0A87-AEE1-4D2B-AAD1-CE038EB09175}" srcOrd="0" destOrd="0" parTransId="{83306CA3-E54D-4C2F-A984-E8E4C065B75F}" sibTransId="{87A06995-3413-41FB-ABA9-EC29B41A84E6}"/>
    <dgm:cxn modelId="{A35507BC-56E4-4CFB-87CE-704B14F60C04}" type="presOf" srcId="{B31064B2-A6E1-48D6-AA96-B0DE877B8008}" destId="{ADB6D107-A7D2-4CFD-9E4C-74B99014D9DC}" srcOrd="2" destOrd="0" presId="urn:microsoft.com/office/officeart/2005/8/layout/gear1"/>
    <dgm:cxn modelId="{848CF5C0-9EC4-4AE9-AA94-9E203D91825B}" srcId="{723D6AE3-E5B8-4032-AC69-3D8004945430}" destId="{B31064B2-A6E1-48D6-AA96-B0DE877B8008}" srcOrd="2" destOrd="0" parTransId="{172C15D4-9663-42A5-BF2D-7ACD21BAD616}" sibTransId="{17B3A30B-7145-4B68-A747-BD8E03B933A5}"/>
    <dgm:cxn modelId="{4CC239D2-F510-4D8A-8373-445C0AE033A3}" type="presOf" srcId="{934F0A87-AEE1-4D2B-AAD1-CE038EB09175}" destId="{BF026CD4-DF13-4760-82CA-43C3FA2DC76F}" srcOrd="0" destOrd="0" presId="urn:microsoft.com/office/officeart/2005/8/layout/gear1"/>
    <dgm:cxn modelId="{C9D297DA-CDDD-4587-8DC7-4A77FAEA1F1F}" type="presOf" srcId="{723D6AE3-E5B8-4032-AC69-3D8004945430}" destId="{3DC9D8FC-2153-420B-A498-A78092EE891A}" srcOrd="0" destOrd="0" presId="urn:microsoft.com/office/officeart/2005/8/layout/gear1"/>
    <dgm:cxn modelId="{E6665CF2-6DFC-4CA8-A077-BDF719F6268E}" type="presOf" srcId="{672CDE16-F566-449F-BF47-DB4C76A7D432}" destId="{EF53BDC6-79BE-4DE6-B76E-807F515D6699}" srcOrd="0" destOrd="0" presId="urn:microsoft.com/office/officeart/2005/8/layout/gear1"/>
    <dgm:cxn modelId="{A85107A2-367D-4105-9DCB-CDB877EDA7CB}" type="presParOf" srcId="{3DC9D8FC-2153-420B-A498-A78092EE891A}" destId="{BF026CD4-DF13-4760-82CA-43C3FA2DC76F}" srcOrd="0" destOrd="0" presId="urn:microsoft.com/office/officeart/2005/8/layout/gear1"/>
    <dgm:cxn modelId="{5BFF3DB9-6D95-4E35-9D9D-65A8F8F00F70}" type="presParOf" srcId="{3DC9D8FC-2153-420B-A498-A78092EE891A}" destId="{3EFE0C47-9B34-49D6-B0FC-ADD9D504EFE3}" srcOrd="1" destOrd="0" presId="urn:microsoft.com/office/officeart/2005/8/layout/gear1"/>
    <dgm:cxn modelId="{085888CA-2A93-47F4-B54A-00AB0893475A}" type="presParOf" srcId="{3DC9D8FC-2153-420B-A498-A78092EE891A}" destId="{84ECE48B-807D-40E5-9FE8-4CA8628FA397}" srcOrd="2" destOrd="0" presId="urn:microsoft.com/office/officeart/2005/8/layout/gear1"/>
    <dgm:cxn modelId="{6292F71D-FE50-4526-9C32-6E113F7691C1}" type="presParOf" srcId="{3DC9D8FC-2153-420B-A498-A78092EE891A}" destId="{EF53BDC6-79BE-4DE6-B76E-807F515D6699}" srcOrd="3" destOrd="0" presId="urn:microsoft.com/office/officeart/2005/8/layout/gear1"/>
    <dgm:cxn modelId="{DF9B39BC-107B-4EB3-98CF-0E9135FB0387}" type="presParOf" srcId="{3DC9D8FC-2153-420B-A498-A78092EE891A}" destId="{E5205F32-1E2F-4FD5-B68D-1C36AE87ADA3}" srcOrd="4" destOrd="0" presId="urn:microsoft.com/office/officeart/2005/8/layout/gear1"/>
    <dgm:cxn modelId="{00433C9A-8E38-4B98-A3FC-1A9C2501D256}" type="presParOf" srcId="{3DC9D8FC-2153-420B-A498-A78092EE891A}" destId="{AE9A17CE-CCD6-478D-81C8-4FE7DF5EB730}" srcOrd="5" destOrd="0" presId="urn:microsoft.com/office/officeart/2005/8/layout/gear1"/>
    <dgm:cxn modelId="{B01BA996-2B5D-4C31-A122-42F463D09CC3}" type="presParOf" srcId="{3DC9D8FC-2153-420B-A498-A78092EE891A}" destId="{9719924E-0307-44FB-934C-E3DF3CF5D036}" srcOrd="6" destOrd="0" presId="urn:microsoft.com/office/officeart/2005/8/layout/gear1"/>
    <dgm:cxn modelId="{0E29D62E-B75B-4FA2-A5EE-7E045A6E9FD3}" type="presParOf" srcId="{3DC9D8FC-2153-420B-A498-A78092EE891A}" destId="{779C9C2F-CF6A-4AA8-8820-60D36C83B697}" srcOrd="7" destOrd="0" presId="urn:microsoft.com/office/officeart/2005/8/layout/gear1"/>
    <dgm:cxn modelId="{3F59EA79-482D-4FD5-93B3-63FDF8AC4A22}" type="presParOf" srcId="{3DC9D8FC-2153-420B-A498-A78092EE891A}" destId="{ADB6D107-A7D2-4CFD-9E4C-74B99014D9DC}" srcOrd="8" destOrd="0" presId="urn:microsoft.com/office/officeart/2005/8/layout/gear1"/>
    <dgm:cxn modelId="{A8D96979-FD6A-475A-B287-3F5FE3D5DA07}" type="presParOf" srcId="{3DC9D8FC-2153-420B-A498-A78092EE891A}" destId="{22698B33-BBDA-4E2E-9B28-9043347FA1AD}" srcOrd="9" destOrd="0" presId="urn:microsoft.com/office/officeart/2005/8/layout/gear1"/>
    <dgm:cxn modelId="{8A246135-3CE1-43B8-A69D-8DCF4BC35EA5}" type="presParOf" srcId="{3DC9D8FC-2153-420B-A498-A78092EE891A}" destId="{8BFBB06B-415B-4098-8CC1-78EBEA1D4EB9}" srcOrd="10" destOrd="0" presId="urn:microsoft.com/office/officeart/2005/8/layout/gear1"/>
    <dgm:cxn modelId="{A7F4A200-7234-4A0F-A0E1-CFB37309159E}" type="presParOf" srcId="{3DC9D8FC-2153-420B-A498-A78092EE891A}" destId="{3746F4E2-673C-4669-93F8-2AC64D140221}" srcOrd="11" destOrd="0" presId="urn:microsoft.com/office/officeart/2005/8/layout/gear1"/>
    <dgm:cxn modelId="{02928A03-7379-4D85-9231-10C237B766B8}" type="presParOf" srcId="{3DC9D8FC-2153-420B-A498-A78092EE891A}" destId="{D56F1D0B-49D5-4F28-8D64-36F02632BAF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26CD4-DF13-4760-82CA-43C3FA2DC76F}">
      <dsp:nvSpPr>
        <dsp:cNvPr id="0" name=""/>
        <dsp:cNvSpPr/>
      </dsp:nvSpPr>
      <dsp:spPr>
        <a:xfrm>
          <a:off x="2966934" y="2225883"/>
          <a:ext cx="2720524" cy="2720524"/>
        </a:xfrm>
        <a:prstGeom prst="gear9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Master</a:t>
          </a:r>
          <a:r>
            <a:rPr lang="zh-CN" altLang="en-US" sz="2000" kern="1200" dirty="0"/>
            <a:t>构建</a:t>
          </a:r>
        </a:p>
      </dsp:txBody>
      <dsp:txXfrm>
        <a:off x="3513880" y="2863153"/>
        <a:ext cx="1626632" cy="1398405"/>
      </dsp:txXfrm>
    </dsp:sp>
    <dsp:sp modelId="{EF53BDC6-79BE-4DE6-B76E-807F515D6699}">
      <dsp:nvSpPr>
        <dsp:cNvPr id="0" name=""/>
        <dsp:cNvSpPr/>
      </dsp:nvSpPr>
      <dsp:spPr>
        <a:xfrm>
          <a:off x="1325062" y="1608136"/>
          <a:ext cx="1978563" cy="1978563"/>
        </a:xfrm>
        <a:prstGeom prst="gear6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分支构建合并</a:t>
          </a:r>
        </a:p>
      </dsp:txBody>
      <dsp:txXfrm>
        <a:off x="1823171" y="2109256"/>
        <a:ext cx="982345" cy="976323"/>
      </dsp:txXfrm>
    </dsp:sp>
    <dsp:sp modelId="{9719924E-0307-44FB-934C-E3DF3CF5D036}">
      <dsp:nvSpPr>
        <dsp:cNvPr id="0" name=""/>
        <dsp:cNvSpPr/>
      </dsp:nvSpPr>
      <dsp:spPr>
        <a:xfrm rot="20700000">
          <a:off x="2492280" y="217843"/>
          <a:ext cx="1938588" cy="1938588"/>
        </a:xfrm>
        <a:prstGeom prst="gear6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Push</a:t>
          </a:r>
          <a:r>
            <a:rPr lang="zh-CN" altLang="en-US" sz="1600" kern="1200" dirty="0"/>
            <a:t>阶段</a:t>
          </a:r>
        </a:p>
      </dsp:txBody>
      <dsp:txXfrm rot="-20700000">
        <a:off x="2917470" y="643033"/>
        <a:ext cx="1088209" cy="1088209"/>
      </dsp:txXfrm>
    </dsp:sp>
    <dsp:sp modelId="{8BFBB06B-415B-4098-8CC1-78EBEA1D4EB9}">
      <dsp:nvSpPr>
        <dsp:cNvPr id="0" name=""/>
        <dsp:cNvSpPr/>
      </dsp:nvSpPr>
      <dsp:spPr>
        <a:xfrm>
          <a:off x="2766087" y="1810599"/>
          <a:ext cx="3482271" cy="3482271"/>
        </a:xfrm>
        <a:prstGeom prst="circularArrow">
          <a:avLst>
            <a:gd name="adj1" fmla="val 4687"/>
            <a:gd name="adj2" fmla="val 299029"/>
            <a:gd name="adj3" fmla="val 2531606"/>
            <a:gd name="adj4" fmla="val 1582840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6F4E2-673C-4669-93F8-2AC64D140221}">
      <dsp:nvSpPr>
        <dsp:cNvPr id="0" name=""/>
        <dsp:cNvSpPr/>
      </dsp:nvSpPr>
      <dsp:spPr>
        <a:xfrm>
          <a:off x="1033683" y="1141841"/>
          <a:ext cx="2530087" cy="25300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F1D0B-49D5-4F28-8D64-36F02632BAF4}">
      <dsp:nvSpPr>
        <dsp:cNvPr id="0" name=""/>
        <dsp:cNvSpPr/>
      </dsp:nvSpPr>
      <dsp:spPr>
        <a:xfrm rot="7791497">
          <a:off x="2043865" y="-210007"/>
          <a:ext cx="2727944" cy="27279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9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3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8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3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2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8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6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1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8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5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77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4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86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45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6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72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0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5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382754" y="645333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6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1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0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zhihu.com/?target=https%3A//www.phacility.com/phabricator/" TargetMode="External"/><Relationship Id="rId13" Type="http://schemas.openxmlformats.org/officeDocument/2006/relationships/hyperlink" Target="https://link.zhihu.com/?target=https%3A//www.jetbrains.com/upsource/" TargetMode="External"/><Relationship Id="rId3" Type="http://schemas.openxmlformats.org/officeDocument/2006/relationships/notesSlide" Target="../notesSlides/notesSlide15.xml"/><Relationship Id="rId7" Type="http://schemas.openxmlformats.org/officeDocument/2006/relationships/hyperlink" Target="https://link.zhihu.com/?target=https%3A//lgtm.com/" TargetMode="External"/><Relationship Id="rId12" Type="http://schemas.openxmlformats.org/officeDocument/2006/relationships/hyperlink" Target="https://link.zhihu.com/?target=https%3A//sider.review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hyperlink" Target="https://link.zhihu.com/?target=https%3A//www.gerritcodereview.com/" TargetMode="External"/><Relationship Id="rId11" Type="http://schemas.openxmlformats.org/officeDocument/2006/relationships/hyperlink" Target="https://link.zhihu.com/?target=https%3A//reviewable.io/" TargetMode="External"/><Relationship Id="rId5" Type="http://schemas.openxmlformats.org/officeDocument/2006/relationships/hyperlink" Target="https://link.zhihu.com/?target=https%3A//www.atlassian.com/software/crucible" TargetMode="External"/><Relationship Id="rId10" Type="http://schemas.openxmlformats.org/officeDocument/2006/relationships/hyperlink" Target="https://link.zhihu.com/?target=https%3A//pullreminders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link.zhihu.com/?target=https%3A//www.pullrequest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hyperlink" Target="https://docs.gitlab.com/ee/ci/yaml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0" y="33164"/>
            <a:ext cx="6967792" cy="2309312"/>
          </a:xfrm>
          <a:prstGeom prst="rect">
            <a:avLst/>
          </a:prstGeom>
        </p:spPr>
      </p:pic>
      <p:sp>
        <p:nvSpPr>
          <p:cNvPr id="33" name="PA_文本框 8"/>
          <p:cNvSpPr txBox="1"/>
          <p:nvPr>
            <p:custDataLst>
              <p:tags r:id="rId2"/>
            </p:custDataLst>
          </p:nvPr>
        </p:nvSpPr>
        <p:spPr>
          <a:xfrm>
            <a:off x="3322875" y="2780928"/>
            <a:ext cx="5262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chemeClr val="bg1"/>
                </a:solidFill>
                <a:latin typeface="方正尚酷简体" panose="02000000000000000000" pitchFamily="2" charset="-122"/>
                <a:ea typeface="方正尚酷简体" panose="02000000000000000000" pitchFamily="2" charset="-122"/>
              </a:rPr>
              <a:t>代码质量监控</a:t>
            </a:r>
          </a:p>
        </p:txBody>
      </p:sp>
      <p:sp>
        <p:nvSpPr>
          <p:cNvPr id="35" name="PA_矩形 12"/>
          <p:cNvSpPr/>
          <p:nvPr>
            <p:custDataLst>
              <p:tags r:id="rId3"/>
            </p:custDataLst>
          </p:nvPr>
        </p:nvSpPr>
        <p:spPr>
          <a:xfrm>
            <a:off x="4511506" y="4100298"/>
            <a:ext cx="28857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从源头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到可视化监控平台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82554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341194" y="4184500"/>
            <a:ext cx="499222" cy="468636"/>
            <a:chOff x="9341194" y="4184500"/>
            <a:chExt cx="499222" cy="468636"/>
          </a:xfrm>
        </p:grpSpPr>
        <p:sp>
          <p:nvSpPr>
            <p:cNvPr id="40" name="椭圆 39"/>
            <p:cNvSpPr/>
            <p:nvPr/>
          </p:nvSpPr>
          <p:spPr>
            <a:xfrm>
              <a:off x="9341194" y="4184500"/>
              <a:ext cx="421880" cy="421880"/>
            </a:xfrm>
            <a:prstGeom prst="ellipse">
              <a:avLst/>
            </a:prstGeom>
            <a:solidFill>
              <a:srgbClr val="52CBCE">
                <a:alpha val="53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552134" y="4364854"/>
              <a:ext cx="288282" cy="288282"/>
            </a:xfrm>
            <a:prstGeom prst="ellipse">
              <a:avLst/>
            </a:prstGeom>
            <a:solidFill>
              <a:srgbClr val="585BA4">
                <a:alpha val="67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588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600">
        <p14:vortex dir="r"/>
      </p:transition>
    </mc:Choice>
    <mc:Fallback xmlns="">
      <p:transition spd="slow" advTm="6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5" name="文本框 14"/>
            <p:cNvSpPr txBox="1"/>
            <p:nvPr/>
          </p:nvSpPr>
          <p:spPr>
            <a:xfrm>
              <a:off x="3071664" y="39798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审查流程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19E5CE2-5006-4EFD-ACB0-5E8EF2DA2456}"/>
              </a:ext>
            </a:extLst>
          </p:cNvPr>
          <p:cNvSpPr txBox="1"/>
          <p:nvPr/>
        </p:nvSpPr>
        <p:spPr>
          <a:xfrm>
            <a:off x="2317611" y="2085009"/>
            <a:ext cx="4352474" cy="36933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Push</a:t>
            </a:r>
            <a:r>
              <a:rPr lang="zh-CN" altLang="en-US" dirty="0">
                <a:solidFill>
                  <a:schemeClr val="tx2"/>
                </a:solidFill>
              </a:rPr>
              <a:t>阶段进行代码校验，不合格拒绝提交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BA265-573B-4431-8BD7-7DDA81C6BE6C}"/>
              </a:ext>
            </a:extLst>
          </p:cNvPr>
          <p:cNvSpPr txBox="1"/>
          <p:nvPr/>
        </p:nvSpPr>
        <p:spPr>
          <a:xfrm>
            <a:off x="841877" y="3122140"/>
            <a:ext cx="5503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分支构建时触发</a:t>
            </a:r>
            <a:r>
              <a:rPr lang="en-US" altLang="zh-CN" sz="2400" dirty="0">
                <a:solidFill>
                  <a:schemeClr val="tx2"/>
                </a:solidFill>
              </a:rPr>
              <a:t>CI-CD</a:t>
            </a:r>
            <a:r>
              <a:rPr lang="zh-CN" altLang="en-US" sz="2400" dirty="0">
                <a:solidFill>
                  <a:schemeClr val="tx2"/>
                </a:solidFill>
              </a:rPr>
              <a:t>，执行检查，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             回写到每个</a:t>
            </a:r>
            <a:r>
              <a:rPr lang="en-US" altLang="zh-CN" sz="2400" dirty="0">
                <a:solidFill>
                  <a:schemeClr val="tx2"/>
                </a:solidFill>
              </a:rPr>
              <a:t>commit</a:t>
            </a:r>
            <a:r>
              <a:rPr lang="zh-CN" altLang="en-US" sz="2400" dirty="0">
                <a:solidFill>
                  <a:schemeClr val="tx2"/>
                </a:solidFill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comments</a:t>
            </a:r>
            <a:r>
              <a:rPr lang="zh-CN" altLang="en-US" sz="2400" dirty="0">
                <a:solidFill>
                  <a:schemeClr val="tx2"/>
                </a:solidFill>
              </a:rPr>
              <a:t>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1E53BB-9A69-419C-9297-CB5F6E82A95C}"/>
              </a:ext>
            </a:extLst>
          </p:cNvPr>
          <p:cNvSpPr txBox="1"/>
          <p:nvPr/>
        </p:nvSpPr>
        <p:spPr>
          <a:xfrm>
            <a:off x="1955279" y="5302688"/>
            <a:ext cx="6490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主分支</a:t>
            </a:r>
            <a:r>
              <a:rPr lang="en-US" altLang="zh-CN" sz="2400" dirty="0">
                <a:solidFill>
                  <a:schemeClr val="tx2"/>
                </a:solidFill>
              </a:rPr>
              <a:t>Master</a:t>
            </a:r>
            <a:r>
              <a:rPr lang="zh-CN" altLang="en-US" sz="2400" dirty="0">
                <a:solidFill>
                  <a:schemeClr val="tx2"/>
                </a:solidFill>
              </a:rPr>
              <a:t>分支触发</a:t>
            </a:r>
            <a:r>
              <a:rPr lang="en-US" altLang="zh-CN" sz="2400" dirty="0">
                <a:solidFill>
                  <a:schemeClr val="tx2"/>
                </a:solidFill>
              </a:rPr>
              <a:t>CI-CD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                      </a:t>
            </a:r>
            <a:r>
              <a:rPr lang="zh-CN" altLang="en-US" sz="2400" dirty="0">
                <a:solidFill>
                  <a:schemeClr val="tx2"/>
                </a:solidFill>
              </a:rPr>
              <a:t>全局检测发送报告到</a:t>
            </a:r>
            <a:r>
              <a:rPr lang="en-US" altLang="zh-CN" sz="2400" dirty="0">
                <a:solidFill>
                  <a:schemeClr val="tx2"/>
                </a:solidFill>
              </a:rPr>
              <a:t>SonarQube</a:t>
            </a:r>
            <a:r>
              <a:rPr lang="zh-CN" altLang="en-US" sz="2400" dirty="0">
                <a:solidFill>
                  <a:schemeClr val="tx2"/>
                </a:solidFill>
              </a:rPr>
              <a:t>平台</a:t>
            </a:r>
          </a:p>
        </p:txBody>
      </p:sp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BF8C1917-85E9-428C-8947-9449C51C3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05314"/>
              </p:ext>
            </p:extLst>
          </p:nvPr>
        </p:nvGraphicFramePr>
        <p:xfrm>
          <a:off x="5231904" y="1228019"/>
          <a:ext cx="6428509" cy="4946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4FBC2F-3A10-4344-823C-C8C9F79BFA0E}"/>
              </a:ext>
            </a:extLst>
          </p:cNvPr>
          <p:cNvSpPr txBox="1"/>
          <p:nvPr/>
        </p:nvSpPr>
        <p:spPr>
          <a:xfrm>
            <a:off x="2063552" y="4019811"/>
            <a:ext cx="435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基于</a:t>
            </a:r>
            <a:r>
              <a:rPr lang="en-US" altLang="zh-CN" sz="2400" dirty="0">
                <a:solidFill>
                  <a:schemeClr val="tx2"/>
                </a:solidFill>
              </a:rPr>
              <a:t>Git Flow</a:t>
            </a:r>
            <a:r>
              <a:rPr lang="zh-CN" altLang="en-US" sz="2400" dirty="0">
                <a:solidFill>
                  <a:schemeClr val="tx2"/>
                </a:solidFill>
              </a:rPr>
              <a:t>特性做</a:t>
            </a:r>
            <a:r>
              <a:rPr lang="en-US" altLang="zh-CN" sz="2400" dirty="0">
                <a:solidFill>
                  <a:schemeClr val="tx2"/>
                </a:solidFill>
              </a:rPr>
              <a:t>Code Review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6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109">
        <p14:flythrough/>
      </p:transition>
    </mc:Choice>
    <mc:Fallback xmlns="">
      <p:transition spd="slow" advTm="210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89674" y="2848022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开发源头</a:t>
            </a:r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Push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拒绝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95133" y="1124744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3429974" y="3573016"/>
            <a:ext cx="5993648" cy="198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52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117">
        <p14:flythrough/>
      </p:transition>
    </mc:Choice>
    <mc:Fallback xmlns="">
      <p:transition spd="slow" advTm="31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0" name="文本框 19"/>
            <p:cNvSpPr txBox="1"/>
            <p:nvPr/>
          </p:nvSpPr>
          <p:spPr>
            <a:xfrm>
              <a:off x="3071664" y="397984"/>
              <a:ext cx="263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Push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阶段校验拒绝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A981FE76-36B6-4E54-9F4D-3F5289693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02" y="1268760"/>
            <a:ext cx="5976984" cy="19598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3C88A69-7D24-4158-A985-B1A13F4595A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878802" y="3346216"/>
            <a:ext cx="5976985" cy="29422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2317C20-A4FC-40F5-900D-1D140926263C}"/>
              </a:ext>
            </a:extLst>
          </p:cNvPr>
          <p:cNvSpPr txBox="1"/>
          <p:nvPr/>
        </p:nvSpPr>
        <p:spPr>
          <a:xfrm>
            <a:off x="840460" y="1961239"/>
            <a:ext cx="386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Gitlab</a:t>
            </a:r>
            <a:r>
              <a:rPr lang="zh-CN" altLang="en-US" sz="2000" dirty="0">
                <a:solidFill>
                  <a:schemeClr val="tx2"/>
                </a:solidFill>
              </a:rPr>
              <a:t>服务器端配置</a:t>
            </a:r>
            <a:r>
              <a:rPr lang="en-US" altLang="zh-CN" sz="2000" dirty="0">
                <a:solidFill>
                  <a:schemeClr val="tx2"/>
                </a:solidFill>
              </a:rPr>
              <a:t>custom_hooks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EEA72C-2EA0-4CB0-A0B8-07A0E3EBBFA0}"/>
              </a:ext>
            </a:extLst>
          </p:cNvPr>
          <p:cNvSpPr txBox="1"/>
          <p:nvPr/>
        </p:nvSpPr>
        <p:spPr>
          <a:xfrm>
            <a:off x="1559496" y="283838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支持使用阿里云</a:t>
            </a:r>
            <a:r>
              <a:rPr lang="en-US" altLang="zh-CN" sz="2000" dirty="0">
                <a:solidFill>
                  <a:schemeClr val="tx2"/>
                </a:solidFill>
              </a:rPr>
              <a:t>P3C-PMD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          </a:t>
            </a:r>
            <a:r>
              <a:rPr lang="zh-CN" altLang="en-US" sz="2000" dirty="0">
                <a:solidFill>
                  <a:schemeClr val="tx2"/>
                </a:solidFill>
              </a:rPr>
              <a:t>和自定义</a:t>
            </a:r>
            <a:r>
              <a:rPr lang="en-US" altLang="zh-CN" sz="2000" dirty="0" err="1">
                <a:solidFill>
                  <a:schemeClr val="tx2"/>
                </a:solidFill>
              </a:rPr>
              <a:t>checkstyle</a:t>
            </a:r>
            <a:r>
              <a:rPr lang="zh-CN" altLang="en-US" sz="2000" dirty="0">
                <a:solidFill>
                  <a:schemeClr val="tx2"/>
                </a:solidFill>
              </a:rPr>
              <a:t>模板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A044E3-EA94-4F95-BC50-7014BFEA7F92}"/>
              </a:ext>
            </a:extLst>
          </p:cNvPr>
          <p:cNvSpPr txBox="1"/>
          <p:nvPr/>
        </p:nvSpPr>
        <p:spPr>
          <a:xfrm>
            <a:off x="1991544" y="3921119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使用阿里云编码规范扫描提交代码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E46D35-8250-4B58-AA89-987E774975B6}"/>
              </a:ext>
            </a:extLst>
          </p:cNvPr>
          <p:cNvSpPr txBox="1"/>
          <p:nvPr/>
        </p:nvSpPr>
        <p:spPr>
          <a:xfrm>
            <a:off x="3081247" y="4824395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不符合规范拒绝</a:t>
            </a:r>
            <a:r>
              <a:rPr lang="en-US" altLang="zh-CN" sz="2000" dirty="0">
                <a:solidFill>
                  <a:schemeClr val="tx2"/>
                </a:solidFill>
              </a:rPr>
              <a:t>Push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15">
        <p14:flythrough/>
      </p:transition>
    </mc:Choice>
    <mc:Fallback xmlns="">
      <p:transition spd="slow" advTm="221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91744" y="2749500"/>
            <a:ext cx="4705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Code Review</a:t>
            </a:r>
            <a:endParaRPr lang="zh-CN" altLang="en-US" sz="6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95133" y="1028105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3429974" y="3716843"/>
            <a:ext cx="5993648" cy="198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96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40">
        <p14:flythrough/>
      </p:transition>
    </mc:Choice>
    <mc:Fallback xmlns="">
      <p:transition spd="slow" advTm="2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5" name="文本框 14"/>
            <p:cNvSpPr txBox="1"/>
            <p:nvPr/>
          </p:nvSpPr>
          <p:spPr>
            <a:xfrm>
              <a:off x="3071664" y="397984"/>
              <a:ext cx="6402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什么是</a:t>
              </a:r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Code Review</a:t>
              </a: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？为什么要做</a:t>
              </a:r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Code Review?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AFDFE4-D151-47A6-9426-19BC870862F1}"/>
              </a:ext>
            </a:extLst>
          </p:cNvPr>
          <p:cNvSpPr txBox="1"/>
          <p:nvPr/>
        </p:nvSpPr>
        <p:spPr>
          <a:xfrm>
            <a:off x="1055440" y="1325026"/>
            <a:ext cx="2658869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、什么是</a:t>
            </a: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Code Review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25F887-B3B1-4AC1-8293-C58F03293EFB}"/>
              </a:ext>
            </a:extLst>
          </p:cNvPr>
          <p:cNvSpPr txBox="1"/>
          <p:nvPr/>
        </p:nvSpPr>
        <p:spPr>
          <a:xfrm>
            <a:off x="1046122" y="2210743"/>
            <a:ext cx="7583294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。有了代码规范的校验后为什么还要做</a:t>
            </a: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Code Review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，能给我们带来哪些好处？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8DD512-852C-437C-AC9C-2BA9996C0A99}"/>
              </a:ext>
            </a:extLst>
          </p:cNvPr>
          <p:cNvSpPr txBox="1"/>
          <p:nvPr/>
        </p:nvSpPr>
        <p:spPr>
          <a:xfrm>
            <a:off x="1189047" y="2634854"/>
            <a:ext cx="8992526" cy="1185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可以帮助我们减少代码质量问题，提高开发效率，提升稳定性；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同时还能保证软件架构的稳定性，防止代码结构被恶意破坏导致难以维护。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虽然代码规范的校验解决规范上甚至明显的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bug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上的问题，但始终有些问题我们暂无法通过自动化来解决，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比如业务功能实现、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SQL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规范或复杂度等，那么通过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Code Review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机制能更进一步的提高代码质量、产品质量。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AA902-3163-4BB9-8168-32AF1F8CA879}"/>
              </a:ext>
            </a:extLst>
          </p:cNvPr>
          <p:cNvSpPr txBox="1"/>
          <p:nvPr/>
        </p:nvSpPr>
        <p:spPr>
          <a:xfrm>
            <a:off x="1046122" y="3993218"/>
            <a:ext cx="4915898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、现阶段引入</a:t>
            </a: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Code Review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机制带来的一些问题？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971655-07AC-49EC-96F7-5168D20B6720}"/>
              </a:ext>
            </a:extLst>
          </p:cNvPr>
          <p:cNvSpPr txBox="1"/>
          <p:nvPr/>
        </p:nvSpPr>
        <p:spPr>
          <a:xfrm>
            <a:off x="1211842" y="1744168"/>
            <a:ext cx="4535216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简单讲就是代码交叉检视，相互审查或者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Leader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审查。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831F8E-D3E0-4BCF-B5ED-8518330B99EE}"/>
              </a:ext>
            </a:extLst>
          </p:cNvPr>
          <p:cNvSpPr txBox="1"/>
          <p:nvPr/>
        </p:nvSpPr>
        <p:spPr>
          <a:xfrm>
            <a:off x="1158193" y="4509120"/>
            <a:ext cx="950933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因为是交叉检视，那么就需要人为介入，短时间内会增加人力成本。这一点也是导致很多公司很难推行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Code Review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ECC6AA-8C8C-459F-8574-662853EECB38}"/>
              </a:ext>
            </a:extLst>
          </p:cNvPr>
          <p:cNvSpPr txBox="1"/>
          <p:nvPr/>
        </p:nvSpPr>
        <p:spPr>
          <a:xfrm>
            <a:off x="1055440" y="4990589"/>
            <a:ext cx="4915898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4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、推行</a:t>
            </a:r>
            <a:r>
              <a:rPr lang="en-US" altLang="zh-CN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Code Review</a:t>
            </a:r>
            <a:r>
              <a:rPr lang="zh-CN" alt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对我们和对将来有什么好处？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190000-9C54-499D-B242-7D416B139CE2}"/>
              </a:ext>
            </a:extLst>
          </p:cNvPr>
          <p:cNvSpPr txBox="1"/>
          <p:nvPr/>
        </p:nvSpPr>
        <p:spPr>
          <a:xfrm>
            <a:off x="1189047" y="5514328"/>
            <a:ext cx="9189695" cy="905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对于优势，在第二点已经充分说明，此外一个好的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Code Review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机制也能帮助开发者在此过程中学到更多东西。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但是从长远来看，是有利的，特别是当形成一种习惯的时候。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业界开源的项目其实都是在通过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Git Flow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流程在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PR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的时候做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Review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动作。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4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109">
        <p14:flythrough/>
      </p:transition>
    </mc:Choice>
    <mc:Fallback xmlns="">
      <p:transition spd="slow" advTm="210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5" name="文本框 14"/>
            <p:cNvSpPr txBox="1"/>
            <p:nvPr/>
          </p:nvSpPr>
          <p:spPr>
            <a:xfrm>
              <a:off x="3071664" y="397984"/>
              <a:ext cx="3067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如何做</a:t>
              </a:r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Code Review</a:t>
              </a: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？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077E449-6EBA-49D7-8DC9-15A16C7B2FDB}"/>
              </a:ext>
            </a:extLst>
          </p:cNvPr>
          <p:cNvSpPr txBox="1"/>
          <p:nvPr/>
        </p:nvSpPr>
        <p:spPr>
          <a:xfrm>
            <a:off x="1162166" y="1292558"/>
            <a:ext cx="345318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Code Review</a:t>
            </a:r>
            <a:r>
              <a:rPr lang="zh-CN" altLang="en-US" sz="1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有哪些业界可使用的工具？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9E3A23-A498-40DC-9D88-8D078DBC173B}"/>
              </a:ext>
            </a:extLst>
          </p:cNvPr>
          <p:cNvSpPr txBox="1"/>
          <p:nvPr/>
        </p:nvSpPr>
        <p:spPr>
          <a:xfrm>
            <a:off x="1406377" y="1689530"/>
            <a:ext cx="3923446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5"/>
              </a:rPr>
              <a:t>Crucible</a:t>
            </a:r>
            <a:r>
              <a:rPr lang="zh-CN" altLang="en-US" b="1" dirty="0"/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Atlassian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内部代码审查工具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018AC-79EF-4BCC-B717-030EE92D490E}"/>
              </a:ext>
            </a:extLst>
          </p:cNvPr>
          <p:cNvSpPr txBox="1"/>
          <p:nvPr/>
        </p:nvSpPr>
        <p:spPr>
          <a:xfrm>
            <a:off x="1406377" y="2081837"/>
            <a:ext cx="4121641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6"/>
              </a:rPr>
              <a:t>Gerrit</a:t>
            </a:r>
            <a:r>
              <a:rPr lang="zh-CN" altLang="en-US" b="1" dirty="0"/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Google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开源的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代码审查工具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6E959C-009C-4179-BE9E-B0DC80E0B0C1}"/>
              </a:ext>
            </a:extLst>
          </p:cNvPr>
          <p:cNvSpPr txBox="1"/>
          <p:nvPr/>
        </p:nvSpPr>
        <p:spPr>
          <a:xfrm>
            <a:off x="1406377" y="2483954"/>
            <a:ext cx="8159734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7"/>
              </a:rPr>
              <a:t>LGTM</a:t>
            </a:r>
            <a:r>
              <a:rPr lang="zh-CN" altLang="en-US" b="1" dirty="0"/>
              <a:t>：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可用于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Bitbucket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的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代码安全漏洞和代码质量审查辅助工具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669B5F-7DEE-4E74-B803-68416299657B}"/>
              </a:ext>
            </a:extLst>
          </p:cNvPr>
          <p:cNvSpPr txBox="1"/>
          <p:nvPr/>
        </p:nvSpPr>
        <p:spPr>
          <a:xfrm>
            <a:off x="1366568" y="2897164"/>
            <a:ext cx="6276911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8"/>
              </a:rPr>
              <a:t>Phabricator</a:t>
            </a:r>
            <a:r>
              <a:rPr lang="zh-CN" altLang="en-US" b="1" dirty="0"/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Facebook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开源的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git/mercurial/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svn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代码审查工具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2544E9-5D83-40AD-B3E0-3670EB57C389}"/>
              </a:ext>
            </a:extLst>
          </p:cNvPr>
          <p:cNvSpPr txBox="1"/>
          <p:nvPr/>
        </p:nvSpPr>
        <p:spPr>
          <a:xfrm>
            <a:off x="1366568" y="3340273"/>
            <a:ext cx="5373266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hlinkClick r:id="rId9"/>
              </a:rPr>
              <a:t>PullRequest</a:t>
            </a:r>
            <a:r>
              <a:rPr lang="zh-CN" altLang="en-US" b="1" dirty="0"/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 pull requests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代码审查辅助工具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0B92B6-0197-4031-89A0-3EDB890130F2}"/>
              </a:ext>
            </a:extLst>
          </p:cNvPr>
          <p:cNvSpPr txBox="1"/>
          <p:nvPr/>
        </p:nvSpPr>
        <p:spPr>
          <a:xfrm>
            <a:off x="1340001" y="3783382"/>
            <a:ext cx="7645234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10"/>
              </a:rPr>
              <a:t>Pull Reminders</a:t>
            </a:r>
            <a:r>
              <a:rPr lang="zh-CN" altLang="en-US" b="1" dirty="0"/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上有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需要你审核，该插件自动通过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Slack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提醒你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D352E-3847-460C-812E-45B0D88EB62A}"/>
              </a:ext>
            </a:extLst>
          </p:cNvPr>
          <p:cNvSpPr txBox="1"/>
          <p:nvPr/>
        </p:nvSpPr>
        <p:spPr>
          <a:xfrm>
            <a:off x="1366568" y="4195584"/>
            <a:ext cx="6084358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11"/>
              </a:rPr>
              <a:t>Reviewable</a:t>
            </a:r>
            <a:r>
              <a:rPr lang="zh-CN" altLang="en-US" b="1" dirty="0"/>
              <a:t>：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基于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 pull requests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的代码审查辅助工具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1B98E3-E1B3-4356-89FC-C1ED33A94733}"/>
              </a:ext>
            </a:extLst>
          </p:cNvPr>
          <p:cNvSpPr txBox="1"/>
          <p:nvPr/>
        </p:nvSpPr>
        <p:spPr>
          <a:xfrm>
            <a:off x="1371386" y="4630640"/>
            <a:ext cx="3927678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hlinkClick r:id="rId12"/>
              </a:rPr>
              <a:t>Sider</a:t>
            </a:r>
            <a:r>
              <a:rPr lang="zh-CN" altLang="en-US" b="1" dirty="0"/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自动代码审查辅助工具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FA6E38-53DA-4287-9131-8C0AA5E804B9}"/>
              </a:ext>
            </a:extLst>
          </p:cNvPr>
          <p:cNvSpPr txBox="1"/>
          <p:nvPr/>
        </p:nvSpPr>
        <p:spPr>
          <a:xfrm>
            <a:off x="1366568" y="5067602"/>
            <a:ext cx="7270452" cy="4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hlinkClick r:id="rId13"/>
              </a:rPr>
              <a:t>Upsource</a:t>
            </a:r>
            <a:r>
              <a:rPr lang="zh-CN" altLang="en-US" b="1" dirty="0"/>
              <a:t>：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JetBrain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内部部署的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git/mercurial/perforce/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svn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代码审查工具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47071D-EF46-4567-8023-275937E9D843}"/>
              </a:ext>
            </a:extLst>
          </p:cNvPr>
          <p:cNvSpPr txBox="1"/>
          <p:nvPr/>
        </p:nvSpPr>
        <p:spPr>
          <a:xfrm>
            <a:off x="1380053" y="5594910"/>
            <a:ext cx="635141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公司内部已经部分使用：</a:t>
            </a:r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Git Flow + PR </a:t>
            </a:r>
            <a:r>
              <a:rPr lang="zh-CN" altLang="en-US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流程做</a:t>
            </a:r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Code Review </a:t>
            </a:r>
            <a:r>
              <a:rPr lang="zh-CN" altLang="en-US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机制，教务</a:t>
            </a:r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桃李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2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109">
        <p14:flythrough/>
      </p:transition>
    </mc:Choice>
    <mc:Fallback xmlns="">
      <p:transition spd="slow" advTm="210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5" name="文本框 14"/>
            <p:cNvSpPr txBox="1"/>
            <p:nvPr/>
          </p:nvSpPr>
          <p:spPr>
            <a:xfrm>
              <a:off x="3071664" y="397984"/>
              <a:ext cx="3645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Git Flow &amp; PR Code Review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78EA05-003A-40E8-9D94-81922A45DCAE}"/>
              </a:ext>
            </a:extLst>
          </p:cNvPr>
          <p:cNvSpPr txBox="1"/>
          <p:nvPr/>
        </p:nvSpPr>
        <p:spPr>
          <a:xfrm>
            <a:off x="1056380" y="1811883"/>
            <a:ext cx="1716752" cy="38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什么是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Git Flow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C9F2B8-B389-47EA-A94A-60605B0E1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6823"/>
            <a:ext cx="4679085" cy="24386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A3AB84-B571-420E-8A65-5D0E8BA9DC4B}"/>
              </a:ext>
            </a:extLst>
          </p:cNvPr>
          <p:cNvSpPr txBox="1"/>
          <p:nvPr/>
        </p:nvSpPr>
        <p:spPr>
          <a:xfrm>
            <a:off x="1127448" y="2499031"/>
            <a:ext cx="4083169" cy="70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以工作流方式，多特性分支开发，最后发起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Pull Request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进行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Merge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11A73E-39E4-4EC7-86CF-F903ACB63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822" y="4393374"/>
            <a:ext cx="4476407" cy="214599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465F030-7E92-4FD0-9E63-6797104AD9E5}"/>
              </a:ext>
            </a:extLst>
          </p:cNvPr>
          <p:cNvSpPr txBox="1"/>
          <p:nvPr/>
        </p:nvSpPr>
        <p:spPr>
          <a:xfrm>
            <a:off x="6384032" y="5009017"/>
            <a:ext cx="4852610" cy="903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阶段可以看到提交文件内容和修改前后对比内容，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如果发现有问题添加注释，并拒绝合并，打回给提交这修正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后再次发起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109">
        <p14:flythrough/>
      </p:transition>
    </mc:Choice>
    <mc:Fallback xmlns="">
      <p:transition spd="slow" advTm="210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78359" y="286612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CI&amp;CD</a:t>
            </a:r>
            <a:endParaRPr lang="zh-CN" altLang="en-US" sz="6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95133" y="1028105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3429974" y="3716843"/>
            <a:ext cx="5993648" cy="198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5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40">
        <p14:flythrough/>
      </p:transition>
    </mc:Choice>
    <mc:Fallback xmlns="">
      <p:transition spd="slow" advTm="2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675995"/>
            <a:ext cx="12192000" cy="3025959"/>
          </a:xfrm>
          <a:prstGeom prst="rect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767408" y="2067372"/>
            <a:ext cx="2592288" cy="22977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 useBgFill="1">
        <p:nvSpPr>
          <p:cNvPr id="17" name="矩形 16"/>
          <p:cNvSpPr/>
          <p:nvPr/>
        </p:nvSpPr>
        <p:spPr>
          <a:xfrm>
            <a:off x="4793855" y="2067372"/>
            <a:ext cx="2592288" cy="22977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 useBgFill="1">
        <p:nvSpPr>
          <p:cNvPr id="18" name="矩形 17"/>
          <p:cNvSpPr/>
          <p:nvPr/>
        </p:nvSpPr>
        <p:spPr>
          <a:xfrm>
            <a:off x="8820301" y="2067372"/>
            <a:ext cx="2592288" cy="22977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2582" y="3000606"/>
            <a:ext cx="15819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Continuous Integration</a:t>
            </a:r>
          </a:p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持续集成，持续构建、测试，解决分支冲突</a:t>
            </a:r>
          </a:p>
        </p:txBody>
      </p:sp>
      <p:sp>
        <p:nvSpPr>
          <p:cNvPr id="20" name="矩形 19"/>
          <p:cNvSpPr/>
          <p:nvPr/>
        </p:nvSpPr>
        <p:spPr>
          <a:xfrm>
            <a:off x="5299029" y="3000605"/>
            <a:ext cx="15819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Continuous Delivery</a:t>
            </a:r>
          </a:p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持续交付，完成</a:t>
            </a:r>
            <a:r>
              <a:rPr lang="en-US" altLang="zh-CN" sz="1400" dirty="0">
                <a:solidFill>
                  <a:schemeClr val="tx2"/>
                </a:solidFill>
              </a:rPr>
              <a:t>CI</a:t>
            </a:r>
            <a:r>
              <a:rPr lang="zh-CN" altLang="en-US" sz="1400" dirty="0">
                <a:solidFill>
                  <a:schemeClr val="tx2"/>
                </a:solidFill>
              </a:rPr>
              <a:t>后发布到主版分支</a:t>
            </a:r>
          </a:p>
        </p:txBody>
      </p:sp>
      <p:sp>
        <p:nvSpPr>
          <p:cNvPr id="21" name="矩形 20"/>
          <p:cNvSpPr/>
          <p:nvPr/>
        </p:nvSpPr>
        <p:spPr>
          <a:xfrm>
            <a:off x="9325476" y="3000348"/>
            <a:ext cx="15819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</a:rPr>
              <a:t>Continuous Deployment</a:t>
            </a:r>
          </a:p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持续部署，上两步完成后持续发布到生产环境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30" name="文本框 29"/>
            <p:cNvSpPr txBox="1"/>
            <p:nvPr/>
          </p:nvSpPr>
          <p:spPr>
            <a:xfrm>
              <a:off x="3071664" y="397984"/>
              <a:ext cx="89899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CI&amp;CD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2400" dirty="0">
                  <a:solidFill>
                    <a:schemeClr val="tx2"/>
                  </a:solidFill>
                </a:rPr>
                <a:t>一个管道流，用于开发应用中高度持续自动化和持续监控</a:t>
              </a:r>
              <a:endParaRPr lang="zh-CN" altLang="en-US" sz="24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32" name="直接连接符 31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047309-C341-45F8-AC16-5DE20C1B5F1D}"/>
              </a:ext>
            </a:extLst>
          </p:cNvPr>
          <p:cNvSpPr txBox="1"/>
          <p:nvPr/>
        </p:nvSpPr>
        <p:spPr>
          <a:xfrm>
            <a:off x="1609542" y="2172434"/>
            <a:ext cx="697627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CI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C309A8-7520-4B38-92D5-84D7AE99A3A6}"/>
              </a:ext>
            </a:extLst>
          </p:cNvPr>
          <p:cNvSpPr txBox="1"/>
          <p:nvPr/>
        </p:nvSpPr>
        <p:spPr>
          <a:xfrm>
            <a:off x="5741184" y="2129358"/>
            <a:ext cx="92525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CD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324DF3-E9FE-4E87-A6A8-BF35D7AACD4F}"/>
              </a:ext>
            </a:extLst>
          </p:cNvPr>
          <p:cNvSpPr txBox="1"/>
          <p:nvPr/>
        </p:nvSpPr>
        <p:spPr>
          <a:xfrm>
            <a:off x="9657205" y="2190088"/>
            <a:ext cx="92525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CD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3093F95-84A2-4E9D-BA36-171EA3C42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169" y="4763940"/>
            <a:ext cx="6995994" cy="19690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27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972">
        <p14:flythrough/>
      </p:transition>
    </mc:Choice>
    <mc:Fallback xmlns="">
      <p:transition spd="slow" advTm="19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41102" y="2441098"/>
            <a:ext cx="5149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借助于</a:t>
            </a:r>
            <a:r>
              <a:rPr lang="en-US" altLang="zh-CN" sz="2400" dirty="0">
                <a:solidFill>
                  <a:schemeClr val="tx2"/>
                </a:solidFill>
              </a:rPr>
              <a:t>Gitlab-Runner</a:t>
            </a:r>
            <a:r>
              <a:rPr lang="zh-CN" altLang="en-US" sz="2400" dirty="0">
                <a:solidFill>
                  <a:schemeClr val="tx2"/>
                </a:solidFill>
              </a:rPr>
              <a:t>注册到</a:t>
            </a:r>
            <a:r>
              <a:rPr lang="en-US" altLang="zh-CN" sz="2400" dirty="0">
                <a:solidFill>
                  <a:schemeClr val="tx2"/>
                </a:solidFill>
              </a:rPr>
              <a:t>Gitlab</a:t>
            </a:r>
            <a:r>
              <a:rPr lang="zh-CN" altLang="en-US" sz="2400" dirty="0">
                <a:solidFill>
                  <a:schemeClr val="tx2"/>
                </a:solidFill>
              </a:rPr>
              <a:t>上，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push</a:t>
            </a:r>
            <a:r>
              <a:rPr lang="zh-CN" altLang="en-US" sz="2400" dirty="0">
                <a:solidFill>
                  <a:schemeClr val="tx2"/>
                </a:solidFill>
              </a:rPr>
              <a:t>时触发</a:t>
            </a:r>
            <a:r>
              <a:rPr lang="en-US" altLang="zh-CN" sz="2400" dirty="0">
                <a:solidFill>
                  <a:schemeClr val="tx2"/>
                </a:solidFill>
              </a:rPr>
              <a:t>CI/CD</a:t>
            </a:r>
            <a:r>
              <a:rPr lang="zh-CN" altLang="en-US" sz="2400" dirty="0">
                <a:solidFill>
                  <a:schemeClr val="tx2"/>
                </a:solidFill>
              </a:rPr>
              <a:t>操作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77736" y="3765587"/>
            <a:ext cx="3855268" cy="7078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通过编写</a:t>
            </a:r>
            <a:r>
              <a:rPr lang="en-US" altLang="zh-CN" sz="2000" dirty="0">
                <a:solidFill>
                  <a:schemeClr val="tx2"/>
                </a:solidFill>
              </a:rPr>
              <a:t>.</a:t>
            </a:r>
            <a:r>
              <a:rPr lang="en-US" altLang="zh-CN" sz="2000" dirty="0" err="1">
                <a:solidFill>
                  <a:schemeClr val="tx2"/>
                </a:solidFill>
              </a:rPr>
              <a:t>gitlab-ci.yml</a:t>
            </a:r>
            <a:r>
              <a:rPr lang="zh-CN" altLang="en-US" sz="2000" dirty="0">
                <a:solidFill>
                  <a:schemeClr val="tx2"/>
                </a:solidFill>
              </a:rPr>
              <a:t>文件定义</a:t>
            </a:r>
            <a:r>
              <a:rPr lang="en-US" altLang="zh-CN" sz="2000" dirty="0">
                <a:solidFill>
                  <a:schemeClr val="tx2"/>
                </a:solidFill>
              </a:rPr>
              <a:t>CI/CD</a:t>
            </a:r>
            <a:r>
              <a:rPr lang="zh-CN" altLang="en-US" sz="2000" dirty="0">
                <a:solidFill>
                  <a:schemeClr val="tx2"/>
                </a:solidFill>
              </a:rPr>
              <a:t>流程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6" name="文本框 15"/>
            <p:cNvSpPr txBox="1"/>
            <p:nvPr/>
          </p:nvSpPr>
          <p:spPr>
            <a:xfrm>
              <a:off x="3071664" y="397984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Gitlab-CI/CD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CB12AC-8686-4D6D-A46C-6D424DA302F6}"/>
              </a:ext>
            </a:extLst>
          </p:cNvPr>
          <p:cNvGrpSpPr/>
          <p:nvPr/>
        </p:nvGrpSpPr>
        <p:grpSpPr>
          <a:xfrm>
            <a:off x="4754030" y="2121532"/>
            <a:ext cx="6723464" cy="2348905"/>
            <a:chOff x="1268011" y="1571793"/>
            <a:chExt cx="6723464" cy="2348905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15DE38B-3F14-44AD-A2BA-69BA6FCD789A}"/>
                </a:ext>
              </a:extLst>
            </p:cNvPr>
            <p:cNvSpPr/>
            <p:nvPr/>
          </p:nvSpPr>
          <p:spPr>
            <a:xfrm>
              <a:off x="2181225" y="2442180"/>
              <a:ext cx="1301884" cy="70485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Gitlab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A2A22A8-CDE9-4B13-BB85-ABF3B33443C6}"/>
                </a:ext>
              </a:extLst>
            </p:cNvPr>
            <p:cNvSpPr/>
            <p:nvPr/>
          </p:nvSpPr>
          <p:spPr>
            <a:xfrm>
              <a:off x="6829425" y="1571793"/>
              <a:ext cx="1162050" cy="70485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Gitlab-runner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A1FF508-4D73-4A25-B591-FCAB34E759F5}"/>
                </a:ext>
              </a:extLst>
            </p:cNvPr>
            <p:cNvSpPr/>
            <p:nvPr/>
          </p:nvSpPr>
          <p:spPr>
            <a:xfrm>
              <a:off x="6829425" y="3215848"/>
              <a:ext cx="1162050" cy="70485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Gitlab-runner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D1FD7FC-947B-4A2A-A5CB-B717FA4A3165}"/>
                </a:ext>
              </a:extLst>
            </p:cNvPr>
            <p:cNvSpPr/>
            <p:nvPr/>
          </p:nvSpPr>
          <p:spPr>
            <a:xfrm>
              <a:off x="4467817" y="2442179"/>
              <a:ext cx="1466850" cy="70485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Gitlab-CI/CD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B013003-E792-4936-8C00-19A8996AC8C4}"/>
                </a:ext>
              </a:extLst>
            </p:cNvPr>
            <p:cNvCxnSpPr/>
            <p:nvPr/>
          </p:nvCxnSpPr>
          <p:spPr>
            <a:xfrm>
              <a:off x="1268011" y="2788858"/>
              <a:ext cx="93345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7E1324-1717-4665-B525-5E6A1FAC413E}"/>
                </a:ext>
              </a:extLst>
            </p:cNvPr>
            <p:cNvSpPr txBox="1"/>
            <p:nvPr/>
          </p:nvSpPr>
          <p:spPr>
            <a:xfrm>
              <a:off x="1401952" y="243857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push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D0BD36B-224A-472B-AF83-169AE0439BC3}"/>
                </a:ext>
              </a:extLst>
            </p:cNvPr>
            <p:cNvCxnSpPr/>
            <p:nvPr/>
          </p:nvCxnSpPr>
          <p:spPr>
            <a:xfrm>
              <a:off x="3534368" y="2794604"/>
              <a:ext cx="93345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E659245D-04AC-42FF-95A1-27CDDBA33819}"/>
                </a:ext>
              </a:extLst>
            </p:cNvPr>
            <p:cNvCxnSpPr>
              <a:stCxn id="23" idx="3"/>
              <a:endCxn id="21" idx="1"/>
            </p:cNvCxnSpPr>
            <p:nvPr/>
          </p:nvCxnSpPr>
          <p:spPr>
            <a:xfrm flipV="1">
              <a:off x="5934667" y="1924218"/>
              <a:ext cx="894758" cy="870386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46492A1D-5F44-4000-ADE6-DB83A052DDEE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5934667" y="2794604"/>
              <a:ext cx="894758" cy="773669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FDA90899-58B7-4FD5-B828-DA1C7D127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186" y="4924122"/>
            <a:ext cx="5134216" cy="933088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29EF776-B285-4FDD-84C1-7989CE342E2D}"/>
              </a:ext>
            </a:extLst>
          </p:cNvPr>
          <p:cNvSpPr txBox="1"/>
          <p:nvPr/>
        </p:nvSpPr>
        <p:spPr>
          <a:xfrm>
            <a:off x="7020387" y="5997847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Gitlab-Runner</a:t>
            </a:r>
            <a:r>
              <a:rPr lang="zh-CN" altLang="en-US" dirty="0">
                <a:solidFill>
                  <a:schemeClr val="tx2"/>
                </a:solidFill>
              </a:rPr>
              <a:t>分共享和项目私有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6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28">
        <p14:flythrough/>
      </p:transition>
    </mc:Choice>
    <mc:Fallback xmlns="">
      <p:transition spd="slow" advTm="15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03023" y="238141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审查流程简述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03023" y="307780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源头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push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审查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21013" y="4418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04176" y="528726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可视化监控平台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5145" y="27185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22583" y="3292238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1552" y="2325958"/>
            <a:ext cx="550151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1552" y="3032212"/>
            <a:ext cx="550151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7696" y="4518576"/>
            <a:ext cx="550151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32705" y="5211798"/>
            <a:ext cx="550151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065" y="3456243"/>
            <a:ext cx="3095832" cy="1026042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468147" y="1412776"/>
            <a:ext cx="1188348" cy="1115540"/>
            <a:chOff x="9341194" y="4184500"/>
            <a:chExt cx="499222" cy="468636"/>
          </a:xfrm>
        </p:grpSpPr>
        <p:sp>
          <p:nvSpPr>
            <p:cNvPr id="37" name="椭圆 36"/>
            <p:cNvSpPr/>
            <p:nvPr/>
          </p:nvSpPr>
          <p:spPr>
            <a:xfrm>
              <a:off x="9341194" y="4184500"/>
              <a:ext cx="421880" cy="421880"/>
            </a:xfrm>
            <a:prstGeom prst="ellipse">
              <a:avLst/>
            </a:prstGeom>
            <a:solidFill>
              <a:srgbClr val="52CBCE">
                <a:alpha val="53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52134" y="4364854"/>
              <a:ext cx="288282" cy="288282"/>
            </a:xfrm>
            <a:prstGeom prst="ellipse">
              <a:avLst/>
            </a:prstGeom>
            <a:solidFill>
              <a:srgbClr val="585BA4">
                <a:alpha val="67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 flipV="1">
            <a:off x="3937702" y="3675923"/>
            <a:ext cx="4139964" cy="45719"/>
            <a:chOff x="3182554" y="3904019"/>
            <a:chExt cx="5543625" cy="45719"/>
          </a:xfrm>
        </p:grpSpPr>
        <p:sp>
          <p:nvSpPr>
            <p:cNvPr id="42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B06D474-F682-49E5-BC2C-A2510CE2521C}"/>
              </a:ext>
            </a:extLst>
          </p:cNvPr>
          <p:cNvSpPr txBox="1"/>
          <p:nvPr/>
        </p:nvSpPr>
        <p:spPr>
          <a:xfrm>
            <a:off x="7010258" y="4556651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CI&amp;CD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804173-1FA1-4922-8A26-EC4FF6699C4E}"/>
              </a:ext>
            </a:extLst>
          </p:cNvPr>
          <p:cNvSpPr txBox="1"/>
          <p:nvPr/>
        </p:nvSpPr>
        <p:spPr>
          <a:xfrm>
            <a:off x="7003023" y="1664428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什么代码质量？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3F31DB-36BE-4103-9562-0DF06D320078}"/>
              </a:ext>
            </a:extLst>
          </p:cNvPr>
          <p:cNvSpPr txBox="1"/>
          <p:nvPr/>
        </p:nvSpPr>
        <p:spPr>
          <a:xfrm>
            <a:off x="6331552" y="1608972"/>
            <a:ext cx="550151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B21B27-D55D-48B9-8428-C9BDD58DB9BB}"/>
              </a:ext>
            </a:extLst>
          </p:cNvPr>
          <p:cNvSpPr txBox="1"/>
          <p:nvPr/>
        </p:nvSpPr>
        <p:spPr>
          <a:xfrm>
            <a:off x="7003023" y="3821149"/>
            <a:ext cx="182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Code Review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E98B30-AA6B-4D5F-826D-526FBBAFC8FA}"/>
              </a:ext>
            </a:extLst>
          </p:cNvPr>
          <p:cNvSpPr txBox="1"/>
          <p:nvPr/>
        </p:nvSpPr>
        <p:spPr>
          <a:xfrm>
            <a:off x="6331552" y="3775560"/>
            <a:ext cx="550151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310">
        <p14:flythrough/>
      </p:transition>
    </mc:Choice>
    <mc:Fallback xmlns="">
      <p:transition spd="slow" advTm="93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8" grpId="0" animBg="1"/>
      <p:bldP spid="12" grpId="0" animBg="1"/>
      <p:bldP spid="13" grpId="0" animBg="1"/>
      <p:bldP spid="14" grpId="0" animBg="1"/>
      <p:bldP spid="22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6" name="文本框 25"/>
            <p:cNvSpPr txBox="1"/>
            <p:nvPr/>
          </p:nvSpPr>
          <p:spPr>
            <a:xfrm>
              <a:off x="3071664" y="397984"/>
              <a:ext cx="3106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Gitlab-CI&amp;CD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基本语法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D5FFC97-7CEF-4709-A3B4-AEC05A66F48B}"/>
              </a:ext>
            </a:extLst>
          </p:cNvPr>
          <p:cNvSpPr txBox="1"/>
          <p:nvPr/>
        </p:nvSpPr>
        <p:spPr>
          <a:xfrm>
            <a:off x="605443" y="1544929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.gitlab-ci.yml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文件实现更多复杂用法，需要详细了解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gitlab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-ci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一些语法和关键字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753B79-69D5-449A-A09A-47EFC23F2D7E}"/>
              </a:ext>
            </a:extLst>
          </p:cNvPr>
          <p:cNvSpPr txBox="1"/>
          <p:nvPr/>
        </p:nvSpPr>
        <p:spPr>
          <a:xfrm>
            <a:off x="605443" y="199895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常用一些语法关键字：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2C8A91-EA3E-4B47-8717-D33547502840}"/>
              </a:ext>
            </a:extLst>
          </p:cNvPr>
          <p:cNvSpPr txBox="1"/>
          <p:nvPr/>
        </p:nvSpPr>
        <p:spPr>
          <a:xfrm>
            <a:off x="851413" y="2452977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stages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表示构建阶段，主要包含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build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test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deploy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三个阶段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30997D-D756-4DB6-8071-2FC79C719AEC}"/>
              </a:ext>
            </a:extLst>
          </p:cNvPr>
          <p:cNvSpPr txBox="1"/>
          <p:nvPr/>
        </p:nvSpPr>
        <p:spPr>
          <a:xfrm>
            <a:off x="851413" y="3271063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job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表示构建工作，表示某个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Stage 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里面执行的工作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7ED5EA-1B5C-4400-BBF6-CD8BCAC189D9}"/>
              </a:ext>
            </a:extLst>
          </p:cNvPr>
          <p:cNvSpPr txBox="1"/>
          <p:nvPr/>
        </p:nvSpPr>
        <p:spPr>
          <a:xfrm>
            <a:off x="851413" y="2819130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variables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全局变量定义，在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job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中使用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${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variableName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110320-C650-4EB3-A7B7-C3C1DD1A24F0}"/>
              </a:ext>
            </a:extLst>
          </p:cNvPr>
          <p:cNvSpPr txBox="1"/>
          <p:nvPr/>
        </p:nvSpPr>
        <p:spPr>
          <a:xfrm>
            <a:off x="851413" y="5049174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tags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runner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的标签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E6A11F-E786-4995-8041-1D591A81E7F9}"/>
              </a:ext>
            </a:extLst>
          </p:cNvPr>
          <p:cNvSpPr txBox="1"/>
          <p:nvPr/>
        </p:nvSpPr>
        <p:spPr>
          <a:xfrm>
            <a:off x="832283" y="3793863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script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要执行的内容，脚本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，必填参数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4264D2-6B45-4C4D-82C8-BEEC62639C56}"/>
              </a:ext>
            </a:extLst>
          </p:cNvPr>
          <p:cNvSpPr txBox="1"/>
          <p:nvPr/>
        </p:nvSpPr>
        <p:spPr>
          <a:xfrm>
            <a:off x="851413" y="4173488"/>
            <a:ext cx="595547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/>
                </a:solidFill>
              </a:rPr>
              <a:t>except/only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：前者表示排除分支，后者表示仅选中分支，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支持正则表达式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E122B9-91B0-474D-A7A1-190EC8F51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1897786"/>
            <a:ext cx="4069404" cy="45308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4FF4884-F9F7-46D7-9637-F4228971922C}"/>
              </a:ext>
            </a:extLst>
          </p:cNvPr>
          <p:cNvSpPr txBox="1"/>
          <p:nvPr/>
        </p:nvSpPr>
        <p:spPr>
          <a:xfrm>
            <a:off x="832283" y="5780280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官方参考资料：</a:t>
            </a:r>
            <a:r>
              <a:rPr lang="en-US" altLang="zh-CN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https://docs.gitlab.com/ee/ci/yaml/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21">
        <p14:flythrough/>
      </p:transition>
    </mc:Choice>
    <mc:Fallback xmlns="">
      <p:transition spd="slow" advTm="112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89674" y="2848022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可视化监控平台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95133" y="1124744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3429974" y="3746802"/>
            <a:ext cx="5993648" cy="198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640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965">
        <p14:flythrough/>
      </p:transition>
    </mc:Choice>
    <mc:Fallback xmlns="">
      <p:transition spd="slow" advTm="19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环形箭头 15"/>
          <p:cNvSpPr/>
          <p:nvPr/>
        </p:nvSpPr>
        <p:spPr>
          <a:xfrm>
            <a:off x="4196910" y="1969526"/>
            <a:ext cx="3826425" cy="3826425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rgbClr val="37BBED">
              <a:alpha val="6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环形箭头 16"/>
          <p:cNvSpPr/>
          <p:nvPr/>
        </p:nvSpPr>
        <p:spPr>
          <a:xfrm>
            <a:off x="4126505" y="2090913"/>
            <a:ext cx="3826425" cy="3826425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rgbClr val="37BBED">
              <a:alpha val="6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环形箭头 17"/>
          <p:cNvSpPr/>
          <p:nvPr/>
        </p:nvSpPr>
        <p:spPr>
          <a:xfrm>
            <a:off x="4056100" y="1969526"/>
            <a:ext cx="3826425" cy="3826425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rgbClr val="37BBED">
              <a:alpha val="6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矩形 18"/>
          <p:cNvSpPr/>
          <p:nvPr/>
        </p:nvSpPr>
        <p:spPr>
          <a:xfrm>
            <a:off x="2094738" y="2695599"/>
            <a:ext cx="1944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是一款用于代码质量管理的开源工具，它主要用于管理源代码的质量</a:t>
            </a:r>
          </a:p>
        </p:txBody>
      </p:sp>
      <p:sp>
        <p:nvSpPr>
          <p:cNvPr id="20" name="矩形 19"/>
          <p:cNvSpPr/>
          <p:nvPr/>
        </p:nvSpPr>
        <p:spPr>
          <a:xfrm>
            <a:off x="8163582" y="2720313"/>
            <a:ext cx="2684945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</a:rPr>
              <a:t>通过插件形式，可以支持众多计算机语言，</a:t>
            </a:r>
            <a:endParaRPr lang="en-US" altLang="zh-CN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</a:rPr>
              <a:t>比如</a:t>
            </a:r>
            <a:r>
              <a:rPr lang="zh-CN" altLang="en-US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</a:rPr>
              <a:t>java, C#, go</a:t>
            </a:r>
            <a:r>
              <a:rPr lang="zh-CN" altLang="en-US" sz="1600" b="1" dirty="0">
                <a:solidFill>
                  <a:srgbClr val="FFC000"/>
                </a:solidFill>
              </a:rPr>
              <a:t>，</a:t>
            </a:r>
            <a:r>
              <a:rPr lang="en-US" altLang="zh-CN" sz="1600" b="1" dirty="0">
                <a:solidFill>
                  <a:srgbClr val="FFC000"/>
                </a:solidFill>
              </a:rPr>
              <a:t>C/C++, PL/SQL, Cobol, JavaScrip, Groovy</a:t>
            </a:r>
            <a:r>
              <a:rPr lang="en-US" altLang="zh-CN" sz="1600" dirty="0">
                <a:solidFill>
                  <a:srgbClr val="FFC000"/>
                </a:solidFill>
              </a:rPr>
              <a:t> </a:t>
            </a:r>
            <a:r>
              <a:rPr lang="zh-CN" altLang="en-US" sz="1600" dirty="0">
                <a:solidFill>
                  <a:schemeClr val="tx2"/>
                </a:solidFill>
              </a:rPr>
              <a:t>等</a:t>
            </a:r>
          </a:p>
        </p:txBody>
      </p:sp>
      <p:sp>
        <p:nvSpPr>
          <p:cNvPr id="21" name="矩形 20"/>
          <p:cNvSpPr/>
          <p:nvPr/>
        </p:nvSpPr>
        <p:spPr>
          <a:xfrm>
            <a:off x="3575720" y="5912406"/>
            <a:ext cx="574892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</a:rPr>
              <a:t>可以通过</a:t>
            </a:r>
            <a:r>
              <a:rPr lang="en-US" altLang="zh-CN" sz="1600" b="1" dirty="0">
                <a:solidFill>
                  <a:srgbClr val="FFC000"/>
                </a:solidFill>
              </a:rPr>
              <a:t>PMD,CheckStyle,Findbugs</a:t>
            </a:r>
            <a:r>
              <a:rPr lang="zh-CN" altLang="en-US" sz="1600" dirty="0">
                <a:solidFill>
                  <a:schemeClr val="tx2"/>
                </a:solidFill>
              </a:rPr>
              <a:t>等等代码规则检测工具来检测你的代码，帮助你发现代码的漏洞，</a:t>
            </a:r>
            <a:r>
              <a:rPr lang="en-US" altLang="zh-CN" sz="1600" dirty="0">
                <a:solidFill>
                  <a:schemeClr val="tx2"/>
                </a:solidFill>
              </a:rPr>
              <a:t>Bug</a:t>
            </a:r>
            <a:r>
              <a:rPr lang="zh-CN" altLang="en-US" sz="1600" dirty="0">
                <a:solidFill>
                  <a:schemeClr val="tx2"/>
                </a:solidFill>
              </a:rPr>
              <a:t>，异味等信息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33" name="文本框 32"/>
            <p:cNvSpPr txBox="1"/>
            <p:nvPr/>
          </p:nvSpPr>
          <p:spPr>
            <a:xfrm>
              <a:off x="3071664" y="397984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SonarQube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35" name="直接连接符 34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915C220-3ED8-4580-8766-5716F02D5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90" y="3191415"/>
            <a:ext cx="2456502" cy="13826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45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72">
        <p14:flythrough/>
      </p:transition>
    </mc:Choice>
    <mc:Fallback xmlns="">
      <p:transition spd="slow" advTm="11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6" name="文本框 25"/>
            <p:cNvSpPr txBox="1"/>
            <p:nvPr/>
          </p:nvSpPr>
          <p:spPr>
            <a:xfrm>
              <a:off x="3071664" y="397984"/>
              <a:ext cx="6618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Gitlab-CI/CD &amp;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Sonarqube</a:t>
              </a:r>
              <a:r>
                <a:rPr lang="zh-CN" altLang="en-US" sz="2400" dirty="0">
                  <a:solidFill>
                    <a:schemeClr val="bg1"/>
                  </a:solidFill>
                </a:rPr>
                <a:t>实现代码监控平台展示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CC39E19-10BF-460A-97BA-CD083E6AE145}"/>
              </a:ext>
            </a:extLst>
          </p:cNvPr>
          <p:cNvSpPr/>
          <p:nvPr/>
        </p:nvSpPr>
        <p:spPr>
          <a:xfrm>
            <a:off x="2657280" y="2060849"/>
            <a:ext cx="1301884" cy="7048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Gitlab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FE8863-0428-4D7E-B4B3-FC95B4D2DB96}"/>
              </a:ext>
            </a:extLst>
          </p:cNvPr>
          <p:cNvSpPr/>
          <p:nvPr/>
        </p:nvSpPr>
        <p:spPr>
          <a:xfrm>
            <a:off x="7305480" y="1190462"/>
            <a:ext cx="1162050" cy="7048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Gitlab-runner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96DBE60-7A7D-4415-A9E0-ED1049846167}"/>
              </a:ext>
            </a:extLst>
          </p:cNvPr>
          <p:cNvSpPr/>
          <p:nvPr/>
        </p:nvSpPr>
        <p:spPr>
          <a:xfrm>
            <a:off x="7305480" y="2834517"/>
            <a:ext cx="1162050" cy="7048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Gitlab-runner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E526C27-603D-41D9-A2BC-463B768FC378}"/>
              </a:ext>
            </a:extLst>
          </p:cNvPr>
          <p:cNvSpPr/>
          <p:nvPr/>
        </p:nvSpPr>
        <p:spPr>
          <a:xfrm>
            <a:off x="4943872" y="2060848"/>
            <a:ext cx="1466850" cy="7048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Gitlab-CI/CD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807DED-66A2-4BB7-B435-6BAE17E5C22B}"/>
              </a:ext>
            </a:extLst>
          </p:cNvPr>
          <p:cNvCxnSpPr/>
          <p:nvPr/>
        </p:nvCxnSpPr>
        <p:spPr>
          <a:xfrm>
            <a:off x="1744066" y="2407527"/>
            <a:ext cx="9334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31A7F9-AB0E-48DB-B526-0F0170FDC5D9}"/>
              </a:ext>
            </a:extLst>
          </p:cNvPr>
          <p:cNvSpPr txBox="1"/>
          <p:nvPr/>
        </p:nvSpPr>
        <p:spPr>
          <a:xfrm>
            <a:off x="1878007" y="20572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push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BFF0233-7669-449A-AC8A-2545FC76DF50}"/>
              </a:ext>
            </a:extLst>
          </p:cNvPr>
          <p:cNvCxnSpPr/>
          <p:nvPr/>
        </p:nvCxnSpPr>
        <p:spPr>
          <a:xfrm>
            <a:off x="4010423" y="2413273"/>
            <a:ext cx="9334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8B46EC2-F5D8-466F-A837-1628D2D2C0C7}"/>
              </a:ext>
            </a:extLst>
          </p:cNvPr>
          <p:cNvCxnSpPr>
            <a:stCxn id="32" idx="3"/>
            <a:endCxn id="30" idx="1"/>
          </p:cNvCxnSpPr>
          <p:nvPr/>
        </p:nvCxnSpPr>
        <p:spPr>
          <a:xfrm flipV="1">
            <a:off x="6410722" y="1542887"/>
            <a:ext cx="894758" cy="87038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9FDD23C-AC5B-4B73-8E12-8D15FA4EB95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6410722" y="2413273"/>
            <a:ext cx="894758" cy="773669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60A6883-1244-47ED-A82E-74DFB93FA848}"/>
              </a:ext>
            </a:extLst>
          </p:cNvPr>
          <p:cNvSpPr/>
          <p:nvPr/>
        </p:nvSpPr>
        <p:spPr>
          <a:xfrm>
            <a:off x="4943872" y="3891126"/>
            <a:ext cx="1466850" cy="7048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SonarQube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F69B1C6-6B2C-4846-8568-9110E65F09D5}"/>
              </a:ext>
            </a:extLst>
          </p:cNvPr>
          <p:cNvCxnSpPr>
            <a:stCxn id="38" idx="1"/>
            <a:endCxn id="29" idx="2"/>
          </p:cNvCxnSpPr>
          <p:nvPr/>
        </p:nvCxnSpPr>
        <p:spPr>
          <a:xfrm rot="10800000">
            <a:off x="3308222" y="2765699"/>
            <a:ext cx="1635650" cy="147785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1AF5BB1-D664-4285-9936-8FBC007987DC}"/>
              </a:ext>
            </a:extLst>
          </p:cNvPr>
          <p:cNvCxnSpPr/>
          <p:nvPr/>
        </p:nvCxnSpPr>
        <p:spPr>
          <a:xfrm>
            <a:off x="5925369" y="2800107"/>
            <a:ext cx="0" cy="10791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6ACB56-1AB9-4516-81BB-E2A7348BECB3}"/>
              </a:ext>
            </a:extLst>
          </p:cNvPr>
          <p:cNvCxnSpPr/>
          <p:nvPr/>
        </p:nvCxnSpPr>
        <p:spPr>
          <a:xfrm>
            <a:off x="5422773" y="2765698"/>
            <a:ext cx="0" cy="112542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AB0F722-E74A-4F07-AF5D-D1F690D7A5D3}"/>
              </a:ext>
            </a:extLst>
          </p:cNvPr>
          <p:cNvSpPr txBox="1"/>
          <p:nvPr/>
        </p:nvSpPr>
        <p:spPr>
          <a:xfrm>
            <a:off x="2841480" y="2875463"/>
            <a:ext cx="430887" cy="970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comments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图形 42" descr="用户">
            <a:extLst>
              <a:ext uri="{FF2B5EF4-FFF2-40B4-BE49-F238E27FC236}">
                <a16:creationId xmlns:a16="http://schemas.microsoft.com/office/drawing/2014/main" id="{DB674298-5F3A-4C3F-BF42-4E8B7FFA2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7987" y="3899022"/>
            <a:ext cx="704840" cy="704840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729EA43-FD3F-465D-A1A9-66B56EAE5865}"/>
              </a:ext>
            </a:extLst>
          </p:cNvPr>
          <p:cNvCxnSpPr/>
          <p:nvPr/>
        </p:nvCxnSpPr>
        <p:spPr>
          <a:xfrm>
            <a:off x="6552276" y="4243551"/>
            <a:ext cx="121571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形 44" descr="用户">
            <a:extLst>
              <a:ext uri="{FF2B5EF4-FFF2-40B4-BE49-F238E27FC236}">
                <a16:creationId xmlns:a16="http://schemas.microsoft.com/office/drawing/2014/main" id="{DDF2C2BF-B9DE-431A-AC77-19763A5562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7682" y="1978080"/>
            <a:ext cx="704840" cy="70484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ACE610D-CA58-4B95-B482-5276007D454E}"/>
              </a:ext>
            </a:extLst>
          </p:cNvPr>
          <p:cNvSpPr txBox="1"/>
          <p:nvPr/>
        </p:nvSpPr>
        <p:spPr>
          <a:xfrm>
            <a:off x="7767987" y="46038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</a:rPr>
              <a:t>负责人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96302F-82DA-45A3-8F18-E2DEB6D80B7B}"/>
              </a:ext>
            </a:extLst>
          </p:cNvPr>
          <p:cNvSpPr txBox="1"/>
          <p:nvPr/>
        </p:nvSpPr>
        <p:spPr>
          <a:xfrm>
            <a:off x="1120104" y="2607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开发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14E4E5-54B7-4B0A-8DC2-28F2C158A1CB}"/>
              </a:ext>
            </a:extLst>
          </p:cNvPr>
          <p:cNvSpPr txBox="1"/>
          <p:nvPr/>
        </p:nvSpPr>
        <p:spPr>
          <a:xfrm>
            <a:off x="5868623" y="3058572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Issues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4E09921-F684-4F2A-881D-6745E7D8B8DA}"/>
              </a:ext>
            </a:extLst>
          </p:cNvPr>
          <p:cNvSpPr txBox="1"/>
          <p:nvPr/>
        </p:nvSpPr>
        <p:spPr>
          <a:xfrm>
            <a:off x="4919645" y="3014571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Pull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Rule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6D4B34-1702-4701-A9DF-F22E75E9C9A4}"/>
              </a:ext>
            </a:extLst>
          </p:cNvPr>
          <p:cNvSpPr txBox="1"/>
          <p:nvPr/>
        </p:nvSpPr>
        <p:spPr>
          <a:xfrm>
            <a:off x="3535592" y="3854534"/>
            <a:ext cx="117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write-back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809876-C881-4E22-B4C3-F36573AD09A3}"/>
              </a:ext>
            </a:extLst>
          </p:cNvPr>
          <p:cNvSpPr txBox="1"/>
          <p:nvPr/>
        </p:nvSpPr>
        <p:spPr>
          <a:xfrm>
            <a:off x="6773126" y="3901951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Notify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8565E1-CC3A-4E04-8F06-272E9EC41BCF}"/>
              </a:ext>
            </a:extLst>
          </p:cNvPr>
          <p:cNvSpPr txBox="1"/>
          <p:nvPr/>
        </p:nvSpPr>
        <p:spPr>
          <a:xfrm>
            <a:off x="1295665" y="4962980"/>
            <a:ext cx="619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非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master/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主分支上将检测结果回写到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comments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9A8672C-3F89-428F-8FD4-27A997C3C5F1}"/>
              </a:ext>
            </a:extLst>
          </p:cNvPr>
          <p:cNvSpPr txBox="1"/>
          <p:nvPr/>
        </p:nvSpPr>
        <p:spPr>
          <a:xfrm>
            <a:off x="1295665" y="5510074"/>
            <a:ext cx="661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主分支上将检测结果上报到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SonarQube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平台展示或通知到负责人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02AA57-3D3F-4F24-A614-172EB3CF03A3}"/>
              </a:ext>
            </a:extLst>
          </p:cNvPr>
          <p:cNvSpPr txBox="1"/>
          <p:nvPr/>
        </p:nvSpPr>
        <p:spPr>
          <a:xfrm>
            <a:off x="1332159" y="5982443"/>
            <a:ext cx="4695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支持自定义</a:t>
            </a:r>
            <a:r>
              <a:rPr lang="en-US" altLang="zh-CN" sz="1600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CheckStyle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代码规范和阿里云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P3C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2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05">
        <p14:flythrough/>
      </p:transition>
    </mc:Choice>
    <mc:Fallback xmlns="">
      <p:transition spd="slow" advTm="1105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2" name="文本框 11"/>
            <p:cNvSpPr txBox="1"/>
            <p:nvPr/>
          </p:nvSpPr>
          <p:spPr>
            <a:xfrm>
              <a:off x="3071664" y="397984"/>
              <a:ext cx="430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</a:rPr>
                <a:t>非主分支上结果回写</a:t>
              </a:r>
              <a:r>
                <a:rPr lang="en-US" altLang="zh-CN" sz="2400" dirty="0">
                  <a:solidFill>
                    <a:schemeClr val="tx2"/>
                  </a:solidFill>
                </a:rPr>
                <a:t>comments</a:t>
              </a:r>
              <a:endParaRPr lang="zh-CN" altLang="en-US" sz="24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845FF9B-CBB2-4A6D-BED8-5C885776F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17" y="1598722"/>
            <a:ext cx="5001936" cy="46209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43B126-D86D-4D8C-8426-3726760D2BF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75784" y="2219472"/>
            <a:ext cx="5692005" cy="3379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6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84">
        <p14:flythrough/>
      </p:transition>
    </mc:Choice>
    <mc:Fallback xmlns="">
      <p:transition spd="slow" advTm="684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6" name="文本框 25"/>
            <p:cNvSpPr txBox="1"/>
            <p:nvPr/>
          </p:nvSpPr>
          <p:spPr>
            <a:xfrm>
              <a:off x="3071664" y="397984"/>
              <a:ext cx="471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</a:rPr>
                <a:t>主分支上报结果到</a:t>
              </a:r>
              <a:r>
                <a:rPr lang="en-US" altLang="zh-CN" sz="2400" dirty="0">
                  <a:solidFill>
                    <a:schemeClr val="tx2"/>
                  </a:solidFill>
                </a:rPr>
                <a:t>SonarQube</a:t>
              </a:r>
              <a:r>
                <a:rPr lang="zh-CN" altLang="en-US" sz="2400" dirty="0">
                  <a:solidFill>
                    <a:schemeClr val="tx2"/>
                  </a:solidFill>
                </a:rPr>
                <a:t>服务</a:t>
              </a:r>
              <a:endParaRPr lang="zh-CN" altLang="en-US" sz="24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40CF6055-F0C4-4F03-9F40-44E3F5037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1595279"/>
            <a:ext cx="4146110" cy="39966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C5E91D8-35AF-4B40-9B52-2481B14BE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94" y="2450029"/>
            <a:ext cx="7289259" cy="337008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6C0C565-8D5F-48E5-8FA3-732602FD5C82}"/>
              </a:ext>
            </a:extLst>
          </p:cNvPr>
          <p:cNvSpPr txBox="1"/>
          <p:nvPr/>
        </p:nvSpPr>
        <p:spPr>
          <a:xfrm>
            <a:off x="407368" y="6048247"/>
            <a:ext cx="7146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此外我们还可以通过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SonarQube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提供的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WEB-API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获取指标做通知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88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21">
        <p14:flythrough/>
      </p:transition>
    </mc:Choice>
    <mc:Fallback xmlns="">
      <p:transition spd="slow" advTm="112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0" y="33164"/>
            <a:ext cx="6967792" cy="2309312"/>
          </a:xfrm>
          <a:prstGeom prst="rect">
            <a:avLst/>
          </a:prstGeom>
        </p:spPr>
      </p:pic>
      <p:sp>
        <p:nvSpPr>
          <p:cNvPr id="29" name="PA_文本框 8"/>
          <p:cNvSpPr txBox="1"/>
          <p:nvPr>
            <p:custDataLst>
              <p:tags r:id="rId2"/>
            </p:custDataLst>
          </p:nvPr>
        </p:nvSpPr>
        <p:spPr>
          <a:xfrm>
            <a:off x="5092593" y="26723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结束</a:t>
            </a:r>
          </a:p>
        </p:txBody>
      </p:sp>
      <p:sp>
        <p:nvSpPr>
          <p:cNvPr id="30" name="PA_矩形 12"/>
          <p:cNvSpPr/>
          <p:nvPr>
            <p:custDataLst>
              <p:tags r:id="rId3"/>
            </p:custDataLst>
          </p:nvPr>
        </p:nvSpPr>
        <p:spPr>
          <a:xfrm>
            <a:off x="4842530" y="4100298"/>
            <a:ext cx="2223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2020-04-23    by xiaolinlin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82554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341194" y="4184500"/>
            <a:ext cx="499222" cy="468636"/>
            <a:chOff x="9341194" y="4184500"/>
            <a:chExt cx="499222" cy="468636"/>
          </a:xfrm>
        </p:grpSpPr>
        <p:sp>
          <p:nvSpPr>
            <p:cNvPr id="38" name="椭圆 37"/>
            <p:cNvSpPr/>
            <p:nvPr/>
          </p:nvSpPr>
          <p:spPr>
            <a:xfrm>
              <a:off x="9341194" y="4184500"/>
              <a:ext cx="421880" cy="421880"/>
            </a:xfrm>
            <a:prstGeom prst="ellipse">
              <a:avLst/>
            </a:prstGeom>
            <a:solidFill>
              <a:srgbClr val="52CBCE">
                <a:alpha val="53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52134" y="4364854"/>
              <a:ext cx="288282" cy="288282"/>
            </a:xfrm>
            <a:prstGeom prst="ellipse">
              <a:avLst/>
            </a:prstGeom>
            <a:solidFill>
              <a:srgbClr val="585BA4">
                <a:alpha val="67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92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85">
        <p14:flythrough/>
      </p:transition>
    </mc:Choice>
    <mc:Fallback xmlns="">
      <p:transition spd="slow" advTm="7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9674" y="2848022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什么是代码质量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5133" y="1124744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3429974" y="3645024"/>
            <a:ext cx="5993648" cy="198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8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257">
        <p14:flythrough/>
      </p:transition>
    </mc:Choice>
    <mc:Fallback xmlns="">
      <p:transition spd="slow" advTm="4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9516" y="2041962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编码规范</a:t>
            </a:r>
          </a:p>
        </p:txBody>
      </p:sp>
      <p:sp>
        <p:nvSpPr>
          <p:cNvPr id="5" name="椭圆 4"/>
          <p:cNvSpPr/>
          <p:nvPr/>
        </p:nvSpPr>
        <p:spPr>
          <a:xfrm>
            <a:off x="3325312" y="1980317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潜在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83094" y="1995155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文档注释</a:t>
            </a:r>
          </a:p>
        </p:txBody>
      </p:sp>
      <p:sp>
        <p:nvSpPr>
          <p:cNvPr id="7" name="椭圆 6"/>
          <p:cNvSpPr/>
          <p:nvPr/>
        </p:nvSpPr>
        <p:spPr>
          <a:xfrm>
            <a:off x="3299556" y="4199351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复杂度</a:t>
            </a:r>
          </a:p>
        </p:txBody>
      </p:sp>
      <p:sp>
        <p:nvSpPr>
          <p:cNvPr id="8" name="椭圆 7"/>
          <p:cNvSpPr/>
          <p:nvPr/>
        </p:nvSpPr>
        <p:spPr>
          <a:xfrm>
            <a:off x="491768" y="4175030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代码重复</a:t>
            </a:r>
          </a:p>
        </p:txBody>
      </p:sp>
      <p:sp>
        <p:nvSpPr>
          <p:cNvPr id="9" name="椭圆 8"/>
          <p:cNvSpPr/>
          <p:nvPr/>
        </p:nvSpPr>
        <p:spPr>
          <a:xfrm>
            <a:off x="6283094" y="4165809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测试覆盖率</a:t>
            </a:r>
          </a:p>
        </p:txBody>
      </p:sp>
      <p:sp>
        <p:nvSpPr>
          <p:cNvPr id="10" name="矩形 9"/>
          <p:cNvSpPr/>
          <p:nvPr/>
        </p:nvSpPr>
        <p:spPr>
          <a:xfrm>
            <a:off x="1596999" y="2321708"/>
            <a:ext cx="1581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是否遵守了编码规范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是否遵守了最佳实践</a:t>
            </a:r>
          </a:p>
        </p:txBody>
      </p:sp>
      <p:sp>
        <p:nvSpPr>
          <p:cNvPr id="11" name="矩形 10"/>
          <p:cNvSpPr/>
          <p:nvPr/>
        </p:nvSpPr>
        <p:spPr>
          <a:xfrm>
            <a:off x="1624467" y="4484257"/>
            <a:ext cx="1581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违反了</a:t>
            </a:r>
            <a:r>
              <a:rPr lang="en-US" altLang="zh-CN" sz="1200" dirty="0">
                <a:solidFill>
                  <a:schemeClr val="bg1"/>
                </a:solidFill>
              </a:rPr>
              <a:t>Don’t Repeat Yourself</a:t>
            </a:r>
            <a:r>
              <a:rPr lang="zh-CN" altLang="en-US" sz="1200" dirty="0">
                <a:solidFill>
                  <a:schemeClr val="bg1"/>
                </a:solidFill>
              </a:rPr>
              <a:t>原则</a:t>
            </a:r>
          </a:p>
        </p:txBody>
      </p:sp>
      <p:sp>
        <p:nvSpPr>
          <p:cNvPr id="12" name="矩形 11"/>
          <p:cNvSpPr/>
          <p:nvPr/>
        </p:nvSpPr>
        <p:spPr>
          <a:xfrm>
            <a:off x="4514061" y="4428774"/>
            <a:ext cx="158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代码结构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圈复杂度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r>
              <a:rPr lang="zh-CN" altLang="en-US" sz="1200" dirty="0">
                <a:solidFill>
                  <a:schemeClr val="bg1"/>
                </a:solidFill>
              </a:rPr>
              <a:t>太高，难以理解、测试和维护</a:t>
            </a:r>
          </a:p>
        </p:txBody>
      </p:sp>
      <p:sp>
        <p:nvSpPr>
          <p:cNvPr id="13" name="矩形 12"/>
          <p:cNvSpPr/>
          <p:nvPr/>
        </p:nvSpPr>
        <p:spPr>
          <a:xfrm>
            <a:off x="7473463" y="4290370"/>
            <a:ext cx="158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编写的单元测试，特别是针对复杂代码的测试覆盖率</a:t>
            </a:r>
          </a:p>
        </p:txBody>
      </p:sp>
      <p:sp>
        <p:nvSpPr>
          <p:cNvPr id="14" name="矩形 13"/>
          <p:cNvSpPr/>
          <p:nvPr/>
        </p:nvSpPr>
        <p:spPr>
          <a:xfrm>
            <a:off x="4515681" y="2217318"/>
            <a:ext cx="158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可能在最坏情况下出现问题的代码，以及存在的安全漏洞代码</a:t>
            </a:r>
          </a:p>
        </p:txBody>
      </p:sp>
      <p:sp>
        <p:nvSpPr>
          <p:cNvPr id="15" name="矩形 14"/>
          <p:cNvSpPr/>
          <p:nvPr/>
        </p:nvSpPr>
        <p:spPr>
          <a:xfrm>
            <a:off x="7473463" y="2268000"/>
            <a:ext cx="1581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过少、过多、过时文档注释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3" name="文本框 22"/>
            <p:cNvSpPr txBox="1"/>
            <p:nvPr/>
          </p:nvSpPr>
          <p:spPr>
            <a:xfrm>
              <a:off x="3071664" y="39798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什么是代码质量？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5" name="直接连接符 24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0C4262A4-33BB-49EE-BD2A-5A563986B852}"/>
              </a:ext>
            </a:extLst>
          </p:cNvPr>
          <p:cNvSpPr/>
          <p:nvPr/>
        </p:nvSpPr>
        <p:spPr>
          <a:xfrm>
            <a:off x="9165651" y="1980317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设计与架构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997444-CBB8-4042-BA8C-E69A7EEA9AAF}"/>
              </a:ext>
            </a:extLst>
          </p:cNvPr>
          <p:cNvSpPr/>
          <p:nvPr/>
        </p:nvSpPr>
        <p:spPr>
          <a:xfrm>
            <a:off x="10356290" y="2207365"/>
            <a:ext cx="1581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是否高内聚、低耦合，依赖最少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14AA159-FBA0-4B99-9F01-DFAEE3E625B5}"/>
              </a:ext>
            </a:extLst>
          </p:cNvPr>
          <p:cNvSpPr/>
          <p:nvPr/>
        </p:nvSpPr>
        <p:spPr>
          <a:xfrm>
            <a:off x="9266632" y="4056555"/>
            <a:ext cx="1080120" cy="1080120"/>
          </a:xfrm>
          <a:prstGeom prst="ellipse">
            <a:avLst/>
          </a:pr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团队风格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7A6204-279A-4AA4-82A6-9A07ABF5FDF5}"/>
              </a:ext>
            </a:extLst>
          </p:cNvPr>
          <p:cNvSpPr/>
          <p:nvPr/>
        </p:nvSpPr>
        <p:spPr>
          <a:xfrm>
            <a:off x="10485847" y="4419802"/>
            <a:ext cx="1581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团队保持一致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6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72">
        <p14:flythrough/>
      </p:transition>
    </mc:Choice>
    <mc:Fallback xmlns="">
      <p:transition spd="slow" advTm="22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26" grpId="0" animBg="1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559496" y="2596206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>
              <a:solidFill>
                <a:schemeClr val="bg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093530" y="2708919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>
              <a:solidFill>
                <a:schemeClr val="bg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627564" y="2708919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>
              <a:solidFill>
                <a:schemeClr val="bg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161597" y="2708919"/>
            <a:ext cx="1371279" cy="1576183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37BBED">
              <a:alpha val="6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solidFill>
                <a:schemeClr val="bg1"/>
              </a:solidFill>
            </a:endParaRPr>
          </a:p>
        </p:txBody>
      </p:sp>
      <p:sp>
        <p:nvSpPr>
          <p:cNvPr id="18" name="Freeform 456"/>
          <p:cNvSpPr>
            <a:spLocks/>
          </p:cNvSpPr>
          <p:nvPr/>
        </p:nvSpPr>
        <p:spPr bwMode="auto">
          <a:xfrm>
            <a:off x="3287688" y="3385575"/>
            <a:ext cx="353016" cy="302204"/>
          </a:xfrm>
          <a:custGeom>
            <a:avLst/>
            <a:gdLst>
              <a:gd name="T0" fmla="*/ 35 w 56"/>
              <a:gd name="T1" fmla="*/ 47 h 48"/>
              <a:gd name="T2" fmla="*/ 55 w 56"/>
              <a:gd name="T3" fmla="*/ 27 h 48"/>
              <a:gd name="T4" fmla="*/ 55 w 56"/>
              <a:gd name="T5" fmla="*/ 21 h 48"/>
              <a:gd name="T6" fmla="*/ 35 w 56"/>
              <a:gd name="T7" fmla="*/ 1 h 48"/>
              <a:gd name="T8" fmla="*/ 29 w 56"/>
              <a:gd name="T9" fmla="*/ 1 h 48"/>
              <a:gd name="T10" fmla="*/ 29 w 56"/>
              <a:gd name="T11" fmla="*/ 7 h 48"/>
              <a:gd name="T12" fmla="*/ 42 w 56"/>
              <a:gd name="T13" fmla="*/ 20 h 48"/>
              <a:gd name="T14" fmla="*/ 4 w 56"/>
              <a:gd name="T15" fmla="*/ 20 h 48"/>
              <a:gd name="T16" fmla="*/ 0 w 56"/>
              <a:gd name="T17" fmla="*/ 24 h 48"/>
              <a:gd name="T18" fmla="*/ 4 w 56"/>
              <a:gd name="T19" fmla="*/ 28 h 48"/>
              <a:gd name="T20" fmla="*/ 42 w 56"/>
              <a:gd name="T21" fmla="*/ 28 h 48"/>
              <a:gd name="T22" fmla="*/ 29 w 56"/>
              <a:gd name="T23" fmla="*/ 41 h 48"/>
              <a:gd name="T24" fmla="*/ 28 w 56"/>
              <a:gd name="T25" fmla="*/ 44 h 48"/>
              <a:gd name="T26" fmla="*/ 29 w 56"/>
              <a:gd name="T27" fmla="*/ 47 h 48"/>
              <a:gd name="T28" fmla="*/ 35 w 56"/>
              <a:gd name="T2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48">
                <a:moveTo>
                  <a:pt x="35" y="47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5"/>
                  <a:pt x="56" y="23"/>
                  <a:pt x="55" y="2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8" y="3"/>
                  <a:pt x="28" y="5"/>
                  <a:pt x="29" y="7"/>
                </a:cubicBezTo>
                <a:cubicBezTo>
                  <a:pt x="42" y="20"/>
                  <a:pt x="42" y="20"/>
                  <a:pt x="4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5"/>
                  <a:pt x="28" y="46"/>
                  <a:pt x="29" y="47"/>
                </a:cubicBezTo>
                <a:cubicBezTo>
                  <a:pt x="31" y="48"/>
                  <a:pt x="33" y="48"/>
                  <a:pt x="3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3472" y="4589536"/>
            <a:ext cx="1890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意识培养，通过学习成文的规范达成共识</a:t>
            </a:r>
          </a:p>
        </p:txBody>
      </p:sp>
      <p:sp>
        <p:nvSpPr>
          <p:cNvPr id="20" name="矩形 19"/>
          <p:cNvSpPr/>
          <p:nvPr/>
        </p:nvSpPr>
        <p:spPr>
          <a:xfrm>
            <a:off x="3816576" y="4589536"/>
            <a:ext cx="194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借助于</a:t>
            </a:r>
            <a:r>
              <a:rPr lang="en-US" altLang="zh-CN" sz="1400" dirty="0">
                <a:solidFill>
                  <a:schemeClr val="bg1"/>
                </a:solidFill>
              </a:rPr>
              <a:t>CI&amp;CD</a:t>
            </a:r>
            <a:r>
              <a:rPr lang="zh-CN" altLang="en-US" sz="1400" dirty="0">
                <a:solidFill>
                  <a:schemeClr val="bg1"/>
                </a:solidFill>
              </a:rPr>
              <a:t>工具做强大的守护</a:t>
            </a:r>
          </a:p>
        </p:txBody>
      </p:sp>
      <p:sp>
        <p:nvSpPr>
          <p:cNvPr id="21" name="矩形 20"/>
          <p:cNvSpPr/>
          <p:nvPr/>
        </p:nvSpPr>
        <p:spPr>
          <a:xfrm>
            <a:off x="6343692" y="4589536"/>
            <a:ext cx="1927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严格代码审查</a:t>
            </a:r>
            <a:r>
              <a:rPr lang="en-US" altLang="zh-CN" sz="1400" dirty="0">
                <a:solidFill>
                  <a:schemeClr val="bg1"/>
                </a:solidFill>
              </a:rPr>
              <a:t>(Code Review)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53871" y="4589536"/>
            <a:ext cx="194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强大度量系统，质量监控体系</a:t>
            </a:r>
          </a:p>
        </p:txBody>
      </p:sp>
      <p:sp>
        <p:nvSpPr>
          <p:cNvPr id="23" name="Freeform 456"/>
          <p:cNvSpPr>
            <a:spLocks/>
          </p:cNvSpPr>
          <p:nvPr/>
        </p:nvSpPr>
        <p:spPr bwMode="auto">
          <a:xfrm>
            <a:off x="5834974" y="3385575"/>
            <a:ext cx="353016" cy="302204"/>
          </a:xfrm>
          <a:custGeom>
            <a:avLst/>
            <a:gdLst>
              <a:gd name="T0" fmla="*/ 35 w 56"/>
              <a:gd name="T1" fmla="*/ 47 h 48"/>
              <a:gd name="T2" fmla="*/ 55 w 56"/>
              <a:gd name="T3" fmla="*/ 27 h 48"/>
              <a:gd name="T4" fmla="*/ 55 w 56"/>
              <a:gd name="T5" fmla="*/ 21 h 48"/>
              <a:gd name="T6" fmla="*/ 35 w 56"/>
              <a:gd name="T7" fmla="*/ 1 h 48"/>
              <a:gd name="T8" fmla="*/ 29 w 56"/>
              <a:gd name="T9" fmla="*/ 1 h 48"/>
              <a:gd name="T10" fmla="*/ 29 w 56"/>
              <a:gd name="T11" fmla="*/ 7 h 48"/>
              <a:gd name="T12" fmla="*/ 42 w 56"/>
              <a:gd name="T13" fmla="*/ 20 h 48"/>
              <a:gd name="T14" fmla="*/ 4 w 56"/>
              <a:gd name="T15" fmla="*/ 20 h 48"/>
              <a:gd name="T16" fmla="*/ 0 w 56"/>
              <a:gd name="T17" fmla="*/ 24 h 48"/>
              <a:gd name="T18" fmla="*/ 4 w 56"/>
              <a:gd name="T19" fmla="*/ 28 h 48"/>
              <a:gd name="T20" fmla="*/ 42 w 56"/>
              <a:gd name="T21" fmla="*/ 28 h 48"/>
              <a:gd name="T22" fmla="*/ 29 w 56"/>
              <a:gd name="T23" fmla="*/ 41 h 48"/>
              <a:gd name="T24" fmla="*/ 28 w 56"/>
              <a:gd name="T25" fmla="*/ 44 h 48"/>
              <a:gd name="T26" fmla="*/ 29 w 56"/>
              <a:gd name="T27" fmla="*/ 47 h 48"/>
              <a:gd name="T28" fmla="*/ 35 w 56"/>
              <a:gd name="T2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48">
                <a:moveTo>
                  <a:pt x="35" y="47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5"/>
                  <a:pt x="56" y="23"/>
                  <a:pt x="55" y="2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8" y="3"/>
                  <a:pt x="28" y="5"/>
                  <a:pt x="29" y="7"/>
                </a:cubicBezTo>
                <a:cubicBezTo>
                  <a:pt x="42" y="20"/>
                  <a:pt x="42" y="20"/>
                  <a:pt x="4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5"/>
                  <a:pt x="28" y="46"/>
                  <a:pt x="29" y="47"/>
                </a:cubicBezTo>
                <a:cubicBezTo>
                  <a:pt x="31" y="48"/>
                  <a:pt x="33" y="48"/>
                  <a:pt x="3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Freeform 456"/>
          <p:cNvSpPr>
            <a:spLocks/>
          </p:cNvSpPr>
          <p:nvPr/>
        </p:nvSpPr>
        <p:spPr bwMode="auto">
          <a:xfrm>
            <a:off x="8382260" y="3385575"/>
            <a:ext cx="353016" cy="302204"/>
          </a:xfrm>
          <a:custGeom>
            <a:avLst/>
            <a:gdLst>
              <a:gd name="T0" fmla="*/ 35 w 56"/>
              <a:gd name="T1" fmla="*/ 47 h 48"/>
              <a:gd name="T2" fmla="*/ 55 w 56"/>
              <a:gd name="T3" fmla="*/ 27 h 48"/>
              <a:gd name="T4" fmla="*/ 55 w 56"/>
              <a:gd name="T5" fmla="*/ 21 h 48"/>
              <a:gd name="T6" fmla="*/ 35 w 56"/>
              <a:gd name="T7" fmla="*/ 1 h 48"/>
              <a:gd name="T8" fmla="*/ 29 w 56"/>
              <a:gd name="T9" fmla="*/ 1 h 48"/>
              <a:gd name="T10" fmla="*/ 29 w 56"/>
              <a:gd name="T11" fmla="*/ 7 h 48"/>
              <a:gd name="T12" fmla="*/ 42 w 56"/>
              <a:gd name="T13" fmla="*/ 20 h 48"/>
              <a:gd name="T14" fmla="*/ 4 w 56"/>
              <a:gd name="T15" fmla="*/ 20 h 48"/>
              <a:gd name="T16" fmla="*/ 0 w 56"/>
              <a:gd name="T17" fmla="*/ 24 h 48"/>
              <a:gd name="T18" fmla="*/ 4 w 56"/>
              <a:gd name="T19" fmla="*/ 28 h 48"/>
              <a:gd name="T20" fmla="*/ 42 w 56"/>
              <a:gd name="T21" fmla="*/ 28 h 48"/>
              <a:gd name="T22" fmla="*/ 29 w 56"/>
              <a:gd name="T23" fmla="*/ 41 h 48"/>
              <a:gd name="T24" fmla="*/ 28 w 56"/>
              <a:gd name="T25" fmla="*/ 44 h 48"/>
              <a:gd name="T26" fmla="*/ 29 w 56"/>
              <a:gd name="T27" fmla="*/ 47 h 48"/>
              <a:gd name="T28" fmla="*/ 35 w 56"/>
              <a:gd name="T2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48">
                <a:moveTo>
                  <a:pt x="35" y="47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5"/>
                  <a:pt x="56" y="23"/>
                  <a:pt x="55" y="2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8" y="3"/>
                  <a:pt x="28" y="5"/>
                  <a:pt x="29" y="7"/>
                </a:cubicBezTo>
                <a:cubicBezTo>
                  <a:pt x="42" y="20"/>
                  <a:pt x="42" y="20"/>
                  <a:pt x="4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5"/>
                  <a:pt x="28" y="46"/>
                  <a:pt x="29" y="47"/>
                </a:cubicBezTo>
                <a:cubicBezTo>
                  <a:pt x="31" y="48"/>
                  <a:pt x="33" y="48"/>
                  <a:pt x="3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3843" y="1942820"/>
            <a:ext cx="6908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代码质量是公司平台赖以生存的土壤，必须严格把好关。</a:t>
            </a:r>
            <a:endParaRPr lang="zh-CN" altLang="en-US" sz="1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 784"/>
          <p:cNvSpPr>
            <a:spLocks/>
          </p:cNvSpPr>
          <p:nvPr/>
        </p:nvSpPr>
        <p:spPr bwMode="auto">
          <a:xfrm>
            <a:off x="2125279" y="3377154"/>
            <a:ext cx="239713" cy="239713"/>
          </a:xfrm>
          <a:custGeom>
            <a:avLst/>
            <a:gdLst>
              <a:gd name="T0" fmla="*/ 63 w 64"/>
              <a:gd name="T1" fmla="*/ 29 h 64"/>
              <a:gd name="T2" fmla="*/ 35 w 64"/>
              <a:gd name="T3" fmla="*/ 1 h 64"/>
              <a:gd name="T4" fmla="*/ 29 w 64"/>
              <a:gd name="T5" fmla="*/ 1 h 64"/>
              <a:gd name="T6" fmla="*/ 23 w 64"/>
              <a:gd name="T7" fmla="*/ 8 h 64"/>
              <a:gd name="T8" fmla="*/ 27 w 64"/>
              <a:gd name="T9" fmla="*/ 13 h 64"/>
              <a:gd name="T10" fmla="*/ 30 w 64"/>
              <a:gd name="T11" fmla="*/ 12 h 64"/>
              <a:gd name="T12" fmla="*/ 36 w 64"/>
              <a:gd name="T13" fmla="*/ 18 h 64"/>
              <a:gd name="T14" fmla="*/ 35 w 64"/>
              <a:gd name="T15" fmla="*/ 21 h 64"/>
              <a:gd name="T16" fmla="*/ 43 w 64"/>
              <a:gd name="T17" fmla="*/ 29 h 64"/>
              <a:gd name="T18" fmla="*/ 46 w 64"/>
              <a:gd name="T19" fmla="*/ 28 h 64"/>
              <a:gd name="T20" fmla="*/ 52 w 64"/>
              <a:gd name="T21" fmla="*/ 34 h 64"/>
              <a:gd name="T22" fmla="*/ 46 w 64"/>
              <a:gd name="T23" fmla="*/ 40 h 64"/>
              <a:gd name="T24" fmla="*/ 40 w 64"/>
              <a:gd name="T25" fmla="*/ 34 h 64"/>
              <a:gd name="T26" fmla="*/ 41 w 64"/>
              <a:gd name="T27" fmla="*/ 31 h 64"/>
              <a:gd name="T28" fmla="*/ 33 w 64"/>
              <a:gd name="T29" fmla="*/ 23 h 64"/>
              <a:gd name="T30" fmla="*/ 32 w 64"/>
              <a:gd name="T31" fmla="*/ 24 h 64"/>
              <a:gd name="T32" fmla="*/ 32 w 64"/>
              <a:gd name="T33" fmla="*/ 40 h 64"/>
              <a:gd name="T34" fmla="*/ 36 w 64"/>
              <a:gd name="T35" fmla="*/ 46 h 64"/>
              <a:gd name="T36" fmla="*/ 30 w 64"/>
              <a:gd name="T37" fmla="*/ 52 h 64"/>
              <a:gd name="T38" fmla="*/ 24 w 64"/>
              <a:gd name="T39" fmla="*/ 46 h 64"/>
              <a:gd name="T40" fmla="*/ 28 w 64"/>
              <a:gd name="T41" fmla="*/ 40 h 64"/>
              <a:gd name="T42" fmla="*/ 28 w 64"/>
              <a:gd name="T43" fmla="*/ 24 h 64"/>
              <a:gd name="T44" fmla="*/ 24 w 64"/>
              <a:gd name="T45" fmla="*/ 18 h 64"/>
              <a:gd name="T46" fmla="*/ 25 w 64"/>
              <a:gd name="T47" fmla="*/ 15 h 64"/>
              <a:gd name="T48" fmla="*/ 20 w 64"/>
              <a:gd name="T49" fmla="*/ 11 h 64"/>
              <a:gd name="T50" fmla="*/ 1 w 64"/>
              <a:gd name="T51" fmla="*/ 29 h 64"/>
              <a:gd name="T52" fmla="*/ 1 w 64"/>
              <a:gd name="T53" fmla="*/ 35 h 64"/>
              <a:gd name="T54" fmla="*/ 29 w 64"/>
              <a:gd name="T55" fmla="*/ 63 h 64"/>
              <a:gd name="T56" fmla="*/ 35 w 64"/>
              <a:gd name="T57" fmla="*/ 63 h 64"/>
              <a:gd name="T58" fmla="*/ 63 w 64"/>
              <a:gd name="T59" fmla="*/ 35 h 64"/>
              <a:gd name="T60" fmla="*/ 63 w 64"/>
              <a:gd name="T61" fmla="*/ 2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" h="64">
                <a:moveTo>
                  <a:pt x="63" y="29"/>
                </a:move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1" y="0"/>
                  <a:pt x="29" y="1"/>
                </a:cubicBezTo>
                <a:cubicBezTo>
                  <a:pt x="23" y="8"/>
                  <a:pt x="23" y="8"/>
                  <a:pt x="23" y="8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3" y="12"/>
                  <a:pt x="36" y="15"/>
                  <a:pt x="36" y="18"/>
                </a:cubicBezTo>
                <a:cubicBezTo>
                  <a:pt x="36" y="19"/>
                  <a:pt x="36" y="20"/>
                  <a:pt x="35" y="21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8"/>
                  <a:pt x="45" y="28"/>
                  <a:pt x="46" y="28"/>
                </a:cubicBezTo>
                <a:cubicBezTo>
                  <a:pt x="49" y="28"/>
                  <a:pt x="52" y="31"/>
                  <a:pt x="52" y="34"/>
                </a:cubicBezTo>
                <a:cubicBezTo>
                  <a:pt x="52" y="37"/>
                  <a:pt x="49" y="40"/>
                  <a:pt x="46" y="40"/>
                </a:cubicBezTo>
                <a:cubicBezTo>
                  <a:pt x="43" y="40"/>
                  <a:pt x="40" y="37"/>
                  <a:pt x="40" y="34"/>
                </a:cubicBezTo>
                <a:cubicBezTo>
                  <a:pt x="40" y="33"/>
                  <a:pt x="40" y="32"/>
                  <a:pt x="41" y="31"/>
                </a:cubicBezTo>
                <a:cubicBezTo>
                  <a:pt x="33" y="23"/>
                  <a:pt x="33" y="23"/>
                  <a:pt x="33" y="23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40"/>
                  <a:pt x="32" y="40"/>
                  <a:pt x="32" y="40"/>
                </a:cubicBezTo>
                <a:cubicBezTo>
                  <a:pt x="34" y="41"/>
                  <a:pt x="36" y="43"/>
                  <a:pt x="36" y="46"/>
                </a:cubicBezTo>
                <a:cubicBezTo>
                  <a:pt x="36" y="49"/>
                  <a:pt x="33" y="52"/>
                  <a:pt x="30" y="52"/>
                </a:cubicBezTo>
                <a:cubicBezTo>
                  <a:pt x="27" y="52"/>
                  <a:pt x="24" y="49"/>
                  <a:pt x="24" y="46"/>
                </a:cubicBezTo>
                <a:cubicBezTo>
                  <a:pt x="24" y="43"/>
                  <a:pt x="26" y="41"/>
                  <a:pt x="28" y="40"/>
                </a:cubicBezTo>
                <a:cubicBezTo>
                  <a:pt x="28" y="24"/>
                  <a:pt x="28" y="24"/>
                  <a:pt x="28" y="24"/>
                </a:cubicBezTo>
                <a:cubicBezTo>
                  <a:pt x="26" y="23"/>
                  <a:pt x="24" y="21"/>
                  <a:pt x="24" y="18"/>
                </a:cubicBezTo>
                <a:cubicBezTo>
                  <a:pt x="24" y="17"/>
                  <a:pt x="24" y="16"/>
                  <a:pt x="25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3"/>
                  <a:pt x="1" y="35"/>
                </a:cubicBezTo>
                <a:cubicBezTo>
                  <a:pt x="29" y="63"/>
                  <a:pt x="29" y="63"/>
                  <a:pt x="29" y="63"/>
                </a:cubicBezTo>
                <a:cubicBezTo>
                  <a:pt x="31" y="64"/>
                  <a:pt x="33" y="64"/>
                  <a:pt x="35" y="63"/>
                </a:cubicBezTo>
                <a:cubicBezTo>
                  <a:pt x="63" y="35"/>
                  <a:pt x="63" y="35"/>
                  <a:pt x="63" y="35"/>
                </a:cubicBezTo>
                <a:cubicBezTo>
                  <a:pt x="64" y="33"/>
                  <a:pt x="64" y="31"/>
                  <a:pt x="63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Freeform 785"/>
          <p:cNvSpPr>
            <a:spLocks noEditPoints="1"/>
          </p:cNvSpPr>
          <p:nvPr/>
        </p:nvSpPr>
        <p:spPr bwMode="auto">
          <a:xfrm>
            <a:off x="4666457" y="3384298"/>
            <a:ext cx="225425" cy="225425"/>
          </a:xfrm>
          <a:custGeom>
            <a:avLst/>
            <a:gdLst>
              <a:gd name="T0" fmla="*/ 59 w 60"/>
              <a:gd name="T1" fmla="*/ 19 h 60"/>
              <a:gd name="T2" fmla="*/ 31 w 60"/>
              <a:gd name="T3" fmla="*/ 0 h 60"/>
              <a:gd name="T4" fmla="*/ 29 w 60"/>
              <a:gd name="T5" fmla="*/ 0 h 60"/>
              <a:gd name="T6" fmla="*/ 1 w 60"/>
              <a:gd name="T7" fmla="*/ 19 h 60"/>
              <a:gd name="T8" fmla="*/ 0 w 60"/>
              <a:gd name="T9" fmla="*/ 21 h 60"/>
              <a:gd name="T10" fmla="*/ 0 w 60"/>
              <a:gd name="T11" fmla="*/ 39 h 60"/>
              <a:gd name="T12" fmla="*/ 1 w 60"/>
              <a:gd name="T13" fmla="*/ 41 h 60"/>
              <a:gd name="T14" fmla="*/ 29 w 60"/>
              <a:gd name="T15" fmla="*/ 60 h 60"/>
              <a:gd name="T16" fmla="*/ 30 w 60"/>
              <a:gd name="T17" fmla="*/ 60 h 60"/>
              <a:gd name="T18" fmla="*/ 31 w 60"/>
              <a:gd name="T19" fmla="*/ 60 h 60"/>
              <a:gd name="T20" fmla="*/ 59 w 60"/>
              <a:gd name="T21" fmla="*/ 41 h 60"/>
              <a:gd name="T22" fmla="*/ 60 w 60"/>
              <a:gd name="T23" fmla="*/ 39 h 60"/>
              <a:gd name="T24" fmla="*/ 60 w 60"/>
              <a:gd name="T25" fmla="*/ 21 h 60"/>
              <a:gd name="T26" fmla="*/ 59 w 60"/>
              <a:gd name="T27" fmla="*/ 19 h 60"/>
              <a:gd name="T28" fmla="*/ 30 w 60"/>
              <a:gd name="T29" fmla="*/ 37 h 60"/>
              <a:gd name="T30" fmla="*/ 20 w 60"/>
              <a:gd name="T31" fmla="*/ 30 h 60"/>
              <a:gd name="T32" fmla="*/ 30 w 60"/>
              <a:gd name="T33" fmla="*/ 23 h 60"/>
              <a:gd name="T34" fmla="*/ 40 w 60"/>
              <a:gd name="T35" fmla="*/ 30 h 60"/>
              <a:gd name="T36" fmla="*/ 30 w 60"/>
              <a:gd name="T37" fmla="*/ 37 h 60"/>
              <a:gd name="T38" fmla="*/ 32 w 60"/>
              <a:gd name="T39" fmla="*/ 20 h 60"/>
              <a:gd name="T40" fmla="*/ 32 w 60"/>
              <a:gd name="T41" fmla="*/ 6 h 60"/>
              <a:gd name="T42" fmla="*/ 54 w 60"/>
              <a:gd name="T43" fmla="*/ 21 h 60"/>
              <a:gd name="T44" fmla="*/ 44 w 60"/>
              <a:gd name="T45" fmla="*/ 28 h 60"/>
              <a:gd name="T46" fmla="*/ 32 w 60"/>
              <a:gd name="T47" fmla="*/ 20 h 60"/>
              <a:gd name="T48" fmla="*/ 28 w 60"/>
              <a:gd name="T49" fmla="*/ 20 h 60"/>
              <a:gd name="T50" fmla="*/ 16 w 60"/>
              <a:gd name="T51" fmla="*/ 28 h 60"/>
              <a:gd name="T52" fmla="*/ 6 w 60"/>
              <a:gd name="T53" fmla="*/ 21 h 60"/>
              <a:gd name="T54" fmla="*/ 28 w 60"/>
              <a:gd name="T55" fmla="*/ 6 h 60"/>
              <a:gd name="T56" fmla="*/ 28 w 60"/>
              <a:gd name="T57" fmla="*/ 20 h 60"/>
              <a:gd name="T58" fmla="*/ 12 w 60"/>
              <a:gd name="T59" fmla="*/ 30 h 60"/>
              <a:gd name="T60" fmla="*/ 4 w 60"/>
              <a:gd name="T61" fmla="*/ 36 h 60"/>
              <a:gd name="T62" fmla="*/ 4 w 60"/>
              <a:gd name="T63" fmla="*/ 24 h 60"/>
              <a:gd name="T64" fmla="*/ 12 w 60"/>
              <a:gd name="T65" fmla="*/ 30 h 60"/>
              <a:gd name="T66" fmla="*/ 16 w 60"/>
              <a:gd name="T67" fmla="*/ 32 h 60"/>
              <a:gd name="T68" fmla="*/ 28 w 60"/>
              <a:gd name="T69" fmla="*/ 40 h 60"/>
              <a:gd name="T70" fmla="*/ 28 w 60"/>
              <a:gd name="T71" fmla="*/ 54 h 60"/>
              <a:gd name="T72" fmla="*/ 6 w 60"/>
              <a:gd name="T73" fmla="*/ 39 h 60"/>
              <a:gd name="T74" fmla="*/ 16 w 60"/>
              <a:gd name="T75" fmla="*/ 32 h 60"/>
              <a:gd name="T76" fmla="*/ 32 w 60"/>
              <a:gd name="T77" fmla="*/ 40 h 60"/>
              <a:gd name="T78" fmla="*/ 44 w 60"/>
              <a:gd name="T79" fmla="*/ 32 h 60"/>
              <a:gd name="T80" fmla="*/ 54 w 60"/>
              <a:gd name="T81" fmla="*/ 39 h 60"/>
              <a:gd name="T82" fmla="*/ 32 w 60"/>
              <a:gd name="T83" fmla="*/ 54 h 60"/>
              <a:gd name="T84" fmla="*/ 32 w 60"/>
              <a:gd name="T85" fmla="*/ 40 h 60"/>
              <a:gd name="T86" fmla="*/ 48 w 60"/>
              <a:gd name="T87" fmla="*/ 30 h 60"/>
              <a:gd name="T88" fmla="*/ 56 w 60"/>
              <a:gd name="T89" fmla="*/ 24 h 60"/>
              <a:gd name="T90" fmla="*/ 56 w 60"/>
              <a:gd name="T91" fmla="*/ 36 h 60"/>
              <a:gd name="T92" fmla="*/ 48 w 60"/>
              <a:gd name="T9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" h="60">
                <a:moveTo>
                  <a:pt x="59" y="19"/>
                </a:move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0"/>
                  <a:pt x="0" y="41"/>
                  <a:pt x="1" y="41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0"/>
                  <a:pt x="30" y="60"/>
                  <a:pt x="30" y="60"/>
                </a:cubicBezTo>
                <a:cubicBezTo>
                  <a:pt x="30" y="60"/>
                  <a:pt x="31" y="60"/>
                  <a:pt x="31" y="60"/>
                </a:cubicBezTo>
                <a:cubicBezTo>
                  <a:pt x="59" y="41"/>
                  <a:pt x="59" y="41"/>
                  <a:pt x="59" y="41"/>
                </a:cubicBezTo>
                <a:cubicBezTo>
                  <a:pt x="60" y="41"/>
                  <a:pt x="60" y="40"/>
                  <a:pt x="60" y="39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0"/>
                  <a:pt x="60" y="19"/>
                  <a:pt x="59" y="19"/>
                </a:cubicBezTo>
                <a:close/>
                <a:moveTo>
                  <a:pt x="30" y="37"/>
                </a:moveTo>
                <a:cubicBezTo>
                  <a:pt x="20" y="30"/>
                  <a:pt x="20" y="30"/>
                  <a:pt x="20" y="30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30"/>
                  <a:pt x="40" y="30"/>
                  <a:pt x="40" y="30"/>
                </a:cubicBezTo>
                <a:lnTo>
                  <a:pt x="30" y="37"/>
                </a:lnTo>
                <a:close/>
                <a:moveTo>
                  <a:pt x="32" y="20"/>
                </a:moveTo>
                <a:cubicBezTo>
                  <a:pt x="32" y="6"/>
                  <a:pt x="32" y="6"/>
                  <a:pt x="32" y="6"/>
                </a:cubicBezTo>
                <a:cubicBezTo>
                  <a:pt x="54" y="21"/>
                  <a:pt x="54" y="21"/>
                  <a:pt x="54" y="21"/>
                </a:cubicBezTo>
                <a:cubicBezTo>
                  <a:pt x="44" y="28"/>
                  <a:pt x="44" y="28"/>
                  <a:pt x="44" y="28"/>
                </a:cubicBezTo>
                <a:cubicBezTo>
                  <a:pt x="32" y="20"/>
                  <a:pt x="32" y="20"/>
                  <a:pt x="32" y="20"/>
                </a:cubicBezTo>
                <a:close/>
                <a:moveTo>
                  <a:pt x="28" y="20"/>
                </a:moveTo>
                <a:cubicBezTo>
                  <a:pt x="16" y="28"/>
                  <a:pt x="16" y="28"/>
                  <a:pt x="16" y="28"/>
                </a:cubicBezTo>
                <a:cubicBezTo>
                  <a:pt x="6" y="21"/>
                  <a:pt x="6" y="21"/>
                  <a:pt x="6" y="21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20"/>
                  <a:pt x="28" y="20"/>
                  <a:pt x="28" y="20"/>
                </a:cubicBezTo>
                <a:close/>
                <a:moveTo>
                  <a:pt x="12" y="30"/>
                </a:moveTo>
                <a:cubicBezTo>
                  <a:pt x="4" y="36"/>
                  <a:pt x="4" y="36"/>
                  <a:pt x="4" y="36"/>
                </a:cubicBezTo>
                <a:cubicBezTo>
                  <a:pt x="4" y="24"/>
                  <a:pt x="4" y="24"/>
                  <a:pt x="4" y="24"/>
                </a:cubicBezTo>
                <a:lnTo>
                  <a:pt x="12" y="30"/>
                </a:lnTo>
                <a:close/>
                <a:moveTo>
                  <a:pt x="16" y="32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54"/>
                  <a:pt x="28" y="54"/>
                  <a:pt x="28" y="54"/>
                </a:cubicBezTo>
                <a:cubicBezTo>
                  <a:pt x="6" y="39"/>
                  <a:pt x="6" y="39"/>
                  <a:pt x="6" y="39"/>
                </a:cubicBezTo>
                <a:cubicBezTo>
                  <a:pt x="16" y="32"/>
                  <a:pt x="16" y="32"/>
                  <a:pt x="16" y="32"/>
                </a:cubicBezTo>
                <a:close/>
                <a:moveTo>
                  <a:pt x="32" y="40"/>
                </a:moveTo>
                <a:cubicBezTo>
                  <a:pt x="44" y="32"/>
                  <a:pt x="44" y="32"/>
                  <a:pt x="44" y="32"/>
                </a:cubicBezTo>
                <a:cubicBezTo>
                  <a:pt x="54" y="39"/>
                  <a:pt x="54" y="39"/>
                  <a:pt x="54" y="39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40"/>
                  <a:pt x="32" y="40"/>
                  <a:pt x="32" y="40"/>
                </a:cubicBezTo>
                <a:close/>
                <a:moveTo>
                  <a:pt x="48" y="30"/>
                </a:moveTo>
                <a:cubicBezTo>
                  <a:pt x="56" y="24"/>
                  <a:pt x="56" y="24"/>
                  <a:pt x="56" y="24"/>
                </a:cubicBezTo>
                <a:cubicBezTo>
                  <a:pt x="56" y="36"/>
                  <a:pt x="56" y="36"/>
                  <a:pt x="56" y="36"/>
                </a:cubicBezTo>
                <a:lnTo>
                  <a:pt x="4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786"/>
          <p:cNvSpPr>
            <a:spLocks/>
          </p:cNvSpPr>
          <p:nvPr/>
        </p:nvSpPr>
        <p:spPr bwMode="auto">
          <a:xfrm>
            <a:off x="9726586" y="3377154"/>
            <a:ext cx="241300" cy="239713"/>
          </a:xfrm>
          <a:custGeom>
            <a:avLst/>
            <a:gdLst>
              <a:gd name="T0" fmla="*/ 58 w 64"/>
              <a:gd name="T1" fmla="*/ 26 h 64"/>
              <a:gd name="T2" fmla="*/ 54 w 64"/>
              <a:gd name="T3" fmla="*/ 28 h 64"/>
              <a:gd name="T4" fmla="*/ 42 w 64"/>
              <a:gd name="T5" fmla="*/ 28 h 64"/>
              <a:gd name="T6" fmla="*/ 50 w 64"/>
              <a:gd name="T7" fmla="*/ 20 h 64"/>
              <a:gd name="T8" fmla="*/ 55 w 64"/>
              <a:gd name="T9" fmla="*/ 18 h 64"/>
              <a:gd name="T10" fmla="*/ 55 w 64"/>
              <a:gd name="T11" fmla="*/ 9 h 64"/>
              <a:gd name="T12" fmla="*/ 46 w 64"/>
              <a:gd name="T13" fmla="*/ 9 h 64"/>
              <a:gd name="T14" fmla="*/ 44 w 64"/>
              <a:gd name="T15" fmla="*/ 14 h 64"/>
              <a:gd name="T16" fmla="*/ 36 w 64"/>
              <a:gd name="T17" fmla="*/ 22 h 64"/>
              <a:gd name="T18" fmla="*/ 36 w 64"/>
              <a:gd name="T19" fmla="*/ 10 h 64"/>
              <a:gd name="T20" fmla="*/ 38 w 64"/>
              <a:gd name="T21" fmla="*/ 6 h 64"/>
              <a:gd name="T22" fmla="*/ 32 w 64"/>
              <a:gd name="T23" fmla="*/ 0 h 64"/>
              <a:gd name="T24" fmla="*/ 26 w 64"/>
              <a:gd name="T25" fmla="*/ 6 h 64"/>
              <a:gd name="T26" fmla="*/ 28 w 64"/>
              <a:gd name="T27" fmla="*/ 10 h 64"/>
              <a:gd name="T28" fmla="*/ 28 w 64"/>
              <a:gd name="T29" fmla="*/ 22 h 64"/>
              <a:gd name="T30" fmla="*/ 20 w 64"/>
              <a:gd name="T31" fmla="*/ 14 h 64"/>
              <a:gd name="T32" fmla="*/ 18 w 64"/>
              <a:gd name="T33" fmla="*/ 9 h 64"/>
              <a:gd name="T34" fmla="*/ 9 w 64"/>
              <a:gd name="T35" fmla="*/ 9 h 64"/>
              <a:gd name="T36" fmla="*/ 9 w 64"/>
              <a:gd name="T37" fmla="*/ 18 h 64"/>
              <a:gd name="T38" fmla="*/ 14 w 64"/>
              <a:gd name="T39" fmla="*/ 20 h 64"/>
              <a:gd name="T40" fmla="*/ 22 w 64"/>
              <a:gd name="T41" fmla="*/ 28 h 64"/>
              <a:gd name="T42" fmla="*/ 10 w 64"/>
              <a:gd name="T43" fmla="*/ 28 h 64"/>
              <a:gd name="T44" fmla="*/ 6 w 64"/>
              <a:gd name="T45" fmla="*/ 26 h 64"/>
              <a:gd name="T46" fmla="*/ 0 w 64"/>
              <a:gd name="T47" fmla="*/ 32 h 64"/>
              <a:gd name="T48" fmla="*/ 6 w 64"/>
              <a:gd name="T49" fmla="*/ 38 h 64"/>
              <a:gd name="T50" fmla="*/ 10 w 64"/>
              <a:gd name="T51" fmla="*/ 36 h 64"/>
              <a:gd name="T52" fmla="*/ 22 w 64"/>
              <a:gd name="T53" fmla="*/ 36 h 64"/>
              <a:gd name="T54" fmla="*/ 14 w 64"/>
              <a:gd name="T55" fmla="*/ 44 h 64"/>
              <a:gd name="T56" fmla="*/ 9 w 64"/>
              <a:gd name="T57" fmla="*/ 46 h 64"/>
              <a:gd name="T58" fmla="*/ 9 w 64"/>
              <a:gd name="T59" fmla="*/ 55 h 64"/>
              <a:gd name="T60" fmla="*/ 18 w 64"/>
              <a:gd name="T61" fmla="*/ 55 h 64"/>
              <a:gd name="T62" fmla="*/ 20 w 64"/>
              <a:gd name="T63" fmla="*/ 50 h 64"/>
              <a:gd name="T64" fmla="*/ 28 w 64"/>
              <a:gd name="T65" fmla="*/ 42 h 64"/>
              <a:gd name="T66" fmla="*/ 28 w 64"/>
              <a:gd name="T67" fmla="*/ 54 h 64"/>
              <a:gd name="T68" fmla="*/ 26 w 64"/>
              <a:gd name="T69" fmla="*/ 58 h 64"/>
              <a:gd name="T70" fmla="*/ 32 w 64"/>
              <a:gd name="T71" fmla="*/ 64 h 64"/>
              <a:gd name="T72" fmla="*/ 38 w 64"/>
              <a:gd name="T73" fmla="*/ 58 h 64"/>
              <a:gd name="T74" fmla="*/ 36 w 64"/>
              <a:gd name="T75" fmla="*/ 54 h 64"/>
              <a:gd name="T76" fmla="*/ 36 w 64"/>
              <a:gd name="T77" fmla="*/ 42 h 64"/>
              <a:gd name="T78" fmla="*/ 44 w 64"/>
              <a:gd name="T79" fmla="*/ 50 h 64"/>
              <a:gd name="T80" fmla="*/ 46 w 64"/>
              <a:gd name="T81" fmla="*/ 55 h 64"/>
              <a:gd name="T82" fmla="*/ 55 w 64"/>
              <a:gd name="T83" fmla="*/ 55 h 64"/>
              <a:gd name="T84" fmla="*/ 55 w 64"/>
              <a:gd name="T85" fmla="*/ 46 h 64"/>
              <a:gd name="T86" fmla="*/ 50 w 64"/>
              <a:gd name="T87" fmla="*/ 44 h 64"/>
              <a:gd name="T88" fmla="*/ 42 w 64"/>
              <a:gd name="T89" fmla="*/ 36 h 64"/>
              <a:gd name="T90" fmla="*/ 54 w 64"/>
              <a:gd name="T91" fmla="*/ 36 h 64"/>
              <a:gd name="T92" fmla="*/ 58 w 64"/>
              <a:gd name="T93" fmla="*/ 38 h 64"/>
              <a:gd name="T94" fmla="*/ 64 w 64"/>
              <a:gd name="T95" fmla="*/ 32 h 64"/>
              <a:gd name="T96" fmla="*/ 58 w 64"/>
              <a:gd name="T97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64">
                <a:moveTo>
                  <a:pt x="58" y="26"/>
                </a:moveTo>
                <a:cubicBezTo>
                  <a:pt x="56" y="26"/>
                  <a:pt x="55" y="27"/>
                  <a:pt x="5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50" y="20"/>
                  <a:pt x="50" y="20"/>
                  <a:pt x="50" y="20"/>
                </a:cubicBezTo>
                <a:cubicBezTo>
                  <a:pt x="52" y="20"/>
                  <a:pt x="53" y="19"/>
                  <a:pt x="55" y="18"/>
                </a:cubicBezTo>
                <a:cubicBezTo>
                  <a:pt x="57" y="16"/>
                  <a:pt x="57" y="12"/>
                  <a:pt x="55" y="9"/>
                </a:cubicBezTo>
                <a:cubicBezTo>
                  <a:pt x="52" y="7"/>
                  <a:pt x="48" y="7"/>
                  <a:pt x="46" y="9"/>
                </a:cubicBezTo>
                <a:cubicBezTo>
                  <a:pt x="45" y="11"/>
                  <a:pt x="44" y="12"/>
                  <a:pt x="44" y="14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9"/>
                  <a:pt x="38" y="8"/>
                  <a:pt x="38" y="6"/>
                </a:cubicBezTo>
                <a:cubicBezTo>
                  <a:pt x="38" y="3"/>
                  <a:pt x="35" y="0"/>
                  <a:pt x="32" y="0"/>
                </a:cubicBezTo>
                <a:cubicBezTo>
                  <a:pt x="29" y="0"/>
                  <a:pt x="26" y="3"/>
                  <a:pt x="26" y="6"/>
                </a:cubicBezTo>
                <a:cubicBezTo>
                  <a:pt x="26" y="8"/>
                  <a:pt x="27" y="9"/>
                  <a:pt x="28" y="10"/>
                </a:cubicBezTo>
                <a:cubicBezTo>
                  <a:pt x="28" y="22"/>
                  <a:pt x="28" y="22"/>
                  <a:pt x="28" y="22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2"/>
                  <a:pt x="19" y="11"/>
                  <a:pt x="18" y="9"/>
                </a:cubicBezTo>
                <a:cubicBezTo>
                  <a:pt x="16" y="7"/>
                  <a:pt x="12" y="7"/>
                  <a:pt x="9" y="9"/>
                </a:cubicBezTo>
                <a:cubicBezTo>
                  <a:pt x="7" y="12"/>
                  <a:pt x="7" y="16"/>
                  <a:pt x="9" y="18"/>
                </a:cubicBezTo>
                <a:cubicBezTo>
                  <a:pt x="11" y="19"/>
                  <a:pt x="12" y="20"/>
                  <a:pt x="14" y="20"/>
                </a:cubicBezTo>
                <a:cubicBezTo>
                  <a:pt x="22" y="28"/>
                  <a:pt x="22" y="28"/>
                  <a:pt x="22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7"/>
                  <a:pt x="8" y="26"/>
                  <a:pt x="6" y="26"/>
                </a:cubicBezTo>
                <a:cubicBezTo>
                  <a:pt x="3" y="26"/>
                  <a:pt x="0" y="29"/>
                  <a:pt x="0" y="32"/>
                </a:cubicBezTo>
                <a:cubicBezTo>
                  <a:pt x="0" y="35"/>
                  <a:pt x="3" y="38"/>
                  <a:pt x="6" y="38"/>
                </a:cubicBezTo>
                <a:cubicBezTo>
                  <a:pt x="8" y="38"/>
                  <a:pt x="9" y="37"/>
                  <a:pt x="10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4"/>
                  <a:pt x="11" y="45"/>
                  <a:pt x="9" y="46"/>
                </a:cubicBezTo>
                <a:cubicBezTo>
                  <a:pt x="7" y="48"/>
                  <a:pt x="7" y="52"/>
                  <a:pt x="9" y="55"/>
                </a:cubicBezTo>
                <a:cubicBezTo>
                  <a:pt x="12" y="57"/>
                  <a:pt x="16" y="57"/>
                  <a:pt x="18" y="55"/>
                </a:cubicBezTo>
                <a:cubicBezTo>
                  <a:pt x="19" y="53"/>
                  <a:pt x="20" y="52"/>
                  <a:pt x="20" y="5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5"/>
                  <a:pt x="26" y="56"/>
                  <a:pt x="26" y="58"/>
                </a:cubicBezTo>
                <a:cubicBezTo>
                  <a:pt x="26" y="61"/>
                  <a:pt x="29" y="64"/>
                  <a:pt x="32" y="64"/>
                </a:cubicBezTo>
                <a:cubicBezTo>
                  <a:pt x="35" y="64"/>
                  <a:pt x="38" y="61"/>
                  <a:pt x="38" y="58"/>
                </a:cubicBezTo>
                <a:cubicBezTo>
                  <a:pt x="38" y="56"/>
                  <a:pt x="37" y="55"/>
                  <a:pt x="36" y="54"/>
                </a:cubicBezTo>
                <a:cubicBezTo>
                  <a:pt x="36" y="42"/>
                  <a:pt x="36" y="42"/>
                  <a:pt x="36" y="42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2"/>
                  <a:pt x="45" y="53"/>
                  <a:pt x="46" y="55"/>
                </a:cubicBezTo>
                <a:cubicBezTo>
                  <a:pt x="48" y="57"/>
                  <a:pt x="52" y="57"/>
                  <a:pt x="55" y="55"/>
                </a:cubicBezTo>
                <a:cubicBezTo>
                  <a:pt x="57" y="52"/>
                  <a:pt x="57" y="48"/>
                  <a:pt x="55" y="46"/>
                </a:cubicBezTo>
                <a:cubicBezTo>
                  <a:pt x="53" y="45"/>
                  <a:pt x="52" y="44"/>
                  <a:pt x="50" y="44"/>
                </a:cubicBezTo>
                <a:cubicBezTo>
                  <a:pt x="42" y="36"/>
                  <a:pt x="42" y="36"/>
                  <a:pt x="4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7"/>
                  <a:pt x="56" y="38"/>
                  <a:pt x="58" y="38"/>
                </a:cubicBezTo>
                <a:cubicBezTo>
                  <a:pt x="61" y="38"/>
                  <a:pt x="64" y="35"/>
                  <a:pt x="64" y="32"/>
                </a:cubicBezTo>
                <a:cubicBezTo>
                  <a:pt x="64" y="29"/>
                  <a:pt x="61" y="26"/>
                  <a:pt x="5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787"/>
          <p:cNvSpPr>
            <a:spLocks noEditPoints="1"/>
          </p:cNvSpPr>
          <p:nvPr/>
        </p:nvSpPr>
        <p:spPr bwMode="auto">
          <a:xfrm>
            <a:off x="7193347" y="3377154"/>
            <a:ext cx="239713" cy="239713"/>
          </a:xfrm>
          <a:custGeom>
            <a:avLst/>
            <a:gdLst>
              <a:gd name="T0" fmla="*/ 16 w 64"/>
              <a:gd name="T1" fmla="*/ 32 h 64"/>
              <a:gd name="T2" fmla="*/ 24 w 64"/>
              <a:gd name="T3" fmla="*/ 25 h 64"/>
              <a:gd name="T4" fmla="*/ 31 w 64"/>
              <a:gd name="T5" fmla="*/ 32 h 64"/>
              <a:gd name="T6" fmla="*/ 24 w 64"/>
              <a:gd name="T7" fmla="*/ 39 h 64"/>
              <a:gd name="T8" fmla="*/ 16 w 64"/>
              <a:gd name="T9" fmla="*/ 32 h 64"/>
              <a:gd name="T10" fmla="*/ 32 w 64"/>
              <a:gd name="T11" fmla="*/ 0 h 64"/>
              <a:gd name="T12" fmla="*/ 0 w 64"/>
              <a:gd name="T13" fmla="*/ 32 h 64"/>
              <a:gd name="T14" fmla="*/ 32 w 64"/>
              <a:gd name="T15" fmla="*/ 64 h 64"/>
              <a:gd name="T16" fmla="*/ 64 w 64"/>
              <a:gd name="T17" fmla="*/ 32 h 64"/>
              <a:gd name="T18" fmla="*/ 32 w 64"/>
              <a:gd name="T19" fmla="*/ 0 h 64"/>
              <a:gd name="T20" fmla="*/ 24 w 64"/>
              <a:gd name="T21" fmla="*/ 60 h 64"/>
              <a:gd name="T22" fmla="*/ 8 w 64"/>
              <a:gd name="T23" fmla="*/ 32 h 64"/>
              <a:gd name="T24" fmla="*/ 24 w 64"/>
              <a:gd name="T25" fmla="*/ 4 h 64"/>
              <a:gd name="T26" fmla="*/ 40 w 64"/>
              <a:gd name="T27" fmla="*/ 32 h 64"/>
              <a:gd name="T28" fmla="*/ 24 w 64"/>
              <a:gd name="T29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64">
                <a:moveTo>
                  <a:pt x="16" y="32"/>
                </a:moveTo>
                <a:cubicBezTo>
                  <a:pt x="16" y="28"/>
                  <a:pt x="20" y="25"/>
                  <a:pt x="24" y="25"/>
                </a:cubicBezTo>
                <a:cubicBezTo>
                  <a:pt x="28" y="25"/>
                  <a:pt x="31" y="28"/>
                  <a:pt x="31" y="32"/>
                </a:cubicBezTo>
                <a:cubicBezTo>
                  <a:pt x="31" y="36"/>
                  <a:pt x="28" y="39"/>
                  <a:pt x="24" y="39"/>
                </a:cubicBezTo>
                <a:cubicBezTo>
                  <a:pt x="20" y="39"/>
                  <a:pt x="16" y="36"/>
                  <a:pt x="16" y="32"/>
                </a:cubicBezTo>
                <a:close/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4" y="60"/>
                </a:moveTo>
                <a:cubicBezTo>
                  <a:pt x="14" y="54"/>
                  <a:pt x="8" y="44"/>
                  <a:pt x="8" y="32"/>
                </a:cubicBezTo>
                <a:cubicBezTo>
                  <a:pt x="8" y="20"/>
                  <a:pt x="14" y="10"/>
                  <a:pt x="24" y="4"/>
                </a:cubicBezTo>
                <a:cubicBezTo>
                  <a:pt x="33" y="10"/>
                  <a:pt x="40" y="20"/>
                  <a:pt x="40" y="32"/>
                </a:cubicBezTo>
                <a:cubicBezTo>
                  <a:pt x="40" y="44"/>
                  <a:pt x="33" y="54"/>
                  <a:pt x="2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31" name="文本框 30"/>
            <p:cNvSpPr txBox="1"/>
            <p:nvPr/>
          </p:nvSpPr>
          <p:spPr>
            <a:xfrm>
              <a:off x="3071664" y="397984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如何做好代码质量管理？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01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76">
        <p14:flythrough/>
      </p:transition>
    </mc:Choice>
    <mc:Fallback xmlns="">
      <p:transition spd="slow" advTm="50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77219" y="2848768"/>
            <a:ext cx="8123237" cy="1160462"/>
            <a:chOff x="2034381" y="2848768"/>
            <a:chExt cx="8123237" cy="1160462"/>
          </a:xfrm>
          <a:solidFill>
            <a:srgbClr val="37BBED">
              <a:alpha val="60000"/>
            </a:srgbClr>
          </a:solidFill>
        </p:grpSpPr>
        <p:sp>
          <p:nvSpPr>
            <p:cNvPr id="6" name="任意多边形 5"/>
            <p:cNvSpPr/>
            <p:nvPr/>
          </p:nvSpPr>
          <p:spPr>
            <a:xfrm>
              <a:off x="2034381" y="2848768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254" tIns="60008" rIns="640239" bIns="60008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solidFill>
                    <a:schemeClr val="bg1"/>
                  </a:solidFill>
                </a:rPr>
                <a:t>插件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645421" y="2848768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254" tIns="60008" rIns="640239" bIns="60008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solidFill>
                    <a:schemeClr val="bg1"/>
                  </a:solidFill>
                </a:rPr>
                <a:t>工具</a:t>
              </a:r>
              <a:endParaRPr lang="zh-CN" alt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7256462" y="2848768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254" tIns="60008" rIns="640239" bIns="60008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solidFill>
                    <a:schemeClr val="bg1"/>
                  </a:solidFill>
                </a:rPr>
                <a:t>平台</a:t>
              </a:r>
              <a:endParaRPr lang="zh-CN" alt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322413" y="4437112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</a:rPr>
              <a:t>CheckStyle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PMD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</a:rPr>
              <a:t>FindBugs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aliyun-P3C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8375" y="4437112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</a:rPr>
              <a:t>CodeReview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</a:rPr>
              <a:t>JArchitect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Review Board</a:t>
            </a:r>
          </a:p>
        </p:txBody>
      </p:sp>
      <p:sp>
        <p:nvSpPr>
          <p:cNvPr id="12" name="矩形 11"/>
          <p:cNvSpPr/>
          <p:nvPr/>
        </p:nvSpPr>
        <p:spPr>
          <a:xfrm>
            <a:off x="7589415" y="4464456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Gitlab/Jenkins+</a:t>
            </a:r>
          </a:p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Sonarqube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7411" y="2086223"/>
            <a:ext cx="6402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从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</a:rPr>
              <a:t>IDE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插件到工具、到平台体系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18" name="文本框 17"/>
            <p:cNvSpPr txBox="1"/>
            <p:nvPr/>
          </p:nvSpPr>
          <p:spPr>
            <a:xfrm>
              <a:off x="3071664" y="397984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代码质量监控主要手段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227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410">
        <p14:flythrough/>
      </p:transition>
    </mc:Choice>
    <mc:Fallback xmlns="">
      <p:transition spd="slow" advTm="14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7816" y="1941736"/>
            <a:ext cx="3356368" cy="3359472"/>
            <a:chOff x="4366320" y="1958610"/>
            <a:chExt cx="3356368" cy="3359472"/>
          </a:xfrm>
          <a:solidFill>
            <a:srgbClr val="37BBED">
              <a:alpha val="60000"/>
            </a:srgbClr>
          </a:solidFill>
        </p:grpSpPr>
        <p:sp>
          <p:nvSpPr>
            <p:cNvPr id="2" name="泪滴形 1"/>
            <p:cNvSpPr/>
            <p:nvPr/>
          </p:nvSpPr>
          <p:spPr>
            <a:xfrm>
              <a:off x="4366320" y="3681929"/>
              <a:ext cx="1636152" cy="1636152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泪滴形 6"/>
            <p:cNvSpPr/>
            <p:nvPr/>
          </p:nvSpPr>
          <p:spPr>
            <a:xfrm rot="16200000">
              <a:off x="6086536" y="3681930"/>
              <a:ext cx="1636152" cy="1636152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5400000">
              <a:off x="4366320" y="1958610"/>
              <a:ext cx="1636152" cy="1636152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 rot="10800000">
              <a:off x="6086536" y="1958611"/>
              <a:ext cx="1636152" cy="1636152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256240" y="2453987"/>
            <a:ext cx="1581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2.</a:t>
            </a:r>
            <a:r>
              <a:rPr lang="zh-CN" altLang="en-US" sz="1600" dirty="0">
                <a:solidFill>
                  <a:schemeClr val="bg1"/>
                </a:solidFill>
              </a:rPr>
              <a:t>缺乏代码质量规范公约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规范学习文档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8190" y="4239378"/>
            <a:ext cx="1581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缺乏质量监控管控体系</a:t>
            </a:r>
          </a:p>
        </p:txBody>
      </p:sp>
      <p:sp>
        <p:nvSpPr>
          <p:cNvPr id="13" name="矩形 12"/>
          <p:cNvSpPr/>
          <p:nvPr/>
        </p:nvSpPr>
        <p:spPr>
          <a:xfrm>
            <a:off x="2381677" y="2261776"/>
            <a:ext cx="1581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</a:rPr>
              <a:t>编码风格不统一，有用</a:t>
            </a:r>
            <a:r>
              <a:rPr lang="en-US" altLang="zh-CN" sz="1600" dirty="0">
                <a:solidFill>
                  <a:schemeClr val="bg1"/>
                </a:solidFill>
              </a:rPr>
              <a:t>google</a:t>
            </a:r>
            <a:r>
              <a:rPr lang="zh-CN" altLang="en-US" sz="1600" dirty="0">
                <a:solidFill>
                  <a:schemeClr val="bg1"/>
                </a:solidFill>
              </a:rPr>
              <a:t>的，有用阿里云的</a:t>
            </a:r>
          </a:p>
        </p:txBody>
      </p:sp>
      <p:sp>
        <p:nvSpPr>
          <p:cNvPr id="14" name="矩形 13"/>
          <p:cNvSpPr/>
          <p:nvPr/>
        </p:nvSpPr>
        <p:spPr>
          <a:xfrm>
            <a:off x="2369546" y="4277391"/>
            <a:ext cx="1581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缺乏有效质量监控流程</a:t>
            </a:r>
          </a:p>
        </p:txBody>
      </p:sp>
      <p:sp>
        <p:nvSpPr>
          <p:cNvPr id="15" name="Freeform 258"/>
          <p:cNvSpPr>
            <a:spLocks/>
          </p:cNvSpPr>
          <p:nvPr/>
        </p:nvSpPr>
        <p:spPr bwMode="auto">
          <a:xfrm>
            <a:off x="6858476" y="4406232"/>
            <a:ext cx="217488" cy="214313"/>
          </a:xfrm>
          <a:custGeom>
            <a:avLst/>
            <a:gdLst>
              <a:gd name="T0" fmla="*/ 87 w 137"/>
              <a:gd name="T1" fmla="*/ 31 h 135"/>
              <a:gd name="T2" fmla="*/ 137 w 137"/>
              <a:gd name="T3" fmla="*/ 9 h 135"/>
              <a:gd name="T4" fmla="*/ 132 w 137"/>
              <a:gd name="T5" fmla="*/ 0 h 135"/>
              <a:gd name="T6" fmla="*/ 73 w 137"/>
              <a:gd name="T7" fmla="*/ 21 h 135"/>
              <a:gd name="T8" fmla="*/ 64 w 137"/>
              <a:gd name="T9" fmla="*/ 21 h 135"/>
              <a:gd name="T10" fmla="*/ 4 w 137"/>
              <a:gd name="T11" fmla="*/ 0 h 135"/>
              <a:gd name="T12" fmla="*/ 0 w 137"/>
              <a:gd name="T13" fmla="*/ 9 h 135"/>
              <a:gd name="T14" fmla="*/ 49 w 137"/>
              <a:gd name="T15" fmla="*/ 31 h 135"/>
              <a:gd name="T16" fmla="*/ 49 w 137"/>
              <a:gd name="T17" fmla="*/ 69 h 135"/>
              <a:gd name="T18" fmla="*/ 30 w 137"/>
              <a:gd name="T19" fmla="*/ 132 h 135"/>
              <a:gd name="T20" fmla="*/ 40 w 137"/>
              <a:gd name="T21" fmla="*/ 135 h 135"/>
              <a:gd name="T22" fmla="*/ 66 w 137"/>
              <a:gd name="T23" fmla="*/ 73 h 135"/>
              <a:gd name="T24" fmla="*/ 71 w 137"/>
              <a:gd name="T25" fmla="*/ 73 h 135"/>
              <a:gd name="T26" fmla="*/ 97 w 137"/>
              <a:gd name="T27" fmla="*/ 135 h 135"/>
              <a:gd name="T28" fmla="*/ 106 w 137"/>
              <a:gd name="T29" fmla="*/ 132 h 135"/>
              <a:gd name="T30" fmla="*/ 87 w 137"/>
              <a:gd name="T31" fmla="*/ 69 h 135"/>
              <a:gd name="T32" fmla="*/ 87 w 137"/>
              <a:gd name="T3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" h="135">
                <a:moveTo>
                  <a:pt x="87" y="31"/>
                </a:moveTo>
                <a:lnTo>
                  <a:pt x="137" y="9"/>
                </a:lnTo>
                <a:lnTo>
                  <a:pt x="132" y="0"/>
                </a:lnTo>
                <a:lnTo>
                  <a:pt x="73" y="21"/>
                </a:lnTo>
                <a:lnTo>
                  <a:pt x="64" y="21"/>
                </a:lnTo>
                <a:lnTo>
                  <a:pt x="4" y="0"/>
                </a:lnTo>
                <a:lnTo>
                  <a:pt x="0" y="9"/>
                </a:lnTo>
                <a:lnTo>
                  <a:pt x="49" y="31"/>
                </a:lnTo>
                <a:lnTo>
                  <a:pt x="49" y="69"/>
                </a:lnTo>
                <a:lnTo>
                  <a:pt x="30" y="132"/>
                </a:lnTo>
                <a:lnTo>
                  <a:pt x="40" y="135"/>
                </a:lnTo>
                <a:lnTo>
                  <a:pt x="66" y="73"/>
                </a:lnTo>
                <a:lnTo>
                  <a:pt x="71" y="73"/>
                </a:lnTo>
                <a:lnTo>
                  <a:pt x="97" y="135"/>
                </a:lnTo>
                <a:lnTo>
                  <a:pt x="106" y="132"/>
                </a:lnTo>
                <a:lnTo>
                  <a:pt x="87" y="69"/>
                </a:lnTo>
                <a:lnTo>
                  <a:pt x="8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Freeform 259"/>
          <p:cNvSpPr>
            <a:spLocks noEditPoints="1"/>
          </p:cNvSpPr>
          <p:nvPr/>
        </p:nvSpPr>
        <p:spPr bwMode="auto">
          <a:xfrm>
            <a:off x="5100161" y="4392738"/>
            <a:ext cx="241300" cy="241300"/>
          </a:xfrm>
          <a:custGeom>
            <a:avLst/>
            <a:gdLst>
              <a:gd name="T0" fmla="*/ 64 w 64"/>
              <a:gd name="T1" fmla="*/ 28 h 64"/>
              <a:gd name="T2" fmla="*/ 58 w 64"/>
              <a:gd name="T3" fmla="*/ 28 h 64"/>
              <a:gd name="T4" fmla="*/ 36 w 64"/>
              <a:gd name="T5" fmla="*/ 6 h 64"/>
              <a:gd name="T6" fmla="*/ 36 w 64"/>
              <a:gd name="T7" fmla="*/ 0 h 64"/>
              <a:gd name="T8" fmla="*/ 28 w 64"/>
              <a:gd name="T9" fmla="*/ 0 h 64"/>
              <a:gd name="T10" fmla="*/ 28 w 64"/>
              <a:gd name="T11" fmla="*/ 6 h 64"/>
              <a:gd name="T12" fmla="*/ 6 w 64"/>
              <a:gd name="T13" fmla="*/ 28 h 64"/>
              <a:gd name="T14" fmla="*/ 0 w 64"/>
              <a:gd name="T15" fmla="*/ 28 h 64"/>
              <a:gd name="T16" fmla="*/ 0 w 64"/>
              <a:gd name="T17" fmla="*/ 36 h 64"/>
              <a:gd name="T18" fmla="*/ 6 w 64"/>
              <a:gd name="T19" fmla="*/ 36 h 64"/>
              <a:gd name="T20" fmla="*/ 28 w 64"/>
              <a:gd name="T21" fmla="*/ 58 h 64"/>
              <a:gd name="T22" fmla="*/ 28 w 64"/>
              <a:gd name="T23" fmla="*/ 64 h 64"/>
              <a:gd name="T24" fmla="*/ 36 w 64"/>
              <a:gd name="T25" fmla="*/ 64 h 64"/>
              <a:gd name="T26" fmla="*/ 36 w 64"/>
              <a:gd name="T27" fmla="*/ 58 h 64"/>
              <a:gd name="T28" fmla="*/ 58 w 64"/>
              <a:gd name="T29" fmla="*/ 36 h 64"/>
              <a:gd name="T30" fmla="*/ 64 w 64"/>
              <a:gd name="T31" fmla="*/ 36 h 64"/>
              <a:gd name="T32" fmla="*/ 64 w 64"/>
              <a:gd name="T33" fmla="*/ 28 h 64"/>
              <a:gd name="T34" fmla="*/ 50 w 64"/>
              <a:gd name="T35" fmla="*/ 28 h 64"/>
              <a:gd name="T36" fmla="*/ 43 w 64"/>
              <a:gd name="T37" fmla="*/ 28 h 64"/>
              <a:gd name="T38" fmla="*/ 36 w 64"/>
              <a:gd name="T39" fmla="*/ 21 h 64"/>
              <a:gd name="T40" fmla="*/ 36 w 64"/>
              <a:gd name="T41" fmla="*/ 14 h 64"/>
              <a:gd name="T42" fmla="*/ 50 w 64"/>
              <a:gd name="T43" fmla="*/ 28 h 64"/>
              <a:gd name="T44" fmla="*/ 32 w 64"/>
              <a:gd name="T45" fmla="*/ 36 h 64"/>
              <a:gd name="T46" fmla="*/ 28 w 64"/>
              <a:gd name="T47" fmla="*/ 32 h 64"/>
              <a:gd name="T48" fmla="*/ 32 w 64"/>
              <a:gd name="T49" fmla="*/ 28 h 64"/>
              <a:gd name="T50" fmla="*/ 36 w 64"/>
              <a:gd name="T51" fmla="*/ 32 h 64"/>
              <a:gd name="T52" fmla="*/ 32 w 64"/>
              <a:gd name="T53" fmla="*/ 36 h 64"/>
              <a:gd name="T54" fmla="*/ 28 w 64"/>
              <a:gd name="T55" fmla="*/ 14 h 64"/>
              <a:gd name="T56" fmla="*/ 28 w 64"/>
              <a:gd name="T57" fmla="*/ 21 h 64"/>
              <a:gd name="T58" fmla="*/ 21 w 64"/>
              <a:gd name="T59" fmla="*/ 28 h 64"/>
              <a:gd name="T60" fmla="*/ 14 w 64"/>
              <a:gd name="T61" fmla="*/ 28 h 64"/>
              <a:gd name="T62" fmla="*/ 28 w 64"/>
              <a:gd name="T63" fmla="*/ 14 h 64"/>
              <a:gd name="T64" fmla="*/ 14 w 64"/>
              <a:gd name="T65" fmla="*/ 36 h 64"/>
              <a:gd name="T66" fmla="*/ 21 w 64"/>
              <a:gd name="T67" fmla="*/ 36 h 64"/>
              <a:gd name="T68" fmla="*/ 28 w 64"/>
              <a:gd name="T69" fmla="*/ 43 h 64"/>
              <a:gd name="T70" fmla="*/ 28 w 64"/>
              <a:gd name="T71" fmla="*/ 50 h 64"/>
              <a:gd name="T72" fmla="*/ 14 w 64"/>
              <a:gd name="T73" fmla="*/ 36 h 64"/>
              <a:gd name="T74" fmla="*/ 36 w 64"/>
              <a:gd name="T75" fmla="*/ 50 h 64"/>
              <a:gd name="T76" fmla="*/ 36 w 64"/>
              <a:gd name="T77" fmla="*/ 43 h 64"/>
              <a:gd name="T78" fmla="*/ 43 w 64"/>
              <a:gd name="T79" fmla="*/ 36 h 64"/>
              <a:gd name="T80" fmla="*/ 50 w 64"/>
              <a:gd name="T81" fmla="*/ 36 h 64"/>
              <a:gd name="T82" fmla="*/ 36 w 64"/>
              <a:gd name="T83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64">
                <a:moveTo>
                  <a:pt x="64" y="28"/>
                </a:moveTo>
                <a:cubicBezTo>
                  <a:pt x="58" y="28"/>
                  <a:pt x="58" y="28"/>
                  <a:pt x="58" y="28"/>
                </a:cubicBezTo>
                <a:cubicBezTo>
                  <a:pt x="56" y="17"/>
                  <a:pt x="47" y="8"/>
                  <a:pt x="36" y="6"/>
                </a:cubicBezTo>
                <a:cubicBezTo>
                  <a:pt x="36" y="0"/>
                  <a:pt x="36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17" y="8"/>
                  <a:pt x="8" y="17"/>
                  <a:pt x="6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47"/>
                  <a:pt x="17" y="56"/>
                  <a:pt x="28" y="58"/>
                </a:cubicBezTo>
                <a:cubicBezTo>
                  <a:pt x="28" y="64"/>
                  <a:pt x="28" y="64"/>
                  <a:pt x="28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58"/>
                  <a:pt x="36" y="58"/>
                  <a:pt x="36" y="58"/>
                </a:cubicBezTo>
                <a:cubicBezTo>
                  <a:pt x="47" y="56"/>
                  <a:pt x="56" y="47"/>
                  <a:pt x="58" y="36"/>
                </a:cubicBezTo>
                <a:cubicBezTo>
                  <a:pt x="64" y="36"/>
                  <a:pt x="64" y="36"/>
                  <a:pt x="64" y="36"/>
                </a:cubicBezTo>
                <a:lnTo>
                  <a:pt x="64" y="28"/>
                </a:lnTo>
                <a:close/>
                <a:moveTo>
                  <a:pt x="50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2" y="25"/>
                  <a:pt x="39" y="22"/>
                  <a:pt x="36" y="21"/>
                </a:cubicBezTo>
                <a:cubicBezTo>
                  <a:pt x="36" y="14"/>
                  <a:pt x="36" y="14"/>
                  <a:pt x="36" y="14"/>
                </a:cubicBezTo>
                <a:cubicBezTo>
                  <a:pt x="43" y="16"/>
                  <a:pt x="48" y="21"/>
                  <a:pt x="50" y="28"/>
                </a:cubicBezTo>
                <a:close/>
                <a:moveTo>
                  <a:pt x="32" y="36"/>
                </a:moveTo>
                <a:cubicBezTo>
                  <a:pt x="30" y="36"/>
                  <a:pt x="28" y="34"/>
                  <a:pt x="28" y="32"/>
                </a:cubicBezTo>
                <a:cubicBezTo>
                  <a:pt x="28" y="30"/>
                  <a:pt x="30" y="28"/>
                  <a:pt x="32" y="28"/>
                </a:cubicBezTo>
                <a:cubicBezTo>
                  <a:pt x="34" y="28"/>
                  <a:pt x="36" y="30"/>
                  <a:pt x="36" y="32"/>
                </a:cubicBezTo>
                <a:cubicBezTo>
                  <a:pt x="36" y="34"/>
                  <a:pt x="34" y="36"/>
                  <a:pt x="32" y="36"/>
                </a:cubicBezTo>
                <a:close/>
                <a:moveTo>
                  <a:pt x="28" y="14"/>
                </a:moveTo>
                <a:cubicBezTo>
                  <a:pt x="28" y="21"/>
                  <a:pt x="28" y="21"/>
                  <a:pt x="28" y="21"/>
                </a:cubicBezTo>
                <a:cubicBezTo>
                  <a:pt x="25" y="22"/>
                  <a:pt x="22" y="25"/>
                  <a:pt x="21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6" y="21"/>
                  <a:pt x="21" y="16"/>
                  <a:pt x="28" y="14"/>
                </a:cubicBezTo>
                <a:close/>
                <a:moveTo>
                  <a:pt x="14" y="36"/>
                </a:moveTo>
                <a:cubicBezTo>
                  <a:pt x="21" y="36"/>
                  <a:pt x="21" y="36"/>
                  <a:pt x="21" y="36"/>
                </a:cubicBezTo>
                <a:cubicBezTo>
                  <a:pt x="22" y="39"/>
                  <a:pt x="25" y="42"/>
                  <a:pt x="28" y="43"/>
                </a:cubicBezTo>
                <a:cubicBezTo>
                  <a:pt x="28" y="50"/>
                  <a:pt x="28" y="50"/>
                  <a:pt x="28" y="50"/>
                </a:cubicBezTo>
                <a:cubicBezTo>
                  <a:pt x="21" y="48"/>
                  <a:pt x="16" y="43"/>
                  <a:pt x="14" y="36"/>
                </a:cubicBezTo>
                <a:close/>
                <a:moveTo>
                  <a:pt x="36" y="50"/>
                </a:moveTo>
                <a:cubicBezTo>
                  <a:pt x="36" y="43"/>
                  <a:pt x="36" y="43"/>
                  <a:pt x="36" y="43"/>
                </a:cubicBezTo>
                <a:cubicBezTo>
                  <a:pt x="39" y="42"/>
                  <a:pt x="42" y="39"/>
                  <a:pt x="4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8" y="43"/>
                  <a:pt x="43" y="48"/>
                  <a:pt x="3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260"/>
          <p:cNvSpPr>
            <a:spLocks noEditPoints="1"/>
          </p:cNvSpPr>
          <p:nvPr/>
        </p:nvSpPr>
        <p:spPr bwMode="auto">
          <a:xfrm>
            <a:off x="5130323" y="2639162"/>
            <a:ext cx="211138" cy="241300"/>
          </a:xfrm>
          <a:custGeom>
            <a:avLst/>
            <a:gdLst>
              <a:gd name="T0" fmla="*/ 56 w 56"/>
              <a:gd name="T1" fmla="*/ 0 h 64"/>
              <a:gd name="T2" fmla="*/ 28 w 56"/>
              <a:gd name="T3" fmla="*/ 8 h 64"/>
              <a:gd name="T4" fmla="*/ 0 w 56"/>
              <a:gd name="T5" fmla="*/ 0 h 64"/>
              <a:gd name="T6" fmla="*/ 0 w 56"/>
              <a:gd name="T7" fmla="*/ 8 h 64"/>
              <a:gd name="T8" fmla="*/ 28 w 56"/>
              <a:gd name="T9" fmla="*/ 17 h 64"/>
              <a:gd name="T10" fmla="*/ 56 w 56"/>
              <a:gd name="T11" fmla="*/ 8 h 64"/>
              <a:gd name="T12" fmla="*/ 56 w 56"/>
              <a:gd name="T13" fmla="*/ 0 h 64"/>
              <a:gd name="T14" fmla="*/ 1 w 56"/>
              <a:gd name="T15" fmla="*/ 12 h 64"/>
              <a:gd name="T16" fmla="*/ 28 w 56"/>
              <a:gd name="T17" fmla="*/ 64 h 64"/>
              <a:gd name="T18" fmla="*/ 55 w 56"/>
              <a:gd name="T19" fmla="*/ 12 h 64"/>
              <a:gd name="T20" fmla="*/ 28 w 56"/>
              <a:gd name="T21" fmla="*/ 23 h 64"/>
              <a:gd name="T22" fmla="*/ 1 w 56"/>
              <a:gd name="T23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4">
                <a:moveTo>
                  <a:pt x="56" y="0"/>
                </a:moveTo>
                <a:cubicBezTo>
                  <a:pt x="28" y="8"/>
                  <a:pt x="28" y="8"/>
                  <a:pt x="28" y="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3"/>
                  <a:pt x="0" y="8"/>
                </a:cubicBezTo>
                <a:cubicBezTo>
                  <a:pt x="28" y="17"/>
                  <a:pt x="28" y="17"/>
                  <a:pt x="28" y="17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6" y="0"/>
                  <a:pt x="56" y="0"/>
                </a:cubicBezTo>
                <a:close/>
                <a:moveTo>
                  <a:pt x="1" y="12"/>
                </a:moveTo>
                <a:cubicBezTo>
                  <a:pt x="2" y="28"/>
                  <a:pt x="8" y="54"/>
                  <a:pt x="28" y="64"/>
                </a:cubicBezTo>
                <a:cubicBezTo>
                  <a:pt x="48" y="54"/>
                  <a:pt x="54" y="28"/>
                  <a:pt x="55" y="12"/>
                </a:cubicBezTo>
                <a:cubicBezTo>
                  <a:pt x="28" y="23"/>
                  <a:pt x="28" y="23"/>
                  <a:pt x="28" y="23"/>
                </a:cubicBezTo>
                <a:lnTo>
                  <a:pt x="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Freeform 261"/>
          <p:cNvSpPr>
            <a:spLocks/>
          </p:cNvSpPr>
          <p:nvPr/>
        </p:nvSpPr>
        <p:spPr bwMode="auto">
          <a:xfrm>
            <a:off x="6836251" y="2639162"/>
            <a:ext cx="239713" cy="241300"/>
          </a:xfrm>
          <a:custGeom>
            <a:avLst/>
            <a:gdLst>
              <a:gd name="T0" fmla="*/ 56 w 151"/>
              <a:gd name="T1" fmla="*/ 0 h 152"/>
              <a:gd name="T2" fmla="*/ 0 w 151"/>
              <a:gd name="T3" fmla="*/ 76 h 152"/>
              <a:gd name="T4" fmla="*/ 56 w 151"/>
              <a:gd name="T5" fmla="*/ 76 h 152"/>
              <a:gd name="T6" fmla="*/ 18 w 151"/>
              <a:gd name="T7" fmla="*/ 152 h 152"/>
              <a:gd name="T8" fmla="*/ 151 w 151"/>
              <a:gd name="T9" fmla="*/ 57 h 152"/>
              <a:gd name="T10" fmla="*/ 75 w 151"/>
              <a:gd name="T11" fmla="*/ 57 h 152"/>
              <a:gd name="T12" fmla="*/ 132 w 151"/>
              <a:gd name="T13" fmla="*/ 0 h 152"/>
              <a:gd name="T14" fmla="*/ 56 w 151"/>
              <a:gd name="T1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152">
                <a:moveTo>
                  <a:pt x="56" y="0"/>
                </a:moveTo>
                <a:lnTo>
                  <a:pt x="0" y="76"/>
                </a:lnTo>
                <a:lnTo>
                  <a:pt x="56" y="76"/>
                </a:lnTo>
                <a:lnTo>
                  <a:pt x="18" y="152"/>
                </a:lnTo>
                <a:lnTo>
                  <a:pt x="151" y="57"/>
                </a:lnTo>
                <a:lnTo>
                  <a:pt x="75" y="57"/>
                </a:lnTo>
                <a:lnTo>
                  <a:pt x="132" y="0"/>
                </a:lnTo>
                <a:lnTo>
                  <a:pt x="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0" name="文本框 19"/>
            <p:cNvSpPr txBox="1"/>
            <p:nvPr/>
          </p:nvSpPr>
          <p:spPr>
            <a:xfrm>
              <a:off x="3071664" y="397984"/>
              <a:ext cx="510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公司平台代码质量目前存在的问题？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490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15">
        <p14:flythrough/>
      </p:transition>
    </mc:Choice>
    <mc:Fallback xmlns="">
      <p:transition spd="slow" advTm="22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1870" y="295910"/>
            <a:ext cx="11930794" cy="972850"/>
            <a:chOff x="141870" y="295910"/>
            <a:chExt cx="11930794" cy="972850"/>
          </a:xfrm>
        </p:grpSpPr>
        <p:sp>
          <p:nvSpPr>
            <p:cNvPr id="20" name="文本框 19"/>
            <p:cNvSpPr txBox="1"/>
            <p:nvPr/>
          </p:nvSpPr>
          <p:spPr>
            <a:xfrm>
              <a:off x="3071664" y="397984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质量监控体系方案对比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1870" y="295910"/>
              <a:ext cx="2935344" cy="972850"/>
            </a:xfrm>
            <a:prstGeom prst="rect">
              <a:avLst/>
            </a:prstGeom>
          </p:spPr>
        </p:pic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2423592" y="945594"/>
              <a:ext cx="9649072" cy="0"/>
            </a:xfrm>
            <a:prstGeom prst="line">
              <a:avLst/>
            </a:prstGeom>
            <a:ln>
              <a:solidFill>
                <a:srgbClr val="37BB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391B99-5034-4390-8834-864A2008C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37149"/>
              </p:ext>
            </p:extLst>
          </p:nvPr>
        </p:nvGraphicFramePr>
        <p:xfrm>
          <a:off x="1124169" y="1389611"/>
          <a:ext cx="9464546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137">
                  <a:extLst>
                    <a:ext uri="{9D8B030D-6E8A-4147-A177-3AD203B41FA5}">
                      <a16:colId xmlns:a16="http://schemas.microsoft.com/office/drawing/2014/main" val="3087951452"/>
                    </a:ext>
                  </a:extLst>
                </a:gridCol>
                <a:gridCol w="2617619">
                  <a:extLst>
                    <a:ext uri="{9D8B030D-6E8A-4147-A177-3AD203B41FA5}">
                      <a16:colId xmlns:a16="http://schemas.microsoft.com/office/drawing/2014/main" val="124807889"/>
                    </a:ext>
                  </a:extLst>
                </a:gridCol>
                <a:gridCol w="2114653">
                  <a:extLst>
                    <a:ext uri="{9D8B030D-6E8A-4147-A177-3AD203B41FA5}">
                      <a16:colId xmlns:a16="http://schemas.microsoft.com/office/drawing/2014/main" val="3200411867"/>
                    </a:ext>
                  </a:extLst>
                </a:gridCol>
                <a:gridCol w="2366137">
                  <a:extLst>
                    <a:ext uri="{9D8B030D-6E8A-4147-A177-3AD203B41FA5}">
                      <a16:colId xmlns:a16="http://schemas.microsoft.com/office/drawing/2014/main" val="239334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规范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350" b="1" kern="1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文档完整度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350" b="1" kern="1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项目活跃度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350" b="1" kern="1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5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35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仅一个</a:t>
                      </a:r>
                      <a:r>
                        <a:rPr lang="en-US" altLang="zh-CN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CheckStyle.xml</a:t>
                      </a:r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文件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未知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依赖于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CheckStyle</a:t>
                      </a:r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插件，做规约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Aliyun-P3C</a:t>
                      </a:r>
                      <a:r>
                        <a:rPr lang="zh-CN" altLang="en-US" sz="135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有完整的规范文档供学习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Github</a:t>
                      </a:r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项目活跃度高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集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CheckStyle+PMD</a:t>
                      </a:r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一身，有自己的插件，并且对</a:t>
                      </a:r>
                      <a:r>
                        <a:rPr lang="en-US" altLang="zh-CN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IDE</a:t>
                      </a:r>
                      <a:r>
                        <a:rPr lang="zh-CN" altLang="en-US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有良好的的支持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3235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4C00D5E3-9628-450C-8156-8665E4E9036E}"/>
              </a:ext>
            </a:extLst>
          </p:cNvPr>
          <p:cNvSpPr txBox="1"/>
          <p:nvPr/>
        </p:nvSpPr>
        <p:spPr>
          <a:xfrm>
            <a:off x="1096158" y="3078828"/>
            <a:ext cx="2518638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一、代码的规范分两个部分：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63A593-FB93-4AC2-92D8-D6D7AEEE7A1F}"/>
              </a:ext>
            </a:extLst>
          </p:cNvPr>
          <p:cNvSpPr txBox="1"/>
          <p:nvPr/>
        </p:nvSpPr>
        <p:spPr>
          <a:xfrm>
            <a:off x="1316707" y="3444274"/>
            <a:ext cx="662713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一个是统一的格式化模板，比如大括号换行，缩进等，即我们所说的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Code Style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0698FA-E2DB-4352-816D-628D72B875D7}"/>
              </a:ext>
            </a:extLst>
          </p:cNvPr>
          <p:cNvSpPr txBox="1"/>
          <p:nvPr/>
        </p:nvSpPr>
        <p:spPr>
          <a:xfrm>
            <a:off x="1352679" y="3780301"/>
            <a:ext cx="6591163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另一个编码规约，注释、变量命名、魔鬼数字等，即我们所说的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Code Template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8364DF-3549-463F-9C1D-4BC2B0D627C9}"/>
              </a:ext>
            </a:extLst>
          </p:cNvPr>
          <p:cNvSpPr txBox="1"/>
          <p:nvPr/>
        </p:nvSpPr>
        <p:spPr>
          <a:xfrm>
            <a:off x="1352679" y="4164966"/>
            <a:ext cx="596830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在编码规约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Google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提供的和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Aliyun-P3C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编码规约相似度可以说达到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80%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AABF9A-066A-4383-A1E2-029F7C5D63A9}"/>
              </a:ext>
            </a:extLst>
          </p:cNvPr>
          <p:cNvSpPr txBox="1"/>
          <p:nvPr/>
        </p:nvSpPr>
        <p:spPr>
          <a:xfrm>
            <a:off x="1329855" y="4509149"/>
            <a:ext cx="8242962" cy="624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也就是说不改变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Code Style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统一格式化模板前提下我们可以更换编码规约部分，使用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Aliyun-P3C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规范，</a:t>
            </a:r>
            <a:endParaRPr lang="en-US" altLang="zh-CN" sz="14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也为后续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CICD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、监控平台相互融合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4D7081-61EA-4DF2-A556-68C24A037AD3}"/>
              </a:ext>
            </a:extLst>
          </p:cNvPr>
          <p:cNvSpPr txBox="1"/>
          <p:nvPr/>
        </p:nvSpPr>
        <p:spPr>
          <a:xfrm>
            <a:off x="1260310" y="5568798"/>
            <a:ext cx="5439310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从源头</a:t>
            </a: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push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阶段校验的仅仅只是增量检查，即新增或修改部分。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64C2A7-8F55-4513-A45C-C706EE2C0392}"/>
              </a:ext>
            </a:extLst>
          </p:cNvPr>
          <p:cNvSpPr txBox="1"/>
          <p:nvPr/>
        </p:nvSpPr>
        <p:spPr>
          <a:xfrm>
            <a:off x="1096158" y="5179011"/>
            <a:ext cx="431400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二、提供新质量监控体系对现有项目或业务的影响：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36525-B06B-4953-B9F1-F934B91423B2}"/>
              </a:ext>
            </a:extLst>
          </p:cNvPr>
          <p:cNvSpPr txBox="1"/>
          <p:nvPr/>
        </p:nvSpPr>
        <p:spPr>
          <a:xfrm>
            <a:off x="1260310" y="5952756"/>
            <a:ext cx="7366119" cy="624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 CI&amp;CD</a:t>
            </a: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触发的报告可以上质量监控平台观看，可以全量也可以增量检查。</a:t>
            </a:r>
            <a:endParaRPr lang="en-US" altLang="zh-CN" sz="14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对全量检查的我们可以分步完善，也就是先处理优先级高的问题，优先级低的按计划修正。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1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15">
        <p14:flythrough/>
      </p:transition>
    </mc:Choice>
    <mc:Fallback xmlns="">
      <p:transition spd="slow" advTm="221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9674" y="2848022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审查流程简述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5133" y="1124744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26" t="36293" r="1428" b="37443"/>
          <a:stretch/>
        </p:blipFill>
        <p:spPr>
          <a:xfrm>
            <a:off x="3429974" y="3645024"/>
            <a:ext cx="5993648" cy="198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74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257">
        <p14:flythrough/>
      </p:transition>
    </mc:Choice>
    <mc:Fallback xmlns="">
      <p:transition spd="slow" advTm="4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6|0.2|0.3|0.2|0.3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2|0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2|0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自定义 44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388</TotalTime>
  <Words>1526</Words>
  <Application>Microsoft Office PowerPoint</Application>
  <PresentationFormat>宽屏</PresentationFormat>
  <Paragraphs>226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方正尚酷简体</vt:lpstr>
      <vt:lpstr>微软雅黑</vt:lpstr>
      <vt:lpstr>幼圆</vt:lpstr>
      <vt:lpstr>Arial</vt:lpstr>
      <vt:lpstr>Baskerville Old Face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黑色商务</dc:title>
  <dc:creator>第一PPT</dc:creator>
  <cp:keywords>www.1ppt.com</cp:keywords>
  <dc:description>www.1ppt.com</dc:description>
  <cp:lastModifiedBy>xiaolinlin</cp:lastModifiedBy>
  <cp:revision>213</cp:revision>
  <dcterms:created xsi:type="dcterms:W3CDTF">2017-02-20T09:50:07Z</dcterms:created>
  <dcterms:modified xsi:type="dcterms:W3CDTF">2020-04-27T07:43:46Z</dcterms:modified>
</cp:coreProperties>
</file>