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770BDE-9518-4F00-B9DD-794FF4190180}" type="datetimeFigureOut">
              <a:rPr lang="en-SG" smtClean="0"/>
              <a:t>30/6/2020</a:t>
            </a:fld>
            <a:endParaRPr lang="en-SG"/>
          </a:p>
        </p:txBody>
      </p:sp>
      <p:sp>
        <p:nvSpPr>
          <p:cNvPr id="5" name="Footer Placeholder 4"/>
          <p:cNvSpPr>
            <a:spLocks noGrp="1"/>
          </p:cNvSpPr>
          <p:nvPr>
            <p:ph type="ftr" sz="quarter" idx="11"/>
          </p:nvPr>
        </p:nvSpPr>
        <p:spPr/>
        <p:txBody>
          <a:bodyPr/>
          <a:lstStyle/>
          <a:p>
            <a:endParaRPr lang="en-SG"/>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4B125A1-CE51-482E-9C43-2174573417BF}" type="slidenum">
              <a:rPr lang="en-SG" smtClean="0"/>
              <a:t>‹#›</a:t>
            </a:fld>
            <a:endParaRPr lang="en-SG"/>
          </a:p>
        </p:txBody>
      </p:sp>
    </p:spTree>
    <p:extLst>
      <p:ext uri="{BB962C8B-B14F-4D97-AF65-F5344CB8AC3E}">
        <p14:creationId xmlns:p14="http://schemas.microsoft.com/office/powerpoint/2010/main" val="3817675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770BDE-9518-4F00-B9DD-794FF4190180}" type="datetimeFigureOut">
              <a:rPr lang="en-SG" smtClean="0"/>
              <a:t>30/6/2020</a:t>
            </a:fld>
            <a:endParaRPr lang="en-SG"/>
          </a:p>
        </p:txBody>
      </p:sp>
      <p:sp>
        <p:nvSpPr>
          <p:cNvPr id="5" name="Footer Placeholder 4"/>
          <p:cNvSpPr>
            <a:spLocks noGrp="1"/>
          </p:cNvSpPr>
          <p:nvPr>
            <p:ph type="ftr" sz="quarter" idx="11"/>
          </p:nvPr>
        </p:nvSpPr>
        <p:spPr/>
        <p:txBody>
          <a:bodyPr/>
          <a:lstStyle/>
          <a:p>
            <a:endParaRPr lang="en-S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B125A1-CE51-482E-9C43-2174573417BF}" type="slidenum">
              <a:rPr lang="en-SG" smtClean="0"/>
              <a:t>‹#›</a:t>
            </a:fld>
            <a:endParaRPr lang="en-SG"/>
          </a:p>
        </p:txBody>
      </p:sp>
    </p:spTree>
    <p:extLst>
      <p:ext uri="{BB962C8B-B14F-4D97-AF65-F5344CB8AC3E}">
        <p14:creationId xmlns:p14="http://schemas.microsoft.com/office/powerpoint/2010/main" val="1373035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770BDE-9518-4F00-B9DD-794FF4190180}" type="datetimeFigureOut">
              <a:rPr lang="en-SG" smtClean="0"/>
              <a:t>30/6/2020</a:t>
            </a:fld>
            <a:endParaRPr lang="en-SG"/>
          </a:p>
        </p:txBody>
      </p:sp>
      <p:sp>
        <p:nvSpPr>
          <p:cNvPr id="5" name="Footer Placeholder 4"/>
          <p:cNvSpPr>
            <a:spLocks noGrp="1"/>
          </p:cNvSpPr>
          <p:nvPr>
            <p:ph type="ftr" sz="quarter" idx="11"/>
          </p:nvPr>
        </p:nvSpPr>
        <p:spPr/>
        <p:txBody>
          <a:bodyPr/>
          <a:lstStyle/>
          <a:p>
            <a:endParaRPr lang="en-SG"/>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B125A1-CE51-482E-9C43-2174573417BF}" type="slidenum">
              <a:rPr lang="en-SG" smtClean="0"/>
              <a:t>‹#›</a:t>
            </a:fld>
            <a:endParaRPr lang="en-SG"/>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19258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E770BDE-9518-4F00-B9DD-794FF4190180}" type="datetimeFigureOut">
              <a:rPr lang="en-SG" smtClean="0"/>
              <a:t>30/6/2020</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B125A1-CE51-482E-9C43-2174573417BF}" type="slidenum">
              <a:rPr lang="en-SG" smtClean="0"/>
              <a:t>‹#›</a:t>
            </a:fld>
            <a:endParaRPr lang="en-SG"/>
          </a:p>
        </p:txBody>
      </p:sp>
    </p:spTree>
    <p:extLst>
      <p:ext uri="{BB962C8B-B14F-4D97-AF65-F5344CB8AC3E}">
        <p14:creationId xmlns:p14="http://schemas.microsoft.com/office/powerpoint/2010/main" val="585847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E770BDE-9518-4F00-B9DD-794FF4190180}" type="datetimeFigureOut">
              <a:rPr lang="en-SG" smtClean="0"/>
              <a:t>30/6/2020</a:t>
            </a:fld>
            <a:endParaRPr lang="en-SG"/>
          </a:p>
        </p:txBody>
      </p:sp>
      <p:sp>
        <p:nvSpPr>
          <p:cNvPr id="6" name="Footer Placeholder 5"/>
          <p:cNvSpPr>
            <a:spLocks noGrp="1"/>
          </p:cNvSpPr>
          <p:nvPr>
            <p:ph type="ftr" sz="quarter" idx="11"/>
          </p:nvPr>
        </p:nvSpPr>
        <p:spPr/>
        <p:txBody>
          <a:bodyPr/>
          <a:lstStyle/>
          <a:p>
            <a:endParaRPr lang="en-SG"/>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B125A1-CE51-482E-9C43-2174573417BF}" type="slidenum">
              <a:rPr lang="en-SG" smtClean="0"/>
              <a:t>‹#›</a:t>
            </a:fld>
            <a:endParaRPr lang="en-SG"/>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36687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E770BDE-9518-4F00-B9DD-794FF4190180}" type="datetimeFigureOut">
              <a:rPr lang="en-SG" smtClean="0"/>
              <a:t>30/6/2020</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B125A1-CE51-482E-9C43-2174573417BF}" type="slidenum">
              <a:rPr lang="en-SG" smtClean="0"/>
              <a:t>‹#›</a:t>
            </a:fld>
            <a:endParaRPr lang="en-SG"/>
          </a:p>
        </p:txBody>
      </p:sp>
    </p:spTree>
    <p:extLst>
      <p:ext uri="{BB962C8B-B14F-4D97-AF65-F5344CB8AC3E}">
        <p14:creationId xmlns:p14="http://schemas.microsoft.com/office/powerpoint/2010/main" val="1972135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70BDE-9518-4F00-B9DD-794FF4190180}" type="datetimeFigureOut">
              <a:rPr lang="en-SG" smtClean="0"/>
              <a:t>30/6/2020</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B125A1-CE51-482E-9C43-2174573417BF}" type="slidenum">
              <a:rPr lang="en-SG" smtClean="0"/>
              <a:t>‹#›</a:t>
            </a:fld>
            <a:endParaRPr lang="en-SG"/>
          </a:p>
        </p:txBody>
      </p:sp>
    </p:spTree>
    <p:extLst>
      <p:ext uri="{BB962C8B-B14F-4D97-AF65-F5344CB8AC3E}">
        <p14:creationId xmlns:p14="http://schemas.microsoft.com/office/powerpoint/2010/main" val="565149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70BDE-9518-4F00-B9DD-794FF4190180}" type="datetimeFigureOut">
              <a:rPr lang="en-SG" smtClean="0"/>
              <a:t>30/6/2020</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B125A1-CE51-482E-9C43-2174573417BF}" type="slidenum">
              <a:rPr lang="en-SG" smtClean="0"/>
              <a:t>‹#›</a:t>
            </a:fld>
            <a:endParaRPr lang="en-SG"/>
          </a:p>
        </p:txBody>
      </p:sp>
    </p:spTree>
    <p:extLst>
      <p:ext uri="{BB962C8B-B14F-4D97-AF65-F5344CB8AC3E}">
        <p14:creationId xmlns:p14="http://schemas.microsoft.com/office/powerpoint/2010/main" val="265428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770BDE-9518-4F00-B9DD-794FF4190180}" type="datetimeFigureOut">
              <a:rPr lang="en-SG" smtClean="0"/>
              <a:t>30/6/2020</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B125A1-CE51-482E-9C43-2174573417BF}" type="slidenum">
              <a:rPr lang="en-SG" smtClean="0"/>
              <a:t>‹#›</a:t>
            </a:fld>
            <a:endParaRPr lang="en-SG"/>
          </a:p>
        </p:txBody>
      </p:sp>
    </p:spTree>
    <p:extLst>
      <p:ext uri="{BB962C8B-B14F-4D97-AF65-F5344CB8AC3E}">
        <p14:creationId xmlns:p14="http://schemas.microsoft.com/office/powerpoint/2010/main" val="3600599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770BDE-9518-4F00-B9DD-794FF4190180}" type="datetimeFigureOut">
              <a:rPr lang="en-SG" smtClean="0"/>
              <a:t>30/6/2020</a:t>
            </a:fld>
            <a:endParaRPr lang="en-SG"/>
          </a:p>
        </p:txBody>
      </p:sp>
      <p:sp>
        <p:nvSpPr>
          <p:cNvPr id="5" name="Footer Placeholder 4"/>
          <p:cNvSpPr>
            <a:spLocks noGrp="1"/>
          </p:cNvSpPr>
          <p:nvPr>
            <p:ph type="ftr" sz="quarter" idx="11"/>
          </p:nvPr>
        </p:nvSpPr>
        <p:spPr/>
        <p:txBody>
          <a:bodyPr/>
          <a:lstStyle/>
          <a:p>
            <a:endParaRPr lang="en-S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B125A1-CE51-482E-9C43-2174573417BF}" type="slidenum">
              <a:rPr lang="en-SG" smtClean="0"/>
              <a:t>‹#›</a:t>
            </a:fld>
            <a:endParaRPr lang="en-SG"/>
          </a:p>
        </p:txBody>
      </p:sp>
    </p:spTree>
    <p:extLst>
      <p:ext uri="{BB962C8B-B14F-4D97-AF65-F5344CB8AC3E}">
        <p14:creationId xmlns:p14="http://schemas.microsoft.com/office/powerpoint/2010/main" val="283221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770BDE-9518-4F00-B9DD-794FF4190180}" type="datetimeFigureOut">
              <a:rPr lang="en-SG" smtClean="0"/>
              <a:t>30/6/2020</a:t>
            </a:fld>
            <a:endParaRPr lang="en-SG"/>
          </a:p>
        </p:txBody>
      </p:sp>
      <p:sp>
        <p:nvSpPr>
          <p:cNvPr id="6" name="Footer Placeholder 5"/>
          <p:cNvSpPr>
            <a:spLocks noGrp="1"/>
          </p:cNvSpPr>
          <p:nvPr>
            <p:ph type="ftr" sz="quarter" idx="11"/>
          </p:nvPr>
        </p:nvSpPr>
        <p:spPr/>
        <p:txBody>
          <a:bodyPr/>
          <a:lstStyle/>
          <a:p>
            <a:endParaRPr lang="en-SG"/>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4B125A1-CE51-482E-9C43-2174573417BF}" type="slidenum">
              <a:rPr lang="en-SG" smtClean="0"/>
              <a:t>‹#›</a:t>
            </a:fld>
            <a:endParaRPr lang="en-SG"/>
          </a:p>
        </p:txBody>
      </p:sp>
    </p:spTree>
    <p:extLst>
      <p:ext uri="{BB962C8B-B14F-4D97-AF65-F5344CB8AC3E}">
        <p14:creationId xmlns:p14="http://schemas.microsoft.com/office/powerpoint/2010/main" val="1352550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770BDE-9518-4F00-B9DD-794FF4190180}" type="datetimeFigureOut">
              <a:rPr lang="en-SG" smtClean="0"/>
              <a:t>30/6/2020</a:t>
            </a:fld>
            <a:endParaRPr lang="en-SG"/>
          </a:p>
        </p:txBody>
      </p:sp>
      <p:sp>
        <p:nvSpPr>
          <p:cNvPr id="8" name="Footer Placeholder 7"/>
          <p:cNvSpPr>
            <a:spLocks noGrp="1"/>
          </p:cNvSpPr>
          <p:nvPr>
            <p:ph type="ftr" sz="quarter" idx="11"/>
          </p:nvPr>
        </p:nvSpPr>
        <p:spPr/>
        <p:txBody>
          <a:bodyPr/>
          <a:lstStyle/>
          <a:p>
            <a:endParaRPr lang="en-SG"/>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4B125A1-CE51-482E-9C43-2174573417BF}" type="slidenum">
              <a:rPr lang="en-SG" smtClean="0"/>
              <a:t>‹#›</a:t>
            </a:fld>
            <a:endParaRPr lang="en-SG"/>
          </a:p>
        </p:txBody>
      </p:sp>
    </p:spTree>
    <p:extLst>
      <p:ext uri="{BB962C8B-B14F-4D97-AF65-F5344CB8AC3E}">
        <p14:creationId xmlns:p14="http://schemas.microsoft.com/office/powerpoint/2010/main" val="2769891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770BDE-9518-4F00-B9DD-794FF4190180}" type="datetimeFigureOut">
              <a:rPr lang="en-SG" smtClean="0"/>
              <a:t>30/6/2020</a:t>
            </a:fld>
            <a:endParaRPr lang="en-SG"/>
          </a:p>
        </p:txBody>
      </p:sp>
      <p:sp>
        <p:nvSpPr>
          <p:cNvPr id="4" name="Footer Placeholder 3"/>
          <p:cNvSpPr>
            <a:spLocks noGrp="1"/>
          </p:cNvSpPr>
          <p:nvPr>
            <p:ph type="ftr" sz="quarter" idx="11"/>
          </p:nvPr>
        </p:nvSpPr>
        <p:spPr/>
        <p:txBody>
          <a:bodyPr/>
          <a:lstStyle/>
          <a:p>
            <a:endParaRPr lang="en-SG"/>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4B125A1-CE51-482E-9C43-2174573417BF}" type="slidenum">
              <a:rPr lang="en-SG" smtClean="0"/>
              <a:t>‹#›</a:t>
            </a:fld>
            <a:endParaRPr lang="en-SG"/>
          </a:p>
        </p:txBody>
      </p:sp>
    </p:spTree>
    <p:extLst>
      <p:ext uri="{BB962C8B-B14F-4D97-AF65-F5344CB8AC3E}">
        <p14:creationId xmlns:p14="http://schemas.microsoft.com/office/powerpoint/2010/main" val="2262824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70BDE-9518-4F00-B9DD-794FF4190180}" type="datetimeFigureOut">
              <a:rPr lang="en-SG" smtClean="0"/>
              <a:t>30/6/2020</a:t>
            </a:fld>
            <a:endParaRPr lang="en-SG"/>
          </a:p>
        </p:txBody>
      </p:sp>
      <p:sp>
        <p:nvSpPr>
          <p:cNvPr id="3" name="Footer Placeholder 2"/>
          <p:cNvSpPr>
            <a:spLocks noGrp="1"/>
          </p:cNvSpPr>
          <p:nvPr>
            <p:ph type="ftr" sz="quarter" idx="11"/>
          </p:nvPr>
        </p:nvSpPr>
        <p:spPr/>
        <p:txBody>
          <a:bodyPr/>
          <a:lstStyle/>
          <a:p>
            <a:endParaRPr lang="en-SG"/>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4B125A1-CE51-482E-9C43-2174573417BF}" type="slidenum">
              <a:rPr lang="en-SG" smtClean="0"/>
              <a:t>‹#›</a:t>
            </a:fld>
            <a:endParaRPr lang="en-SG"/>
          </a:p>
        </p:txBody>
      </p:sp>
    </p:spTree>
    <p:extLst>
      <p:ext uri="{BB962C8B-B14F-4D97-AF65-F5344CB8AC3E}">
        <p14:creationId xmlns:p14="http://schemas.microsoft.com/office/powerpoint/2010/main" val="244660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770BDE-9518-4F00-B9DD-794FF4190180}" type="datetimeFigureOut">
              <a:rPr lang="en-SG" smtClean="0"/>
              <a:t>30/6/2020</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4B125A1-CE51-482E-9C43-2174573417BF}" type="slidenum">
              <a:rPr lang="en-SG" smtClean="0"/>
              <a:t>‹#›</a:t>
            </a:fld>
            <a:endParaRPr lang="en-SG"/>
          </a:p>
        </p:txBody>
      </p:sp>
    </p:spTree>
    <p:extLst>
      <p:ext uri="{BB962C8B-B14F-4D97-AF65-F5344CB8AC3E}">
        <p14:creationId xmlns:p14="http://schemas.microsoft.com/office/powerpoint/2010/main" val="2740907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770BDE-9518-4F00-B9DD-794FF4190180}" type="datetimeFigureOut">
              <a:rPr lang="en-SG" smtClean="0"/>
              <a:t>30/6/2020</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B125A1-CE51-482E-9C43-2174573417BF}" type="slidenum">
              <a:rPr lang="en-SG" smtClean="0"/>
              <a:t>‹#›</a:t>
            </a:fld>
            <a:endParaRPr lang="en-SG"/>
          </a:p>
        </p:txBody>
      </p:sp>
    </p:spTree>
    <p:extLst>
      <p:ext uri="{BB962C8B-B14F-4D97-AF65-F5344CB8AC3E}">
        <p14:creationId xmlns:p14="http://schemas.microsoft.com/office/powerpoint/2010/main" val="95580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E770BDE-9518-4F00-B9DD-794FF4190180}" type="datetimeFigureOut">
              <a:rPr lang="en-SG" smtClean="0"/>
              <a:t>30/6/2020</a:t>
            </a:fld>
            <a:endParaRPr lang="en-SG"/>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4B125A1-CE51-482E-9C43-2174573417BF}" type="slidenum">
              <a:rPr lang="en-SG" smtClean="0"/>
              <a:t>‹#›</a:t>
            </a:fld>
            <a:endParaRPr lang="en-SG"/>
          </a:p>
        </p:txBody>
      </p:sp>
    </p:spTree>
    <p:extLst>
      <p:ext uri="{BB962C8B-B14F-4D97-AF65-F5344CB8AC3E}">
        <p14:creationId xmlns:p14="http://schemas.microsoft.com/office/powerpoint/2010/main" val="3519194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D9C7-8404-405E-92C0-41CD05141572}"/>
              </a:ext>
            </a:extLst>
          </p:cNvPr>
          <p:cNvSpPr>
            <a:spLocks noGrp="1"/>
          </p:cNvSpPr>
          <p:nvPr>
            <p:ph type="ctrTitle"/>
          </p:nvPr>
        </p:nvSpPr>
        <p:spPr/>
        <p:txBody>
          <a:bodyPr/>
          <a:lstStyle/>
          <a:p>
            <a:pPr algn="ctr">
              <a:lnSpc>
                <a:spcPct val="107000"/>
              </a:lnSpc>
              <a:spcAft>
                <a:spcPts val="800"/>
              </a:spcAft>
            </a:pPr>
            <a:r>
              <a:rPr lang="en-SG" sz="4000" b="1" dirty="0">
                <a:effectLst/>
                <a:latin typeface="Calibri" panose="020F0502020204030204" pitchFamily="34" charset="0"/>
                <a:ea typeface="DengXian" panose="02010600030101010101" pitchFamily="2" charset="-122"/>
                <a:cs typeface="Times New Roman" panose="02020603050405020304" pitchFamily="18" charset="0"/>
              </a:rPr>
              <a:t>BATTLE OF THE NEIGHBOURHOOD</a:t>
            </a:r>
            <a:br>
              <a:rPr lang="en-SG" sz="4000" dirty="0">
                <a:effectLst/>
                <a:latin typeface="Calibri" panose="020F0502020204030204" pitchFamily="34" charset="0"/>
                <a:ea typeface="DengXian" panose="02010600030101010101" pitchFamily="2" charset="-122"/>
                <a:cs typeface="Times New Roman" panose="02020603050405020304" pitchFamily="18" charset="0"/>
              </a:rPr>
            </a:br>
            <a:r>
              <a:rPr lang="en-SG" sz="4000" b="1" dirty="0">
                <a:effectLst/>
                <a:latin typeface="Calibri" panose="020F0502020204030204" pitchFamily="34" charset="0"/>
                <a:ea typeface="DengXian" panose="02010600030101010101" pitchFamily="2" charset="-122"/>
                <a:cs typeface="Times New Roman" panose="02020603050405020304" pitchFamily="18" charset="0"/>
              </a:rPr>
              <a:t>CAPSTONE PROJECT</a:t>
            </a:r>
            <a:br>
              <a:rPr lang="en-SG" sz="1800" dirty="0">
                <a:effectLst/>
                <a:latin typeface="Calibri" panose="020F0502020204030204" pitchFamily="34" charset="0"/>
                <a:ea typeface="DengXian" panose="02010600030101010101" pitchFamily="2" charset="-122"/>
                <a:cs typeface="Times New Roman" panose="02020603050405020304" pitchFamily="18" charset="0"/>
              </a:rPr>
            </a:br>
            <a:endParaRPr lang="en-SG" dirty="0"/>
          </a:p>
        </p:txBody>
      </p:sp>
      <p:sp>
        <p:nvSpPr>
          <p:cNvPr id="3" name="Subtitle 2">
            <a:extLst>
              <a:ext uri="{FF2B5EF4-FFF2-40B4-BE49-F238E27FC236}">
                <a16:creationId xmlns:a16="http://schemas.microsoft.com/office/drawing/2014/main" id="{6B0744A8-D023-40C5-BA62-6DDEF1F2A44D}"/>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4067055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26BF-5112-4EB8-852E-E2B93CBB642C}"/>
              </a:ext>
            </a:extLst>
          </p:cNvPr>
          <p:cNvSpPr>
            <a:spLocks noGrp="1"/>
          </p:cNvSpPr>
          <p:nvPr>
            <p:ph type="title"/>
          </p:nvPr>
        </p:nvSpPr>
        <p:spPr>
          <a:xfrm>
            <a:off x="1333969" y="0"/>
            <a:ext cx="8911687" cy="1280890"/>
          </a:xfrm>
        </p:spPr>
        <p:txBody>
          <a:bodyPr/>
          <a:lstStyle/>
          <a:p>
            <a:r>
              <a:rPr lang="en-SG" dirty="0"/>
              <a:t>Finally cluster via </a:t>
            </a:r>
            <a:r>
              <a:rPr lang="en-SG" dirty="0" err="1"/>
              <a:t>kmeans</a:t>
            </a:r>
            <a:endParaRPr lang="en-SG" dirty="0"/>
          </a:p>
        </p:txBody>
      </p:sp>
      <p:pic>
        <p:nvPicPr>
          <p:cNvPr id="5" name="Content Placeholder 4">
            <a:extLst>
              <a:ext uri="{FF2B5EF4-FFF2-40B4-BE49-F238E27FC236}">
                <a16:creationId xmlns:a16="http://schemas.microsoft.com/office/drawing/2014/main" id="{DEAA1CFC-3ACD-41CD-85D2-7D41519690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121" y="640445"/>
            <a:ext cx="11457478" cy="5999888"/>
          </a:xfrm>
        </p:spPr>
      </p:pic>
    </p:spTree>
    <p:extLst>
      <p:ext uri="{BB962C8B-B14F-4D97-AF65-F5344CB8AC3E}">
        <p14:creationId xmlns:p14="http://schemas.microsoft.com/office/powerpoint/2010/main" val="4174357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0CC9-CC18-40DD-AD56-D68DE1C2D668}"/>
              </a:ext>
            </a:extLst>
          </p:cNvPr>
          <p:cNvSpPr>
            <a:spLocks noGrp="1"/>
          </p:cNvSpPr>
          <p:nvPr>
            <p:ph type="title"/>
          </p:nvPr>
        </p:nvSpPr>
        <p:spPr/>
        <p:txBody>
          <a:bodyPr/>
          <a:lstStyle/>
          <a:p>
            <a:r>
              <a:rPr lang="en-SG" dirty="0"/>
              <a:t>Conclusion		</a:t>
            </a:r>
          </a:p>
        </p:txBody>
      </p:sp>
      <p:sp>
        <p:nvSpPr>
          <p:cNvPr id="3" name="Content Placeholder 2">
            <a:extLst>
              <a:ext uri="{FF2B5EF4-FFF2-40B4-BE49-F238E27FC236}">
                <a16:creationId xmlns:a16="http://schemas.microsoft.com/office/drawing/2014/main" id="{EDA9CF56-DF97-430E-915F-043CF1BDEE41}"/>
              </a:ext>
            </a:extLst>
          </p:cNvPr>
          <p:cNvSpPr>
            <a:spLocks noGrp="1"/>
          </p:cNvSpPr>
          <p:nvPr>
            <p:ph idx="1"/>
          </p:nvPr>
        </p:nvSpPr>
        <p:spPr>
          <a:xfrm>
            <a:off x="1444487" y="1470991"/>
            <a:ext cx="10283687" cy="4440231"/>
          </a:xfrm>
        </p:spPr>
        <p:txBody>
          <a:bodyPr/>
          <a:lstStyle/>
          <a:p>
            <a:r>
              <a:rPr lang="en-SG" sz="2800" dirty="0"/>
              <a:t>I found that there are only 2 official Tourist Information </a:t>
            </a:r>
            <a:r>
              <a:rPr lang="en-SG" sz="2800" dirty="0" err="1"/>
              <a:t>Center</a:t>
            </a:r>
            <a:r>
              <a:rPr lang="en-SG" sz="2800" dirty="0"/>
              <a:t>: </a:t>
            </a:r>
          </a:p>
          <a:p>
            <a:r>
              <a:rPr lang="en-SG" sz="2800" dirty="0"/>
              <a:t>- in </a:t>
            </a:r>
            <a:r>
              <a:rPr lang="en-SG" sz="2800" dirty="0" err="1"/>
              <a:t>Manhatten</a:t>
            </a:r>
            <a:endParaRPr lang="en-SG" sz="2800" dirty="0"/>
          </a:p>
          <a:p>
            <a:r>
              <a:rPr lang="en-SG" sz="2800" dirty="0"/>
              <a:t>And – in Staten Island</a:t>
            </a:r>
          </a:p>
          <a:p>
            <a:endParaRPr lang="en-SG" sz="2800" dirty="0"/>
          </a:p>
          <a:p>
            <a:pPr marL="0" indent="0">
              <a:buNone/>
            </a:pPr>
            <a:endParaRPr lang="en-SG" dirty="0"/>
          </a:p>
        </p:txBody>
      </p:sp>
    </p:spTree>
    <p:extLst>
      <p:ext uri="{BB962C8B-B14F-4D97-AF65-F5344CB8AC3E}">
        <p14:creationId xmlns:p14="http://schemas.microsoft.com/office/powerpoint/2010/main" val="397679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E41B-6CB5-4D98-A741-258A801FF836}"/>
              </a:ext>
            </a:extLst>
          </p:cNvPr>
          <p:cNvSpPr>
            <a:spLocks noGrp="1"/>
          </p:cNvSpPr>
          <p:nvPr>
            <p:ph type="ctrTitle"/>
          </p:nvPr>
        </p:nvSpPr>
        <p:spPr>
          <a:xfrm>
            <a:off x="2589213" y="742122"/>
            <a:ext cx="8915399" cy="4035259"/>
          </a:xfrm>
        </p:spPr>
        <p:txBody>
          <a:bodyPr>
            <a:normAutofit fontScale="90000"/>
          </a:bodyPr>
          <a:lstStyle/>
          <a:p>
            <a:pPr>
              <a:lnSpc>
                <a:spcPct val="107000"/>
              </a:lnSpc>
              <a:spcAft>
                <a:spcPts val="800"/>
              </a:spcAft>
            </a:pPr>
            <a:r>
              <a:rPr lang="en-SG" sz="2400" b="1" u="sng" dirty="0">
                <a:effectLst/>
                <a:latin typeface="Calibri" panose="020F0502020204030204" pitchFamily="34" charset="0"/>
                <a:ea typeface="DengXian" panose="02010600030101010101" pitchFamily="2" charset="-122"/>
                <a:cs typeface="Times New Roman" panose="02020603050405020304" pitchFamily="18" charset="0"/>
              </a:rPr>
              <a:t>Introduction/ Problem:</a:t>
            </a:r>
            <a:br>
              <a:rPr lang="en-SG" sz="2400" b="1" u="sng" dirty="0">
                <a:effectLst/>
                <a:latin typeface="Calibri" panose="020F0502020204030204" pitchFamily="34" charset="0"/>
                <a:ea typeface="DengXian" panose="02010600030101010101" pitchFamily="2" charset="-122"/>
                <a:cs typeface="Times New Roman" panose="02020603050405020304" pitchFamily="18" charset="0"/>
              </a:rPr>
            </a:br>
            <a:br>
              <a:rPr lang="en-SG" sz="2400" dirty="0">
                <a:effectLst/>
                <a:latin typeface="Calibri" panose="020F0502020204030204" pitchFamily="34" charset="0"/>
                <a:ea typeface="DengXian" panose="02010600030101010101" pitchFamily="2" charset="-122"/>
                <a:cs typeface="Times New Roman" panose="02020603050405020304" pitchFamily="18" charset="0"/>
              </a:rPr>
            </a:br>
            <a:r>
              <a:rPr lang="en-SG" sz="2400" dirty="0">
                <a:effectLst/>
                <a:latin typeface="Calibri" panose="020F0502020204030204" pitchFamily="34" charset="0"/>
                <a:ea typeface="DengXian" panose="02010600030101010101" pitchFamily="2" charset="-122"/>
                <a:cs typeface="Times New Roman" panose="02020603050405020304" pitchFamily="18" charset="0"/>
              </a:rPr>
              <a:t>In 2018 New York City welcomed a record 65.2 million visitors, comprising 51.6 million domestic and 13.5 million international visitors, the ninth consecutive year of tourism growth. However, given the constant flowing of visitors, the reviews in the most visited travel guide platform, </a:t>
            </a:r>
            <a:r>
              <a:rPr lang="en-SG" sz="2400" dirty="0" err="1">
                <a:effectLst/>
                <a:latin typeface="Calibri" panose="020F0502020204030204" pitchFamily="34" charset="0"/>
                <a:ea typeface="DengXian" panose="02010600030101010101" pitchFamily="2" charset="-122"/>
                <a:cs typeface="Times New Roman" panose="02020603050405020304" pitchFamily="18" charset="0"/>
              </a:rPr>
              <a:t>Tripadvisor</a:t>
            </a:r>
            <a:r>
              <a:rPr lang="en-SG" sz="2400" dirty="0">
                <a:effectLst/>
                <a:latin typeface="Calibri" panose="020F0502020204030204" pitchFamily="34" charset="0"/>
                <a:ea typeface="DengXian" panose="02010600030101010101" pitchFamily="2" charset="-122"/>
                <a:cs typeface="Times New Roman" panose="02020603050405020304" pitchFamily="18" charset="0"/>
              </a:rPr>
              <a:t>, on accessibility to information while travelling in New York is notoriously bad. </a:t>
            </a:r>
            <a:br>
              <a:rPr lang="en-SG" sz="2400" dirty="0">
                <a:effectLst/>
                <a:latin typeface="Calibri" panose="020F0502020204030204" pitchFamily="34" charset="0"/>
                <a:ea typeface="DengXian" panose="02010600030101010101" pitchFamily="2" charset="-122"/>
                <a:cs typeface="Times New Roman" panose="02020603050405020304" pitchFamily="18" charset="0"/>
              </a:rPr>
            </a:br>
            <a:r>
              <a:rPr lang="en-SG" sz="2400" dirty="0">
                <a:effectLst/>
                <a:latin typeface="Calibri" panose="020F0502020204030204" pitchFamily="34" charset="0"/>
                <a:ea typeface="DengXian" panose="02010600030101010101" pitchFamily="2" charset="-122"/>
                <a:cs typeface="Times New Roman" panose="02020603050405020304" pitchFamily="18" charset="0"/>
              </a:rPr>
              <a:t>So why do tourists have difficulty access to information?</a:t>
            </a:r>
            <a:br>
              <a:rPr lang="en-SG" sz="1800" dirty="0">
                <a:effectLst/>
                <a:latin typeface="Calibri" panose="020F0502020204030204" pitchFamily="34" charset="0"/>
                <a:ea typeface="DengXian" panose="02010600030101010101" pitchFamily="2" charset="-122"/>
                <a:cs typeface="Times New Roman" panose="02020603050405020304" pitchFamily="18" charset="0"/>
              </a:rPr>
            </a:br>
            <a:endParaRPr lang="en-SG" dirty="0"/>
          </a:p>
        </p:txBody>
      </p:sp>
      <p:sp>
        <p:nvSpPr>
          <p:cNvPr id="3" name="Subtitle 2">
            <a:extLst>
              <a:ext uri="{FF2B5EF4-FFF2-40B4-BE49-F238E27FC236}">
                <a16:creationId xmlns:a16="http://schemas.microsoft.com/office/drawing/2014/main" id="{7B14B05E-E5D5-437D-9074-F5515AE3A18E}"/>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3631682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7BA70-B70F-45F6-8E7C-F6014FC74AC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12091A10-D94A-4244-B9A7-28B55D4771FB}"/>
              </a:ext>
            </a:extLst>
          </p:cNvPr>
          <p:cNvSpPr>
            <a:spLocks noGrp="1"/>
          </p:cNvSpPr>
          <p:nvPr>
            <p:ph idx="1"/>
          </p:nvPr>
        </p:nvSpPr>
        <p:spPr/>
        <p:txBody>
          <a:bodyPr>
            <a:normAutofit/>
          </a:bodyPr>
          <a:lstStyle/>
          <a:p>
            <a:r>
              <a:rPr lang="en-SG" sz="4000" dirty="0">
                <a:effectLst/>
                <a:latin typeface="Calibri" panose="020F0502020204030204" pitchFamily="34" charset="0"/>
                <a:ea typeface="DengXian" panose="02010600030101010101" pitchFamily="2" charset="-122"/>
                <a:cs typeface="Times New Roman" panose="02020603050405020304" pitchFamily="18" charset="0"/>
              </a:rPr>
              <a:t>So why do tourists have difficulty access to information?</a:t>
            </a:r>
          </a:p>
          <a:p>
            <a:r>
              <a:rPr lang="en-SG" sz="4000" dirty="0">
                <a:latin typeface="Calibri" panose="020F0502020204030204" pitchFamily="34" charset="0"/>
                <a:ea typeface="DengXian" panose="02010600030101010101" pitchFamily="2" charset="-122"/>
                <a:cs typeface="Times New Roman" panose="02020603050405020304" pitchFamily="18" charset="0"/>
              </a:rPr>
              <a:t>And what should we do?</a:t>
            </a:r>
            <a:endParaRPr lang="en-SG" sz="4000" dirty="0"/>
          </a:p>
        </p:txBody>
      </p:sp>
    </p:spTree>
    <p:extLst>
      <p:ext uri="{BB962C8B-B14F-4D97-AF65-F5344CB8AC3E}">
        <p14:creationId xmlns:p14="http://schemas.microsoft.com/office/powerpoint/2010/main" val="3574863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2EA1-A4CF-42E5-B9F9-9847C5FDD21E}"/>
              </a:ext>
            </a:extLst>
          </p:cNvPr>
          <p:cNvSpPr>
            <a:spLocks noGrp="1"/>
          </p:cNvSpPr>
          <p:nvPr>
            <p:ph type="title"/>
          </p:nvPr>
        </p:nvSpPr>
        <p:spPr/>
        <p:txBody>
          <a:bodyPr/>
          <a:lstStyle/>
          <a:p>
            <a:r>
              <a:rPr lang="en-US" dirty="0"/>
              <a:t>Python packages and Dependencies:</a:t>
            </a:r>
            <a:br>
              <a:rPr lang="en-US" dirty="0"/>
            </a:br>
            <a:endParaRPr lang="en-SG" dirty="0"/>
          </a:p>
        </p:txBody>
      </p:sp>
      <p:sp>
        <p:nvSpPr>
          <p:cNvPr id="3" name="Content Placeholder 2">
            <a:extLst>
              <a:ext uri="{FF2B5EF4-FFF2-40B4-BE49-F238E27FC236}">
                <a16:creationId xmlns:a16="http://schemas.microsoft.com/office/drawing/2014/main" id="{B19620F7-2737-4723-B3F0-40115162BC79}"/>
              </a:ext>
            </a:extLst>
          </p:cNvPr>
          <p:cNvSpPr>
            <a:spLocks noGrp="1"/>
          </p:cNvSpPr>
          <p:nvPr>
            <p:ph idx="1"/>
          </p:nvPr>
        </p:nvSpPr>
        <p:spPr/>
        <p:txBody>
          <a:bodyPr/>
          <a:lstStyle/>
          <a:p>
            <a:pPr lvl="0"/>
            <a:r>
              <a:rPr lang="en-US" dirty="0"/>
              <a:t>Pandas 		-	Library for Data Analysis</a:t>
            </a:r>
          </a:p>
          <a:p>
            <a:pPr lvl="0"/>
            <a:r>
              <a:rPr lang="en-US" dirty="0"/>
              <a:t>NumPy 		– 	Library to handle data in a vectorized manner</a:t>
            </a:r>
          </a:p>
          <a:p>
            <a:pPr lvl="0"/>
            <a:r>
              <a:rPr lang="en-US" dirty="0"/>
              <a:t>JSON 			– 	Library to handle JSON files</a:t>
            </a:r>
          </a:p>
          <a:p>
            <a:pPr lvl="0"/>
            <a:r>
              <a:rPr lang="en-US" dirty="0" err="1"/>
              <a:t>Geopy</a:t>
            </a:r>
            <a:r>
              <a:rPr lang="en-US" dirty="0"/>
              <a:t>		– 	To retrieve Location Data </a:t>
            </a:r>
          </a:p>
          <a:p>
            <a:pPr lvl="0"/>
            <a:r>
              <a:rPr lang="en-US" dirty="0"/>
              <a:t>Requests		– 	Library to handle http requests</a:t>
            </a:r>
          </a:p>
          <a:p>
            <a:pPr lvl="0"/>
            <a:r>
              <a:rPr lang="en-US" dirty="0"/>
              <a:t>Matplotlib		– 	Python Plotting Module</a:t>
            </a:r>
          </a:p>
          <a:p>
            <a:pPr lvl="0"/>
            <a:r>
              <a:rPr lang="en-US" dirty="0" err="1"/>
              <a:t>Sklearn</a:t>
            </a:r>
            <a:r>
              <a:rPr lang="en-US" dirty="0"/>
              <a:t>	 	– 	Python machine learning Library</a:t>
            </a:r>
          </a:p>
          <a:p>
            <a:pPr lvl="0"/>
            <a:r>
              <a:rPr lang="en-US" dirty="0"/>
              <a:t>Folium 		– 	Map rendering Library</a:t>
            </a:r>
          </a:p>
          <a:p>
            <a:endParaRPr lang="en-SG" dirty="0"/>
          </a:p>
        </p:txBody>
      </p:sp>
    </p:spTree>
    <p:extLst>
      <p:ext uri="{BB962C8B-B14F-4D97-AF65-F5344CB8AC3E}">
        <p14:creationId xmlns:p14="http://schemas.microsoft.com/office/powerpoint/2010/main" val="249920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4AA4-BECD-41E8-AC8B-F34A00BF0399}"/>
              </a:ext>
            </a:extLst>
          </p:cNvPr>
          <p:cNvSpPr>
            <a:spLocks noGrp="1"/>
          </p:cNvSpPr>
          <p:nvPr>
            <p:ph type="title"/>
          </p:nvPr>
        </p:nvSpPr>
        <p:spPr>
          <a:xfrm>
            <a:off x="2332223" y="0"/>
            <a:ext cx="8911687" cy="1280890"/>
          </a:xfrm>
        </p:spPr>
        <p:txBody>
          <a:bodyPr/>
          <a:lstStyle/>
          <a:p>
            <a:r>
              <a:rPr lang="en-SG" dirty="0"/>
              <a:t>Pre-processing/ Data Wrangling</a:t>
            </a:r>
          </a:p>
        </p:txBody>
      </p:sp>
      <p:pic>
        <p:nvPicPr>
          <p:cNvPr id="5" name="Content Placeholder 4">
            <a:extLst>
              <a:ext uri="{FF2B5EF4-FFF2-40B4-BE49-F238E27FC236}">
                <a16:creationId xmlns:a16="http://schemas.microsoft.com/office/drawing/2014/main" id="{5112E74F-3361-46E6-9234-B9BD34A120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8100" y="688883"/>
            <a:ext cx="11165138" cy="5963708"/>
          </a:xfrm>
        </p:spPr>
      </p:pic>
    </p:spTree>
    <p:extLst>
      <p:ext uri="{BB962C8B-B14F-4D97-AF65-F5344CB8AC3E}">
        <p14:creationId xmlns:p14="http://schemas.microsoft.com/office/powerpoint/2010/main" val="270039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652D-C415-445F-8C5A-846105424E75}"/>
              </a:ext>
            </a:extLst>
          </p:cNvPr>
          <p:cNvSpPr>
            <a:spLocks noGrp="1"/>
          </p:cNvSpPr>
          <p:nvPr>
            <p:ph type="title"/>
          </p:nvPr>
        </p:nvSpPr>
        <p:spPr>
          <a:xfrm>
            <a:off x="2143891" y="0"/>
            <a:ext cx="8911687" cy="1280890"/>
          </a:xfrm>
        </p:spPr>
        <p:txBody>
          <a:bodyPr/>
          <a:lstStyle/>
          <a:p>
            <a:r>
              <a:rPr lang="en-SG" dirty="0"/>
              <a:t>No. of </a:t>
            </a:r>
            <a:r>
              <a:rPr lang="en-SG" dirty="0" err="1"/>
              <a:t>Neighborhood</a:t>
            </a:r>
            <a:r>
              <a:rPr lang="en-SG" dirty="0"/>
              <a:t> in each Borough</a:t>
            </a:r>
          </a:p>
        </p:txBody>
      </p:sp>
      <p:pic>
        <p:nvPicPr>
          <p:cNvPr id="5" name="Content Placeholder 4">
            <a:extLst>
              <a:ext uri="{FF2B5EF4-FFF2-40B4-BE49-F238E27FC236}">
                <a16:creationId xmlns:a16="http://schemas.microsoft.com/office/drawing/2014/main" id="{51ECDB2A-3699-4C33-A163-A37555F751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6171" y="907413"/>
            <a:ext cx="11427128" cy="6169247"/>
          </a:xfrm>
        </p:spPr>
      </p:pic>
    </p:spTree>
    <p:extLst>
      <p:ext uri="{BB962C8B-B14F-4D97-AF65-F5344CB8AC3E}">
        <p14:creationId xmlns:p14="http://schemas.microsoft.com/office/powerpoint/2010/main" val="364602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83A36-02AB-4E34-B7AE-562D74F0A1FD}"/>
              </a:ext>
            </a:extLst>
          </p:cNvPr>
          <p:cNvSpPr>
            <a:spLocks noGrp="1"/>
          </p:cNvSpPr>
          <p:nvPr>
            <p:ph type="title"/>
          </p:nvPr>
        </p:nvSpPr>
        <p:spPr>
          <a:xfrm>
            <a:off x="2539916" y="125896"/>
            <a:ext cx="8911687" cy="1280890"/>
          </a:xfrm>
        </p:spPr>
        <p:txBody>
          <a:bodyPr/>
          <a:lstStyle/>
          <a:p>
            <a:r>
              <a:rPr lang="en-SG" dirty="0"/>
              <a:t>Search for all venues</a:t>
            </a:r>
          </a:p>
        </p:txBody>
      </p:sp>
      <p:pic>
        <p:nvPicPr>
          <p:cNvPr id="5" name="Content Placeholder 4">
            <a:extLst>
              <a:ext uri="{FF2B5EF4-FFF2-40B4-BE49-F238E27FC236}">
                <a16:creationId xmlns:a16="http://schemas.microsoft.com/office/drawing/2014/main" id="{7DC71CB3-3EAF-41D2-943D-5315B944C3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2938" y="844895"/>
            <a:ext cx="10919105" cy="5887209"/>
          </a:xfrm>
        </p:spPr>
      </p:pic>
    </p:spTree>
    <p:extLst>
      <p:ext uri="{BB962C8B-B14F-4D97-AF65-F5344CB8AC3E}">
        <p14:creationId xmlns:p14="http://schemas.microsoft.com/office/powerpoint/2010/main" val="489781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FDFE-FF35-4AAA-B035-397DEC12D990}"/>
              </a:ext>
            </a:extLst>
          </p:cNvPr>
          <p:cNvSpPr>
            <a:spLocks noGrp="1"/>
          </p:cNvSpPr>
          <p:nvPr>
            <p:ph type="title"/>
          </p:nvPr>
        </p:nvSpPr>
        <p:spPr/>
        <p:txBody>
          <a:bodyPr/>
          <a:lstStyle/>
          <a:p>
            <a:r>
              <a:rPr lang="en-SG" dirty="0"/>
              <a:t>Search for Targeted Data/Value</a:t>
            </a:r>
          </a:p>
        </p:txBody>
      </p:sp>
      <p:pic>
        <p:nvPicPr>
          <p:cNvPr id="5" name="Content Placeholder 4">
            <a:extLst>
              <a:ext uri="{FF2B5EF4-FFF2-40B4-BE49-F238E27FC236}">
                <a16:creationId xmlns:a16="http://schemas.microsoft.com/office/drawing/2014/main" id="{6272BE07-7182-4970-ACE7-FF2F06309F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7274" y="1370571"/>
            <a:ext cx="10450169" cy="5657395"/>
          </a:xfrm>
        </p:spPr>
      </p:pic>
    </p:spTree>
    <p:extLst>
      <p:ext uri="{BB962C8B-B14F-4D97-AF65-F5344CB8AC3E}">
        <p14:creationId xmlns:p14="http://schemas.microsoft.com/office/powerpoint/2010/main" val="3367838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AA78-44CE-4069-859B-8453D76DD809}"/>
              </a:ext>
            </a:extLst>
          </p:cNvPr>
          <p:cNvSpPr>
            <a:spLocks noGrp="1"/>
          </p:cNvSpPr>
          <p:nvPr>
            <p:ph type="title"/>
          </p:nvPr>
        </p:nvSpPr>
        <p:spPr/>
        <p:txBody>
          <a:bodyPr/>
          <a:lstStyle/>
          <a:p>
            <a:r>
              <a:rPr lang="en-SG" dirty="0"/>
              <a:t>Analyse each </a:t>
            </a:r>
            <a:r>
              <a:rPr lang="en-SG" dirty="0" err="1"/>
              <a:t>neighborhood</a:t>
            </a:r>
            <a:endParaRPr lang="en-SG" dirty="0"/>
          </a:p>
        </p:txBody>
      </p:sp>
      <p:pic>
        <p:nvPicPr>
          <p:cNvPr id="5" name="Content Placeholder 4">
            <a:extLst>
              <a:ext uri="{FF2B5EF4-FFF2-40B4-BE49-F238E27FC236}">
                <a16:creationId xmlns:a16="http://schemas.microsoft.com/office/drawing/2014/main" id="{87646295-1504-4389-8C43-8115022E34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9443" y="1234711"/>
            <a:ext cx="10601739" cy="5632175"/>
          </a:xfrm>
        </p:spPr>
      </p:pic>
    </p:spTree>
    <p:extLst>
      <p:ext uri="{BB962C8B-B14F-4D97-AF65-F5344CB8AC3E}">
        <p14:creationId xmlns:p14="http://schemas.microsoft.com/office/powerpoint/2010/main" val="20889088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TotalTime>
  <Words>241</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BATTLE OF THE NEIGHBOURHOOD CAPSTONE PROJECT </vt:lpstr>
      <vt:lpstr>Introduction/ Problem:  In 2018 New York City welcomed a record 65.2 million visitors, comprising 51.6 million domestic and 13.5 million international visitors, the ninth consecutive year of tourism growth. However, given the constant flowing of visitors, the reviews in the most visited travel guide platform, Tripadvisor, on accessibility to information while travelling in New York is notoriously bad.  So why do tourists have difficulty access to information? </vt:lpstr>
      <vt:lpstr>PowerPoint Presentation</vt:lpstr>
      <vt:lpstr>Python packages and Dependencies: </vt:lpstr>
      <vt:lpstr>Pre-processing/ Data Wrangling</vt:lpstr>
      <vt:lpstr>No. of Neighborhood in each Borough</vt:lpstr>
      <vt:lpstr>Search for all venues</vt:lpstr>
      <vt:lpstr>Search for Targeted Data/Value</vt:lpstr>
      <vt:lpstr>Analyse each neighborhood</vt:lpstr>
      <vt:lpstr>Finally cluster via kmeans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NEIGHBOURHOOD CAPSTONE PROJECT</dc:title>
  <dc:creator>Wan Jun Lim</dc:creator>
  <cp:lastModifiedBy>Wan Jun Lim</cp:lastModifiedBy>
  <cp:revision>2</cp:revision>
  <dcterms:created xsi:type="dcterms:W3CDTF">2020-06-30T12:55:27Z</dcterms:created>
  <dcterms:modified xsi:type="dcterms:W3CDTF">2020-06-30T13:12:42Z</dcterms:modified>
</cp:coreProperties>
</file>