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77" r:id="rId3"/>
    <p:sldId id="278" r:id="rId4"/>
    <p:sldId id="258" r:id="rId5"/>
    <p:sldId id="259" r:id="rId6"/>
    <p:sldId id="264" r:id="rId7"/>
    <p:sldId id="265" r:id="rId8"/>
    <p:sldId id="257" r:id="rId9"/>
    <p:sldId id="266" r:id="rId10"/>
    <p:sldId id="279" r:id="rId11"/>
    <p:sldId id="268" r:id="rId12"/>
    <p:sldId id="280" r:id="rId13"/>
    <p:sldId id="281" r:id="rId14"/>
    <p:sldId id="269" r:id="rId15"/>
    <p:sldId id="270" r:id="rId16"/>
    <p:sldId id="282" r:id="rId17"/>
    <p:sldId id="271" r:id="rId18"/>
    <p:sldId id="274" r:id="rId19"/>
    <p:sldId id="272" r:id="rId20"/>
    <p:sldId id="273" r:id="rId21"/>
    <p:sldId id="275" r:id="rId22"/>
    <p:sldId id="276"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12/11/2019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288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1657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12/11/2019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209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12/11/2019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6422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12/11/2019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6192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969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8625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502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2598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12/11/2019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4166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12/11/2019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0528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12/11/2019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2489374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1" r:id="rId6"/>
    <p:sldLayoutId id="2147483847" r:id="rId7"/>
    <p:sldLayoutId id="2147483848" r:id="rId8"/>
    <p:sldLayoutId id="2147483849" r:id="rId9"/>
    <p:sldLayoutId id="2147483850" r:id="rId10"/>
    <p:sldLayoutId id="2147483852"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rvind-kumar-108a4b2b/" TargetMode="External"/><Relationship Id="rId2" Type="http://schemas.openxmlformats.org/officeDocument/2006/relationships/hyperlink" Target="https://www.facebook.com/greenlearner"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hyperlink" Target="https://docs.cloudfoundry.org/buildpack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3.xml.rels><?xml version="1.0" encoding="UTF-8" standalone="yes"?>
<Relationships xmlns="http://schemas.openxmlformats.org/package/2006/relationships"><Relationship Id="rId8" Type="http://schemas.openxmlformats.org/officeDocument/2006/relationships/hyperlink" Target="https://pivotal.io/platform/pcf-tutorials/getting-started-with-pivotal-cloud-foundry/next-steps" TargetMode="External"/><Relationship Id="rId3" Type="http://schemas.openxmlformats.org/officeDocument/2006/relationships/hyperlink" Target="https://pivotal.io/why-pivotal" TargetMode="External"/><Relationship Id="rId7" Type="http://schemas.openxmlformats.org/officeDocument/2006/relationships/hyperlink" Target="https://pivotal.io/platform/pcf-tutorials/getting-started-with-pivotal-cloud-foundry" TargetMode="External"/><Relationship Id="rId2" Type="http://schemas.openxmlformats.org/officeDocument/2006/relationships/hyperlink" Target="https://www.cloudfoundry.org/the-foundry/pivotal-cloud-foundry/" TargetMode="External"/><Relationship Id="rId1" Type="http://schemas.openxmlformats.org/officeDocument/2006/relationships/slideLayout" Target="../slideLayouts/slideLayout2.xml"/><Relationship Id="rId6" Type="http://schemas.openxmlformats.org/officeDocument/2006/relationships/hyperlink" Target="https://docs.pivotal.io/" TargetMode="External"/><Relationship Id="rId5" Type="http://schemas.openxmlformats.org/officeDocument/2006/relationships/hyperlink" Target="https://en.wikipedia.org/wiki/Cloud_Foundry" TargetMode="External"/><Relationship Id="rId4" Type="http://schemas.openxmlformats.org/officeDocument/2006/relationships/hyperlink" Target="https://docs.pivotal.io/pivotalcf/2-3/concepts/overview.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2">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96266" y="2038350"/>
            <a:ext cx="12000484" cy="3109903"/>
          </a:xfrm>
          <a:solidFill>
            <a:srgbClr val="002060"/>
          </a:solidFill>
          <a:scene3d>
            <a:camera prst="perspectiveLeft"/>
            <a:lightRig rig="threePt" dir="t"/>
          </a:scene3d>
        </p:spPr>
        <p:txBody>
          <a:bodyPr>
            <a:noAutofit/>
          </a:bodyPr>
          <a:lstStyle/>
          <a:p>
            <a:pPr algn="ctr"/>
            <a:r>
              <a:rPr lang="en-IN" sz="4000" dirty="0">
                <a:solidFill>
                  <a:schemeClr val="tx1"/>
                </a:solidFill>
              </a:rPr>
              <a:t>Microservices deployment</a:t>
            </a:r>
            <a:br>
              <a:rPr lang="en-IN" sz="4000" dirty="0">
                <a:solidFill>
                  <a:schemeClr val="tx1"/>
                </a:solidFill>
              </a:rPr>
            </a:br>
            <a:r>
              <a:rPr lang="en-IN" sz="4000" dirty="0">
                <a:solidFill>
                  <a:schemeClr val="tx1"/>
                </a:solidFill>
              </a:rPr>
              <a:t>with</a:t>
            </a:r>
            <a:br>
              <a:rPr lang="en-IN" sz="4000" dirty="0">
                <a:solidFill>
                  <a:schemeClr val="tx1"/>
                </a:solidFill>
              </a:rPr>
            </a:br>
            <a:r>
              <a:rPr lang="en-IN" sz="7200" b="1" dirty="0">
                <a:solidFill>
                  <a:srgbClr val="00B050"/>
                </a:solidFill>
                <a:latin typeface="Algerian" panose="04020705040A02060702" pitchFamily="82" charset="0"/>
              </a:rPr>
              <a:t>pivotal cloud foundry</a:t>
            </a:r>
            <a:endParaRPr lang="en-IN" sz="4000" b="1" dirty="0">
              <a:solidFill>
                <a:srgbClr val="00B05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3886198" y="5822150"/>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5" name="Rectangle: Rounded Corners 4">
            <a:extLst>
              <a:ext uri="{FF2B5EF4-FFF2-40B4-BE49-F238E27FC236}">
                <a16:creationId xmlns:a16="http://schemas.microsoft.com/office/drawing/2014/main" id="{76C32B0D-A755-4D59-9865-7607C564096C}"/>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0620374" y="0"/>
            <a:ext cx="1571624" cy="942975"/>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t>#1</a:t>
            </a:r>
          </a:p>
        </p:txBody>
      </p:sp>
      <p:pic>
        <p:nvPicPr>
          <p:cNvPr id="7" name="Picture 6">
            <a:extLst>
              <a:ext uri="{FF2B5EF4-FFF2-40B4-BE49-F238E27FC236}">
                <a16:creationId xmlns:a16="http://schemas.microsoft.com/office/drawing/2014/main" id="{125C2E9B-EA23-4EA2-8DC1-5826AEBE3837}"/>
              </a:ext>
            </a:extLst>
          </p:cNvPr>
          <p:cNvPicPr>
            <a:picLocks noChangeAspect="1"/>
          </p:cNvPicPr>
          <p:nvPr/>
        </p:nvPicPr>
        <p:blipFill rotWithShape="1">
          <a:blip r:embed="rId3"/>
          <a:srcRect l="13027" t="9915"/>
          <a:stretch/>
        </p:blipFill>
        <p:spPr>
          <a:xfrm>
            <a:off x="4533900" y="4762"/>
            <a:ext cx="3338512" cy="203358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6A083B05-A47B-4EA9-AC3F-640C686DF2D4}"/>
              </a:ext>
            </a:extLst>
          </p:cNvPr>
          <p:cNvPicPr>
            <a:picLocks noChangeAspect="1"/>
          </p:cNvPicPr>
          <p:nvPr/>
        </p:nvPicPr>
        <p:blipFill>
          <a:blip r:embed="rId4"/>
          <a:stretch>
            <a:fillRect/>
          </a:stretch>
        </p:blipFill>
        <p:spPr>
          <a:xfrm>
            <a:off x="96265" y="5362585"/>
            <a:ext cx="3038475" cy="1438265"/>
          </a:xfrm>
          <a:prstGeom prst="rect">
            <a:avLst/>
          </a:prstGeom>
          <a:ln>
            <a:solidFill>
              <a:schemeClr val="accent1"/>
            </a:solid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B8DD3E31-DF8D-4942-B158-F056A5B94212}"/>
              </a:ext>
            </a:extLst>
          </p:cNvPr>
          <p:cNvPicPr>
            <a:picLocks noChangeAspect="1"/>
          </p:cNvPicPr>
          <p:nvPr/>
        </p:nvPicPr>
        <p:blipFill>
          <a:blip r:embed="rId5"/>
          <a:stretch>
            <a:fillRect/>
          </a:stretch>
        </p:blipFill>
        <p:spPr>
          <a:xfrm>
            <a:off x="9582369" y="5162544"/>
            <a:ext cx="2609629" cy="1700213"/>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D082FE9E-85AD-46F9-9DCF-70E51328D773}"/>
              </a:ext>
            </a:extLst>
          </p:cNvPr>
          <p:cNvPicPr>
            <a:picLocks noChangeAspect="1"/>
          </p:cNvPicPr>
          <p:nvPr/>
        </p:nvPicPr>
        <p:blipFill>
          <a:blip r:embed="rId6"/>
          <a:stretch>
            <a:fillRect/>
          </a:stretch>
        </p:blipFill>
        <p:spPr>
          <a:xfrm>
            <a:off x="1337869" y="1038716"/>
            <a:ext cx="1870793" cy="918181"/>
          </a:xfrm>
          <a:prstGeom prst="rect">
            <a:avLst/>
          </a:prstGeom>
          <a:ln>
            <a:noFill/>
          </a:ln>
          <a:effectLst>
            <a:outerShdw blurRad="292100" dist="139700" dir="2700000" algn="tl" rotWithShape="0">
              <a:srgbClr val="333333">
                <a:alpha val="65000"/>
              </a:srgbClr>
            </a:outerShdw>
          </a:effectLst>
        </p:spPr>
      </p:pic>
      <p:sp>
        <p:nvSpPr>
          <p:cNvPr id="17" name="Star: 7 Points 16">
            <a:extLst>
              <a:ext uri="{FF2B5EF4-FFF2-40B4-BE49-F238E27FC236}">
                <a16:creationId xmlns:a16="http://schemas.microsoft.com/office/drawing/2014/main" id="{D104A27B-D70C-4ED1-B012-3768FA3C3743}"/>
              </a:ext>
            </a:extLst>
          </p:cNvPr>
          <p:cNvSpPr/>
          <p:nvPr/>
        </p:nvSpPr>
        <p:spPr>
          <a:xfrm>
            <a:off x="-413765" y="2389795"/>
            <a:ext cx="3151630" cy="1323965"/>
          </a:xfrm>
          <a:prstGeom prst="star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2400" dirty="0"/>
              <a:t>Deployment</a:t>
            </a:r>
          </a:p>
        </p:txBody>
      </p:sp>
      <p:sp>
        <p:nvSpPr>
          <p:cNvPr id="20" name="Star: 7 Points 19">
            <a:extLst>
              <a:ext uri="{FF2B5EF4-FFF2-40B4-BE49-F238E27FC236}">
                <a16:creationId xmlns:a16="http://schemas.microsoft.com/office/drawing/2014/main" id="{574067BA-4476-485C-9423-8E2B739985C6}"/>
              </a:ext>
            </a:extLst>
          </p:cNvPr>
          <p:cNvSpPr/>
          <p:nvPr/>
        </p:nvSpPr>
        <p:spPr>
          <a:xfrm>
            <a:off x="8288116" y="771535"/>
            <a:ext cx="3151630" cy="1323965"/>
          </a:xfrm>
          <a:prstGeom prst="star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2400" dirty="0"/>
              <a:t>Monitoring</a:t>
            </a:r>
          </a:p>
        </p:txBody>
      </p:sp>
      <p:sp>
        <p:nvSpPr>
          <p:cNvPr id="22" name="Star: 7 Points 21">
            <a:extLst>
              <a:ext uri="{FF2B5EF4-FFF2-40B4-BE49-F238E27FC236}">
                <a16:creationId xmlns:a16="http://schemas.microsoft.com/office/drawing/2014/main" id="{76A9A9E9-64CE-49C2-8461-D1B97D084385}"/>
              </a:ext>
            </a:extLst>
          </p:cNvPr>
          <p:cNvSpPr/>
          <p:nvPr/>
        </p:nvSpPr>
        <p:spPr>
          <a:xfrm>
            <a:off x="6387874" y="5519744"/>
            <a:ext cx="3151630" cy="1323965"/>
          </a:xfrm>
          <a:prstGeom prst="star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2400" dirty="0"/>
              <a:t>Scaling</a:t>
            </a:r>
          </a:p>
        </p:txBody>
      </p:sp>
    </p:spTree>
    <p:extLst>
      <p:ext uri="{BB962C8B-B14F-4D97-AF65-F5344CB8AC3E}">
        <p14:creationId xmlns:p14="http://schemas.microsoft.com/office/powerpoint/2010/main" val="38467623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2">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199010" y="3429000"/>
            <a:ext cx="12000484" cy="2450595"/>
          </a:xfrm>
          <a:solidFill>
            <a:srgbClr val="002060"/>
          </a:solidFill>
          <a:scene3d>
            <a:camera prst="perspectiveLeft"/>
            <a:lightRig rig="threePt" dir="t"/>
          </a:scene3d>
        </p:spPr>
        <p:txBody>
          <a:bodyPr>
            <a:noAutofit/>
          </a:bodyPr>
          <a:lstStyle/>
          <a:p>
            <a:pPr algn="ctr"/>
            <a:br>
              <a:rPr lang="en-IN" b="1" dirty="0">
                <a:solidFill>
                  <a:srgbClr val="00B050"/>
                </a:solidFill>
                <a:latin typeface="Algerian" panose="04020705040A02060702" pitchFamily="82" charset="0"/>
              </a:rPr>
            </a:br>
            <a:r>
              <a:rPr lang="en-IN" sz="5400" b="1" dirty="0">
                <a:solidFill>
                  <a:srgbClr val="FF0000"/>
                </a:solidFill>
                <a:latin typeface="Algerian" panose="04020705040A02060702" pitchFamily="82" charset="0"/>
              </a:rPr>
              <a:t>ENVIRONMENT SETUP</a:t>
            </a:r>
            <a:br>
              <a:rPr lang="en-IN" sz="5400" b="1" dirty="0">
                <a:solidFill>
                  <a:srgbClr val="FF0000"/>
                </a:solidFill>
                <a:latin typeface="Algerian" panose="04020705040A02060702" pitchFamily="82" charset="0"/>
              </a:rPr>
            </a:br>
            <a:r>
              <a:rPr lang="en-IN" sz="5400" b="1" dirty="0">
                <a:solidFill>
                  <a:srgbClr val="FF0000"/>
                </a:solidFill>
                <a:latin typeface="Algerian" panose="04020705040A02060702" pitchFamily="82" charset="0"/>
              </a:rPr>
              <a:t>PCF CLI installation</a:t>
            </a:r>
            <a:br>
              <a:rPr lang="en-IN" b="1" dirty="0">
                <a:solidFill>
                  <a:srgbClr val="00B050"/>
                </a:solidFill>
                <a:latin typeface="Algerian" panose="04020705040A02060702" pitchFamily="82" charset="0"/>
              </a:rPr>
            </a:br>
            <a:endParaRPr lang="en-IN" sz="1600" b="1"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4991098" y="6009693"/>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0925175" y="-9525"/>
            <a:ext cx="1266823" cy="800100"/>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#3</a:t>
            </a:r>
          </a:p>
        </p:txBody>
      </p:sp>
      <p:pic>
        <p:nvPicPr>
          <p:cNvPr id="11" name="Picture 10">
            <a:extLst>
              <a:ext uri="{FF2B5EF4-FFF2-40B4-BE49-F238E27FC236}">
                <a16:creationId xmlns:a16="http://schemas.microsoft.com/office/drawing/2014/main" id="{966E71A7-952F-453F-A6DD-9DD1C96EC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76" y="541712"/>
            <a:ext cx="8724899" cy="3344487"/>
          </a:xfrm>
          <a:prstGeom prst="rect">
            <a:avLst/>
          </a:prstGeom>
        </p:spPr>
      </p:pic>
      <p:sp>
        <p:nvSpPr>
          <p:cNvPr id="13" name="Rectangle 12">
            <a:extLst>
              <a:ext uri="{FF2B5EF4-FFF2-40B4-BE49-F238E27FC236}">
                <a16:creationId xmlns:a16="http://schemas.microsoft.com/office/drawing/2014/main" id="{1909EE15-70C2-4319-92F4-DA7346AD9C96}"/>
              </a:ext>
            </a:extLst>
          </p:cNvPr>
          <p:cNvSpPr/>
          <p:nvPr/>
        </p:nvSpPr>
        <p:spPr>
          <a:xfrm>
            <a:off x="2200274" y="657807"/>
            <a:ext cx="3219451" cy="15615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B050"/>
                </a:solidFill>
                <a:latin typeface="Algerian" panose="04020705040A02060702" pitchFamily="82" charset="0"/>
              </a:rPr>
              <a:t>MICROSERVICES</a:t>
            </a:r>
          </a:p>
          <a:p>
            <a:pPr algn="ctr"/>
            <a:r>
              <a:rPr lang="en-IN" sz="2800" dirty="0">
                <a:solidFill>
                  <a:srgbClr val="00B050"/>
                </a:solidFill>
                <a:latin typeface="Algerian" panose="04020705040A02060702" pitchFamily="82" charset="0"/>
              </a:rPr>
              <a:t>AND</a:t>
            </a:r>
          </a:p>
          <a:p>
            <a:pPr algn="ctr"/>
            <a:r>
              <a:rPr lang="en-IN" sz="2800" dirty="0">
                <a:solidFill>
                  <a:srgbClr val="00B050"/>
                </a:solidFill>
                <a:latin typeface="Algerian" panose="04020705040A02060702" pitchFamily="82" charset="0"/>
              </a:rPr>
              <a:t>CLOUD FOUNDRY</a:t>
            </a:r>
          </a:p>
        </p:txBody>
      </p:sp>
      <p:sp>
        <p:nvSpPr>
          <p:cNvPr id="23" name="Rectangle: Rounded Corners 22">
            <a:extLst>
              <a:ext uri="{FF2B5EF4-FFF2-40B4-BE49-F238E27FC236}">
                <a16:creationId xmlns:a16="http://schemas.microsoft.com/office/drawing/2014/main" id="{38CBEF94-4B9F-4698-BA43-CF1050C17CB4}"/>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Tree>
    <p:extLst>
      <p:ext uri="{BB962C8B-B14F-4D97-AF65-F5344CB8AC3E}">
        <p14:creationId xmlns:p14="http://schemas.microsoft.com/office/powerpoint/2010/main" val="157510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Steps to perform</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lstStyle/>
          <a:p>
            <a:r>
              <a:rPr lang="en-IN" b="1" dirty="0"/>
              <a:t>CF cli installation</a:t>
            </a:r>
          </a:p>
          <a:p>
            <a:r>
              <a:rPr lang="en-IN" b="1" dirty="0"/>
              <a:t>Registration</a:t>
            </a:r>
          </a:p>
          <a:p>
            <a:r>
              <a:rPr lang="en-IN" b="1" dirty="0"/>
              <a:t>ORG/SPACE</a:t>
            </a:r>
          </a:p>
        </p:txBody>
      </p:sp>
    </p:spTree>
    <p:extLst>
      <p:ext uri="{BB962C8B-B14F-4D97-AF65-F5344CB8AC3E}">
        <p14:creationId xmlns:p14="http://schemas.microsoft.com/office/powerpoint/2010/main" val="125680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39E538-BBFE-46FB-A55B-E28D03761BBA}"/>
              </a:ext>
            </a:extLst>
          </p:cNvPr>
          <p:cNvPicPr>
            <a:picLocks noChangeAspect="1"/>
          </p:cNvPicPr>
          <p:nvPr/>
        </p:nvPicPr>
        <p:blipFill>
          <a:blip r:embed="rId2"/>
          <a:stretch>
            <a:fillRect/>
          </a:stretch>
        </p:blipFill>
        <p:spPr>
          <a:xfrm>
            <a:off x="0" y="0"/>
            <a:ext cx="12192000" cy="6858000"/>
          </a:xfrm>
          <a:prstGeom prst="rect">
            <a:avLst/>
          </a:prstGeom>
          <a:ln>
            <a:noFill/>
          </a:ln>
          <a:effectLst>
            <a:softEdge rad="112500"/>
          </a:effectLst>
        </p:spPr>
      </p:pic>
    </p:spTree>
    <p:extLst>
      <p:ext uri="{BB962C8B-B14F-4D97-AF65-F5344CB8AC3E}">
        <p14:creationId xmlns:p14="http://schemas.microsoft.com/office/powerpoint/2010/main" val="814647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C72335-992B-47EC-902B-BB5C3135EA63}"/>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C2060708-8103-49D4-A11B-D6F5788E7EBD}"/>
              </a:ext>
            </a:extLst>
          </p:cNvPr>
          <p:cNvSpPr/>
          <p:nvPr/>
        </p:nvSpPr>
        <p:spPr>
          <a:xfrm>
            <a:off x="5686425" y="4448175"/>
            <a:ext cx="733425" cy="123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52411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ORG</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xfrm>
            <a:off x="581192" y="2105025"/>
            <a:ext cx="11029615" cy="3870325"/>
          </a:xfrm>
          <a:solidFill>
            <a:schemeClr val="accent5">
              <a:lumMod val="20000"/>
              <a:lumOff val="80000"/>
            </a:schemeClr>
          </a:solidFill>
        </p:spPr>
        <p:txBody>
          <a:bodyPr>
            <a:normAutofit fontScale="92500" lnSpcReduction="10000"/>
          </a:bodyPr>
          <a:lstStyle/>
          <a:p>
            <a:endParaRPr lang="en-US" dirty="0"/>
          </a:p>
          <a:p>
            <a:r>
              <a:rPr lang="en-US" dirty="0"/>
              <a:t>An org is a development account that an individual or multiple collaborators can own and use. </a:t>
            </a:r>
          </a:p>
          <a:p>
            <a:r>
              <a:rPr lang="en-US" dirty="0"/>
              <a:t>All collaborators access an org with user accounts, which have roles such as</a:t>
            </a:r>
          </a:p>
          <a:p>
            <a:pPr lvl="1"/>
            <a:r>
              <a:rPr lang="en-US" dirty="0"/>
              <a:t> Org Manager, </a:t>
            </a:r>
          </a:p>
          <a:p>
            <a:pPr lvl="1"/>
            <a:r>
              <a:rPr lang="en-US" dirty="0"/>
              <a:t>Org Auditor, and </a:t>
            </a:r>
          </a:p>
          <a:p>
            <a:pPr lvl="1"/>
            <a:r>
              <a:rPr lang="en-US" dirty="0"/>
              <a:t>Org Billing Manager. </a:t>
            </a:r>
          </a:p>
          <a:p>
            <a:r>
              <a:rPr lang="en-US" dirty="0"/>
              <a:t>Collaborators in an org share a resource quota plan, apps, services availability, and custom domains.</a:t>
            </a:r>
          </a:p>
          <a:p>
            <a:r>
              <a:rPr lang="en-US" dirty="0"/>
              <a:t>By default, an org has the status of </a:t>
            </a:r>
            <a:r>
              <a:rPr lang="en-US" i="1" dirty="0"/>
              <a:t>active</a:t>
            </a:r>
            <a:r>
              <a:rPr lang="en-US" dirty="0"/>
              <a:t>. </a:t>
            </a:r>
          </a:p>
          <a:p>
            <a:r>
              <a:rPr lang="en-US" dirty="0"/>
              <a:t>An admin can set the status of an org to </a:t>
            </a:r>
            <a:r>
              <a:rPr lang="en-US" i="1" dirty="0"/>
              <a:t>suspended</a:t>
            </a:r>
            <a:r>
              <a:rPr lang="en-US" dirty="0"/>
              <a:t> for various reasons such as failure to provide payment or misuse. </a:t>
            </a:r>
          </a:p>
          <a:p>
            <a:r>
              <a:rPr lang="en-US" dirty="0"/>
              <a:t>When an org is suspended, users cannot perform certain activities within the org, such as push apps, modify spaces, or bind services.</a:t>
            </a:r>
          </a:p>
          <a:p>
            <a:endParaRPr lang="en-IN" b="1" dirty="0"/>
          </a:p>
        </p:txBody>
      </p:sp>
    </p:spTree>
    <p:extLst>
      <p:ext uri="{BB962C8B-B14F-4D97-AF65-F5344CB8AC3E}">
        <p14:creationId xmlns:p14="http://schemas.microsoft.com/office/powerpoint/2010/main" val="85645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1000"/>
                                        <p:tgtEl>
                                          <p:spTgt spid="3">
                                            <p:txEl>
                                              <p:pRg st="9" end="9"/>
                                            </p:txEl>
                                          </p:spTgt>
                                        </p:tgtEl>
                                      </p:cBhvr>
                                    </p:animEffect>
                                    <p:anim calcmode="lin" valueType="num">
                                      <p:cBhvr>
                                        <p:cTn id="6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SPACE</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xfrm>
            <a:off x="581192" y="1971675"/>
            <a:ext cx="11029615" cy="4003675"/>
          </a:xfrm>
          <a:solidFill>
            <a:schemeClr val="accent5">
              <a:lumMod val="20000"/>
              <a:lumOff val="80000"/>
            </a:schemeClr>
          </a:solidFill>
        </p:spPr>
        <p:txBody>
          <a:bodyPr>
            <a:normAutofit fontScale="85000" lnSpcReduction="20000"/>
          </a:bodyPr>
          <a:lstStyle/>
          <a:p>
            <a:endParaRPr lang="en-US" sz="2000" dirty="0"/>
          </a:p>
          <a:p>
            <a:r>
              <a:rPr lang="en-US" sz="2000" dirty="0"/>
              <a:t>A space provides users with access to a shared location for app development, deployment, and maintenance.</a:t>
            </a:r>
          </a:p>
          <a:p>
            <a:r>
              <a:rPr lang="en-US" sz="2000" dirty="0"/>
              <a:t>An org can contain multiple spaces</a:t>
            </a:r>
          </a:p>
          <a:p>
            <a:r>
              <a:rPr lang="en-US" sz="2000" dirty="0"/>
              <a:t>Every app, service, and route is scoped to a space</a:t>
            </a:r>
          </a:p>
          <a:p>
            <a:r>
              <a:rPr lang="en-US" sz="2000" dirty="0"/>
              <a:t>Org managers can set quotas on the following for a space:</a:t>
            </a:r>
          </a:p>
          <a:p>
            <a:pPr lvl="1"/>
            <a:r>
              <a:rPr lang="en-US" sz="1800" dirty="0"/>
              <a:t>Usage of paid services</a:t>
            </a:r>
          </a:p>
          <a:p>
            <a:pPr lvl="1"/>
            <a:r>
              <a:rPr lang="en-US" sz="1800" dirty="0"/>
              <a:t>Number of app instances</a:t>
            </a:r>
          </a:p>
          <a:p>
            <a:pPr lvl="1"/>
            <a:r>
              <a:rPr lang="en-US" sz="1800" dirty="0"/>
              <a:t>Number of service keys</a:t>
            </a:r>
          </a:p>
          <a:p>
            <a:pPr lvl="1"/>
            <a:r>
              <a:rPr lang="en-US" sz="1800" dirty="0"/>
              <a:t>Number of routes</a:t>
            </a:r>
          </a:p>
          <a:p>
            <a:pPr lvl="1"/>
            <a:r>
              <a:rPr lang="en-US" sz="1800" dirty="0"/>
              <a:t>Number of reserved route ports</a:t>
            </a:r>
          </a:p>
          <a:p>
            <a:pPr lvl="1"/>
            <a:r>
              <a:rPr lang="en-US" sz="1800" dirty="0"/>
              <a:t>Memory used across the space</a:t>
            </a:r>
          </a:p>
          <a:p>
            <a:pPr lvl="1"/>
            <a:r>
              <a:rPr lang="en-US" sz="1800" dirty="0"/>
              <a:t>Memory used by a single app instances</a:t>
            </a:r>
          </a:p>
          <a:p>
            <a:endParaRPr lang="en-IN" sz="2000" b="1" dirty="0"/>
          </a:p>
        </p:txBody>
      </p:sp>
    </p:spTree>
    <p:extLst>
      <p:ext uri="{BB962C8B-B14F-4D97-AF65-F5344CB8AC3E}">
        <p14:creationId xmlns:p14="http://schemas.microsoft.com/office/powerpoint/2010/main" val="399696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1000"/>
                                        <p:tgtEl>
                                          <p:spTgt spid="3">
                                            <p:txEl>
                                              <p:pRg st="10" end="10"/>
                                            </p:txEl>
                                          </p:spTgt>
                                        </p:tgtEl>
                                      </p:cBhvr>
                                    </p:animEffect>
                                    <p:anim calcmode="lin" valueType="num">
                                      <p:cBhvr>
                                        <p:cTn id="6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2">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199010" y="3429000"/>
            <a:ext cx="12000484" cy="2450595"/>
          </a:xfrm>
          <a:solidFill>
            <a:srgbClr val="002060"/>
          </a:solidFill>
          <a:scene3d>
            <a:camera prst="perspectiveLeft"/>
            <a:lightRig rig="threePt" dir="t"/>
          </a:scene3d>
        </p:spPr>
        <p:txBody>
          <a:bodyPr>
            <a:noAutofit/>
          </a:bodyPr>
          <a:lstStyle/>
          <a:p>
            <a:pPr algn="ctr"/>
            <a:br>
              <a:rPr lang="en-IN" b="1" dirty="0">
                <a:solidFill>
                  <a:srgbClr val="00B050"/>
                </a:solidFill>
                <a:latin typeface="Algerian" panose="04020705040A02060702" pitchFamily="82" charset="0"/>
              </a:rPr>
            </a:br>
            <a:r>
              <a:rPr lang="en-IN" sz="5400" b="1" dirty="0">
                <a:solidFill>
                  <a:srgbClr val="FF0000"/>
                </a:solidFill>
                <a:latin typeface="Algerian" panose="04020705040A02060702" pitchFamily="82" charset="0"/>
              </a:rPr>
              <a:t>Deploying first application</a:t>
            </a:r>
            <a:br>
              <a:rPr lang="en-IN" sz="5400" b="1" dirty="0">
                <a:solidFill>
                  <a:srgbClr val="FF0000"/>
                </a:solidFill>
                <a:latin typeface="Algerian" panose="04020705040A02060702" pitchFamily="82" charset="0"/>
              </a:rPr>
            </a:br>
            <a:r>
              <a:rPr lang="en-IN" sz="5400" b="1" dirty="0">
                <a:solidFill>
                  <a:srgbClr val="FF0000"/>
                </a:solidFill>
                <a:latin typeface="Algerian" panose="04020705040A02060702" pitchFamily="82" charset="0"/>
              </a:rPr>
              <a:t>to PCF using CLI</a:t>
            </a:r>
            <a:br>
              <a:rPr lang="en-IN" b="1" dirty="0">
                <a:solidFill>
                  <a:srgbClr val="00B050"/>
                </a:solidFill>
                <a:latin typeface="Algerian" panose="04020705040A02060702" pitchFamily="82" charset="0"/>
              </a:rPr>
            </a:br>
            <a:endParaRPr lang="en-IN" sz="1600" b="1"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4991098" y="6009693"/>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0925175" y="-9525"/>
            <a:ext cx="1266823" cy="800100"/>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#4</a:t>
            </a:r>
          </a:p>
        </p:txBody>
      </p:sp>
      <p:pic>
        <p:nvPicPr>
          <p:cNvPr id="11" name="Picture 10">
            <a:extLst>
              <a:ext uri="{FF2B5EF4-FFF2-40B4-BE49-F238E27FC236}">
                <a16:creationId xmlns:a16="http://schemas.microsoft.com/office/drawing/2014/main" id="{966E71A7-952F-453F-A6DD-9DD1C96EC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76" y="541712"/>
            <a:ext cx="8724899" cy="3344487"/>
          </a:xfrm>
          <a:prstGeom prst="rect">
            <a:avLst/>
          </a:prstGeom>
        </p:spPr>
      </p:pic>
      <p:sp>
        <p:nvSpPr>
          <p:cNvPr id="13" name="Rectangle 12">
            <a:extLst>
              <a:ext uri="{FF2B5EF4-FFF2-40B4-BE49-F238E27FC236}">
                <a16:creationId xmlns:a16="http://schemas.microsoft.com/office/drawing/2014/main" id="{1909EE15-70C2-4319-92F4-DA7346AD9C96}"/>
              </a:ext>
            </a:extLst>
          </p:cNvPr>
          <p:cNvSpPr/>
          <p:nvPr/>
        </p:nvSpPr>
        <p:spPr>
          <a:xfrm>
            <a:off x="2200274" y="657807"/>
            <a:ext cx="3219451" cy="15615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B050"/>
                </a:solidFill>
                <a:latin typeface="Algerian" panose="04020705040A02060702" pitchFamily="82" charset="0"/>
              </a:rPr>
              <a:t>MICROSERVICES</a:t>
            </a:r>
          </a:p>
          <a:p>
            <a:pPr algn="ctr"/>
            <a:r>
              <a:rPr lang="en-IN" sz="2800" dirty="0">
                <a:solidFill>
                  <a:srgbClr val="00B050"/>
                </a:solidFill>
                <a:latin typeface="Algerian" panose="04020705040A02060702" pitchFamily="82" charset="0"/>
              </a:rPr>
              <a:t>AND</a:t>
            </a:r>
          </a:p>
          <a:p>
            <a:pPr algn="ctr"/>
            <a:r>
              <a:rPr lang="en-IN" sz="2800" dirty="0">
                <a:solidFill>
                  <a:srgbClr val="00B050"/>
                </a:solidFill>
                <a:latin typeface="Algerian" panose="04020705040A02060702" pitchFamily="82" charset="0"/>
              </a:rPr>
              <a:t>CLOUD FOUNDRY</a:t>
            </a:r>
          </a:p>
        </p:txBody>
      </p:sp>
      <p:sp>
        <p:nvSpPr>
          <p:cNvPr id="23" name="Rectangle: Rounded Corners 22">
            <a:extLst>
              <a:ext uri="{FF2B5EF4-FFF2-40B4-BE49-F238E27FC236}">
                <a16:creationId xmlns:a16="http://schemas.microsoft.com/office/drawing/2014/main" id="{38CBEF94-4B9F-4698-BA43-CF1050C17CB4}"/>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Tree>
    <p:extLst>
      <p:ext uri="{BB962C8B-B14F-4D97-AF65-F5344CB8AC3E}">
        <p14:creationId xmlns:p14="http://schemas.microsoft.com/office/powerpoint/2010/main" val="28488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Steps to perform</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lstStyle/>
          <a:p>
            <a:r>
              <a:rPr lang="en-IN" b="1" dirty="0"/>
              <a:t>Open </a:t>
            </a:r>
            <a:r>
              <a:rPr lang="en-IN" b="1" dirty="0" err="1"/>
              <a:t>cf</a:t>
            </a:r>
            <a:r>
              <a:rPr lang="en-IN" b="1" dirty="0"/>
              <a:t> cli</a:t>
            </a:r>
          </a:p>
          <a:p>
            <a:r>
              <a:rPr lang="en-IN" b="1" dirty="0"/>
              <a:t>Login</a:t>
            </a:r>
          </a:p>
          <a:p>
            <a:r>
              <a:rPr lang="en-IN" b="1" dirty="0"/>
              <a:t>Get the .jar which is to be pushed</a:t>
            </a:r>
          </a:p>
          <a:p>
            <a:r>
              <a:rPr lang="en-IN" b="1" dirty="0"/>
              <a:t>Push the app</a:t>
            </a:r>
          </a:p>
          <a:p>
            <a:endParaRPr lang="en-IN" b="1" dirty="0"/>
          </a:p>
        </p:txBody>
      </p:sp>
    </p:spTree>
    <p:extLst>
      <p:ext uri="{BB962C8B-B14F-4D97-AF65-F5344CB8AC3E}">
        <p14:creationId xmlns:p14="http://schemas.microsoft.com/office/powerpoint/2010/main" val="2124493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Sample application to be pushed/deployed</a:t>
            </a:r>
          </a:p>
        </p:txBody>
      </p:sp>
      <p:sp>
        <p:nvSpPr>
          <p:cNvPr id="4" name="Rectangle: Single Corner Rounded 3">
            <a:extLst>
              <a:ext uri="{FF2B5EF4-FFF2-40B4-BE49-F238E27FC236}">
                <a16:creationId xmlns:a16="http://schemas.microsoft.com/office/drawing/2014/main" id="{4369BC53-630D-4A54-A918-E26C09CF0C71}"/>
              </a:ext>
            </a:extLst>
          </p:cNvPr>
          <p:cNvSpPr/>
          <p:nvPr/>
        </p:nvSpPr>
        <p:spPr>
          <a:xfrm>
            <a:off x="3333750" y="2340864"/>
            <a:ext cx="4752975" cy="3634486"/>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Algerian" panose="04020705040A02060702" pitchFamily="82" charset="0"/>
              </a:rPr>
              <a:t>DOCTOR’s PORTAL</a:t>
            </a:r>
          </a:p>
          <a:p>
            <a:pPr marL="285750" indent="-285750" algn="ctr">
              <a:buFont typeface="Arial" panose="020B0604020202020204" pitchFamily="34" charset="0"/>
              <a:buChar char="•"/>
            </a:pPr>
            <a:r>
              <a:rPr lang="en-IN" dirty="0">
                <a:latin typeface="Algerian" panose="04020705040A02060702" pitchFamily="82" charset="0"/>
              </a:rPr>
              <a:t>/doctors [GET]</a:t>
            </a:r>
          </a:p>
          <a:p>
            <a:pPr marL="285750" indent="-285750" algn="ctr">
              <a:buFont typeface="Arial" panose="020B0604020202020204" pitchFamily="34" charset="0"/>
              <a:buChar char="•"/>
            </a:pPr>
            <a:r>
              <a:rPr lang="en-IN" dirty="0">
                <a:latin typeface="Algerian" panose="04020705040A02060702" pitchFamily="82" charset="0"/>
              </a:rPr>
              <a:t>/patients [GET]</a:t>
            </a:r>
          </a:p>
          <a:p>
            <a:pPr marL="285750" indent="-285750" algn="ctr">
              <a:buFont typeface="Arial" panose="020B0604020202020204" pitchFamily="34" charset="0"/>
              <a:buChar char="•"/>
            </a:pPr>
            <a:r>
              <a:rPr lang="en-IN" dirty="0">
                <a:latin typeface="Algerian" panose="04020705040A02060702" pitchFamily="82" charset="0"/>
              </a:rPr>
              <a:t>/diseases [GET]</a:t>
            </a:r>
          </a:p>
          <a:p>
            <a:pPr marL="285750" indent="-285750" algn="ctr">
              <a:buFont typeface="Arial" panose="020B0604020202020204" pitchFamily="34" charset="0"/>
              <a:buChar char="•"/>
            </a:pPr>
            <a:r>
              <a:rPr lang="en-IN" dirty="0">
                <a:latin typeface="Algerian" panose="04020705040A02060702" pitchFamily="82" charset="0"/>
              </a:rPr>
              <a:t>/doctors [POST]</a:t>
            </a:r>
          </a:p>
          <a:p>
            <a:pPr marL="285750" indent="-285750" algn="ctr">
              <a:buFont typeface="Arial" panose="020B0604020202020204" pitchFamily="34" charset="0"/>
              <a:buChar char="•"/>
            </a:pPr>
            <a:r>
              <a:rPr lang="en-IN" dirty="0">
                <a:latin typeface="Algerian" panose="04020705040A02060702" pitchFamily="82" charset="0"/>
              </a:rPr>
              <a:t>/patients [POST]</a:t>
            </a:r>
          </a:p>
          <a:p>
            <a:pPr marL="285750" indent="-285750" algn="ctr">
              <a:buFont typeface="Arial" panose="020B0604020202020204" pitchFamily="34" charset="0"/>
              <a:buChar char="•"/>
            </a:pPr>
            <a:r>
              <a:rPr lang="en-IN" dirty="0">
                <a:latin typeface="Algerian" panose="04020705040A02060702" pitchFamily="82" charset="0"/>
              </a:rPr>
              <a:t>/diseases [POST]</a:t>
            </a:r>
          </a:p>
          <a:p>
            <a:pPr marL="285750" indent="-285750" algn="ctr">
              <a:buFont typeface="Arial" panose="020B0604020202020204" pitchFamily="34" charset="0"/>
              <a:buChar char="•"/>
            </a:pPr>
            <a:endParaRPr lang="en-IN" dirty="0">
              <a:latin typeface="Algerian" panose="04020705040A02060702" pitchFamily="82" charset="0"/>
            </a:endParaRPr>
          </a:p>
          <a:p>
            <a:pPr algn="ctr"/>
            <a:endParaRPr lang="en-IN" dirty="0">
              <a:latin typeface="Algerian" panose="04020705040A02060702" pitchFamily="82" charset="0"/>
            </a:endParaRPr>
          </a:p>
        </p:txBody>
      </p:sp>
    </p:spTree>
    <p:extLst>
      <p:ext uri="{BB962C8B-B14F-4D97-AF65-F5344CB8AC3E}">
        <p14:creationId xmlns:p14="http://schemas.microsoft.com/office/powerpoint/2010/main" val="3742172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2">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875284" y="319098"/>
            <a:ext cx="12000484" cy="2624128"/>
          </a:xfrm>
          <a:solidFill>
            <a:srgbClr val="002060"/>
          </a:solidFill>
          <a:scene3d>
            <a:camera prst="perspectiveLeft"/>
            <a:lightRig rig="threePt" dir="t"/>
          </a:scene3d>
        </p:spPr>
        <p:txBody>
          <a:bodyPr>
            <a:noAutofit/>
          </a:bodyPr>
          <a:lstStyle/>
          <a:p>
            <a:pPr algn="ctr"/>
            <a:r>
              <a:rPr lang="en-IN" sz="4000" dirty="0">
                <a:solidFill>
                  <a:schemeClr val="tx1"/>
                </a:solidFill>
              </a:rPr>
              <a:t>Microservices deployment</a:t>
            </a:r>
            <a:br>
              <a:rPr lang="en-IN" sz="4000" dirty="0">
                <a:solidFill>
                  <a:schemeClr val="tx1"/>
                </a:solidFill>
              </a:rPr>
            </a:br>
            <a:r>
              <a:rPr lang="en-IN" sz="4000" dirty="0">
                <a:solidFill>
                  <a:schemeClr val="tx1"/>
                </a:solidFill>
              </a:rPr>
              <a:t>with</a:t>
            </a:r>
            <a:br>
              <a:rPr lang="en-IN" sz="4000" dirty="0">
                <a:solidFill>
                  <a:schemeClr val="tx1"/>
                </a:solidFill>
              </a:rPr>
            </a:br>
            <a:r>
              <a:rPr lang="en-IN" sz="7200" b="1" dirty="0">
                <a:solidFill>
                  <a:srgbClr val="00B050"/>
                </a:solidFill>
                <a:latin typeface="Algerian" panose="04020705040A02060702" pitchFamily="82" charset="0"/>
              </a:rPr>
              <a:t>pivotal cloud foundry</a:t>
            </a:r>
            <a:endParaRPr lang="en-IN" sz="4000" b="1" dirty="0">
              <a:solidFill>
                <a:srgbClr val="00B05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438148" y="6024550"/>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5" name="Rectangle: Rounded Corners 4">
            <a:extLst>
              <a:ext uri="{FF2B5EF4-FFF2-40B4-BE49-F238E27FC236}">
                <a16:creationId xmlns:a16="http://schemas.microsoft.com/office/drawing/2014/main" id="{76C32B0D-A755-4D59-9865-7607C564096C}"/>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0620374" y="0"/>
            <a:ext cx="1571624" cy="942975"/>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t>#4</a:t>
            </a:r>
          </a:p>
        </p:txBody>
      </p:sp>
      <p:pic>
        <p:nvPicPr>
          <p:cNvPr id="8" name="Picture 7">
            <a:extLst>
              <a:ext uri="{FF2B5EF4-FFF2-40B4-BE49-F238E27FC236}">
                <a16:creationId xmlns:a16="http://schemas.microsoft.com/office/drawing/2014/main" id="{6A083B05-A47B-4EA9-AC3F-640C686DF2D4}"/>
              </a:ext>
            </a:extLst>
          </p:cNvPr>
          <p:cNvPicPr>
            <a:picLocks noChangeAspect="1"/>
          </p:cNvPicPr>
          <p:nvPr/>
        </p:nvPicPr>
        <p:blipFill>
          <a:blip r:embed="rId3"/>
          <a:stretch>
            <a:fillRect/>
          </a:stretch>
        </p:blipFill>
        <p:spPr>
          <a:xfrm>
            <a:off x="6953758" y="4967285"/>
            <a:ext cx="3038475" cy="1438265"/>
          </a:xfrm>
          <a:prstGeom prst="rect">
            <a:avLst/>
          </a:prstGeom>
          <a:ln>
            <a:solidFill>
              <a:schemeClr val="accent1"/>
            </a:solidFill>
          </a:ln>
          <a:effectLst>
            <a:outerShdw blurRad="292100" dist="139700" dir="2700000" algn="tl" rotWithShape="0">
              <a:srgbClr val="333333">
                <a:alpha val="65000"/>
              </a:srgbClr>
            </a:outerShdw>
          </a:effectLst>
        </p:spPr>
      </p:pic>
      <p:sp>
        <p:nvSpPr>
          <p:cNvPr id="4" name="Rectangle: Single Corner Snipped 3">
            <a:extLst>
              <a:ext uri="{FF2B5EF4-FFF2-40B4-BE49-F238E27FC236}">
                <a16:creationId xmlns:a16="http://schemas.microsoft.com/office/drawing/2014/main" id="{A8FC4A95-24ED-41D8-B143-A469200B40DB}"/>
              </a:ext>
            </a:extLst>
          </p:cNvPr>
          <p:cNvSpPr/>
          <p:nvPr/>
        </p:nvSpPr>
        <p:spPr>
          <a:xfrm>
            <a:off x="762000" y="3076575"/>
            <a:ext cx="7486650" cy="22479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4400" b="1" dirty="0" err="1">
                <a:solidFill>
                  <a:srgbClr val="002060"/>
                </a:solidFill>
                <a:latin typeface="Algerian" panose="04020705040A02060702" pitchFamily="82" charset="0"/>
              </a:rPr>
              <a:t>pcf</a:t>
            </a:r>
            <a:endParaRPr lang="en-IN" sz="4400" b="1" dirty="0">
              <a:solidFill>
                <a:srgbClr val="002060"/>
              </a:solidFill>
              <a:latin typeface="Algerian" panose="04020705040A02060702" pitchFamily="82" charset="0"/>
            </a:endParaRPr>
          </a:p>
          <a:p>
            <a:pPr algn="ctr"/>
            <a:r>
              <a:rPr lang="en-IN" sz="4400" dirty="0">
                <a:solidFill>
                  <a:srgbClr val="7030A0"/>
                </a:solidFill>
                <a:latin typeface="Algerian" panose="04020705040A02060702" pitchFamily="82" charset="0"/>
              </a:rPr>
              <a:t>What is </a:t>
            </a:r>
            <a:r>
              <a:rPr lang="en-IN" sz="4400" dirty="0" err="1">
                <a:solidFill>
                  <a:srgbClr val="7030A0"/>
                </a:solidFill>
                <a:latin typeface="Algerian" panose="04020705040A02060702" pitchFamily="82" charset="0"/>
              </a:rPr>
              <a:t>Buildpack</a:t>
            </a:r>
            <a:r>
              <a:rPr lang="en-IN" sz="4400" dirty="0">
                <a:solidFill>
                  <a:srgbClr val="7030A0"/>
                </a:solidFill>
                <a:latin typeface="Algerian" panose="04020705040A02060702" pitchFamily="82" charset="0"/>
              </a:rPr>
              <a:t>?</a:t>
            </a:r>
          </a:p>
        </p:txBody>
      </p:sp>
    </p:spTree>
    <p:extLst>
      <p:ext uri="{BB962C8B-B14F-4D97-AF65-F5344CB8AC3E}">
        <p14:creationId xmlns:p14="http://schemas.microsoft.com/office/powerpoint/2010/main" val="301444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About me</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xfrm>
            <a:off x="581192" y="2340864"/>
            <a:ext cx="11029615" cy="3634486"/>
          </a:xfrm>
          <a:solidFill>
            <a:schemeClr val="accent5">
              <a:lumMod val="20000"/>
              <a:lumOff val="80000"/>
            </a:schemeClr>
          </a:solidFill>
        </p:spPr>
        <p:txBody>
          <a:bodyPr/>
          <a:lstStyle/>
          <a:p>
            <a:r>
              <a:rPr lang="en-US" b="1" dirty="0"/>
              <a:t>Senior software developer</a:t>
            </a:r>
          </a:p>
          <a:p>
            <a:r>
              <a:rPr lang="en-US" b="1" dirty="0"/>
              <a:t>7 years</a:t>
            </a:r>
          </a:p>
          <a:p>
            <a:r>
              <a:rPr lang="en-US" b="1" dirty="0"/>
              <a:t>Working on </a:t>
            </a:r>
          </a:p>
          <a:p>
            <a:r>
              <a:rPr lang="en-US" b="1" dirty="0"/>
              <a:t>Passion</a:t>
            </a:r>
          </a:p>
          <a:p>
            <a:r>
              <a:rPr lang="en-US" b="1" dirty="0"/>
              <a:t>Facebook – </a:t>
            </a:r>
            <a:r>
              <a:rPr lang="en-IN" dirty="0">
                <a:hlinkClick r:id="rId2"/>
              </a:rPr>
              <a:t>https://www.facebook.com/greenlearner</a:t>
            </a:r>
            <a:endParaRPr lang="en-IN" dirty="0"/>
          </a:p>
          <a:p>
            <a:r>
              <a:rPr lang="en-IN" b="1" dirty="0"/>
              <a:t>LinkedIn - </a:t>
            </a:r>
            <a:r>
              <a:rPr lang="en-IN" dirty="0">
                <a:hlinkClick r:id="rId3"/>
              </a:rPr>
              <a:t>https://www.linkedin.com/in/arvind-kumar-108a4b2b/</a:t>
            </a:r>
            <a:endParaRPr lang="en-US" b="1" dirty="0"/>
          </a:p>
          <a:p>
            <a:endParaRPr lang="en-IN" b="1" dirty="0"/>
          </a:p>
        </p:txBody>
      </p:sp>
      <p:pic>
        <p:nvPicPr>
          <p:cNvPr id="4" name="Picture 3">
            <a:extLst>
              <a:ext uri="{FF2B5EF4-FFF2-40B4-BE49-F238E27FC236}">
                <a16:creationId xmlns:a16="http://schemas.microsoft.com/office/drawing/2014/main" id="{BCC17F0E-0A25-4D7A-8757-FB1D46FA91A5}"/>
              </a:ext>
            </a:extLst>
          </p:cNvPr>
          <p:cNvPicPr>
            <a:picLocks noChangeAspect="1"/>
          </p:cNvPicPr>
          <p:nvPr/>
        </p:nvPicPr>
        <p:blipFill>
          <a:blip r:embed="rId4"/>
          <a:stretch>
            <a:fillRect/>
          </a:stretch>
        </p:blipFill>
        <p:spPr>
          <a:xfrm>
            <a:off x="7048500" y="2340864"/>
            <a:ext cx="4562307" cy="3634486"/>
          </a:xfrm>
          <a:prstGeom prst="rect">
            <a:avLst/>
          </a:prstGeom>
          <a:ln>
            <a:noFill/>
          </a:ln>
          <a:effectLst>
            <a:softEdge rad="112500"/>
          </a:effectLst>
        </p:spPr>
      </p:pic>
    </p:spTree>
    <p:extLst>
      <p:ext uri="{BB962C8B-B14F-4D97-AF65-F5344CB8AC3E}">
        <p14:creationId xmlns:p14="http://schemas.microsoft.com/office/powerpoint/2010/main" val="1542087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err="1"/>
              <a:t>buildpack</a:t>
            </a:r>
            <a:endParaRPr lang="en-IN" dirty="0"/>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lstStyle/>
          <a:p>
            <a:r>
              <a:rPr lang="en-US" dirty="0" err="1"/>
              <a:t>Buildpacks</a:t>
            </a:r>
            <a:r>
              <a:rPr lang="en-US" dirty="0"/>
              <a:t> provide framework and runtime support for apps. </a:t>
            </a:r>
          </a:p>
          <a:p>
            <a:r>
              <a:rPr lang="en-US" dirty="0" err="1"/>
              <a:t>Buildpacks</a:t>
            </a:r>
            <a:r>
              <a:rPr lang="en-US" dirty="0"/>
              <a:t> typically examine your apps to determine what dependencies to download and how to configure the apps to communicate with bound services.</a:t>
            </a:r>
            <a:endParaRPr lang="en-IN" dirty="0">
              <a:hlinkClick r:id="rId2"/>
            </a:endParaRPr>
          </a:p>
          <a:p>
            <a:r>
              <a:rPr lang="en-IN" dirty="0">
                <a:hlinkClick r:id="rId2"/>
              </a:rPr>
              <a:t>https://docs.cloudfoundry.org/buildpacks/</a:t>
            </a:r>
            <a:endParaRPr lang="en-IN" b="1" dirty="0"/>
          </a:p>
        </p:txBody>
      </p:sp>
    </p:spTree>
    <p:extLst>
      <p:ext uri="{BB962C8B-B14F-4D97-AF65-F5344CB8AC3E}">
        <p14:creationId xmlns:p14="http://schemas.microsoft.com/office/powerpoint/2010/main" val="3927134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2">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875284" y="319098"/>
            <a:ext cx="12000484" cy="2624128"/>
          </a:xfrm>
          <a:solidFill>
            <a:srgbClr val="002060"/>
          </a:solidFill>
          <a:scene3d>
            <a:camera prst="perspectiveLeft"/>
            <a:lightRig rig="threePt" dir="t"/>
          </a:scene3d>
        </p:spPr>
        <p:txBody>
          <a:bodyPr>
            <a:noAutofit/>
          </a:bodyPr>
          <a:lstStyle/>
          <a:p>
            <a:pPr algn="ctr"/>
            <a:r>
              <a:rPr lang="en-IN" sz="4000" dirty="0">
                <a:solidFill>
                  <a:schemeClr val="tx1"/>
                </a:solidFill>
              </a:rPr>
              <a:t>Microservices deployment</a:t>
            </a:r>
            <a:br>
              <a:rPr lang="en-IN" sz="4000" dirty="0">
                <a:solidFill>
                  <a:schemeClr val="tx1"/>
                </a:solidFill>
              </a:rPr>
            </a:br>
            <a:r>
              <a:rPr lang="en-IN" sz="4000" dirty="0">
                <a:solidFill>
                  <a:schemeClr val="tx1"/>
                </a:solidFill>
              </a:rPr>
              <a:t>with</a:t>
            </a:r>
            <a:br>
              <a:rPr lang="en-IN" sz="4000" dirty="0">
                <a:solidFill>
                  <a:schemeClr val="tx1"/>
                </a:solidFill>
              </a:rPr>
            </a:br>
            <a:r>
              <a:rPr lang="en-IN" sz="7200" b="1" dirty="0">
                <a:solidFill>
                  <a:srgbClr val="00B050"/>
                </a:solidFill>
                <a:latin typeface="Algerian" panose="04020705040A02060702" pitchFamily="82" charset="0"/>
              </a:rPr>
              <a:t>pivotal cloud foundry</a:t>
            </a:r>
            <a:endParaRPr lang="en-IN" sz="4000" b="1" dirty="0">
              <a:solidFill>
                <a:srgbClr val="00B05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438148" y="6024550"/>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5" name="Rectangle: Rounded Corners 4">
            <a:extLst>
              <a:ext uri="{FF2B5EF4-FFF2-40B4-BE49-F238E27FC236}">
                <a16:creationId xmlns:a16="http://schemas.microsoft.com/office/drawing/2014/main" id="{76C32B0D-A755-4D59-9865-7607C564096C}"/>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0620374" y="0"/>
            <a:ext cx="1571624" cy="942975"/>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t>#5</a:t>
            </a:r>
          </a:p>
        </p:txBody>
      </p:sp>
      <p:pic>
        <p:nvPicPr>
          <p:cNvPr id="8" name="Picture 7">
            <a:extLst>
              <a:ext uri="{FF2B5EF4-FFF2-40B4-BE49-F238E27FC236}">
                <a16:creationId xmlns:a16="http://schemas.microsoft.com/office/drawing/2014/main" id="{6A083B05-A47B-4EA9-AC3F-640C686DF2D4}"/>
              </a:ext>
            </a:extLst>
          </p:cNvPr>
          <p:cNvPicPr>
            <a:picLocks noChangeAspect="1"/>
          </p:cNvPicPr>
          <p:nvPr/>
        </p:nvPicPr>
        <p:blipFill>
          <a:blip r:embed="rId3"/>
          <a:stretch>
            <a:fillRect/>
          </a:stretch>
        </p:blipFill>
        <p:spPr>
          <a:xfrm>
            <a:off x="6953758" y="4967285"/>
            <a:ext cx="3038475" cy="1438265"/>
          </a:xfrm>
          <a:prstGeom prst="rect">
            <a:avLst/>
          </a:prstGeom>
          <a:ln>
            <a:solidFill>
              <a:schemeClr val="accent1"/>
            </a:solidFill>
          </a:ln>
          <a:effectLst>
            <a:outerShdw blurRad="292100" dist="139700" dir="2700000" algn="tl" rotWithShape="0">
              <a:srgbClr val="333333">
                <a:alpha val="65000"/>
              </a:srgbClr>
            </a:outerShdw>
          </a:effectLst>
        </p:spPr>
      </p:pic>
      <p:sp>
        <p:nvSpPr>
          <p:cNvPr id="4" name="Rectangle: Single Corner Snipped 3">
            <a:extLst>
              <a:ext uri="{FF2B5EF4-FFF2-40B4-BE49-F238E27FC236}">
                <a16:creationId xmlns:a16="http://schemas.microsoft.com/office/drawing/2014/main" id="{A8FC4A95-24ED-41D8-B143-A469200B40DB}"/>
              </a:ext>
            </a:extLst>
          </p:cNvPr>
          <p:cNvSpPr/>
          <p:nvPr/>
        </p:nvSpPr>
        <p:spPr>
          <a:xfrm>
            <a:off x="762000" y="3076575"/>
            <a:ext cx="7486650" cy="22479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4400" b="1" dirty="0" err="1">
                <a:solidFill>
                  <a:srgbClr val="002060"/>
                </a:solidFill>
                <a:latin typeface="Algerian" panose="04020705040A02060702" pitchFamily="82" charset="0"/>
              </a:rPr>
              <a:t>pcf</a:t>
            </a:r>
            <a:endParaRPr lang="en-IN" sz="4400" b="1" dirty="0">
              <a:solidFill>
                <a:srgbClr val="002060"/>
              </a:solidFill>
              <a:latin typeface="Algerian" panose="04020705040A02060702" pitchFamily="82" charset="0"/>
            </a:endParaRPr>
          </a:p>
          <a:p>
            <a:pPr algn="ctr"/>
            <a:r>
              <a:rPr lang="en-IN" sz="4400" dirty="0">
                <a:solidFill>
                  <a:srgbClr val="7030A0"/>
                </a:solidFill>
                <a:latin typeface="Algerian" panose="04020705040A02060702" pitchFamily="82" charset="0"/>
              </a:rPr>
              <a:t>Deploying application using manifest </a:t>
            </a:r>
          </a:p>
        </p:txBody>
      </p:sp>
    </p:spTree>
    <p:extLst>
      <p:ext uri="{BB962C8B-B14F-4D97-AF65-F5344CB8AC3E}">
        <p14:creationId xmlns:p14="http://schemas.microsoft.com/office/powerpoint/2010/main" val="1088422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err="1"/>
              <a:t>Manifest.yml</a:t>
            </a:r>
            <a:endParaRPr lang="en-IN" dirty="0"/>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normAutofit/>
          </a:bodyPr>
          <a:lstStyle/>
          <a:p>
            <a:r>
              <a:rPr lang="en-US" sz="2000" dirty="0"/>
              <a:t>Manifests provide consistency and reproducibility, and can help you automate deploying apps. </a:t>
            </a:r>
          </a:p>
          <a:p>
            <a:r>
              <a:rPr lang="en-US" sz="2000" dirty="0"/>
              <a:t>Both manifests and command line options allow you to override the default attribute values of </a:t>
            </a:r>
            <a:r>
              <a:rPr lang="en-US" sz="2000" dirty="0" err="1"/>
              <a:t>cf</a:t>
            </a:r>
            <a:r>
              <a:rPr lang="en-US" sz="2000" dirty="0"/>
              <a:t> push. </a:t>
            </a:r>
          </a:p>
          <a:p>
            <a:r>
              <a:rPr lang="en-US" sz="2000" dirty="0"/>
              <a:t>These attributes include things like number of instances, disk space limit, and memory limit.</a:t>
            </a:r>
          </a:p>
          <a:p>
            <a:r>
              <a:rPr lang="en-US" sz="2000" dirty="0"/>
              <a:t>Command line options override manifests.</a:t>
            </a:r>
          </a:p>
          <a:p>
            <a:r>
              <a:rPr lang="en-US" sz="2000" dirty="0"/>
              <a:t>https://docs.cloudfoundry.org/devguide/deploy-apps/manifest.html</a:t>
            </a:r>
          </a:p>
          <a:p>
            <a:endParaRPr lang="en-IN" sz="2000" dirty="0"/>
          </a:p>
        </p:txBody>
      </p:sp>
    </p:spTree>
    <p:extLst>
      <p:ext uri="{BB962C8B-B14F-4D97-AF65-F5344CB8AC3E}">
        <p14:creationId xmlns:p14="http://schemas.microsoft.com/office/powerpoint/2010/main" val="3484380753"/>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a:t>references</a:t>
            </a:r>
            <a:endParaRPr lang="en-IN" dirty="0"/>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lstStyle/>
          <a:p>
            <a:r>
              <a:rPr lang="en-IN" dirty="0">
                <a:hlinkClick r:id="rId2"/>
              </a:rPr>
              <a:t>https://www.cloudfoundry.org/the-foundry/pivotal-cloud-foundry/</a:t>
            </a:r>
            <a:endParaRPr lang="en-IN" dirty="0"/>
          </a:p>
          <a:p>
            <a:r>
              <a:rPr lang="en-IN" dirty="0">
                <a:hlinkClick r:id="rId3"/>
              </a:rPr>
              <a:t>https://pivotal.io/why-pivotal</a:t>
            </a:r>
            <a:endParaRPr lang="en-IN" dirty="0"/>
          </a:p>
          <a:p>
            <a:r>
              <a:rPr lang="en-IN" dirty="0">
                <a:hlinkClick r:id="rId4"/>
              </a:rPr>
              <a:t>https://docs.pivotal.io/pivotalcf/2-3/concepts/overview.html</a:t>
            </a:r>
            <a:endParaRPr lang="en-IN" dirty="0"/>
          </a:p>
          <a:p>
            <a:r>
              <a:rPr lang="en-IN" dirty="0">
                <a:hlinkClick r:id="rId5"/>
              </a:rPr>
              <a:t>https://en.wikipedia.org/wiki/Cloud_Foundry</a:t>
            </a:r>
            <a:endParaRPr lang="en-IN" dirty="0"/>
          </a:p>
          <a:p>
            <a:r>
              <a:rPr lang="en-IN" dirty="0">
                <a:hlinkClick r:id="rId6"/>
              </a:rPr>
              <a:t>https://docs.pivotal.io/</a:t>
            </a:r>
            <a:endParaRPr lang="en-IN" dirty="0"/>
          </a:p>
          <a:p>
            <a:r>
              <a:rPr lang="en-IN" dirty="0">
                <a:hlinkClick r:id="rId7"/>
              </a:rPr>
              <a:t>https://pivotal.io/platform/pcf-tutorials/getting-started-with-pivotal-cloud-foundry</a:t>
            </a:r>
            <a:endParaRPr lang="en-IN" dirty="0"/>
          </a:p>
          <a:p>
            <a:r>
              <a:rPr lang="en-IN" dirty="0">
                <a:hlinkClick r:id="rId8"/>
              </a:rPr>
              <a:t>https://pivotal.io/platform/pcf-tutorials/getting-started-with-pivotal-cloud-foundry/next-steps</a:t>
            </a:r>
            <a:endParaRPr lang="en-IN" b="1" dirty="0"/>
          </a:p>
        </p:txBody>
      </p:sp>
    </p:spTree>
    <p:extLst>
      <p:ext uri="{BB962C8B-B14F-4D97-AF65-F5344CB8AC3E}">
        <p14:creationId xmlns:p14="http://schemas.microsoft.com/office/powerpoint/2010/main" val="3860478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2">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96265" y="3114666"/>
            <a:ext cx="12000484" cy="2033587"/>
          </a:xfrm>
          <a:solidFill>
            <a:srgbClr val="002060"/>
          </a:solidFill>
          <a:scene3d>
            <a:camera prst="perspectiveLeft"/>
            <a:lightRig rig="threePt" dir="t"/>
          </a:scene3d>
        </p:spPr>
        <p:txBody>
          <a:bodyPr>
            <a:noAutofit/>
          </a:bodyPr>
          <a:lstStyle/>
          <a:p>
            <a:pPr algn="ctr"/>
            <a:br>
              <a:rPr lang="en-IN" sz="7200" b="1" dirty="0">
                <a:solidFill>
                  <a:srgbClr val="00B050"/>
                </a:solidFill>
                <a:latin typeface="Algerian" panose="04020705040A02060702" pitchFamily="82" charset="0"/>
              </a:rPr>
            </a:br>
            <a:r>
              <a:rPr lang="en-IN" sz="7200" b="1" dirty="0">
                <a:solidFill>
                  <a:srgbClr val="FF0000"/>
                </a:solidFill>
                <a:latin typeface="Algerian" panose="04020705040A02060702" pitchFamily="82" charset="0"/>
              </a:rPr>
              <a:t>Introduction</a:t>
            </a:r>
            <a:endParaRPr lang="en-IN" sz="4000" b="1"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4924423" y="5431626"/>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1410950" y="-9525"/>
            <a:ext cx="781048" cy="551237"/>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#2</a:t>
            </a:r>
          </a:p>
        </p:txBody>
      </p:sp>
      <p:pic>
        <p:nvPicPr>
          <p:cNvPr id="11" name="Picture 10">
            <a:extLst>
              <a:ext uri="{FF2B5EF4-FFF2-40B4-BE49-F238E27FC236}">
                <a16:creationId xmlns:a16="http://schemas.microsoft.com/office/drawing/2014/main" id="{966E71A7-952F-453F-A6DD-9DD1C96EC0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76" y="541712"/>
            <a:ext cx="8724899" cy="3344487"/>
          </a:xfrm>
          <a:prstGeom prst="rect">
            <a:avLst/>
          </a:prstGeom>
        </p:spPr>
      </p:pic>
      <p:sp>
        <p:nvSpPr>
          <p:cNvPr id="13" name="Rectangle 12">
            <a:extLst>
              <a:ext uri="{FF2B5EF4-FFF2-40B4-BE49-F238E27FC236}">
                <a16:creationId xmlns:a16="http://schemas.microsoft.com/office/drawing/2014/main" id="{1909EE15-70C2-4319-92F4-DA7346AD9C96}"/>
              </a:ext>
            </a:extLst>
          </p:cNvPr>
          <p:cNvSpPr/>
          <p:nvPr/>
        </p:nvSpPr>
        <p:spPr>
          <a:xfrm>
            <a:off x="2200274" y="657807"/>
            <a:ext cx="3219451" cy="156151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B050"/>
                </a:solidFill>
                <a:latin typeface="Algerian" panose="04020705040A02060702" pitchFamily="82" charset="0"/>
              </a:rPr>
              <a:t>MICROSERVICES</a:t>
            </a:r>
          </a:p>
          <a:p>
            <a:pPr algn="ctr"/>
            <a:r>
              <a:rPr lang="en-IN" sz="2800" dirty="0">
                <a:solidFill>
                  <a:srgbClr val="00B050"/>
                </a:solidFill>
                <a:latin typeface="Algerian" panose="04020705040A02060702" pitchFamily="82" charset="0"/>
              </a:rPr>
              <a:t>AND</a:t>
            </a:r>
          </a:p>
          <a:p>
            <a:pPr algn="ctr"/>
            <a:r>
              <a:rPr lang="en-IN" sz="2800" dirty="0">
                <a:solidFill>
                  <a:srgbClr val="00B050"/>
                </a:solidFill>
                <a:latin typeface="Algerian" panose="04020705040A02060702" pitchFamily="82" charset="0"/>
              </a:rPr>
              <a:t>CLOUD FOUNDRY</a:t>
            </a:r>
          </a:p>
        </p:txBody>
      </p:sp>
      <p:sp>
        <p:nvSpPr>
          <p:cNvPr id="23" name="Rectangle: Rounded Corners 22">
            <a:extLst>
              <a:ext uri="{FF2B5EF4-FFF2-40B4-BE49-F238E27FC236}">
                <a16:creationId xmlns:a16="http://schemas.microsoft.com/office/drawing/2014/main" id="{38CBEF94-4B9F-4698-BA43-CF1050C17CB4}"/>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Tree>
    <p:extLst>
      <p:ext uri="{BB962C8B-B14F-4D97-AF65-F5344CB8AC3E}">
        <p14:creationId xmlns:p14="http://schemas.microsoft.com/office/powerpoint/2010/main" val="404898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What is cloud foundry??</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lstStyle/>
          <a:p>
            <a:r>
              <a:rPr lang="en-US" b="1" dirty="0"/>
              <a:t>Cloud Foundry </a:t>
            </a:r>
            <a:r>
              <a:rPr lang="en-US" dirty="0"/>
              <a:t>is an open source, multi-cloud application platform as a service (PaaS) governed by the Cloud Foundry Foundation.</a:t>
            </a:r>
          </a:p>
          <a:p>
            <a:r>
              <a:rPr lang="en-US" dirty="0"/>
              <a:t>The software was originally developed by VMware and then transferred to Pivotal Software, a joint venture by EMC, VMware and General Electric.</a:t>
            </a:r>
          </a:p>
          <a:p>
            <a:r>
              <a:rPr lang="en-US" dirty="0"/>
              <a:t>Cloud Foundry is promoted for continuous delivery. It supports the </a:t>
            </a:r>
          </a:p>
          <a:p>
            <a:pPr lvl="1"/>
            <a:r>
              <a:rPr lang="en-US" dirty="0"/>
              <a:t>full application development lifecycle, </a:t>
            </a:r>
          </a:p>
          <a:p>
            <a:pPr lvl="1"/>
            <a:r>
              <a:rPr lang="en-US" dirty="0"/>
              <a:t>from initial development through all testing stages to deployment. </a:t>
            </a:r>
          </a:p>
          <a:p>
            <a:r>
              <a:rPr lang="en-US" dirty="0"/>
              <a:t>Cloud platforms let anyone deploy network apps or services and make them available to the world in a few minutes.</a:t>
            </a:r>
            <a:endParaRPr lang="en-IN" b="1" dirty="0"/>
          </a:p>
        </p:txBody>
      </p:sp>
    </p:spTree>
    <p:extLst>
      <p:ext uri="{BB962C8B-B14F-4D97-AF65-F5344CB8AC3E}">
        <p14:creationId xmlns:p14="http://schemas.microsoft.com/office/powerpoint/2010/main" val="416772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Cloud services</a:t>
            </a:r>
          </a:p>
        </p:txBody>
      </p:sp>
      <p:pic>
        <p:nvPicPr>
          <p:cNvPr id="2050" name="Picture 2" descr="At the top left of the image is a column with the header 'Traditional IT', below which are nine black boxes labeled 'Applications', 'Data', 'Runtime', 'Middleware', 'O/S', 'Virtualization', 'Servers', 'Storage', and 'Networking'. A vertical line runs along the left side of the nine boxes and is labeled 'You Manage'. At the top center of the image is a column with the header 'IaaS', below which are four black boxes labeled 'Applications', 'Data', 'Runtime', and 'Middleware', followed by five white boxes labeled 'O/S', 'Virtualization', 'Servers', 'Storage', and 'Networking'. A vertical line runs along the left side the four black boxes and is labeled 'You Manage'. A vertical line runs along the right side of the five white boxes and is labeled 'IaaS Provider'. At the top right of the image is a column with the header 'Platform', below which are two black boxes labeled 'Applications' and 'Data', followed by seven white boxes labeled 'Runtime', 'Middleware', 'O/S', 'Virtualization', 'Servers', 'Storage', and 'Networking'. A vertical line runs along the left side the two black boxes and is labeled 'You Manage'. A vertical line runs along the right side of the seven white boxes and is labeled 'Cloud Foundry on IaaS'. At the bottom left of the image is a vertical blue dashed line that is labeled 'Agility and Cost Savings' with an arrow that points to the top of the image. Also at the bottom left of the image is a horizontal blue dashed line that is labeled 'Cloud Enablement' with an arrow that points to the bottom right of the image. At the bottom of the image is the text 'IaaS=Infrastructure as a Service (AWS, vSphere, OpenStack, etc.)'.">
            <a:extLst>
              <a:ext uri="{FF2B5EF4-FFF2-40B4-BE49-F238E27FC236}">
                <a16:creationId xmlns:a16="http://schemas.microsoft.com/office/drawing/2014/main" id="{8DF97B94-D21E-486A-B0A8-2980758B93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2187" y="1862301"/>
            <a:ext cx="9747626" cy="48909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726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What is Pivotal Cloud Foundry??</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lstStyle/>
          <a:p>
            <a:r>
              <a:rPr lang="en-US" b="1" dirty="0"/>
              <a:t>Pivotal Inc. is the company behind development and support for cloud foundry</a:t>
            </a:r>
            <a:endParaRPr lang="en-IN" b="1" dirty="0"/>
          </a:p>
        </p:txBody>
      </p:sp>
    </p:spTree>
    <p:extLst>
      <p:ext uri="{BB962C8B-B14F-4D97-AF65-F5344CB8AC3E}">
        <p14:creationId xmlns:p14="http://schemas.microsoft.com/office/powerpoint/2010/main" val="2478659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Supported languages/frameworks</a:t>
            </a:r>
          </a:p>
        </p:txBody>
      </p:sp>
      <p:pic>
        <p:nvPicPr>
          <p:cNvPr id="4" name="Content Placeholder 3">
            <a:extLst>
              <a:ext uri="{FF2B5EF4-FFF2-40B4-BE49-F238E27FC236}">
                <a16:creationId xmlns:a16="http://schemas.microsoft.com/office/drawing/2014/main" id="{D4B3B49F-7BEE-4DF6-8E50-FDA1514D8EF4}"/>
              </a:ext>
            </a:extLst>
          </p:cNvPr>
          <p:cNvPicPr>
            <a:picLocks noGrp="1" noChangeAspect="1"/>
          </p:cNvPicPr>
          <p:nvPr>
            <p:ph idx="1"/>
          </p:nvPr>
        </p:nvPicPr>
        <p:blipFill>
          <a:blip r:embed="rId2"/>
          <a:stretch>
            <a:fillRect/>
          </a:stretch>
        </p:blipFill>
        <p:spPr>
          <a:xfrm>
            <a:off x="581025" y="2382297"/>
            <a:ext cx="11029950" cy="35523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344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7DF9-5121-449E-BE9E-D21B2DCC5F9D}"/>
              </a:ext>
            </a:extLst>
          </p:cNvPr>
          <p:cNvSpPr>
            <a:spLocks noGrp="1"/>
          </p:cNvSpPr>
          <p:nvPr>
            <p:ph type="title"/>
          </p:nvPr>
        </p:nvSpPr>
        <p:spPr>
          <a:solidFill>
            <a:schemeClr val="accent2">
              <a:lumMod val="20000"/>
              <a:lumOff val="80000"/>
            </a:schemeClr>
          </a:solidFill>
        </p:spPr>
        <p:txBody>
          <a:bodyPr/>
          <a:lstStyle/>
          <a:p>
            <a:r>
              <a:rPr lang="en-IN" dirty="0"/>
              <a:t>Why PCF??</a:t>
            </a:r>
          </a:p>
        </p:txBody>
      </p:sp>
      <p:sp>
        <p:nvSpPr>
          <p:cNvPr id="3" name="Content Placeholder 2">
            <a:extLst>
              <a:ext uri="{FF2B5EF4-FFF2-40B4-BE49-F238E27FC236}">
                <a16:creationId xmlns:a16="http://schemas.microsoft.com/office/drawing/2014/main" id="{F37DD19B-0598-4B4D-BF8A-02BE9B5CF78E}"/>
              </a:ext>
            </a:extLst>
          </p:cNvPr>
          <p:cNvSpPr>
            <a:spLocks noGrp="1"/>
          </p:cNvSpPr>
          <p:nvPr>
            <p:ph idx="1"/>
          </p:nvPr>
        </p:nvSpPr>
        <p:spPr>
          <a:solidFill>
            <a:schemeClr val="accent5">
              <a:lumMod val="20000"/>
              <a:lumOff val="80000"/>
            </a:schemeClr>
          </a:solidFill>
        </p:spPr>
        <p:txBody>
          <a:bodyPr/>
          <a:lstStyle/>
          <a:p>
            <a:r>
              <a:rPr lang="en-IN" dirty="0"/>
              <a:t>Easy and quick deployment</a:t>
            </a:r>
          </a:p>
          <a:p>
            <a:r>
              <a:rPr lang="en-IN" dirty="0"/>
              <a:t>No worry about which cloud is in the backend</a:t>
            </a:r>
          </a:p>
          <a:p>
            <a:r>
              <a:rPr lang="en-IN" dirty="0"/>
              <a:t>Migration among different cloud providers like </a:t>
            </a:r>
            <a:r>
              <a:rPr lang="en-IN" b="1" dirty="0" err="1"/>
              <a:t>aws</a:t>
            </a:r>
            <a:r>
              <a:rPr lang="en-IN" b="1" dirty="0"/>
              <a:t>, </a:t>
            </a:r>
            <a:r>
              <a:rPr lang="en-IN" b="1" dirty="0" err="1"/>
              <a:t>gcp</a:t>
            </a:r>
            <a:r>
              <a:rPr lang="en-IN" b="1" dirty="0"/>
              <a:t>, azure</a:t>
            </a:r>
          </a:p>
        </p:txBody>
      </p:sp>
    </p:spTree>
    <p:extLst>
      <p:ext uri="{BB962C8B-B14F-4D97-AF65-F5344CB8AC3E}">
        <p14:creationId xmlns:p14="http://schemas.microsoft.com/office/powerpoint/2010/main" val="2355286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685F8E3-7316-4E68-90DF-EB8C830CC777}"/>
              </a:ext>
            </a:extLst>
          </p:cNvPr>
          <p:cNvPicPr>
            <a:picLocks noChangeAspect="1"/>
          </p:cNvPicPr>
          <p:nvPr/>
        </p:nvPicPr>
        <p:blipFill rotWithShape="1">
          <a:blip r:embed="rId3">
            <a:alphaModFix amt="40000"/>
          </a:blip>
          <a:srcRect t="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C8CA60FD-BAF8-4DB7-9B79-E67E9C85E1AE}"/>
              </a:ext>
            </a:extLst>
          </p:cNvPr>
          <p:cNvSpPr>
            <a:spLocks noGrp="1"/>
          </p:cNvSpPr>
          <p:nvPr>
            <p:ph type="ctrTitle"/>
          </p:nvPr>
        </p:nvSpPr>
        <p:spPr>
          <a:xfrm>
            <a:off x="-875284" y="319098"/>
            <a:ext cx="12000484" cy="2624128"/>
          </a:xfrm>
          <a:solidFill>
            <a:srgbClr val="002060"/>
          </a:solidFill>
          <a:scene3d>
            <a:camera prst="perspectiveLeft"/>
            <a:lightRig rig="threePt" dir="t"/>
          </a:scene3d>
        </p:spPr>
        <p:txBody>
          <a:bodyPr>
            <a:noAutofit/>
          </a:bodyPr>
          <a:lstStyle/>
          <a:p>
            <a:pPr algn="ctr"/>
            <a:r>
              <a:rPr lang="en-IN" sz="4000" dirty="0">
                <a:solidFill>
                  <a:schemeClr val="tx1"/>
                </a:solidFill>
              </a:rPr>
              <a:t>Microservices deployment</a:t>
            </a:r>
            <a:br>
              <a:rPr lang="en-IN" sz="4000" dirty="0">
                <a:solidFill>
                  <a:schemeClr val="tx1"/>
                </a:solidFill>
              </a:rPr>
            </a:br>
            <a:r>
              <a:rPr lang="en-IN" sz="4000" dirty="0">
                <a:solidFill>
                  <a:schemeClr val="tx1"/>
                </a:solidFill>
              </a:rPr>
              <a:t>with</a:t>
            </a:r>
            <a:br>
              <a:rPr lang="en-IN" sz="4000" dirty="0">
                <a:solidFill>
                  <a:schemeClr val="tx1"/>
                </a:solidFill>
              </a:rPr>
            </a:br>
            <a:r>
              <a:rPr lang="en-IN" sz="7200" b="1" dirty="0">
                <a:solidFill>
                  <a:srgbClr val="00B050"/>
                </a:solidFill>
                <a:latin typeface="Algerian" panose="04020705040A02060702" pitchFamily="82" charset="0"/>
              </a:rPr>
              <a:t>pivotal cloud foundry</a:t>
            </a:r>
            <a:endParaRPr lang="en-IN" sz="4000" b="1" dirty="0">
              <a:solidFill>
                <a:srgbClr val="00B050"/>
              </a:solidFill>
              <a:latin typeface="Algerian" panose="04020705040A02060702" pitchFamily="82" charset="0"/>
            </a:endParaRPr>
          </a:p>
        </p:txBody>
      </p:sp>
      <p:sp>
        <p:nvSpPr>
          <p:cNvPr id="3" name="Subtitle 2">
            <a:extLst>
              <a:ext uri="{FF2B5EF4-FFF2-40B4-BE49-F238E27FC236}">
                <a16:creationId xmlns:a16="http://schemas.microsoft.com/office/drawing/2014/main" id="{B977A0A5-210F-43CE-92F3-26EBBDBF9A7F}"/>
              </a:ext>
            </a:extLst>
          </p:cNvPr>
          <p:cNvSpPr>
            <a:spLocks noGrp="1"/>
          </p:cNvSpPr>
          <p:nvPr>
            <p:ph type="subTitle" idx="1"/>
          </p:nvPr>
        </p:nvSpPr>
        <p:spPr>
          <a:xfrm>
            <a:off x="438148" y="6024550"/>
            <a:ext cx="2209800" cy="381000"/>
          </a:xfrm>
          <a:solidFill>
            <a:schemeClr val="bg2">
              <a:lumMod val="50000"/>
            </a:schemeClr>
          </a:solidFill>
        </p:spPr>
        <p:txBody>
          <a:bodyPr>
            <a:normAutofit/>
          </a:bodyPr>
          <a:lstStyle/>
          <a:p>
            <a:pPr algn="ctr"/>
            <a:r>
              <a:rPr lang="en-IN" b="1" dirty="0">
                <a:solidFill>
                  <a:srgbClr val="92D050"/>
                </a:solidFill>
              </a:rPr>
              <a:t>-- #</a:t>
            </a:r>
            <a:r>
              <a:rPr lang="en-IN" b="1" dirty="0" err="1">
                <a:solidFill>
                  <a:srgbClr val="92D050"/>
                </a:solidFill>
              </a:rPr>
              <a:t>greenlearner</a:t>
            </a:r>
            <a:r>
              <a:rPr lang="en-IN" b="1" dirty="0">
                <a:solidFill>
                  <a:srgbClr val="92D050"/>
                </a:solidFill>
              </a:rPr>
              <a:t> --</a:t>
            </a:r>
          </a:p>
        </p:txBody>
      </p:sp>
      <p:sp>
        <p:nvSpPr>
          <p:cNvPr id="5" name="Rectangle: Rounded Corners 4">
            <a:extLst>
              <a:ext uri="{FF2B5EF4-FFF2-40B4-BE49-F238E27FC236}">
                <a16:creationId xmlns:a16="http://schemas.microsoft.com/office/drawing/2014/main" id="{76C32B0D-A755-4D59-9865-7607C564096C}"/>
              </a:ext>
            </a:extLst>
          </p:cNvPr>
          <p:cNvSpPr/>
          <p:nvPr/>
        </p:nvSpPr>
        <p:spPr>
          <a:xfrm>
            <a:off x="0" y="0"/>
            <a:ext cx="11620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ARVIND</a:t>
            </a:r>
          </a:p>
        </p:txBody>
      </p:sp>
      <p:sp>
        <p:nvSpPr>
          <p:cNvPr id="6" name="Rectangle: Diagonal Corners Snipped 5">
            <a:extLst>
              <a:ext uri="{FF2B5EF4-FFF2-40B4-BE49-F238E27FC236}">
                <a16:creationId xmlns:a16="http://schemas.microsoft.com/office/drawing/2014/main" id="{7F68A108-61ED-4A2D-8AA6-DD65D3D355F6}"/>
              </a:ext>
            </a:extLst>
          </p:cNvPr>
          <p:cNvSpPr/>
          <p:nvPr/>
        </p:nvSpPr>
        <p:spPr>
          <a:xfrm>
            <a:off x="10620374" y="0"/>
            <a:ext cx="1571624" cy="942975"/>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a:t>#2</a:t>
            </a:r>
          </a:p>
        </p:txBody>
      </p:sp>
      <p:pic>
        <p:nvPicPr>
          <p:cNvPr id="8" name="Picture 7">
            <a:extLst>
              <a:ext uri="{FF2B5EF4-FFF2-40B4-BE49-F238E27FC236}">
                <a16:creationId xmlns:a16="http://schemas.microsoft.com/office/drawing/2014/main" id="{6A083B05-A47B-4EA9-AC3F-640C686DF2D4}"/>
              </a:ext>
            </a:extLst>
          </p:cNvPr>
          <p:cNvPicPr>
            <a:picLocks noChangeAspect="1"/>
          </p:cNvPicPr>
          <p:nvPr/>
        </p:nvPicPr>
        <p:blipFill>
          <a:blip r:embed="rId4"/>
          <a:stretch>
            <a:fillRect/>
          </a:stretch>
        </p:blipFill>
        <p:spPr>
          <a:xfrm>
            <a:off x="6953758" y="4967285"/>
            <a:ext cx="3038475" cy="1438265"/>
          </a:xfrm>
          <a:prstGeom prst="rect">
            <a:avLst/>
          </a:prstGeom>
          <a:ln>
            <a:solidFill>
              <a:schemeClr val="accent1"/>
            </a:solidFill>
          </a:ln>
          <a:effectLst>
            <a:outerShdw blurRad="292100" dist="139700" dir="2700000" algn="tl" rotWithShape="0">
              <a:srgbClr val="333333">
                <a:alpha val="65000"/>
              </a:srgbClr>
            </a:outerShdw>
          </a:effectLst>
        </p:spPr>
      </p:pic>
      <p:sp>
        <p:nvSpPr>
          <p:cNvPr id="4" name="Rectangle: Single Corner Snipped 3">
            <a:extLst>
              <a:ext uri="{FF2B5EF4-FFF2-40B4-BE49-F238E27FC236}">
                <a16:creationId xmlns:a16="http://schemas.microsoft.com/office/drawing/2014/main" id="{A8FC4A95-24ED-41D8-B143-A469200B40DB}"/>
              </a:ext>
            </a:extLst>
          </p:cNvPr>
          <p:cNvSpPr/>
          <p:nvPr/>
        </p:nvSpPr>
        <p:spPr>
          <a:xfrm>
            <a:off x="762000" y="3076575"/>
            <a:ext cx="7486650" cy="2247900"/>
          </a:xfrm>
          <a:prstGeom prst="snip1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4400" b="1" dirty="0" err="1">
                <a:solidFill>
                  <a:srgbClr val="002060"/>
                </a:solidFill>
                <a:latin typeface="Algerian" panose="04020705040A02060702" pitchFamily="82" charset="0"/>
              </a:rPr>
              <a:t>pcf</a:t>
            </a:r>
            <a:endParaRPr lang="en-IN" sz="4400" b="1" dirty="0">
              <a:solidFill>
                <a:srgbClr val="002060"/>
              </a:solidFill>
              <a:latin typeface="Algerian" panose="04020705040A02060702" pitchFamily="82" charset="0"/>
            </a:endParaRPr>
          </a:p>
          <a:p>
            <a:pPr algn="ctr"/>
            <a:r>
              <a:rPr lang="en-IN" sz="4400" dirty="0">
                <a:solidFill>
                  <a:srgbClr val="7030A0"/>
                </a:solidFill>
                <a:latin typeface="Algerian" panose="04020705040A02060702" pitchFamily="82" charset="0"/>
              </a:rPr>
              <a:t>ENVIRONMENT SETUP</a:t>
            </a:r>
          </a:p>
          <a:p>
            <a:pPr algn="ctr"/>
            <a:r>
              <a:rPr lang="en-IN" sz="4400" dirty="0">
                <a:solidFill>
                  <a:srgbClr val="7030A0"/>
                </a:solidFill>
                <a:latin typeface="Algerian" panose="04020705040A02060702" pitchFamily="82" charset="0"/>
              </a:rPr>
              <a:t>GETTING READY</a:t>
            </a:r>
          </a:p>
        </p:txBody>
      </p:sp>
    </p:spTree>
    <p:extLst>
      <p:ext uri="{BB962C8B-B14F-4D97-AF65-F5344CB8AC3E}">
        <p14:creationId xmlns:p14="http://schemas.microsoft.com/office/powerpoint/2010/main" val="42594179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2677</TotalTime>
  <Words>790</Words>
  <Application>Microsoft Office PowerPoint</Application>
  <PresentationFormat>Widescreen</PresentationFormat>
  <Paragraphs>128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Algerian</vt:lpstr>
      <vt:lpstr>Arial</vt:lpstr>
      <vt:lpstr>Franklin Gothic Book</vt:lpstr>
      <vt:lpstr>Franklin Gothic Demi</vt:lpstr>
      <vt:lpstr>Wingdings 2</vt:lpstr>
      <vt:lpstr>DividendVTI</vt:lpstr>
      <vt:lpstr>Microservices deployment with pivotal cloud foundry</vt:lpstr>
      <vt:lpstr>About me</vt:lpstr>
      <vt:lpstr> Introduction</vt:lpstr>
      <vt:lpstr>What is cloud foundry??</vt:lpstr>
      <vt:lpstr>Cloud services</vt:lpstr>
      <vt:lpstr>What is Pivotal Cloud Foundry??</vt:lpstr>
      <vt:lpstr>Supported languages/frameworks</vt:lpstr>
      <vt:lpstr>Why PCF??</vt:lpstr>
      <vt:lpstr>Microservices deployment with pivotal cloud foundry</vt:lpstr>
      <vt:lpstr> ENVIRONMENT SETUP PCF CLI installation </vt:lpstr>
      <vt:lpstr>Steps to perform</vt:lpstr>
      <vt:lpstr>PowerPoint Presentation</vt:lpstr>
      <vt:lpstr>PowerPoint Presentation</vt:lpstr>
      <vt:lpstr>ORG</vt:lpstr>
      <vt:lpstr>SPACE</vt:lpstr>
      <vt:lpstr> Deploying first application to PCF using CLI </vt:lpstr>
      <vt:lpstr>Steps to perform</vt:lpstr>
      <vt:lpstr>Sample application to be pushed/deployed</vt:lpstr>
      <vt:lpstr>Microservices deployment with pivotal cloud foundry</vt:lpstr>
      <vt:lpstr>buildpack</vt:lpstr>
      <vt:lpstr>Microservices deployment with pivotal cloud foundry</vt:lpstr>
      <vt:lpstr>Manifest.yml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deployment with pivotal cloud foundry</dc:title>
  <dc:creator>Arvind Maurya</dc:creator>
  <cp:lastModifiedBy>Arvind Maurya</cp:lastModifiedBy>
  <cp:revision>112</cp:revision>
  <dcterms:created xsi:type="dcterms:W3CDTF">2019-12-05T18:41:14Z</dcterms:created>
  <dcterms:modified xsi:type="dcterms:W3CDTF">2019-12-12T02:14:34Z</dcterms:modified>
</cp:coreProperties>
</file>