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Poppins"/>
      <p:regular r:id="rId45"/>
      <p:bold r:id="rId46"/>
      <p:italic r:id="rId47"/>
      <p:boldItalic r:id="rId48"/>
    </p:embeddedFont>
    <p:embeddedFont>
      <p:font typeface="Oswald"/>
      <p:regular r:id="rId49"/>
      <p:bold r:id="rId50"/>
    </p:embeddedFont>
    <p:embeddedFont>
      <p:font typeface="Source Sans Pr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469693-FEED-4E70-976C-62762228198C}">
  <a:tblStyle styleId="{C3469693-FEED-4E70-976C-6276222819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oppins-bold.fntdata"/><Relationship Id="rId45" Type="http://schemas.openxmlformats.org/officeDocument/2006/relationships/font" Target="fonts/Poppi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oppins-boldItalic.fntdata"/><Relationship Id="rId47" Type="http://schemas.openxmlformats.org/officeDocument/2006/relationships/font" Target="fonts/Poppins-italic.fntdata"/><Relationship Id="rId49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ourceSansPro-regular.fntdata"/><Relationship Id="rId50" Type="http://schemas.openxmlformats.org/officeDocument/2006/relationships/font" Target="fonts/Oswald-bold.fntdata"/><Relationship Id="rId53" Type="http://schemas.openxmlformats.org/officeDocument/2006/relationships/font" Target="fonts/SourceSansPro-italic.fntdata"/><Relationship Id="rId52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1e92fdf2f7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1e92fdf2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1e92fdf2f7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1e92fdf2f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e92fdf2f7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e92fdf2f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1e92fdf2f7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1e92fdf2f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21217abf8c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21217abf8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1e92fdf2f7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1e92fdf2f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1e92fdf2f7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1e92fdf2f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1e92fdf2f7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1e92fdf2f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1e92fdf2f7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1e92fdf2f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1e92fdf2f7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1e92fdf2f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22e44a7efc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22e44a7ef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1e92fdf2f7_0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1e92fdf2f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21217abf8c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21217abf8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21217abf8c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21217abf8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21217abf8c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21217abf8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1e92fdf2f7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1e92fdf2f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1e92fdf2f7_0_1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1e92fdf2f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e92fdf2f7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1e92fdf2f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1e92fdf2f7_0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1e92fdf2f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1e92fdf2f7_0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1e92fdf2f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21217abf8c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21217abf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1e92fdf2f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1e92fdf2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21217abf8c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21217abf8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21217abf8c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21217abf8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cd566ac1d1_0_3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cd566ac1d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22e2e9ee5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22e2e9ee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22e44a7efc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22e44a7ef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22e44a7efc_2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22e44a7ef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22e44a7efc_2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22e44a7efc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1e92fdf2f7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1e92fdf2f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e92fdf2f7_0_2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1e92fdf2f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22ce39fda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22ce39fd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22ce39fda3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22ce39fd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1" name="Google Shape;201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5" name="Google Shape;245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8" name="Google Shape;288;p7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9" name="Google Shape;289;p7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0" name="Google Shape;290;p7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9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Performance In Exams </a:t>
            </a:r>
            <a:endParaRPr/>
          </a:p>
        </p:txBody>
      </p:sp>
      <p:sp>
        <p:nvSpPr>
          <p:cNvPr id="465" name="Google Shape;465;p13"/>
          <p:cNvSpPr txBox="1"/>
          <p:nvPr>
            <p:ph idx="4294967295" type="body"/>
          </p:nvPr>
        </p:nvSpPr>
        <p:spPr>
          <a:xfrm>
            <a:off x="175750" y="4280825"/>
            <a:ext cx="6104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SC7 Team 7: Yao Xian(Robin), Akash, John</a:t>
            </a:r>
            <a:endParaRPr/>
          </a:p>
        </p:txBody>
      </p:sp>
      <p:sp>
        <p:nvSpPr>
          <p:cNvPr id="466" name="Google Shape;466;p13"/>
          <p:cNvSpPr txBox="1"/>
          <p:nvPr>
            <p:ph type="ctrTitle"/>
          </p:nvPr>
        </p:nvSpPr>
        <p:spPr>
          <a:xfrm>
            <a:off x="1841750" y="450750"/>
            <a:ext cx="5214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solidFill>
                  <a:srgbClr val="3468BC"/>
                </a:solidFill>
              </a:rPr>
              <a:t>SC1015</a:t>
            </a:r>
            <a:r>
              <a:rPr lang="en" sz="3300">
                <a:solidFill>
                  <a:schemeClr val="dk1"/>
                </a:solidFill>
              </a:rPr>
              <a:t> Mini Project</a:t>
            </a:r>
            <a:endParaRPr sz="5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2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Analysis</a:t>
            </a:r>
            <a:endParaRPr sz="3500"/>
          </a:p>
        </p:txBody>
      </p:sp>
      <p:sp>
        <p:nvSpPr>
          <p:cNvPr id="536" name="Google Shape;536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Google Shape;5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50" y="1060325"/>
            <a:ext cx="7479080" cy="37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3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Analysis</a:t>
            </a:r>
            <a:endParaRPr sz="3500"/>
          </a:p>
        </p:txBody>
      </p:sp>
      <p:sp>
        <p:nvSpPr>
          <p:cNvPr id="543" name="Google Shape;543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4" name="Google Shape;5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850" y="1072825"/>
            <a:ext cx="7432300" cy="376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4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(Random Forest Classification)</a:t>
            </a:r>
            <a:endParaRPr sz="2900"/>
          </a:p>
        </p:txBody>
      </p:sp>
      <p:sp>
        <p:nvSpPr>
          <p:cNvPr id="550" name="Google Shape;550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1" name="Google Shape;5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2467838"/>
            <a:ext cx="4471525" cy="14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4"/>
          <p:cNvSpPr txBox="1"/>
          <p:nvPr>
            <p:ph idx="4294967295" type="subTitle"/>
          </p:nvPr>
        </p:nvSpPr>
        <p:spPr>
          <a:xfrm>
            <a:off x="224075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53" name="Google Shape;5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452" y="2472575"/>
            <a:ext cx="4244497" cy="13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24"/>
          <p:cNvSpPr txBox="1"/>
          <p:nvPr>
            <p:ph idx="4294967295" type="subTitle"/>
          </p:nvPr>
        </p:nvSpPr>
        <p:spPr>
          <a:xfrm>
            <a:off x="4852000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5"/>
          <p:cNvSpPr txBox="1"/>
          <p:nvPr>
            <p:ph type="title"/>
          </p:nvPr>
        </p:nvSpPr>
        <p:spPr>
          <a:xfrm>
            <a:off x="1017675" y="22000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(Random Forest Classification)</a:t>
            </a:r>
            <a:endParaRPr sz="2900"/>
          </a:p>
        </p:txBody>
      </p:sp>
      <p:sp>
        <p:nvSpPr>
          <p:cNvPr id="560" name="Google Shape;560;p2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1" name="Google Shape;5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5225"/>
            <a:ext cx="4440351" cy="3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225" y="1225225"/>
            <a:ext cx="4327375" cy="32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25"/>
          <p:cNvSpPr txBox="1"/>
          <p:nvPr>
            <p:ph idx="4294967295" type="subTitle"/>
          </p:nvPr>
        </p:nvSpPr>
        <p:spPr>
          <a:xfrm>
            <a:off x="293325" y="842450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4" name="Google Shape;564;p25"/>
          <p:cNvSpPr txBox="1"/>
          <p:nvPr>
            <p:ph idx="4294967295" type="subTitle"/>
          </p:nvPr>
        </p:nvSpPr>
        <p:spPr>
          <a:xfrm>
            <a:off x="4789375" y="842450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(Naive Bayes)</a:t>
            </a:r>
            <a:endParaRPr sz="2900"/>
          </a:p>
        </p:txBody>
      </p:sp>
      <p:sp>
        <p:nvSpPr>
          <p:cNvPr id="570" name="Google Shape;570;p2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1" name="Google Shape;571;p26"/>
          <p:cNvSpPr txBox="1"/>
          <p:nvPr>
            <p:ph idx="4294967295" type="subTitle"/>
          </p:nvPr>
        </p:nvSpPr>
        <p:spPr>
          <a:xfrm>
            <a:off x="224075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2" name="Google Shape;572;p26"/>
          <p:cNvSpPr txBox="1"/>
          <p:nvPr>
            <p:ph idx="4294967295" type="subTitle"/>
          </p:nvPr>
        </p:nvSpPr>
        <p:spPr>
          <a:xfrm>
            <a:off x="4852000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73" name="Google Shape;5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25" y="2870900"/>
            <a:ext cx="35433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000" y="2899475"/>
            <a:ext cx="34861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"/>
          <p:cNvSpPr txBox="1"/>
          <p:nvPr>
            <p:ph type="title"/>
          </p:nvPr>
        </p:nvSpPr>
        <p:spPr>
          <a:xfrm>
            <a:off x="1017675" y="22000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(Naive Bayes)</a:t>
            </a:r>
            <a:endParaRPr sz="2900"/>
          </a:p>
        </p:txBody>
      </p:sp>
      <p:sp>
        <p:nvSpPr>
          <p:cNvPr id="580" name="Google Shape;580;p2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1" name="Google Shape;581;p27"/>
          <p:cNvSpPr txBox="1"/>
          <p:nvPr>
            <p:ph idx="4294967295" type="subTitle"/>
          </p:nvPr>
        </p:nvSpPr>
        <p:spPr>
          <a:xfrm>
            <a:off x="293325" y="842450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2" name="Google Shape;582;p27"/>
          <p:cNvSpPr txBox="1"/>
          <p:nvPr>
            <p:ph idx="4294967295" type="subTitle"/>
          </p:nvPr>
        </p:nvSpPr>
        <p:spPr>
          <a:xfrm>
            <a:off x="4789375" y="842450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83" name="Google Shape;5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1325"/>
            <a:ext cx="4242949" cy="31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350" y="1511326"/>
            <a:ext cx="4242950" cy="3177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8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Does Test Prep Course really affect student results?</a:t>
            </a:r>
            <a:endParaRPr sz="5100">
              <a:solidFill>
                <a:schemeClr val="dk1"/>
              </a:solidFill>
            </a:endParaRPr>
          </a:p>
        </p:txBody>
      </p:sp>
      <p:sp>
        <p:nvSpPr>
          <p:cNvPr id="590" name="Google Shape;590;p28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Done By: Yao Xian(Robin)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1" name="Google Shape;591;p2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592" name="Google Shape;592;p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9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Analysis</a:t>
            </a:r>
            <a:endParaRPr sz="3500"/>
          </a:p>
        </p:txBody>
      </p:sp>
      <p:sp>
        <p:nvSpPr>
          <p:cNvPr id="598" name="Google Shape;598;p2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9" name="Google Shape;5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750" y="1001175"/>
            <a:ext cx="7472497" cy="37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0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Analysis</a:t>
            </a:r>
            <a:endParaRPr sz="3500"/>
          </a:p>
        </p:txBody>
      </p:sp>
      <p:sp>
        <p:nvSpPr>
          <p:cNvPr id="605" name="Google Shape;605;p3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6" name="Google Shape;6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00" y="1019850"/>
            <a:ext cx="7756884" cy="37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1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(Random Forest Classification)</a:t>
            </a:r>
            <a:endParaRPr sz="2900"/>
          </a:p>
        </p:txBody>
      </p:sp>
      <p:sp>
        <p:nvSpPr>
          <p:cNvPr id="612" name="Google Shape;612;p3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31"/>
          <p:cNvSpPr txBox="1"/>
          <p:nvPr>
            <p:ph idx="4294967295" type="subTitle"/>
          </p:nvPr>
        </p:nvSpPr>
        <p:spPr>
          <a:xfrm>
            <a:off x="224075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4" name="Google Shape;614;p31"/>
          <p:cNvSpPr txBox="1"/>
          <p:nvPr>
            <p:ph idx="4294967295" type="subTitle"/>
          </p:nvPr>
        </p:nvSpPr>
        <p:spPr>
          <a:xfrm>
            <a:off x="4852000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15" name="Google Shape;6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24525"/>
            <a:ext cx="4174688" cy="13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475" y="2568600"/>
            <a:ext cx="3854734" cy="13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4"/>
          <p:cNvSpPr txBox="1"/>
          <p:nvPr>
            <p:ph type="title"/>
          </p:nvPr>
        </p:nvSpPr>
        <p:spPr>
          <a:xfrm>
            <a:off x="0" y="181325"/>
            <a:ext cx="9105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72" name="Google Shape;472;p14"/>
          <p:cNvSpPr txBox="1"/>
          <p:nvPr>
            <p:ph idx="1" type="body"/>
          </p:nvPr>
        </p:nvSpPr>
        <p:spPr>
          <a:xfrm>
            <a:off x="396200" y="897125"/>
            <a:ext cx="83697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CE8E7"/>
              </a:buClr>
              <a:buSzPts val="1800"/>
              <a:buFont typeface="Poppins"/>
              <a:buChar char="◉"/>
            </a:pPr>
            <a:r>
              <a:rPr b="1" lang="en">
                <a:solidFill>
                  <a:srgbClr val="9CE8E7"/>
                </a:solidFill>
                <a:latin typeface="Poppins"/>
                <a:ea typeface="Poppins"/>
                <a:cs typeface="Poppins"/>
                <a:sym typeface="Poppins"/>
              </a:rPr>
              <a:t>Does parental education really affect student results?</a:t>
            </a:r>
            <a:endParaRPr b="1">
              <a:solidFill>
                <a:srgbClr val="9CE8E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E8E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9CE8E7"/>
              </a:buClr>
              <a:buSzPts val="1800"/>
              <a:buFont typeface="Poppins"/>
              <a:buChar char="◉"/>
            </a:pPr>
            <a:r>
              <a:rPr b="1" lang="en">
                <a:solidFill>
                  <a:srgbClr val="9CE8E7"/>
                </a:solidFill>
                <a:latin typeface="Poppins"/>
                <a:ea typeface="Poppins"/>
                <a:cs typeface="Poppins"/>
                <a:sym typeface="Poppins"/>
              </a:rPr>
              <a:t>Does attending Test Prep Course affect student results?</a:t>
            </a:r>
            <a:endParaRPr b="1">
              <a:solidFill>
                <a:srgbClr val="9CE8E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E8E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9CE8E7"/>
              </a:buClr>
              <a:buSzPts val="1800"/>
              <a:buFont typeface="Poppins"/>
              <a:buChar char="◉"/>
            </a:pPr>
            <a:r>
              <a:rPr b="1" lang="en">
                <a:solidFill>
                  <a:srgbClr val="9CE8E7"/>
                </a:solidFill>
                <a:latin typeface="Poppins"/>
                <a:ea typeface="Poppins"/>
                <a:cs typeface="Poppins"/>
                <a:sym typeface="Poppins"/>
              </a:rPr>
              <a:t>Does having a proper lunch affects performance?</a:t>
            </a:r>
            <a:endParaRPr b="1">
              <a:solidFill>
                <a:srgbClr val="9CE8E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E8E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9CE8E7"/>
              </a:buClr>
              <a:buSzPts val="1800"/>
              <a:buFont typeface="Poppins"/>
              <a:buChar char="◉"/>
            </a:pPr>
            <a:r>
              <a:rPr b="1" lang="en">
                <a:solidFill>
                  <a:srgbClr val="9CE8E7"/>
                </a:solidFill>
                <a:latin typeface="Poppins"/>
                <a:ea typeface="Poppins"/>
                <a:cs typeface="Poppins"/>
                <a:sym typeface="Poppins"/>
              </a:rPr>
              <a:t>Does doing good in one subject mean they are good in another subject?</a:t>
            </a:r>
            <a:endParaRPr b="1">
              <a:solidFill>
                <a:srgbClr val="9CE8E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2"/>
          <p:cNvSpPr txBox="1"/>
          <p:nvPr>
            <p:ph type="title"/>
          </p:nvPr>
        </p:nvSpPr>
        <p:spPr>
          <a:xfrm>
            <a:off x="1017675" y="22000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(Random Forest Classification)</a:t>
            </a:r>
            <a:endParaRPr sz="2900"/>
          </a:p>
        </p:txBody>
      </p:sp>
      <p:sp>
        <p:nvSpPr>
          <p:cNvPr id="622" name="Google Shape;622;p3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3" name="Google Shape;623;p32"/>
          <p:cNvSpPr txBox="1"/>
          <p:nvPr>
            <p:ph idx="4294967295" type="subTitle"/>
          </p:nvPr>
        </p:nvSpPr>
        <p:spPr>
          <a:xfrm>
            <a:off x="293325" y="842450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4" name="Google Shape;624;p32"/>
          <p:cNvSpPr txBox="1"/>
          <p:nvPr>
            <p:ph idx="4294967295" type="subTitle"/>
          </p:nvPr>
        </p:nvSpPr>
        <p:spPr>
          <a:xfrm>
            <a:off x="4789375" y="842450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25" name="Google Shape;6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2250"/>
            <a:ext cx="4359425" cy="326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225" y="1312250"/>
            <a:ext cx="4327375" cy="323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(Support Vector Machine)</a:t>
            </a:r>
            <a:endParaRPr sz="2900"/>
          </a:p>
        </p:txBody>
      </p:sp>
      <p:pic>
        <p:nvPicPr>
          <p:cNvPr id="632" name="Google Shape;6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650" y="2649675"/>
            <a:ext cx="4612249" cy="16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500" y="1301023"/>
            <a:ext cx="4506604" cy="16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33"/>
          <p:cNvSpPr txBox="1"/>
          <p:nvPr>
            <p:ph idx="4294967295" type="subTitle"/>
          </p:nvPr>
        </p:nvSpPr>
        <p:spPr>
          <a:xfrm>
            <a:off x="154800" y="30245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5" name="Google Shape;635;p33"/>
          <p:cNvSpPr txBox="1"/>
          <p:nvPr>
            <p:ph idx="4294967295" type="subTitle"/>
          </p:nvPr>
        </p:nvSpPr>
        <p:spPr>
          <a:xfrm>
            <a:off x="4852000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</a:t>
            </a:r>
            <a:r>
              <a:rPr lang="en" sz="2900"/>
              <a:t>Naive Bayes</a:t>
            </a:r>
            <a:r>
              <a:rPr lang="en" sz="2900"/>
              <a:t>)</a:t>
            </a:r>
            <a:endParaRPr sz="2900"/>
          </a:p>
        </p:txBody>
      </p:sp>
      <p:sp>
        <p:nvSpPr>
          <p:cNvPr id="641" name="Google Shape;641;p3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2" name="Google Shape;642;p34"/>
          <p:cNvSpPr txBox="1"/>
          <p:nvPr>
            <p:ph idx="4294967295" type="subTitle"/>
          </p:nvPr>
        </p:nvSpPr>
        <p:spPr>
          <a:xfrm>
            <a:off x="224075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3" name="Google Shape;643;p34"/>
          <p:cNvSpPr txBox="1"/>
          <p:nvPr>
            <p:ph idx="4294967295" type="subTitle"/>
          </p:nvPr>
        </p:nvSpPr>
        <p:spPr>
          <a:xfrm>
            <a:off x="4852000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44" name="Google Shape;6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75" y="2974800"/>
            <a:ext cx="38290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200" y="3017663"/>
            <a:ext cx="34290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5"/>
          <p:cNvSpPr txBox="1"/>
          <p:nvPr>
            <p:ph type="title"/>
          </p:nvPr>
        </p:nvSpPr>
        <p:spPr>
          <a:xfrm>
            <a:off x="1017675" y="22000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(Naive Bayes)</a:t>
            </a:r>
            <a:endParaRPr sz="2900"/>
          </a:p>
        </p:txBody>
      </p:sp>
      <p:sp>
        <p:nvSpPr>
          <p:cNvPr id="651" name="Google Shape;651;p3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35"/>
          <p:cNvSpPr txBox="1"/>
          <p:nvPr>
            <p:ph idx="4294967295" type="subTitle"/>
          </p:nvPr>
        </p:nvSpPr>
        <p:spPr>
          <a:xfrm>
            <a:off x="293325" y="842450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3" name="Google Shape;653;p35"/>
          <p:cNvSpPr txBox="1"/>
          <p:nvPr>
            <p:ph idx="4294967295" type="subTitle"/>
          </p:nvPr>
        </p:nvSpPr>
        <p:spPr>
          <a:xfrm>
            <a:off x="4789375" y="842450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54" name="Google Shape;6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4925"/>
            <a:ext cx="4450774" cy="33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174" y="1312250"/>
            <a:ext cx="4344819" cy="33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6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Does having a proper lunch affects performance?</a:t>
            </a:r>
            <a:endParaRPr sz="5100">
              <a:solidFill>
                <a:schemeClr val="dk1"/>
              </a:solidFill>
            </a:endParaRPr>
          </a:p>
        </p:txBody>
      </p:sp>
      <p:sp>
        <p:nvSpPr>
          <p:cNvPr id="661" name="Google Shape;661;p36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Done By: Yao Xian(Robin)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2" name="Google Shape;662;p3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663" name="Google Shape;663;p3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7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Analysis</a:t>
            </a:r>
            <a:endParaRPr sz="3500"/>
          </a:p>
        </p:txBody>
      </p:sp>
      <p:sp>
        <p:nvSpPr>
          <p:cNvPr id="669" name="Google Shape;669;p3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0" name="Google Shape;6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150" y="1060325"/>
            <a:ext cx="7452746" cy="37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8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Analysis</a:t>
            </a:r>
            <a:endParaRPr sz="3500"/>
          </a:p>
        </p:txBody>
      </p:sp>
      <p:sp>
        <p:nvSpPr>
          <p:cNvPr id="676" name="Google Shape;676;p3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7" name="Google Shape;6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50" y="1060325"/>
            <a:ext cx="7794325" cy="37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9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(Random Forest Classification)</a:t>
            </a:r>
            <a:endParaRPr sz="2900"/>
          </a:p>
        </p:txBody>
      </p:sp>
      <p:sp>
        <p:nvSpPr>
          <p:cNvPr id="683" name="Google Shape;683;p3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4" name="Google Shape;684;p39"/>
          <p:cNvSpPr txBox="1"/>
          <p:nvPr>
            <p:ph idx="4294967295" type="subTitle"/>
          </p:nvPr>
        </p:nvSpPr>
        <p:spPr>
          <a:xfrm>
            <a:off x="224075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5" name="Google Shape;685;p39"/>
          <p:cNvSpPr txBox="1"/>
          <p:nvPr>
            <p:ph idx="4294967295" type="subTitle"/>
          </p:nvPr>
        </p:nvSpPr>
        <p:spPr>
          <a:xfrm>
            <a:off x="4852000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86" name="Google Shape;6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25" y="2692138"/>
            <a:ext cx="4249517" cy="12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9225" y="2640325"/>
            <a:ext cx="3767400" cy="1310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0"/>
          <p:cNvSpPr txBox="1"/>
          <p:nvPr>
            <p:ph type="title"/>
          </p:nvPr>
        </p:nvSpPr>
        <p:spPr>
          <a:xfrm>
            <a:off x="1017675" y="22000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(Random Forest Classification)</a:t>
            </a:r>
            <a:endParaRPr sz="2900"/>
          </a:p>
        </p:txBody>
      </p:sp>
      <p:sp>
        <p:nvSpPr>
          <p:cNvPr id="693" name="Google Shape;693;p4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4" name="Google Shape;694;p40"/>
          <p:cNvSpPr txBox="1"/>
          <p:nvPr>
            <p:ph idx="4294967295" type="subTitle"/>
          </p:nvPr>
        </p:nvSpPr>
        <p:spPr>
          <a:xfrm>
            <a:off x="293325" y="842450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5" name="Google Shape;695;p40"/>
          <p:cNvSpPr txBox="1"/>
          <p:nvPr>
            <p:ph idx="4294967295" type="subTitle"/>
          </p:nvPr>
        </p:nvSpPr>
        <p:spPr>
          <a:xfrm>
            <a:off x="4789375" y="842450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96" name="Google Shape;6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2250"/>
            <a:ext cx="4474351" cy="329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370" y="1345838"/>
            <a:ext cx="4416630" cy="329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1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(Support Vector Machine)</a:t>
            </a:r>
            <a:endParaRPr sz="2900"/>
          </a:p>
        </p:txBody>
      </p:sp>
      <p:sp>
        <p:nvSpPr>
          <p:cNvPr id="703" name="Google Shape;703;p41"/>
          <p:cNvSpPr txBox="1"/>
          <p:nvPr>
            <p:ph idx="4294967295" type="subTitle"/>
          </p:nvPr>
        </p:nvSpPr>
        <p:spPr>
          <a:xfrm>
            <a:off x="154800" y="30245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4" name="Google Shape;704;p41"/>
          <p:cNvSpPr txBox="1"/>
          <p:nvPr>
            <p:ph idx="4294967295" type="subTitle"/>
          </p:nvPr>
        </p:nvSpPr>
        <p:spPr>
          <a:xfrm>
            <a:off x="4852000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05" name="Google Shape;7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00" y="1134275"/>
            <a:ext cx="52387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975" y="2890325"/>
            <a:ext cx="4917000" cy="1729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Introduction</a:t>
            </a:r>
            <a:endParaRPr sz="3500"/>
          </a:p>
        </p:txBody>
      </p:sp>
      <p:sp>
        <p:nvSpPr>
          <p:cNvPr id="479" name="Google Shape;479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0" name="Google Shape;4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4684"/>
            <a:ext cx="4828325" cy="2774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500" y="1252354"/>
            <a:ext cx="3864975" cy="3421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2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</a:t>
            </a:r>
            <a:r>
              <a:rPr lang="en" sz="2900"/>
              <a:t>Naive Bayes</a:t>
            </a:r>
            <a:r>
              <a:rPr lang="en" sz="2900"/>
              <a:t>)</a:t>
            </a:r>
            <a:endParaRPr sz="2900"/>
          </a:p>
        </p:txBody>
      </p:sp>
      <p:sp>
        <p:nvSpPr>
          <p:cNvPr id="712" name="Google Shape;712;p4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3" name="Google Shape;713;p42"/>
          <p:cNvSpPr txBox="1"/>
          <p:nvPr>
            <p:ph idx="4294967295" type="subTitle"/>
          </p:nvPr>
        </p:nvSpPr>
        <p:spPr>
          <a:xfrm>
            <a:off x="224075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4" name="Google Shape;714;p42"/>
          <p:cNvSpPr txBox="1"/>
          <p:nvPr>
            <p:ph idx="4294967295" type="subTitle"/>
          </p:nvPr>
        </p:nvSpPr>
        <p:spPr>
          <a:xfrm>
            <a:off x="4852000" y="2054725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15" name="Google Shape;71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75" y="2912900"/>
            <a:ext cx="35433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5875" y="2912888"/>
            <a:ext cx="33909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3"/>
          <p:cNvSpPr txBox="1"/>
          <p:nvPr>
            <p:ph type="title"/>
          </p:nvPr>
        </p:nvSpPr>
        <p:spPr>
          <a:xfrm>
            <a:off x="1017675" y="22000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Analysis (Naive Bayes)</a:t>
            </a:r>
            <a:endParaRPr sz="2900"/>
          </a:p>
        </p:txBody>
      </p:sp>
      <p:sp>
        <p:nvSpPr>
          <p:cNvPr id="722" name="Google Shape;722;p4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3" name="Google Shape;723;p43"/>
          <p:cNvSpPr txBox="1"/>
          <p:nvPr>
            <p:ph idx="4294967295" type="subTitle"/>
          </p:nvPr>
        </p:nvSpPr>
        <p:spPr>
          <a:xfrm>
            <a:off x="293325" y="842450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Train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4" name="Google Shape;724;p43"/>
          <p:cNvSpPr txBox="1"/>
          <p:nvPr>
            <p:ph idx="4294967295" type="subTitle"/>
          </p:nvPr>
        </p:nvSpPr>
        <p:spPr>
          <a:xfrm>
            <a:off x="4789375" y="842450"/>
            <a:ext cx="3767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Test Set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25" name="Google Shape;7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2250"/>
            <a:ext cx="4505976" cy="32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376" y="1346388"/>
            <a:ext cx="4180824" cy="3069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4"/>
          <p:cNvSpPr txBox="1"/>
          <p:nvPr>
            <p:ph type="ctrTitle"/>
          </p:nvPr>
        </p:nvSpPr>
        <p:spPr>
          <a:xfrm>
            <a:off x="675200" y="3031150"/>
            <a:ext cx="6849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Does doing good in one subject mean they are good in another?</a:t>
            </a:r>
            <a:endParaRPr/>
          </a:p>
        </p:txBody>
      </p:sp>
      <p:sp>
        <p:nvSpPr>
          <p:cNvPr id="732" name="Google Shape;732;p44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by: John</a:t>
            </a:r>
            <a:endParaRPr/>
          </a:p>
        </p:txBody>
      </p:sp>
      <p:sp>
        <p:nvSpPr>
          <p:cNvPr id="733" name="Google Shape;733;p4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sz="1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" name="Google Shape;7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113" y="664850"/>
            <a:ext cx="4083775" cy="3813799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45"/>
          <p:cNvSpPr txBox="1"/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of the different scores</a:t>
            </a:r>
            <a:endParaRPr/>
          </a:p>
        </p:txBody>
      </p:sp>
      <p:sp>
        <p:nvSpPr>
          <p:cNvPr id="740" name="Google Shape;740;p4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Writing score VS predict Math score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(Random Forest Regression)</a:t>
            </a:r>
            <a:endParaRPr/>
          </a:p>
        </p:txBody>
      </p:sp>
      <p:sp>
        <p:nvSpPr>
          <p:cNvPr id="747" name="Google Shape;747;p4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8" name="Google Shape;7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500" y="1552950"/>
            <a:ext cx="3339900" cy="266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9" name="Google Shape;749;p46"/>
          <p:cNvGraphicFramePr/>
          <p:nvPr/>
        </p:nvGraphicFramePr>
        <p:xfrm>
          <a:off x="5192000" y="1886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{C3469693-FEED-4E70-976C-62762228198C}</a:tableStyleId>
              </a:tblPr>
              <a:tblGrid>
                <a:gridCol w="1150525"/>
                <a:gridCol w="1150525"/>
              </a:tblGrid>
              <a:tr h="66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MAE</a:t>
                      </a:r>
                      <a:endParaRPr b="1" sz="15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7.29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RMSE</a:t>
                      </a:r>
                      <a:endParaRPr b="1" sz="15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8.92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R^2</a:t>
                      </a:r>
                      <a:endParaRPr b="1" sz="15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0.69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7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Reading score VS predict Math score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(Random Forest Regression)</a:t>
            </a:r>
            <a:endParaRPr/>
          </a:p>
        </p:txBody>
      </p:sp>
      <p:sp>
        <p:nvSpPr>
          <p:cNvPr id="756" name="Google Shape;756;p4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7" name="Google Shape;7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500" y="1552950"/>
            <a:ext cx="3339900" cy="266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8" name="Google Shape;758;p47"/>
          <p:cNvGraphicFramePr/>
          <p:nvPr/>
        </p:nvGraphicFramePr>
        <p:xfrm>
          <a:off x="5192000" y="1886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{C3469693-FEED-4E70-976C-62762228198C}</a:tableStyleId>
              </a:tblPr>
              <a:tblGrid>
                <a:gridCol w="1150525"/>
                <a:gridCol w="1150525"/>
              </a:tblGrid>
              <a:tr h="66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MAE</a:t>
                      </a:r>
                      <a:endParaRPr b="1" sz="15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7.24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RMSE</a:t>
                      </a:r>
                      <a:endParaRPr b="1" sz="15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9.09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R^2</a:t>
                      </a:r>
                      <a:endParaRPr b="1" sz="15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0.65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8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Writing score VS predict Reading score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(Random Forest Regression)</a:t>
            </a:r>
            <a:endParaRPr/>
          </a:p>
        </p:txBody>
      </p:sp>
      <p:sp>
        <p:nvSpPr>
          <p:cNvPr id="765" name="Google Shape;765;p4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6" name="Google Shape;7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500" y="1552950"/>
            <a:ext cx="3339900" cy="266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7" name="Google Shape;767;p48"/>
          <p:cNvGraphicFramePr/>
          <p:nvPr/>
        </p:nvGraphicFramePr>
        <p:xfrm>
          <a:off x="5192000" y="1886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{C3469693-FEED-4E70-976C-62762228198C}</a:tableStyleId>
              </a:tblPr>
              <a:tblGrid>
                <a:gridCol w="1150525"/>
                <a:gridCol w="1150525"/>
              </a:tblGrid>
              <a:tr h="66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MAE</a:t>
                      </a:r>
                      <a:endParaRPr b="1" sz="15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3.63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RMSE</a:t>
                      </a:r>
                      <a:endParaRPr b="1" sz="15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4.54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R^2</a:t>
                      </a:r>
                      <a:endParaRPr b="1" sz="15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0.91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9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Conclusion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773" name="Google Shape;773;p49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by: John</a:t>
            </a:r>
            <a:endParaRPr/>
          </a:p>
        </p:txBody>
      </p:sp>
      <p:sp>
        <p:nvSpPr>
          <p:cNvPr id="774" name="Google Shape;774;p49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  <a:endParaRPr sz="1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CONCLUSION</a:t>
            </a:r>
            <a:endParaRPr/>
          </a:p>
        </p:txBody>
      </p:sp>
      <p:sp>
        <p:nvSpPr>
          <p:cNvPr id="780" name="Google Shape;780;p50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8324A"/>
                </a:solidFill>
                <a:latin typeface="Oswald"/>
                <a:ea typeface="Oswald"/>
                <a:cs typeface="Oswald"/>
                <a:sym typeface="Oswald"/>
              </a:rPr>
              <a:t>Parents Holding Degree</a:t>
            </a:r>
            <a:endParaRPr sz="2000">
              <a:solidFill>
                <a:srgbClr val="28324A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8324A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38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50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8324A"/>
                </a:solidFill>
                <a:latin typeface="Oswald"/>
                <a:ea typeface="Oswald"/>
                <a:cs typeface="Oswald"/>
                <a:sym typeface="Oswald"/>
              </a:rPr>
              <a:t>Test Preparation Course</a:t>
            </a:r>
            <a:endParaRPr sz="2000">
              <a:solidFill>
                <a:srgbClr val="28324A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324A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324A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0212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0212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 A+</a:t>
            </a:r>
            <a:endParaRPr b="1" sz="2900">
              <a:solidFill>
                <a:srgbClr val="20212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2" name="Google Shape;782;p50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8324A"/>
                </a:solidFill>
                <a:latin typeface="Oswald"/>
                <a:ea typeface="Oswald"/>
                <a:cs typeface="Oswald"/>
                <a:sym typeface="Oswald"/>
              </a:rPr>
              <a:t>Proper Lunch</a:t>
            </a:r>
            <a:endParaRPr sz="2000">
              <a:solidFill>
                <a:srgbClr val="28324A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324A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324A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324A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324A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500">
                <a:solidFill>
                  <a:srgbClr val="202124"/>
                </a:solidFill>
                <a:latin typeface="Oswald"/>
                <a:ea typeface="Oswald"/>
                <a:cs typeface="Oswald"/>
                <a:sym typeface="Oswald"/>
              </a:rPr>
              <a:t>A+</a:t>
            </a:r>
            <a:endParaRPr b="1" sz="3500">
              <a:solidFill>
                <a:srgbClr val="20212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8324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3" name="Google Shape;783;p5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4" name="Google Shape;784;p50"/>
          <p:cNvSpPr/>
          <p:nvPr/>
        </p:nvSpPr>
        <p:spPr>
          <a:xfrm>
            <a:off x="1221325" y="2343375"/>
            <a:ext cx="1439700" cy="1439700"/>
          </a:xfrm>
          <a:prstGeom prst="flowChartSummingJunction">
            <a:avLst/>
          </a:prstGeom>
          <a:solidFill>
            <a:schemeClr val="lt1"/>
          </a:solidFill>
          <a:ln cap="flat" cmpd="sng" w="76200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5" name="Google Shape;78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800" y="2377000"/>
            <a:ext cx="1201900" cy="12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0300" y="2213850"/>
            <a:ext cx="715800" cy="7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50"/>
          <p:cNvSpPr/>
          <p:nvPr/>
        </p:nvSpPr>
        <p:spPr>
          <a:xfrm>
            <a:off x="6863850" y="3092300"/>
            <a:ext cx="548700" cy="4866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2929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50"/>
          <p:cNvSpPr/>
          <p:nvPr/>
        </p:nvSpPr>
        <p:spPr>
          <a:xfrm>
            <a:off x="4297650" y="3092300"/>
            <a:ext cx="548700" cy="4866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2929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9" name="Google Shape;78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4100" y="2213850"/>
            <a:ext cx="715800" cy="7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1"/>
          <p:cNvSpPr txBox="1"/>
          <p:nvPr>
            <p:ph idx="4294967295" type="ctrTitle"/>
          </p:nvPr>
        </p:nvSpPr>
        <p:spPr>
          <a:xfrm>
            <a:off x="1275150" y="1779600"/>
            <a:ext cx="6593700" cy="15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 YOU!</a:t>
            </a:r>
            <a:endParaRPr sz="10000"/>
          </a:p>
        </p:txBody>
      </p:sp>
      <p:sp>
        <p:nvSpPr>
          <p:cNvPr id="795" name="Google Shape;795;p5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"/>
          <p:cNvSpPr txBox="1"/>
          <p:nvPr>
            <p:ph type="title"/>
          </p:nvPr>
        </p:nvSpPr>
        <p:spPr>
          <a:xfrm>
            <a:off x="1073700" y="3570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Introduction</a:t>
            </a:r>
            <a:endParaRPr sz="3500"/>
          </a:p>
        </p:txBody>
      </p:sp>
      <p:sp>
        <p:nvSpPr>
          <p:cNvPr id="487" name="Google Shape;487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8" name="Google Shape;4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5225"/>
            <a:ext cx="4159824" cy="18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625" y="1225225"/>
            <a:ext cx="4036164" cy="18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8425" y="3241300"/>
            <a:ext cx="3641476" cy="1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7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RFC VS SVM Vs Naive Bayes</a:t>
            </a:r>
            <a:r>
              <a:rPr lang="en" sz="3300">
                <a:solidFill>
                  <a:schemeClr val="dk1"/>
                </a:solidFill>
              </a:rPr>
              <a:t>?</a:t>
            </a:r>
            <a:endParaRPr sz="5100">
              <a:solidFill>
                <a:schemeClr val="dk1"/>
              </a:solidFill>
            </a:endParaRPr>
          </a:p>
        </p:txBody>
      </p:sp>
      <p:sp>
        <p:nvSpPr>
          <p:cNvPr id="496" name="Google Shape;496;p17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Done By: AKASH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7" name="Google Shape;497;p17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98" name="Google Shape;498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8"/>
          <p:cNvSpPr txBox="1"/>
          <p:nvPr>
            <p:ph type="title"/>
          </p:nvPr>
        </p:nvSpPr>
        <p:spPr>
          <a:xfrm>
            <a:off x="0" y="181325"/>
            <a:ext cx="9105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4" name="Google Shape;504;p18"/>
          <p:cNvSpPr txBox="1"/>
          <p:nvPr>
            <p:ph idx="1" type="body"/>
          </p:nvPr>
        </p:nvSpPr>
        <p:spPr>
          <a:xfrm>
            <a:off x="396200" y="897125"/>
            <a:ext cx="83697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Random Forest is a supervised learning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Consists a large number of decision trees that operate as an ensemble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Each Individual tree in the random forest spits out a class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The class with the most votes becomes our model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Char char="◉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Fits a number of decision tree classifiers on various sub-samples of the dataset and uses averaging to improve the predictive accuracy and control over-fitting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Char char="◉"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The model is generally trained using a bagging method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6" name="Google Shape;5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750" y="2993175"/>
            <a:ext cx="3332300" cy="13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9"/>
          <p:cNvSpPr txBox="1"/>
          <p:nvPr>
            <p:ph type="title"/>
          </p:nvPr>
        </p:nvSpPr>
        <p:spPr>
          <a:xfrm>
            <a:off x="0" y="181325"/>
            <a:ext cx="9105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12" name="Google Shape;512;p19"/>
          <p:cNvSpPr txBox="1"/>
          <p:nvPr>
            <p:ph idx="1" type="body"/>
          </p:nvPr>
        </p:nvSpPr>
        <p:spPr>
          <a:xfrm>
            <a:off x="396200" y="897125"/>
            <a:ext cx="83697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Is a supervised machine learning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We plot each data item as a point in n-dimensional space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with the value of each feature being the value of a particular coordinate.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◉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Then, we perform classification by finding the hyper-plane that differentiates the two classes very well 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4" name="Google Shape;5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100" y="2735220"/>
            <a:ext cx="2357475" cy="16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0"/>
          <p:cNvSpPr txBox="1"/>
          <p:nvPr>
            <p:ph type="title"/>
          </p:nvPr>
        </p:nvSpPr>
        <p:spPr>
          <a:xfrm>
            <a:off x="0" y="181325"/>
            <a:ext cx="9105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NAIVE BAYES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20" name="Google Shape;520;p20"/>
          <p:cNvSpPr txBox="1"/>
          <p:nvPr>
            <p:ph idx="1" type="body"/>
          </p:nvPr>
        </p:nvSpPr>
        <p:spPr>
          <a:xfrm>
            <a:off x="396200" y="897125"/>
            <a:ext cx="83697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Uses various features to discriminate different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◉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Using Bayes theorem, we can find the probability of 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</a:rPr>
              <a:t>A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 happening, given that 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</a:rPr>
              <a:t>B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 has occurred. 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◉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Here, 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</a:rPr>
              <a:t>B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 is the evidence and 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</a:rPr>
              <a:t>A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 is the hypothesis. The assumption made here is that the predictors/features are independent. That is presence of one particular feature does not affect the other. 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◉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Hence it is called naive.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◉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3 Types of Naive Bayes Classifier : Multinomial , Bernoulli &amp; Gaussian 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2" name="Google Shape;5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175" y="3337975"/>
            <a:ext cx="48577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1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Does parental education really affect student results?</a:t>
            </a:r>
            <a:endParaRPr sz="5100">
              <a:solidFill>
                <a:schemeClr val="dk1"/>
              </a:solidFill>
            </a:endParaRPr>
          </a:p>
        </p:txBody>
      </p:sp>
      <p:sp>
        <p:nvSpPr>
          <p:cNvPr id="528" name="Google Shape;528;p21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Done By: Yao Xian(Robin)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9" name="Google Shape;529;p21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530" name="Google Shape;530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