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1" r:id="rId2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F778E1-C8E9-4A74-8DDB-E053E3DB40BA}">
  <a:tblStyle styleId="{DAF778E1-C8E9-4A74-8DDB-E053E3DB40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0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1c1b078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1c1b078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541c1b0784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1c1b078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1c1b078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41c1b0784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1c1b07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1c1b078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541c1b0784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1c1b078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1c1b078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541c1b0784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30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195736" y="1925014"/>
            <a:ext cx="4752528" cy="86047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872333" y="2101303"/>
            <a:ext cx="3399332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sz="27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en-US" altLang="ko-KR" sz="2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&amp; GUI</a:t>
            </a:r>
            <a:endParaRPr sz="2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77599" y="3217540"/>
            <a:ext cx="3456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이한나 임유경 박지우 김민중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177288" y="846260"/>
          <a:ext cx="8789425" cy="4032725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우산과의 블루투스 신호가 끊어짐(배터리가 </a:t>
                      </a: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경우)</a:t>
                      </a:r>
                      <a:endParaRPr sz="1000" u="none" strike="noStrike" cap="none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에 배터리가 없어서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블루투스 신호가 끊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어진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워치가 연결이 되어있었다가 끊어진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배터리 정보를 받아온다. (배터리가 없음)</a:t>
                      </a:r>
                      <a:endParaRPr sz="100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워치에 우산과</a:t>
                      </a:r>
                      <a:r>
                        <a:rPr lang="ko-KR" sz="1000"/>
                        <a:t>의 연결이 끊어졌다는</a:t>
                      </a:r>
                      <a:r>
                        <a:rPr lang="ko-KR" sz="1000" u="none" strike="noStrike" cap="none"/>
                        <a:t> 알림을 울린다.</a:t>
                      </a:r>
                      <a:endParaRPr sz="100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워치가 우산을 다시 감지하기 전까지 </a:t>
                      </a:r>
                      <a:r>
                        <a:rPr lang="ko-KR" sz="1000" b="1" u="none" strike="noStrike" cap="none"/>
                        <a:t>워치 앱 메인화면</a:t>
                      </a:r>
                      <a:r>
                        <a:rPr lang="ko-KR" sz="1000" u="none" strike="noStrike" cap="none"/>
                        <a:t>에 “</a:t>
                      </a:r>
                      <a:r>
                        <a:rPr lang="ko-KR" sz="1000" b="1" u="none" strike="noStrike" cap="none"/>
                        <a:t>우산</a:t>
                      </a:r>
                      <a:r>
                        <a:rPr lang="ko-KR" sz="1000" b="1"/>
                        <a:t>의 배터리가 없습니다</a:t>
                      </a:r>
                      <a:r>
                        <a:rPr lang="ko-KR" sz="1000" u="none" strike="noStrike" cap="none"/>
                        <a:t>” 이라는 텍스트를 띄운다.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워치에 우산과 거리가 멀어졌을때 울린 알람이 있어야 한다.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워치앱 메인화면에 “우산</a:t>
                      </a:r>
                      <a:r>
                        <a:rPr lang="ko-KR" sz="1000"/>
                        <a:t>의 배터리가 없습니다.</a:t>
                      </a:r>
                      <a:r>
                        <a:rPr lang="ko-KR" sz="1000" u="none" strike="noStrike" cap="none"/>
                        <a:t>” 이라는 텍스트가 표시되어있어야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성능 : 우산과 워치의 연결이 끊어진 직후 3초 이내로 워치에 알림이 울려야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2" name="Google Shape;202;p25"/>
          <p:cNvGraphicFramePr/>
          <p:nvPr/>
        </p:nvGraphicFramePr>
        <p:xfrm>
          <a:off x="177288" y="686735"/>
          <a:ext cx="8789425" cy="4550600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잃어버린 우산과 가까워짐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우산과 워치의 거리가 통신 가능할 만큼 가까워지면, 워치는 알림을 보낸다.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 사이의 거리가 일정 거리 이하로 가까워 진 상태이다.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 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우산의 블루투스 신호를 감지해 연결한다.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우산과 거리가 가까워졌다는 알림을 울린다.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워치 앱 메인화면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에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“[디바이스 이름]”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과 </a:t>
                      </a: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“연결됨”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을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띄운다.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우산은 블루투스로 연결되어야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성능 : 우산과 워치가 연결된 직후 3초 이내로 워치에 알림이 울려야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3" name="Google Shape;203;p25"/>
          <p:cNvSpPr txBox="1"/>
          <p:nvPr/>
        </p:nvSpPr>
        <p:spPr>
          <a:xfrm>
            <a:off x="-152400" y="81150"/>
            <a:ext cx="2162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177288" y="686735"/>
          <a:ext cx="8789425" cy="4703000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 충전 후 재연결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방전되었던 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배터리가 충전되어 워치와 통신이 가능하게 된 경우,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워치는 알림을 보낸다.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 사이의 거리가 일정 거리 이하로 가까워 진 상태이다.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우산 배터리가 충전된 상태이다.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 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우산의 블루투스 신호를 감지해 연결한다.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우산과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연결되었다는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알림을 울린다.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워치 앱 메인화면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에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“[디바이스 이름]”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과 </a:t>
                      </a: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“연결됨”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을 띄운다.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우산은 블루투스로 연결되어야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성능 : 우산과 워치가 연결된 직후 3초 이내로 워치에 알림이 울려야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3" name="Google Shape;213;p26"/>
          <p:cNvSpPr txBox="1"/>
          <p:nvPr/>
        </p:nvSpPr>
        <p:spPr>
          <a:xfrm>
            <a:off x="-152400" y="81150"/>
            <a:ext cx="2162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1" name="Google Shape;221;p27"/>
          <p:cNvGraphicFramePr/>
          <p:nvPr/>
        </p:nvGraphicFramePr>
        <p:xfrm>
          <a:off x="177288" y="1655522"/>
          <a:ext cx="8789425" cy="2485100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우산에서 소리가 나게 하기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잃어버려 우산과 다시 연결되었을 때, 워치앱을 이용해 우산에서 소리를 발생시켜 우산의 위치파악을 돕는다.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워치, 사용자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우산이 연결되어 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기본흐름: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앱의 메인화면에서 “우산찾기” 버튼을 누른다.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우산에 신호를 보낸다.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우산은 신호를 받아 우산 자체에서 짧게 소리를 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우산에서 소리가 짧게 울려야한다.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2" name="Google Shape;222;p27"/>
          <p:cNvSpPr txBox="1"/>
          <p:nvPr/>
        </p:nvSpPr>
        <p:spPr>
          <a:xfrm>
            <a:off x="-152400" y="81150"/>
            <a:ext cx="230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46B0F62-2523-425E-9E2B-47652A32CAE7}"/>
              </a:ext>
            </a:extLst>
          </p:cNvPr>
          <p:cNvSpPr>
            <a:spLocks noChangeAspect="1"/>
          </p:cNvSpPr>
          <p:nvPr/>
        </p:nvSpPr>
        <p:spPr>
          <a:xfrm>
            <a:off x="2566263" y="1140436"/>
            <a:ext cx="3780000" cy="37800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000B417-D0EB-472E-913B-E50E73B576DC}"/>
              </a:ext>
            </a:extLst>
          </p:cNvPr>
          <p:cNvSpPr>
            <a:spLocks noChangeAspect="1"/>
          </p:cNvSpPr>
          <p:nvPr/>
        </p:nvSpPr>
        <p:spPr>
          <a:xfrm>
            <a:off x="3026325" y="3566731"/>
            <a:ext cx="845100" cy="8451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30508F-E4A4-47C7-B2C6-51ABAB47B316}"/>
              </a:ext>
            </a:extLst>
          </p:cNvPr>
          <p:cNvSpPr>
            <a:spLocks noChangeAspect="1"/>
          </p:cNvSpPr>
          <p:nvPr/>
        </p:nvSpPr>
        <p:spPr>
          <a:xfrm>
            <a:off x="5367070" y="2620592"/>
            <a:ext cx="845100" cy="8451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EB0206C-9E60-4082-9A70-7F587D922447}"/>
              </a:ext>
            </a:extLst>
          </p:cNvPr>
          <p:cNvSpPr>
            <a:spLocks noChangeAspect="1"/>
          </p:cNvSpPr>
          <p:nvPr/>
        </p:nvSpPr>
        <p:spPr>
          <a:xfrm>
            <a:off x="2683425" y="2697302"/>
            <a:ext cx="845100" cy="8451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E5575F-4A6F-455D-91C0-B83E5B046226}"/>
              </a:ext>
            </a:extLst>
          </p:cNvPr>
          <p:cNvSpPr>
            <a:spLocks noChangeAspect="1"/>
          </p:cNvSpPr>
          <p:nvPr/>
        </p:nvSpPr>
        <p:spPr>
          <a:xfrm>
            <a:off x="5029207" y="3542402"/>
            <a:ext cx="845100" cy="8451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A16D68-57A3-493E-AF2D-9CD267489AD8}"/>
              </a:ext>
            </a:extLst>
          </p:cNvPr>
          <p:cNvSpPr>
            <a:spLocks noChangeAspect="1"/>
          </p:cNvSpPr>
          <p:nvPr/>
        </p:nvSpPr>
        <p:spPr>
          <a:xfrm>
            <a:off x="4027766" y="3901463"/>
            <a:ext cx="845100" cy="8451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20" name="그래픽 19" descr="포괄">
            <a:extLst>
              <a:ext uri="{FF2B5EF4-FFF2-40B4-BE49-F238E27FC236}">
                <a16:creationId xmlns:a16="http://schemas.microsoft.com/office/drawing/2014/main" id="{B64E21A6-80C6-4E69-BA69-DE913EB85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9208" y="3638213"/>
            <a:ext cx="685800" cy="685800"/>
          </a:xfrm>
          <a:prstGeom prst="rect">
            <a:avLst/>
          </a:prstGeom>
        </p:spPr>
      </p:pic>
      <p:pic>
        <p:nvPicPr>
          <p:cNvPr id="22" name="그래픽 21" descr="휴대폰 진동">
            <a:extLst>
              <a:ext uri="{FF2B5EF4-FFF2-40B4-BE49-F238E27FC236}">
                <a16:creationId xmlns:a16="http://schemas.microsoft.com/office/drawing/2014/main" id="{3E548D29-3FEC-4BB4-B2FC-758E231B6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975" y="3659180"/>
            <a:ext cx="685800" cy="685800"/>
          </a:xfrm>
          <a:prstGeom prst="rect">
            <a:avLst/>
          </a:prstGeom>
        </p:spPr>
      </p:pic>
      <p:pic>
        <p:nvPicPr>
          <p:cNvPr id="26" name="그래픽 25" descr="확성시1">
            <a:extLst>
              <a:ext uri="{FF2B5EF4-FFF2-40B4-BE49-F238E27FC236}">
                <a16:creationId xmlns:a16="http://schemas.microsoft.com/office/drawing/2014/main" id="{7C93826B-B4F4-4EFC-AD6E-B747A9B9B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075" y="2748416"/>
            <a:ext cx="685800" cy="685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1B40C0-4F7B-44DC-9F52-CCB6551C3ACB}"/>
              </a:ext>
            </a:extLst>
          </p:cNvPr>
          <p:cNvSpPr txBox="1"/>
          <p:nvPr/>
        </p:nvSpPr>
        <p:spPr>
          <a:xfrm>
            <a:off x="3815680" y="2792185"/>
            <a:ext cx="13372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우산 이름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B4F2A-6DBA-4B36-9E62-076FE1F5832D}"/>
              </a:ext>
            </a:extLst>
          </p:cNvPr>
          <p:cNvSpPr txBox="1"/>
          <p:nvPr/>
        </p:nvSpPr>
        <p:spPr>
          <a:xfrm>
            <a:off x="4122392" y="3183756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연결 상태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0DE50D0-4C43-41E5-82B2-BF74F72BB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84" y="1602902"/>
            <a:ext cx="470816" cy="830852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0E5B9056-12E4-403D-8190-8F231EE75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59" y="1515525"/>
            <a:ext cx="1329365" cy="955481"/>
          </a:xfrm>
          <a:prstGeom prst="rect">
            <a:avLst/>
          </a:prstGeom>
        </p:spPr>
      </p:pic>
      <p:pic>
        <p:nvPicPr>
          <p:cNvPr id="36" name="그래픽 35" descr="핀 있는 지도">
            <a:extLst>
              <a:ext uri="{FF2B5EF4-FFF2-40B4-BE49-F238E27FC236}">
                <a16:creationId xmlns:a16="http://schemas.microsoft.com/office/drawing/2014/main" id="{F9A0B669-DD7F-4841-A782-C1FF1BF740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7416" y="3964952"/>
            <a:ext cx="685800" cy="6858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F450715-7017-4CF3-9D82-12F6CE6A5BDA}"/>
              </a:ext>
            </a:extLst>
          </p:cNvPr>
          <p:cNvSpPr txBox="1"/>
          <p:nvPr/>
        </p:nvSpPr>
        <p:spPr>
          <a:xfrm>
            <a:off x="6268723" y="1377025"/>
            <a:ext cx="21194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현재 현위치의 날씨를 보여줌</a:t>
            </a:r>
            <a:endParaRPr lang="en-US" altLang="ko-KR" sz="1050" dirty="0"/>
          </a:p>
          <a:p>
            <a:r>
              <a:rPr lang="ko-KR" altLang="en-US" sz="1050" dirty="0"/>
              <a:t>슬라이드 시</a:t>
            </a:r>
            <a:r>
              <a:rPr lang="en-US" altLang="ko-KR" sz="1050" dirty="0"/>
              <a:t>,</a:t>
            </a:r>
            <a:r>
              <a:rPr lang="ko-KR" altLang="en-US" sz="1050" dirty="0"/>
              <a:t> 목적지 날씨 보여줌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46DA34F-0CC4-404A-AAC1-B98371607E3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405125" y="1602902"/>
            <a:ext cx="812390" cy="3903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88D5F63-8BBC-4110-A341-710F4B638DD1}"/>
              </a:ext>
            </a:extLst>
          </p:cNvPr>
          <p:cNvSpPr txBox="1"/>
          <p:nvPr/>
        </p:nvSpPr>
        <p:spPr>
          <a:xfrm>
            <a:off x="345736" y="1854766"/>
            <a:ext cx="1604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누르면 우산에서 </a:t>
            </a:r>
            <a:r>
              <a:rPr lang="ko-KR" altLang="en-US" sz="1050" dirty="0" err="1"/>
              <a:t>소리남</a:t>
            </a:r>
            <a:endParaRPr lang="ko-KR" altLang="en-US" sz="105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269DE9C-586A-45BC-BAC4-CB9621872AE8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148200" y="2108682"/>
            <a:ext cx="1690845" cy="896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Google Shape;120;p16">
            <a:extLst>
              <a:ext uri="{FF2B5EF4-FFF2-40B4-BE49-F238E27FC236}">
                <a16:creationId xmlns:a16="http://schemas.microsoft.com/office/drawing/2014/main" id="{63E4D2DC-53AD-4497-AE3F-07025188B721}"/>
              </a:ext>
            </a:extLst>
          </p:cNvPr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750F6-2696-49B9-A453-ACCCA017BA0B}"/>
              </a:ext>
            </a:extLst>
          </p:cNvPr>
          <p:cNvSpPr txBox="1"/>
          <p:nvPr/>
        </p:nvSpPr>
        <p:spPr>
          <a:xfrm>
            <a:off x="1144534" y="519140"/>
            <a:ext cx="197636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75" b="1" dirty="0"/>
              <a:t>어플 메인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0EB14-D45A-442F-B310-225E6C63C96F}"/>
              </a:ext>
            </a:extLst>
          </p:cNvPr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solidFill>
                  <a:schemeClr val="bg1"/>
                </a:solidFill>
              </a:rPr>
              <a:t>GUI</a:t>
            </a:r>
            <a:endParaRPr lang="ko-KR" altLang="en-US" sz="225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D8145E-32D5-4A2E-BFDD-956B78F59C92}"/>
              </a:ext>
            </a:extLst>
          </p:cNvPr>
          <p:cNvSpPr txBox="1"/>
          <p:nvPr/>
        </p:nvSpPr>
        <p:spPr>
          <a:xfrm>
            <a:off x="1249105" y="3183756"/>
            <a:ext cx="131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0070C0"/>
                </a:solidFill>
              </a:rPr>
              <a:t>우산 찾기 버튼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456118-BA96-4CDA-901A-48F6809B59A9}"/>
              </a:ext>
            </a:extLst>
          </p:cNvPr>
          <p:cNvSpPr txBox="1"/>
          <p:nvPr/>
        </p:nvSpPr>
        <p:spPr>
          <a:xfrm>
            <a:off x="1814439" y="4306757"/>
            <a:ext cx="131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70C0"/>
                </a:solidFill>
              </a:rPr>
              <a:t>알림 설정 버튼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DD913-CB33-453E-A067-1BB9190D78DD}"/>
              </a:ext>
            </a:extLst>
          </p:cNvPr>
          <p:cNvSpPr txBox="1"/>
          <p:nvPr/>
        </p:nvSpPr>
        <p:spPr>
          <a:xfrm>
            <a:off x="3839192" y="5007813"/>
            <a:ext cx="131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0070C0"/>
                </a:solidFill>
              </a:rPr>
              <a:t>위치 선택 </a:t>
            </a:r>
            <a:r>
              <a:rPr lang="ko-KR" altLang="en-US" sz="1050" dirty="0">
                <a:solidFill>
                  <a:srgbClr val="0070C0"/>
                </a:solidFill>
              </a:rPr>
              <a:t>버튼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B28915-5399-4632-B081-D8BD9E7E174E}"/>
              </a:ext>
            </a:extLst>
          </p:cNvPr>
          <p:cNvSpPr txBox="1"/>
          <p:nvPr/>
        </p:nvSpPr>
        <p:spPr>
          <a:xfrm>
            <a:off x="5845354" y="4337975"/>
            <a:ext cx="1314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70C0"/>
                </a:solidFill>
              </a:rPr>
              <a:t>우산 관리 버튼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9035A-1773-42D4-90DC-59E98BD901A6}"/>
              </a:ext>
            </a:extLst>
          </p:cNvPr>
          <p:cNvSpPr txBox="1"/>
          <p:nvPr/>
        </p:nvSpPr>
        <p:spPr>
          <a:xfrm>
            <a:off x="6419516" y="2952816"/>
            <a:ext cx="14753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70C0"/>
                </a:solidFill>
              </a:rPr>
              <a:t>배터리 조회 버튼</a:t>
            </a:r>
          </a:p>
        </p:txBody>
      </p:sp>
      <p:pic>
        <p:nvPicPr>
          <p:cNvPr id="33" name="그래픽 32" descr="배터리 충전">
            <a:extLst>
              <a:ext uri="{FF2B5EF4-FFF2-40B4-BE49-F238E27FC236}">
                <a16:creationId xmlns:a16="http://schemas.microsoft.com/office/drawing/2014/main" id="{46B53B50-4E5C-421F-84FE-F8822C54B4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68419" y="2713036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4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EAAFBB60-A9AC-4F5F-9C8F-4D671BE57C35}"/>
              </a:ext>
            </a:extLst>
          </p:cNvPr>
          <p:cNvSpPr>
            <a:spLocks noChangeAspect="1"/>
          </p:cNvSpPr>
          <p:nvPr/>
        </p:nvSpPr>
        <p:spPr>
          <a:xfrm>
            <a:off x="1647264" y="1973532"/>
            <a:ext cx="2393578" cy="239357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4052994-4C44-424C-A096-814BF7458672}"/>
              </a:ext>
            </a:extLst>
          </p:cNvPr>
          <p:cNvSpPr/>
          <p:nvPr/>
        </p:nvSpPr>
        <p:spPr>
          <a:xfrm>
            <a:off x="2207703" y="3170322"/>
            <a:ext cx="1331259" cy="36045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217BD49-5295-413E-868B-D721C283E238}"/>
              </a:ext>
            </a:extLst>
          </p:cNvPr>
          <p:cNvSpPr>
            <a:spLocks noChangeAspect="1"/>
          </p:cNvSpPr>
          <p:nvPr/>
        </p:nvSpPr>
        <p:spPr>
          <a:xfrm>
            <a:off x="4601281" y="1973532"/>
            <a:ext cx="2393578" cy="239357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A67F18E-276F-40BE-A1C2-1694F506F7B4}"/>
              </a:ext>
            </a:extLst>
          </p:cNvPr>
          <p:cNvSpPr/>
          <p:nvPr/>
        </p:nvSpPr>
        <p:spPr>
          <a:xfrm>
            <a:off x="2207703" y="3587392"/>
            <a:ext cx="1331259" cy="36045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4F499B-1601-4EC4-8D69-76F1A03B8C25}"/>
              </a:ext>
            </a:extLst>
          </p:cNvPr>
          <p:cNvSpPr txBox="1"/>
          <p:nvPr/>
        </p:nvSpPr>
        <p:spPr>
          <a:xfrm>
            <a:off x="2544397" y="323183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현위치</a:t>
            </a:r>
            <a:endParaRPr lang="ko-KR" alt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5F78CA-1F32-44E0-9910-C181178A8D92}"/>
              </a:ext>
            </a:extLst>
          </p:cNvPr>
          <p:cNvSpPr txBox="1"/>
          <p:nvPr/>
        </p:nvSpPr>
        <p:spPr>
          <a:xfrm>
            <a:off x="2340614" y="3629117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목적지 설정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A04668-045D-4E93-90AA-399754FE9123}"/>
              </a:ext>
            </a:extLst>
          </p:cNvPr>
          <p:cNvSpPr/>
          <p:nvPr/>
        </p:nvSpPr>
        <p:spPr>
          <a:xfrm>
            <a:off x="5334145" y="2956174"/>
            <a:ext cx="976076" cy="275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9F7E99EC-C5D6-4546-9922-CF1D575CB7AC}"/>
              </a:ext>
            </a:extLst>
          </p:cNvPr>
          <p:cNvSpPr/>
          <p:nvPr/>
        </p:nvSpPr>
        <p:spPr>
          <a:xfrm rot="10800000">
            <a:off x="6153318" y="3047286"/>
            <a:ext cx="121024" cy="1143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900298-70B1-4EB3-AEE1-50EEAC68A53B}"/>
              </a:ext>
            </a:extLst>
          </p:cNvPr>
          <p:cNvSpPr/>
          <p:nvPr/>
        </p:nvSpPr>
        <p:spPr>
          <a:xfrm>
            <a:off x="5513482" y="2465355"/>
            <a:ext cx="517712" cy="275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8DFE6B5A-2865-4C8C-A510-4D5264F92783}"/>
              </a:ext>
            </a:extLst>
          </p:cNvPr>
          <p:cNvSpPr/>
          <p:nvPr/>
        </p:nvSpPr>
        <p:spPr>
          <a:xfrm rot="10800000">
            <a:off x="5868729" y="2556467"/>
            <a:ext cx="121024" cy="1143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2ECAA1-997E-4DB5-9A02-DC2E4D0FD0C7}"/>
              </a:ext>
            </a:extLst>
          </p:cNvPr>
          <p:cNvSpPr txBox="1"/>
          <p:nvPr/>
        </p:nvSpPr>
        <p:spPr>
          <a:xfrm>
            <a:off x="5358388" y="2979704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시</a:t>
            </a:r>
            <a:r>
              <a:rPr lang="en-US" altLang="ko-KR" sz="1050" dirty="0"/>
              <a:t>/</a:t>
            </a:r>
            <a:r>
              <a:rPr lang="ko-KR" altLang="en-US" sz="1050" dirty="0"/>
              <a:t>군</a:t>
            </a:r>
            <a:r>
              <a:rPr lang="en-US" altLang="ko-KR" sz="1050" dirty="0"/>
              <a:t>/</a:t>
            </a:r>
            <a:r>
              <a:rPr lang="ko-KR" altLang="en-US" sz="1050" dirty="0"/>
              <a:t>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057C6C-BB16-4F8C-B4B5-A5440BFC09D7}"/>
              </a:ext>
            </a:extLst>
          </p:cNvPr>
          <p:cNvSpPr txBox="1"/>
          <p:nvPr/>
        </p:nvSpPr>
        <p:spPr>
          <a:xfrm>
            <a:off x="5584479" y="2465355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3EB94A7-BD8F-4D41-AD6A-2072A3C19DA1}"/>
              </a:ext>
            </a:extLst>
          </p:cNvPr>
          <p:cNvSpPr/>
          <p:nvPr/>
        </p:nvSpPr>
        <p:spPr>
          <a:xfrm>
            <a:off x="5526929" y="3481201"/>
            <a:ext cx="504265" cy="29583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08EA54-BC94-409A-9C46-C492C21D9EBE}"/>
              </a:ext>
            </a:extLst>
          </p:cNvPr>
          <p:cNvSpPr txBox="1"/>
          <p:nvPr/>
        </p:nvSpPr>
        <p:spPr>
          <a:xfrm>
            <a:off x="5546445" y="349061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9DC794-57BC-42A8-98BF-4824CBFB8958}"/>
              </a:ext>
            </a:extLst>
          </p:cNvPr>
          <p:cNvSpPr txBox="1"/>
          <p:nvPr/>
        </p:nvSpPr>
        <p:spPr>
          <a:xfrm>
            <a:off x="2263670" y="2267370"/>
            <a:ext cx="9685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현위치</a:t>
            </a:r>
            <a:r>
              <a:rPr lang="en-US" altLang="ko-KR" sz="1050" dirty="0">
                <a:sym typeface="Wingdings" panose="05000000000000000000" pitchFamily="2" charset="2"/>
              </a:rPr>
              <a:t>: </a:t>
            </a:r>
            <a:r>
              <a:rPr lang="ko-KR" altLang="en-US" sz="1050" dirty="0">
                <a:sym typeface="Wingdings" panose="05000000000000000000" pitchFamily="2" charset="2"/>
              </a:rPr>
              <a:t>도</a:t>
            </a:r>
            <a:r>
              <a:rPr lang="en-US" altLang="ko-KR" sz="1050" dirty="0">
                <a:sym typeface="Wingdings" panose="05000000000000000000" pitchFamily="2" charset="2"/>
              </a:rPr>
              <a:t>,</a:t>
            </a:r>
            <a:r>
              <a:rPr lang="ko-KR" altLang="en-US" sz="1050" dirty="0">
                <a:sym typeface="Wingdings" panose="05000000000000000000" pitchFamily="2" charset="2"/>
              </a:rPr>
              <a:t>시</a:t>
            </a:r>
            <a:endParaRPr lang="en-US" altLang="ko-KR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E414BA-805F-4029-B84F-AD9E1822E012}"/>
              </a:ext>
            </a:extLst>
          </p:cNvPr>
          <p:cNvSpPr txBox="1"/>
          <p:nvPr/>
        </p:nvSpPr>
        <p:spPr>
          <a:xfrm>
            <a:off x="2252608" y="2532268"/>
            <a:ext cx="9685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ym typeface="Wingdings" panose="05000000000000000000" pitchFamily="2" charset="2"/>
              </a:rPr>
              <a:t>목적지</a:t>
            </a:r>
            <a:r>
              <a:rPr lang="en-US" altLang="ko-KR" sz="1050" dirty="0">
                <a:sym typeface="Wingdings" panose="05000000000000000000" pitchFamily="2" charset="2"/>
              </a:rPr>
              <a:t>: </a:t>
            </a:r>
            <a:r>
              <a:rPr lang="ko-KR" altLang="en-US" sz="1050" dirty="0">
                <a:sym typeface="Wingdings" panose="05000000000000000000" pitchFamily="2" charset="2"/>
              </a:rPr>
              <a:t>도</a:t>
            </a:r>
            <a:r>
              <a:rPr lang="en-US" altLang="ko-KR" sz="1050" dirty="0">
                <a:sym typeface="Wingdings" panose="05000000000000000000" pitchFamily="2" charset="2"/>
              </a:rPr>
              <a:t>,</a:t>
            </a:r>
            <a:r>
              <a:rPr lang="ko-KR" altLang="en-US" sz="1050" dirty="0">
                <a:sym typeface="Wingdings" panose="05000000000000000000" pitchFamily="2" charset="2"/>
              </a:rPr>
              <a:t>시</a:t>
            </a:r>
            <a:endParaRPr lang="en-US" altLang="ko-KR" sz="1050" dirty="0"/>
          </a:p>
        </p:txBody>
      </p:sp>
      <p:sp>
        <p:nvSpPr>
          <p:cNvPr id="2" name="Google Shape;120;p16">
            <a:extLst>
              <a:ext uri="{FF2B5EF4-FFF2-40B4-BE49-F238E27FC236}">
                <a16:creationId xmlns:a16="http://schemas.microsoft.com/office/drawing/2014/main" id="{E26AF3EC-F764-4A65-BE42-70E2A2BD1612}"/>
              </a:ext>
            </a:extLst>
          </p:cNvPr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3A1FF-5151-422E-B5C6-5D68C435F7C1}"/>
              </a:ext>
            </a:extLst>
          </p:cNvPr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solidFill>
                  <a:schemeClr val="bg1"/>
                </a:solidFill>
              </a:rPr>
              <a:t>GUI</a:t>
            </a:r>
            <a:endParaRPr lang="ko-KR" altLang="en-US" sz="225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88AD2-FA8D-47FA-86A4-20F68204FA24}"/>
              </a:ext>
            </a:extLst>
          </p:cNvPr>
          <p:cNvSpPr txBox="1"/>
          <p:nvPr/>
        </p:nvSpPr>
        <p:spPr>
          <a:xfrm>
            <a:off x="1144534" y="519140"/>
            <a:ext cx="2490116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75" b="1" dirty="0"/>
              <a:t>위치 선택 메인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32F7385-B4A4-4E37-8D16-2D33F3D438D3}"/>
              </a:ext>
            </a:extLst>
          </p:cNvPr>
          <p:cNvSpPr>
            <a:spLocks noChangeAspect="1"/>
          </p:cNvSpPr>
          <p:nvPr/>
        </p:nvSpPr>
        <p:spPr>
          <a:xfrm>
            <a:off x="3706840" y="339715"/>
            <a:ext cx="845100" cy="8451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7" name="그래픽 6" descr="핀 있는 지도">
            <a:extLst>
              <a:ext uri="{FF2B5EF4-FFF2-40B4-BE49-F238E27FC236}">
                <a16:creationId xmlns:a16="http://schemas.microsoft.com/office/drawing/2014/main" id="{606409CD-C53B-43B3-AEA2-D91503C47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490" y="4032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1A4B1F53-C951-4D38-8A01-F5C037C4CF7D}"/>
              </a:ext>
            </a:extLst>
          </p:cNvPr>
          <p:cNvSpPr>
            <a:spLocks noChangeAspect="1"/>
          </p:cNvSpPr>
          <p:nvPr/>
        </p:nvSpPr>
        <p:spPr>
          <a:xfrm>
            <a:off x="2682001" y="1573129"/>
            <a:ext cx="3572834" cy="357283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35" name="그래픽 34" descr="가득 찬 배터리">
            <a:extLst>
              <a:ext uri="{FF2B5EF4-FFF2-40B4-BE49-F238E27FC236}">
                <a16:creationId xmlns:a16="http://schemas.microsoft.com/office/drawing/2014/main" id="{6DDC4F78-6978-4719-97FF-E565E34F2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5472" y="2255064"/>
            <a:ext cx="1773056" cy="17730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0A8168-7A54-4655-820F-E8529729DE79}"/>
              </a:ext>
            </a:extLst>
          </p:cNvPr>
          <p:cNvSpPr txBox="1"/>
          <p:nvPr/>
        </p:nvSpPr>
        <p:spPr>
          <a:xfrm>
            <a:off x="4001284" y="3791601"/>
            <a:ext cx="109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100%</a:t>
            </a:r>
            <a:endParaRPr lang="ko-KR" altLang="en-US" sz="2400" dirty="0"/>
          </a:p>
        </p:txBody>
      </p:sp>
      <p:sp>
        <p:nvSpPr>
          <p:cNvPr id="2" name="Google Shape;120;p16">
            <a:extLst>
              <a:ext uri="{FF2B5EF4-FFF2-40B4-BE49-F238E27FC236}">
                <a16:creationId xmlns:a16="http://schemas.microsoft.com/office/drawing/2014/main" id="{683B606D-4C83-4B0A-9B03-7B2B953910E4}"/>
              </a:ext>
            </a:extLst>
          </p:cNvPr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214FE-F1AB-48BC-A3FF-6F79F65568A3}"/>
              </a:ext>
            </a:extLst>
          </p:cNvPr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solidFill>
                  <a:schemeClr val="bg1"/>
                </a:solidFill>
              </a:rPr>
              <a:t>GUI</a:t>
            </a:r>
            <a:endParaRPr lang="ko-KR" altLang="en-US" sz="225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32965-7C58-4027-9ED2-4C5E097F3E29}"/>
              </a:ext>
            </a:extLst>
          </p:cNvPr>
          <p:cNvSpPr txBox="1"/>
          <p:nvPr/>
        </p:nvSpPr>
        <p:spPr>
          <a:xfrm>
            <a:off x="1144535" y="519140"/>
            <a:ext cx="264081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75" b="1" dirty="0"/>
              <a:t>배터리 조회 메인 화면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155E56-773B-4365-BDCA-1B83946FD89C}"/>
              </a:ext>
            </a:extLst>
          </p:cNvPr>
          <p:cNvSpPr>
            <a:spLocks noChangeAspect="1"/>
          </p:cNvSpPr>
          <p:nvPr/>
        </p:nvSpPr>
        <p:spPr>
          <a:xfrm>
            <a:off x="3812213" y="367135"/>
            <a:ext cx="845100" cy="8451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14" name="그래픽 13" descr="배터리 충전">
            <a:extLst>
              <a:ext uri="{FF2B5EF4-FFF2-40B4-BE49-F238E27FC236}">
                <a16:creationId xmlns:a16="http://schemas.microsoft.com/office/drawing/2014/main" id="{13C0285C-53DC-4451-9F3E-24F658A73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3562" y="45957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5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D2FB472-EBC3-4334-B77C-5FB15D3A7E0C}"/>
              </a:ext>
            </a:extLst>
          </p:cNvPr>
          <p:cNvSpPr>
            <a:spLocks noChangeAspect="1"/>
          </p:cNvSpPr>
          <p:nvPr/>
        </p:nvSpPr>
        <p:spPr>
          <a:xfrm>
            <a:off x="1097390" y="1584396"/>
            <a:ext cx="2393578" cy="239357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31A04E-9CB9-4A54-82EE-A228A2BBDE9A}"/>
              </a:ext>
            </a:extLst>
          </p:cNvPr>
          <p:cNvSpPr/>
          <p:nvPr/>
        </p:nvSpPr>
        <p:spPr>
          <a:xfrm>
            <a:off x="1657053" y="2684412"/>
            <a:ext cx="1331259" cy="36045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468C11-4AFE-4522-9A9C-EE6F7AA7F264}"/>
              </a:ext>
            </a:extLst>
          </p:cNvPr>
          <p:cNvSpPr>
            <a:spLocks noChangeAspect="1"/>
          </p:cNvSpPr>
          <p:nvPr/>
        </p:nvSpPr>
        <p:spPr>
          <a:xfrm>
            <a:off x="4111335" y="698738"/>
            <a:ext cx="2393578" cy="239357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37679F-C051-404E-9F0E-A4F6E17C5BEF}"/>
              </a:ext>
            </a:extLst>
          </p:cNvPr>
          <p:cNvSpPr/>
          <p:nvPr/>
        </p:nvSpPr>
        <p:spPr>
          <a:xfrm>
            <a:off x="1657053" y="3101482"/>
            <a:ext cx="1331259" cy="36045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52AB7-9C00-46FE-B1BD-908678D46974}"/>
              </a:ext>
            </a:extLst>
          </p:cNvPr>
          <p:cNvSpPr txBox="1"/>
          <p:nvPr/>
        </p:nvSpPr>
        <p:spPr>
          <a:xfrm>
            <a:off x="1847246" y="2721032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우산 등록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EB657-D486-4CDD-9A4C-4CF3C1BDA41F}"/>
              </a:ext>
            </a:extLst>
          </p:cNvPr>
          <p:cNvSpPr txBox="1"/>
          <p:nvPr/>
        </p:nvSpPr>
        <p:spPr>
          <a:xfrm>
            <a:off x="1847246" y="3152519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우산 삭제</a:t>
            </a:r>
          </a:p>
        </p:txBody>
      </p:sp>
      <p:pic>
        <p:nvPicPr>
          <p:cNvPr id="37" name="그래픽 36" descr="포괄">
            <a:extLst>
              <a:ext uri="{FF2B5EF4-FFF2-40B4-BE49-F238E27FC236}">
                <a16:creationId xmlns:a16="http://schemas.microsoft.com/office/drawing/2014/main" id="{588B7996-5492-4C81-B81E-BDF1A5F8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9783" y="1871150"/>
            <a:ext cx="685800" cy="68580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E1268DE6-4D01-48D8-B621-875153944CD0}"/>
              </a:ext>
            </a:extLst>
          </p:cNvPr>
          <p:cNvSpPr>
            <a:spLocks noChangeAspect="1"/>
          </p:cNvSpPr>
          <p:nvPr/>
        </p:nvSpPr>
        <p:spPr>
          <a:xfrm>
            <a:off x="5191402" y="2929689"/>
            <a:ext cx="2393578" cy="239357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6AD145-4081-42DE-B555-67C66E273B49}"/>
              </a:ext>
            </a:extLst>
          </p:cNvPr>
          <p:cNvSpPr txBox="1"/>
          <p:nvPr/>
        </p:nvSpPr>
        <p:spPr>
          <a:xfrm>
            <a:off x="4640794" y="1312071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연결 가능한 디바이스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24D8664-2B47-44A1-A4B8-4CBD46D83789}"/>
              </a:ext>
            </a:extLst>
          </p:cNvPr>
          <p:cNvSpPr/>
          <p:nvPr/>
        </p:nvSpPr>
        <p:spPr>
          <a:xfrm>
            <a:off x="4586834" y="1572710"/>
            <a:ext cx="1568193" cy="10597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4850B7E-DC96-4FAB-8E44-747E509520A5}"/>
              </a:ext>
            </a:extLst>
          </p:cNvPr>
          <p:cNvCxnSpPr>
            <a:cxnSpLocks/>
            <a:stCxn id="58" idx="1"/>
            <a:endCxn id="58" idx="3"/>
          </p:cNvCxnSpPr>
          <p:nvPr/>
        </p:nvCxnSpPr>
        <p:spPr>
          <a:xfrm>
            <a:off x="4586834" y="2102568"/>
            <a:ext cx="15681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B880BE6-CFF2-49A1-8DA9-DF19894CC525}"/>
              </a:ext>
            </a:extLst>
          </p:cNvPr>
          <p:cNvSpPr txBox="1"/>
          <p:nvPr/>
        </p:nvSpPr>
        <p:spPr>
          <a:xfrm>
            <a:off x="4640795" y="1571377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958DF0-17AC-48A7-91AC-C3FFF57C0608}"/>
              </a:ext>
            </a:extLst>
          </p:cNvPr>
          <p:cNvSpPr txBox="1"/>
          <p:nvPr/>
        </p:nvSpPr>
        <p:spPr>
          <a:xfrm>
            <a:off x="4645310" y="1833315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내 우산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2A058C6-89CB-400A-8FD0-D3FD35581EAA}"/>
              </a:ext>
            </a:extLst>
          </p:cNvPr>
          <p:cNvCxnSpPr>
            <a:cxnSpLocks/>
          </p:cNvCxnSpPr>
          <p:nvPr/>
        </p:nvCxnSpPr>
        <p:spPr>
          <a:xfrm>
            <a:off x="4586834" y="1825292"/>
            <a:ext cx="15681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424E050-E5EE-44A9-A7A4-0B9C15B073D0}"/>
              </a:ext>
            </a:extLst>
          </p:cNvPr>
          <p:cNvCxnSpPr>
            <a:cxnSpLocks/>
          </p:cNvCxnSpPr>
          <p:nvPr/>
        </p:nvCxnSpPr>
        <p:spPr>
          <a:xfrm>
            <a:off x="4586834" y="2384957"/>
            <a:ext cx="15681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2CFEE35-CF7F-4CC6-851D-FD0BAC2AAF96}"/>
              </a:ext>
            </a:extLst>
          </p:cNvPr>
          <p:cNvSpPr txBox="1"/>
          <p:nvPr/>
        </p:nvSpPr>
        <p:spPr>
          <a:xfrm>
            <a:off x="4640795" y="213901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6BE692-3530-42E4-BD91-34B3FA1E9FD6}"/>
              </a:ext>
            </a:extLst>
          </p:cNvPr>
          <p:cNvSpPr txBox="1"/>
          <p:nvPr/>
        </p:nvSpPr>
        <p:spPr>
          <a:xfrm>
            <a:off x="4645866" y="239094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3A9AAF1-0C8C-4DE8-81E8-4D8036CDAC97}"/>
              </a:ext>
            </a:extLst>
          </p:cNvPr>
          <p:cNvCxnSpPr>
            <a:stCxn id="7" idx="3"/>
            <a:endCxn id="9" idx="2"/>
          </p:cNvCxnSpPr>
          <p:nvPr/>
        </p:nvCxnSpPr>
        <p:spPr>
          <a:xfrm flipV="1">
            <a:off x="2988312" y="1895527"/>
            <a:ext cx="1123023" cy="96911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48763AE-10D2-4593-8DC1-115E1342DA34}"/>
              </a:ext>
            </a:extLst>
          </p:cNvPr>
          <p:cNvSpPr txBox="1"/>
          <p:nvPr/>
        </p:nvSpPr>
        <p:spPr>
          <a:xfrm>
            <a:off x="4728647" y="1062785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디바이스 검색 중</a:t>
            </a:r>
            <a:r>
              <a:rPr lang="en-US" altLang="ko-KR" sz="900" dirty="0"/>
              <a:t>…</a:t>
            </a:r>
            <a:endParaRPr lang="ko-KR" altLang="en-US" sz="9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E50C63C-B442-47A8-8B7F-1C7E5DD7139E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2988312" y="3392354"/>
            <a:ext cx="2203090" cy="734124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2A7619D-7FC2-44A1-A2E3-1B0B7CD13500}"/>
              </a:ext>
            </a:extLst>
          </p:cNvPr>
          <p:cNvSpPr txBox="1"/>
          <p:nvPr/>
        </p:nvSpPr>
        <p:spPr>
          <a:xfrm>
            <a:off x="5680014" y="3363207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등록된 디바이스 목록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07F6E44-624E-455E-98CF-77F74E702EB8}"/>
              </a:ext>
            </a:extLst>
          </p:cNvPr>
          <p:cNvSpPr>
            <a:spLocks noChangeAspect="1"/>
          </p:cNvSpPr>
          <p:nvPr/>
        </p:nvSpPr>
        <p:spPr>
          <a:xfrm>
            <a:off x="6651714" y="698738"/>
            <a:ext cx="2393578" cy="239357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D88F73-2376-46A6-B1BC-8CE33C05038A}"/>
              </a:ext>
            </a:extLst>
          </p:cNvPr>
          <p:cNvSpPr txBox="1"/>
          <p:nvPr/>
        </p:nvSpPr>
        <p:spPr>
          <a:xfrm>
            <a:off x="7181173" y="1312071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연결 가능한 디바이스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BB339C4-CCDA-49FD-A4FC-9550D55F1C8B}"/>
              </a:ext>
            </a:extLst>
          </p:cNvPr>
          <p:cNvSpPr/>
          <p:nvPr/>
        </p:nvSpPr>
        <p:spPr>
          <a:xfrm>
            <a:off x="7127213" y="1572710"/>
            <a:ext cx="1568193" cy="10597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DC56611-99C0-4280-8D78-C6271C4771FB}"/>
              </a:ext>
            </a:extLst>
          </p:cNvPr>
          <p:cNvCxnSpPr>
            <a:cxnSpLocks/>
            <a:stCxn id="104" idx="1"/>
            <a:endCxn id="104" idx="3"/>
          </p:cNvCxnSpPr>
          <p:nvPr/>
        </p:nvCxnSpPr>
        <p:spPr>
          <a:xfrm>
            <a:off x="7127213" y="2102568"/>
            <a:ext cx="15681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6947995-262E-406B-A2C9-36C6E87F3BA7}"/>
              </a:ext>
            </a:extLst>
          </p:cNvPr>
          <p:cNvSpPr txBox="1"/>
          <p:nvPr/>
        </p:nvSpPr>
        <p:spPr>
          <a:xfrm>
            <a:off x="7185689" y="183331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3D0F539-E737-4016-B151-63D3CDC28185}"/>
              </a:ext>
            </a:extLst>
          </p:cNvPr>
          <p:cNvCxnSpPr>
            <a:cxnSpLocks/>
          </p:cNvCxnSpPr>
          <p:nvPr/>
        </p:nvCxnSpPr>
        <p:spPr>
          <a:xfrm>
            <a:off x="7127213" y="1825292"/>
            <a:ext cx="15681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FE76697-50E2-4FBF-BD78-24F75A4A21ED}"/>
              </a:ext>
            </a:extLst>
          </p:cNvPr>
          <p:cNvCxnSpPr>
            <a:cxnSpLocks/>
          </p:cNvCxnSpPr>
          <p:nvPr/>
        </p:nvCxnSpPr>
        <p:spPr>
          <a:xfrm>
            <a:off x="7127213" y="2384957"/>
            <a:ext cx="15681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5CEAD6F-23EB-4DD0-B1EE-51770A423D0A}"/>
              </a:ext>
            </a:extLst>
          </p:cNvPr>
          <p:cNvSpPr txBox="1"/>
          <p:nvPr/>
        </p:nvSpPr>
        <p:spPr>
          <a:xfrm>
            <a:off x="7181174" y="213901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B2AFCF-CC59-4C1E-AEB3-D8460E8F3C0F}"/>
              </a:ext>
            </a:extLst>
          </p:cNvPr>
          <p:cNvSpPr txBox="1"/>
          <p:nvPr/>
        </p:nvSpPr>
        <p:spPr>
          <a:xfrm>
            <a:off x="7186245" y="239094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9383948-CF2C-4945-BBC2-9A506475F24E}"/>
              </a:ext>
            </a:extLst>
          </p:cNvPr>
          <p:cNvSpPr txBox="1"/>
          <p:nvPr/>
        </p:nvSpPr>
        <p:spPr>
          <a:xfrm>
            <a:off x="7543010" y="1069433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등록 </a:t>
            </a:r>
            <a:r>
              <a:rPr lang="ko-KR" altLang="en-US" sz="900" dirty="0"/>
              <a:t>중</a:t>
            </a:r>
            <a:r>
              <a:rPr lang="en-US" altLang="ko-KR" sz="900" dirty="0"/>
              <a:t>…</a:t>
            </a:r>
            <a:endParaRPr lang="ko-KR" altLang="en-US" sz="9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8549FC-14B6-4E73-853C-6939B537C522}"/>
              </a:ext>
            </a:extLst>
          </p:cNvPr>
          <p:cNvSpPr/>
          <p:nvPr/>
        </p:nvSpPr>
        <p:spPr>
          <a:xfrm>
            <a:off x="7127213" y="1833314"/>
            <a:ext cx="1568193" cy="2539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B41089-D417-4D1F-95BA-3494B0418004}"/>
              </a:ext>
            </a:extLst>
          </p:cNvPr>
          <p:cNvSpPr txBox="1"/>
          <p:nvPr/>
        </p:nvSpPr>
        <p:spPr>
          <a:xfrm>
            <a:off x="7180899" y="159826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A1129F-C440-4BAD-9A30-05F1CC4E8E74}"/>
              </a:ext>
            </a:extLst>
          </p:cNvPr>
          <p:cNvSpPr txBox="1"/>
          <p:nvPr/>
        </p:nvSpPr>
        <p:spPr>
          <a:xfrm>
            <a:off x="7171343" y="184059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내 우산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E0E3D445-E678-40C9-9681-5130E4A8DB87}"/>
              </a:ext>
            </a:extLst>
          </p:cNvPr>
          <p:cNvSpPr/>
          <p:nvPr/>
        </p:nvSpPr>
        <p:spPr>
          <a:xfrm>
            <a:off x="5601544" y="3677441"/>
            <a:ext cx="1568193" cy="10597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D1391EE-6453-449D-BD8C-5F8310CB1227}"/>
              </a:ext>
            </a:extLst>
          </p:cNvPr>
          <p:cNvCxnSpPr>
            <a:cxnSpLocks/>
            <a:stCxn id="117" idx="1"/>
            <a:endCxn id="117" idx="3"/>
          </p:cNvCxnSpPr>
          <p:nvPr/>
        </p:nvCxnSpPr>
        <p:spPr>
          <a:xfrm>
            <a:off x="5601544" y="4207299"/>
            <a:ext cx="15681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1F8FBD1-F10C-4BD6-8D28-904B9F07D1BA}"/>
              </a:ext>
            </a:extLst>
          </p:cNvPr>
          <p:cNvSpPr txBox="1"/>
          <p:nvPr/>
        </p:nvSpPr>
        <p:spPr>
          <a:xfrm>
            <a:off x="5660019" y="393804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B93B6B5-254B-44CA-8F5E-8396B222A0F4}"/>
              </a:ext>
            </a:extLst>
          </p:cNvPr>
          <p:cNvCxnSpPr>
            <a:cxnSpLocks/>
          </p:cNvCxnSpPr>
          <p:nvPr/>
        </p:nvCxnSpPr>
        <p:spPr>
          <a:xfrm>
            <a:off x="5601544" y="3930023"/>
            <a:ext cx="15681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64EB97F8-82A9-457F-9E48-E949AB8A9554}"/>
              </a:ext>
            </a:extLst>
          </p:cNvPr>
          <p:cNvCxnSpPr>
            <a:cxnSpLocks/>
          </p:cNvCxnSpPr>
          <p:nvPr/>
        </p:nvCxnSpPr>
        <p:spPr>
          <a:xfrm>
            <a:off x="5601544" y="4489688"/>
            <a:ext cx="15681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87AE839-52BA-433A-BF0B-53023893660A}"/>
              </a:ext>
            </a:extLst>
          </p:cNvPr>
          <p:cNvSpPr txBox="1"/>
          <p:nvPr/>
        </p:nvSpPr>
        <p:spPr>
          <a:xfrm>
            <a:off x="5655504" y="4243743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DFA181-6A41-498A-A857-26C49352D2EA}"/>
              </a:ext>
            </a:extLst>
          </p:cNvPr>
          <p:cNvSpPr txBox="1"/>
          <p:nvPr/>
        </p:nvSpPr>
        <p:spPr>
          <a:xfrm>
            <a:off x="5660576" y="449567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EDF0FE3-F5B4-4B59-9C08-C4CEE918382D}"/>
              </a:ext>
            </a:extLst>
          </p:cNvPr>
          <p:cNvSpPr/>
          <p:nvPr/>
        </p:nvSpPr>
        <p:spPr>
          <a:xfrm>
            <a:off x="5601544" y="3938045"/>
            <a:ext cx="1568193" cy="2539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5F101-3BC0-496F-B666-B66426AA7281}"/>
              </a:ext>
            </a:extLst>
          </p:cNvPr>
          <p:cNvSpPr txBox="1"/>
          <p:nvPr/>
        </p:nvSpPr>
        <p:spPr>
          <a:xfrm>
            <a:off x="5655230" y="370299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기타 기기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1FC7E1-B3CE-468C-964F-DDB4C78A8A8E}"/>
              </a:ext>
            </a:extLst>
          </p:cNvPr>
          <p:cNvSpPr txBox="1"/>
          <p:nvPr/>
        </p:nvSpPr>
        <p:spPr>
          <a:xfrm>
            <a:off x="5645674" y="3945328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내 우산</a:t>
            </a:r>
          </a:p>
        </p:txBody>
      </p:sp>
      <p:sp>
        <p:nvSpPr>
          <p:cNvPr id="2" name="Google Shape;120;p16">
            <a:extLst>
              <a:ext uri="{FF2B5EF4-FFF2-40B4-BE49-F238E27FC236}">
                <a16:creationId xmlns:a16="http://schemas.microsoft.com/office/drawing/2014/main" id="{6C685203-E545-471C-8D4F-42309EE0A7D5}"/>
              </a:ext>
            </a:extLst>
          </p:cNvPr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12F47-939D-4156-8598-40A49F9CD644}"/>
              </a:ext>
            </a:extLst>
          </p:cNvPr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solidFill>
                  <a:schemeClr val="bg1"/>
                </a:solidFill>
              </a:rPr>
              <a:t>GUI</a:t>
            </a:r>
            <a:endParaRPr lang="ko-KR" altLang="en-US" sz="225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F593B-C8D6-44DB-B094-AFC884B8322D}"/>
              </a:ext>
            </a:extLst>
          </p:cNvPr>
          <p:cNvSpPr txBox="1"/>
          <p:nvPr/>
        </p:nvSpPr>
        <p:spPr>
          <a:xfrm>
            <a:off x="1144535" y="519140"/>
            <a:ext cx="264081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75" b="1" dirty="0"/>
              <a:t>우산 관리 메인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638339F-6A02-46F3-AA85-B197C2EA087A}"/>
              </a:ext>
            </a:extLst>
          </p:cNvPr>
          <p:cNvSpPr>
            <a:spLocks noChangeAspect="1"/>
          </p:cNvSpPr>
          <p:nvPr/>
        </p:nvSpPr>
        <p:spPr>
          <a:xfrm>
            <a:off x="3484306" y="334769"/>
            <a:ext cx="845100" cy="8451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8" name="그래픽 7" descr="포괄">
            <a:extLst>
              <a:ext uri="{FF2B5EF4-FFF2-40B4-BE49-F238E27FC236}">
                <a16:creationId xmlns:a16="http://schemas.microsoft.com/office/drawing/2014/main" id="{8122C09B-B4A1-45CF-A2D7-DC94DD68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4307" y="430579"/>
            <a:ext cx="685800" cy="6858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47978E-2D5B-4A4B-A645-29E6B83CA80B}"/>
              </a:ext>
            </a:extLst>
          </p:cNvPr>
          <p:cNvSpPr/>
          <p:nvPr/>
        </p:nvSpPr>
        <p:spPr>
          <a:xfrm>
            <a:off x="6135511" y="4876078"/>
            <a:ext cx="504265" cy="29583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3749A-156E-48B7-9359-C9F9D0E05B7E}"/>
              </a:ext>
            </a:extLst>
          </p:cNvPr>
          <p:cNvSpPr txBox="1"/>
          <p:nvPr/>
        </p:nvSpPr>
        <p:spPr>
          <a:xfrm>
            <a:off x="6158655" y="491520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49883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AC9A09B1-9D9F-4B0E-9653-9E5422328CA3}"/>
              </a:ext>
            </a:extLst>
          </p:cNvPr>
          <p:cNvSpPr>
            <a:spLocks noChangeAspect="1"/>
          </p:cNvSpPr>
          <p:nvPr/>
        </p:nvSpPr>
        <p:spPr>
          <a:xfrm>
            <a:off x="1822269" y="1875110"/>
            <a:ext cx="2393578" cy="239357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2C8A76-F531-4210-9C5D-8C3935317044}"/>
              </a:ext>
            </a:extLst>
          </p:cNvPr>
          <p:cNvSpPr/>
          <p:nvPr/>
        </p:nvSpPr>
        <p:spPr>
          <a:xfrm>
            <a:off x="2193673" y="3006465"/>
            <a:ext cx="1644200" cy="36045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8BBF3-DEBD-444F-82BB-6E628E3FC595}"/>
              </a:ext>
            </a:extLst>
          </p:cNvPr>
          <p:cNvSpPr txBox="1"/>
          <p:nvPr/>
        </p:nvSpPr>
        <p:spPr>
          <a:xfrm>
            <a:off x="2279272" y="3071898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알람 시간대 설정</a:t>
            </a:r>
          </a:p>
        </p:txBody>
      </p:sp>
      <p:pic>
        <p:nvPicPr>
          <p:cNvPr id="17" name="그래픽 16" descr="토글">
            <a:extLst>
              <a:ext uri="{FF2B5EF4-FFF2-40B4-BE49-F238E27FC236}">
                <a16:creationId xmlns:a16="http://schemas.microsoft.com/office/drawing/2014/main" id="{92102EF5-57EE-4212-A466-487C4A7B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7440"/>
          <a:stretch/>
        </p:blipFill>
        <p:spPr>
          <a:xfrm>
            <a:off x="2899644" y="2461012"/>
            <a:ext cx="685800" cy="3604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17AB33-0B93-4CE4-B292-9779F02D9CB1}"/>
              </a:ext>
            </a:extLst>
          </p:cNvPr>
          <p:cNvSpPr txBox="1"/>
          <p:nvPr/>
        </p:nvSpPr>
        <p:spPr>
          <a:xfrm>
            <a:off x="2539501" y="255382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알림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6DC08C-A31F-48FF-8E00-B04D4B42F8F9}"/>
              </a:ext>
            </a:extLst>
          </p:cNvPr>
          <p:cNvSpPr txBox="1"/>
          <p:nvPr/>
        </p:nvSpPr>
        <p:spPr>
          <a:xfrm>
            <a:off x="2428351" y="3508667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</a:rPr>
              <a:t>현재 설정된 시간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935DDC-F0E3-4D81-86C4-7F0D3D6C8C03}"/>
              </a:ext>
            </a:extLst>
          </p:cNvPr>
          <p:cNvSpPr>
            <a:spLocks noChangeAspect="1"/>
          </p:cNvSpPr>
          <p:nvPr/>
        </p:nvSpPr>
        <p:spPr>
          <a:xfrm>
            <a:off x="4769723" y="1853216"/>
            <a:ext cx="2393578" cy="239357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910A4F-3F1A-46B8-9D76-F8A0C197A54A}"/>
              </a:ext>
            </a:extLst>
          </p:cNvPr>
          <p:cNvSpPr/>
          <p:nvPr/>
        </p:nvSpPr>
        <p:spPr>
          <a:xfrm>
            <a:off x="5450220" y="2977997"/>
            <a:ext cx="504265" cy="275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65815D4-EEF6-46BD-940C-B474C4B5C6A0}"/>
              </a:ext>
            </a:extLst>
          </p:cNvPr>
          <p:cNvSpPr/>
          <p:nvPr/>
        </p:nvSpPr>
        <p:spPr>
          <a:xfrm rot="10800000">
            <a:off x="5797582" y="3069109"/>
            <a:ext cx="121024" cy="1143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79EA6A-7AEE-4F57-9286-ED0ECC9D18D4}"/>
              </a:ext>
            </a:extLst>
          </p:cNvPr>
          <p:cNvSpPr/>
          <p:nvPr/>
        </p:nvSpPr>
        <p:spPr>
          <a:xfrm>
            <a:off x="5450220" y="2474312"/>
            <a:ext cx="1028373" cy="275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23F8028-0051-460F-A357-A7B9D811B22B}"/>
              </a:ext>
            </a:extLst>
          </p:cNvPr>
          <p:cNvSpPr/>
          <p:nvPr/>
        </p:nvSpPr>
        <p:spPr>
          <a:xfrm rot="10800000">
            <a:off x="6315925" y="2581964"/>
            <a:ext cx="121024" cy="1143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034A4B-C4FA-44A1-A0A0-010C363C2CAF}"/>
              </a:ext>
            </a:extLst>
          </p:cNvPr>
          <p:cNvSpPr txBox="1"/>
          <p:nvPr/>
        </p:nvSpPr>
        <p:spPr>
          <a:xfrm>
            <a:off x="5485957" y="2998932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80BE6C-2EE0-4BFF-915F-9743A75EA0BD}"/>
              </a:ext>
            </a:extLst>
          </p:cNvPr>
          <p:cNvSpPr txBox="1"/>
          <p:nvPr/>
        </p:nvSpPr>
        <p:spPr>
          <a:xfrm>
            <a:off x="5445372" y="2490343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오전</a:t>
            </a:r>
            <a:r>
              <a:rPr lang="en-US" altLang="ko-KR" sz="1050" dirty="0"/>
              <a:t>/</a:t>
            </a:r>
            <a:r>
              <a:rPr lang="ko-KR" altLang="en-US" sz="1050" dirty="0"/>
              <a:t>오후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D06047A-9767-480C-A25E-E7A641D2A970}"/>
              </a:ext>
            </a:extLst>
          </p:cNvPr>
          <p:cNvSpPr/>
          <p:nvPr/>
        </p:nvSpPr>
        <p:spPr>
          <a:xfrm>
            <a:off x="5722196" y="3472264"/>
            <a:ext cx="504265" cy="29583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3170DC-3AD1-4D66-917D-4279158242B4}"/>
              </a:ext>
            </a:extLst>
          </p:cNvPr>
          <p:cNvSpPr txBox="1"/>
          <p:nvPr/>
        </p:nvSpPr>
        <p:spPr>
          <a:xfrm>
            <a:off x="5747343" y="352194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EDE825-DBCD-4B9E-85C5-B091F251FAAF}"/>
              </a:ext>
            </a:extLst>
          </p:cNvPr>
          <p:cNvSpPr/>
          <p:nvPr/>
        </p:nvSpPr>
        <p:spPr>
          <a:xfrm>
            <a:off x="5974329" y="2977997"/>
            <a:ext cx="504265" cy="275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2F08CF7F-B977-497B-A1D2-C1877D1023A6}"/>
              </a:ext>
            </a:extLst>
          </p:cNvPr>
          <p:cNvSpPr/>
          <p:nvPr/>
        </p:nvSpPr>
        <p:spPr>
          <a:xfrm rot="10800000">
            <a:off x="6321690" y="3069109"/>
            <a:ext cx="121024" cy="1143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2C5878-2900-4212-A25A-554E362E904C}"/>
              </a:ext>
            </a:extLst>
          </p:cNvPr>
          <p:cNvSpPr txBox="1"/>
          <p:nvPr/>
        </p:nvSpPr>
        <p:spPr>
          <a:xfrm>
            <a:off x="6010066" y="2998932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분</a:t>
            </a:r>
            <a:endParaRPr lang="en-US" altLang="ko-KR" sz="1050" dirty="0"/>
          </a:p>
        </p:txBody>
      </p:sp>
      <p:sp>
        <p:nvSpPr>
          <p:cNvPr id="2" name="Google Shape;120;p16">
            <a:extLst>
              <a:ext uri="{FF2B5EF4-FFF2-40B4-BE49-F238E27FC236}">
                <a16:creationId xmlns:a16="http://schemas.microsoft.com/office/drawing/2014/main" id="{2E630C4F-249A-4557-81D4-2ABC41CCB790}"/>
              </a:ext>
            </a:extLst>
          </p:cNvPr>
          <p:cNvSpPr/>
          <p:nvPr/>
        </p:nvSpPr>
        <p:spPr>
          <a:xfrm>
            <a:off x="-112238" y="346612"/>
            <a:ext cx="1146954" cy="5286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6D3B0-1F69-40EC-BD49-0AC5B370F6CB}"/>
              </a:ext>
            </a:extLst>
          </p:cNvPr>
          <p:cNvSpPr txBox="1"/>
          <p:nvPr/>
        </p:nvSpPr>
        <p:spPr>
          <a:xfrm>
            <a:off x="160048" y="403204"/>
            <a:ext cx="95762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solidFill>
                  <a:schemeClr val="bg1"/>
                </a:solidFill>
              </a:rPr>
              <a:t>GUI</a:t>
            </a:r>
            <a:endParaRPr lang="ko-KR" altLang="en-US" sz="225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3F8F0-1149-4199-88DB-0649DB866FE0}"/>
              </a:ext>
            </a:extLst>
          </p:cNvPr>
          <p:cNvSpPr txBox="1"/>
          <p:nvPr/>
        </p:nvSpPr>
        <p:spPr>
          <a:xfrm>
            <a:off x="1144535" y="519140"/>
            <a:ext cx="264081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75" b="1" dirty="0" err="1"/>
              <a:t>알림설정</a:t>
            </a:r>
            <a:r>
              <a:rPr lang="ko-KR" altLang="en-US" sz="1875" b="1" dirty="0"/>
              <a:t> 메인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AA508BD-7B37-4B7A-8B7F-7303E6C13F8E}"/>
              </a:ext>
            </a:extLst>
          </p:cNvPr>
          <p:cNvSpPr>
            <a:spLocks noChangeAspect="1"/>
          </p:cNvSpPr>
          <p:nvPr/>
        </p:nvSpPr>
        <p:spPr>
          <a:xfrm>
            <a:off x="3472616" y="346612"/>
            <a:ext cx="845100" cy="8451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7" name="그래픽 6" descr="휴대폰 진동">
            <a:extLst>
              <a:ext uri="{FF2B5EF4-FFF2-40B4-BE49-F238E27FC236}">
                <a16:creationId xmlns:a16="http://schemas.microsoft.com/office/drawing/2014/main" id="{27A8E75B-810D-4EA1-896E-68F1BE0CC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2266" y="43906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5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3203848" y="2353444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 FOR YOUR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16"/>
          <p:cNvGraphicFramePr/>
          <p:nvPr>
            <p:extLst>
              <p:ext uri="{D42A27DB-BD31-4B8C-83A1-F6EECF244321}">
                <p14:modId xmlns:p14="http://schemas.microsoft.com/office/powerpoint/2010/main" val="310285721"/>
              </p:ext>
            </p:extLst>
          </p:nvPr>
        </p:nvGraphicFramePr>
        <p:xfrm>
          <a:off x="177275" y="795785"/>
          <a:ext cx="8789425" cy="4052175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지역선택</a:t>
                      </a:r>
                      <a:r>
                        <a:rPr lang="en-US" altLang="ko-KR" sz="1000" u="none" strike="noStrike" cap="none" dirty="0"/>
                        <a:t> / </a:t>
                      </a:r>
                      <a:r>
                        <a:rPr lang="ko-KR" altLang="en-US" sz="1000" u="none" strike="noStrike" cap="none" dirty="0"/>
                        <a:t>날씨조회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사용자는 현위치 또는 원하는 위치의 날씨정보를 조회한다.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워치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날씨정보 메인 화면은 최근에 설정한 위치의 날씨정보를 보여주고 있는 상태이다. (첫 이용시 위치를 설정해주세요라는 글씨 띄움)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</a:t>
                      </a:r>
                      <a:r>
                        <a:rPr lang="ko-KR" sz="1000" b="1" u="none" strike="noStrike" cap="none"/>
                        <a:t>날씨정보 메인 화면</a:t>
                      </a:r>
                      <a:r>
                        <a:rPr lang="ko-KR" sz="1000" u="none" strike="noStrike" cap="none"/>
                        <a:t>에서 </a:t>
                      </a:r>
                      <a:r>
                        <a:rPr lang="ko-KR" sz="1000" b="1" u="none" strike="noStrike" cap="none"/>
                        <a:t>“위치 선택”</a:t>
                      </a:r>
                      <a:r>
                        <a:rPr lang="ko-KR" sz="1000" u="none" strike="noStrike" cap="none"/>
                        <a:t>을 클릭한다.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</a:t>
                      </a:r>
                      <a:r>
                        <a:rPr lang="ko-KR" sz="1000" b="1" u="none" strike="noStrike" cap="none"/>
                        <a:t>위치 선택 메인 화면</a:t>
                      </a:r>
                      <a:r>
                        <a:rPr lang="ko-KR" sz="1000" u="none" strike="noStrike" cap="none"/>
                        <a:t>을 보여준다. </a:t>
                      </a:r>
                      <a:endParaRPr sz="10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위치선택 메인 화면에는 </a:t>
                      </a:r>
                      <a:r>
                        <a:rPr lang="ko-KR" sz="1000" b="1" u="none" strike="noStrike" cap="none"/>
                        <a:t>현위치</a:t>
                      </a:r>
                      <a:r>
                        <a:rPr lang="ko-KR" sz="1000" u="none" strike="noStrike" cap="none"/>
                        <a:t> 버튼과</a:t>
                      </a:r>
                      <a:r>
                        <a:rPr lang="ko-KR" sz="1000"/>
                        <a:t>, </a:t>
                      </a:r>
                      <a:r>
                        <a:rPr lang="ko-KR" sz="1000" b="1"/>
                        <a:t>목적지</a:t>
                      </a:r>
                      <a:r>
                        <a:rPr lang="ko-KR" sz="1000" b="1" u="none" strike="noStrike" cap="none"/>
                        <a:t> 추가</a:t>
                      </a:r>
                      <a:r>
                        <a:rPr lang="ko-KR" sz="1000" u="none" strike="noStrike" cap="none"/>
                        <a:t> 버튼이 목록으로 존재한다.</a:t>
                      </a:r>
                      <a:endParaRPr sz="1000" u="none" strike="noStrike" cap="none"/>
                    </a:p>
                    <a:p>
                      <a:pPr marL="165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3.     사용자는 원하는 버튼을 선택한다.</a:t>
                      </a:r>
                      <a:endParaRPr sz="10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b="1" u="none" strike="noStrike" cap="none">
                          <a:solidFill>
                            <a:srgbClr val="666666"/>
                          </a:solidFill>
                        </a:rPr>
                        <a:t>현위치 버튼을 선택한 경우</a:t>
                      </a: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워치는 현재 위치의 날씨 정보를 얻어온다.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b="1">
                          <a:solidFill>
                            <a:srgbClr val="666666"/>
                          </a:solidFill>
                        </a:rPr>
                        <a:t>목적지 </a:t>
                      </a:r>
                      <a:r>
                        <a:rPr lang="ko-KR" sz="1000" b="1" u="none" strike="noStrike" cap="none">
                          <a:solidFill>
                            <a:srgbClr val="666666"/>
                          </a:solidFill>
                        </a:rPr>
                        <a:t>추가 버튼을 선택한 경우</a:t>
                      </a: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워치는 위치 추가 버튼 아래로 </a:t>
                      </a:r>
                      <a:r>
                        <a:rPr lang="ko-KR" sz="1000" b="1" u="none" strike="noStrike" cap="none">
                          <a:solidFill>
                            <a:srgbClr val="666666"/>
                          </a:solidFill>
                        </a:rPr>
                        <a:t>위치검색창</a:t>
                      </a: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을 보여준다. 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            사용자는 원하는 지역을 검색창에 작성하고 검색 버튼을 누른다.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            워치는 사용자가 선택한 위치의 날씨 정보를 얻어온다</a:t>
                      </a:r>
                      <a:r>
                        <a:rPr lang="ko-KR" sz="1000" u="none" strike="noStrike" cap="none">
                          <a:solidFill>
                            <a:srgbClr val="434343"/>
                          </a:solidFill>
                        </a:rPr>
                        <a:t>.</a:t>
                      </a:r>
                      <a:endParaRPr sz="1000" u="none" strike="noStrike" cap="none">
                        <a:solidFill>
                          <a:srgbClr val="43434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434343"/>
                        </a:solidFill>
                      </a:endParaRPr>
                    </a:p>
                    <a:p>
                      <a:pPr marL="165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4.     워치는 얻어온 날씨 정보를 토대로 </a:t>
                      </a:r>
                      <a:r>
                        <a:rPr lang="ko-KR" sz="1000" b="1" u="none" strike="noStrike" cap="none"/>
                        <a:t>날씨정보 메인 화면</a:t>
                      </a:r>
                      <a:r>
                        <a:rPr lang="ko-KR" sz="1000" u="none" strike="noStrike" cap="none"/>
                        <a:t>을 구성하고 사용자에게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ko-KR" sz="1000"/>
                        <a:t>날씨정보 메인화면에서는 현위치의 날씨를 보여주고 화면을 옆으로 슬라이드하면 목적지의 날씨를 보여준다.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설정한 지역은 다시 바꾸기 전까지 유지된다.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성능 : 일반적인 네트워크 상태에서 10번 중 8번 이상이 1초 내에 날씨가 조회되어야 한다.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" name="Google Shape;123;p16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1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" name="Google Shape;131;p17"/>
          <p:cNvGraphicFramePr/>
          <p:nvPr/>
        </p:nvGraphicFramePr>
        <p:xfrm>
          <a:off x="177275" y="812210"/>
          <a:ext cx="8789425" cy="3974600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배터리 정보 확인(</a:t>
                      </a:r>
                      <a:r>
                        <a:rPr lang="ko-KR" sz="1000"/>
                        <a:t>워치앱)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사용자가 워치앱 내에서 우산손잡이의 배터리 잔량을 조회한다.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우산손잡이가 연결되어있는 상태이어야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기본흐름: 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워치앱의 </a:t>
                      </a:r>
                      <a:r>
                        <a:rPr lang="ko-KR" sz="1000" b="1" u="none" strike="noStrike" cap="none"/>
                        <a:t>메뉴화면</a:t>
                      </a:r>
                      <a:r>
                        <a:rPr lang="ko-KR" sz="1000" u="none" strike="noStrike" cap="none"/>
                        <a:t>에서 “</a:t>
                      </a:r>
                      <a:r>
                        <a:rPr lang="ko-KR" sz="1000" b="1" u="none" strike="noStrike" cap="none"/>
                        <a:t>배터리 조회</a:t>
                      </a:r>
                      <a:r>
                        <a:rPr lang="ko-KR" sz="1000" u="none" strike="noStrike" cap="none"/>
                        <a:t>” 버튼을 터치한다.(입력부분)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배터리 잔량 표시 화면을 띄운다. 배터리 잔량 표시 화면은 배터리 잔량을 그림으로 출력해주는 </a:t>
                      </a:r>
                      <a:r>
                        <a:rPr lang="ko-KR" sz="1000" b="1" u="none" strike="noStrike" cap="none"/>
                        <a:t>직사각형의 배터리 바(bar) </a:t>
                      </a:r>
                      <a:r>
                        <a:rPr lang="ko-KR" sz="1000" u="none" strike="noStrike" cap="none"/>
                        <a:t>부분과 숫자로 출력해주는 </a:t>
                      </a:r>
                      <a:r>
                        <a:rPr lang="ko-KR" sz="1000" b="1" u="none" strike="noStrike" cap="none"/>
                        <a:t>텍스트</a:t>
                      </a:r>
                      <a:r>
                        <a:rPr lang="ko-KR" sz="1000" u="none" strike="noStrike" cap="none"/>
                        <a:t> 부분으로 구성되어있다. 배터리 바(bar)는 0~25%일 때는 빨간색으로 26~50%일 때는 주황색으로 51~100%일 때는 초록색으로 표시된다. 숫자로 출력되는 텍스트는 흰색으로 표시된다.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배터리 잔량이 25% 이하로 떨어지면, 워치 앱에 배터리를 충전하라는 알림이 울린다.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 화면에 우산의 배터리 잔량이 표시되어 있어야 한다. 배터리가 25% 이하라면 앱에 알림이 뜬 상태여야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&lt;워치 앱으로 배터리 확인시&gt;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성능 : 일반적인 네트워크 상태에서 10번 중 8번 이상이 1초 내에 배터리가 조회되어야 한다.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가용성  : 배터리 정보 확인은 워치와 우산손잡이가 연결만 되어있다면 언제든지 가능해야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2" name="Google Shape;132;p17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2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18"/>
          <p:cNvGraphicFramePr/>
          <p:nvPr/>
        </p:nvGraphicFramePr>
        <p:xfrm>
          <a:off x="177288" y="873835"/>
          <a:ext cx="8789425" cy="4094925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배터리 정보 확인(</a:t>
                      </a:r>
                      <a:r>
                        <a:rPr lang="ko-KR" sz="1000"/>
                        <a:t>우산손잡이)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우산손잡이에 LED 불빛으로 대략적인 배터리 잔량을 확인한다.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우산손잡이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우산손잡이가 연결되어있는 상태이어야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기본 흐름 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우산손잡이의 측면 버튼(</a:t>
                      </a:r>
                      <a:r>
                        <a:rPr lang="ko-KR" sz="1000" b="1" u="none" strike="noStrike" cap="none"/>
                        <a:t>배터리 표시 버튼</a:t>
                      </a:r>
                      <a:r>
                        <a:rPr lang="ko-KR" sz="1000" u="none" strike="noStrike" cap="none"/>
                        <a:t>)을 누른다. 우산손잡이에는 작은 점 모양의 LED 불빛 </a:t>
                      </a:r>
                      <a:r>
                        <a:rPr lang="ko-KR" sz="1000"/>
                        <a:t>1</a:t>
                      </a:r>
                      <a:r>
                        <a:rPr lang="ko-KR" sz="1000" u="none" strike="noStrike" cap="none"/>
                        <a:t>개가 있다.</a:t>
                      </a:r>
                      <a:endParaRPr sz="1000" u="none" strike="noStrike" cap="none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0~25%일 때는 빨간색으로 26~50%일 때는 주황색으로 51~100%일 때는 초록색으로 표시한다.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 손잡이의 LED 불빛에 대략적인 배터리 잔량이 표시되어 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가용성 : 배터리만 남아있다면 언제든지 확인할 수 있어야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9" name="Google Shape;139;p18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19"/>
          <p:cNvGraphicFramePr/>
          <p:nvPr/>
        </p:nvGraphicFramePr>
        <p:xfrm>
          <a:off x="177276" y="747248"/>
          <a:ext cx="8789425" cy="4314010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</a:t>
                      </a:r>
                      <a:r>
                        <a:rPr lang="ko-KR" sz="1000"/>
                        <a:t>등록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워치는 블루투스 신호를 받을 우산을 등록한다.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워치, 우산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기본</a:t>
                      </a:r>
                      <a:r>
                        <a:rPr lang="ko-KR" sz="1000" u="none" strike="noStrike" cap="none"/>
                        <a:t> 흐름</a:t>
                      </a:r>
                      <a:r>
                        <a:rPr lang="ko-KR" sz="1000"/>
                        <a:t>: 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</a:t>
                      </a:r>
                      <a:r>
                        <a:rPr lang="ko-KR" sz="1000" b="1" u="none" strike="noStrike" cap="none"/>
                        <a:t>우산관리</a:t>
                      </a:r>
                      <a:r>
                        <a:rPr lang="ko-KR" sz="1000" u="none" strike="noStrike" cap="none"/>
                        <a:t> </a:t>
                      </a:r>
                      <a:r>
                        <a:rPr lang="ko-KR" sz="1000" b="1" u="none" strike="noStrike" cap="none"/>
                        <a:t>메인 화면</a:t>
                      </a:r>
                      <a:r>
                        <a:rPr lang="ko-KR" sz="1000" u="none" strike="noStrike" cap="none"/>
                        <a:t>에서 </a:t>
                      </a:r>
                      <a:r>
                        <a:rPr lang="ko-KR" sz="1000" b="1" u="none" strike="noStrike" cap="none"/>
                        <a:t>“우산등록”</a:t>
                      </a:r>
                      <a:r>
                        <a:rPr lang="ko-KR" sz="1000" u="none" strike="noStrike" cap="none"/>
                        <a:t>을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주변 블루투스 기기가 보내는 신호를 탐지하여 </a:t>
                      </a:r>
                      <a:r>
                        <a:rPr lang="ko-KR" sz="1000" b="1" u="none" strike="noStrike" cap="none"/>
                        <a:t>연결가능한 디바이스</a:t>
                      </a:r>
                      <a:r>
                        <a:rPr lang="ko-KR" sz="1000" u="none" strike="noStrike" cap="none"/>
                        <a:t> 목록을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연결가능한 디바이스 목록에서 </a:t>
                      </a:r>
                      <a:r>
                        <a:rPr lang="ko-KR" sz="1000" b="1" u="none" strike="noStrike" cap="none"/>
                        <a:t>“(우산 기기 번호)”</a:t>
                      </a:r>
                      <a:r>
                        <a:rPr lang="ko-KR" sz="1000" u="none" strike="noStrike" cap="none"/>
                        <a:t> 항목을 선택한다.</a:t>
                      </a:r>
                      <a:endParaRPr sz="1000" u="none" strike="noStrike" cap="none"/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사용자는 연결된 우산의 이름을 설정 할 수 있다.</a:t>
                      </a:r>
                      <a:endParaRPr sz="100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선택된 항목에 해당하는 기기를 등록한다.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앱의 </a:t>
                      </a:r>
                      <a:r>
                        <a:rPr lang="ko-KR" sz="1000" b="1" u="none" strike="noStrike" cap="none"/>
                        <a:t>메인화면</a:t>
                      </a:r>
                      <a:r>
                        <a:rPr lang="ko-KR" sz="1000" u="none" strike="noStrike" cap="none"/>
                        <a:t>에 </a:t>
                      </a:r>
                      <a:r>
                        <a:rPr lang="ko-KR" sz="1000" b="1" u="none" strike="noStrike" cap="none"/>
                        <a:t>“[디바이스이름]”</a:t>
                      </a:r>
                      <a:r>
                        <a:rPr lang="ko-KR" sz="1000"/>
                        <a:t>과 </a:t>
                      </a:r>
                      <a:r>
                        <a:rPr lang="ko-KR" sz="1000" b="1"/>
                        <a:t>“연결됨”</a:t>
                      </a:r>
                      <a:r>
                        <a:rPr lang="ko-KR" sz="1000" u="none" strike="noStrike" cap="none"/>
                        <a:t>을 띄운다.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우산을 등록했다면 워치 앱의 메인화면에 등록한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디바이스의 이름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이 표시되어 있어야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2.1    연결가능한 디바이스 목록에 등록할 우산이 존재하지 않는 경우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         1.  팝업창을 띄운다. (연결 재시도 / 종료)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         &lt;연결재시도 흐름&gt; : 우산 등록 흐름 2로 이동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         &lt;종료 흐름&gt; : 흐름 종료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가용성 : 기기 등록은 우산에 배터리만 있으면 언제든지 가능해야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9" name="Google Shape;149;p19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177276" y="1442085"/>
          <a:ext cx="8789425" cy="2830850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</a:t>
                      </a:r>
                      <a:r>
                        <a:rPr lang="ko-KR" sz="1000"/>
                        <a:t> 삭제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워치는 </a:t>
                      </a:r>
                      <a:r>
                        <a:rPr lang="ko-KR" sz="1000"/>
                        <a:t>등록된 우산을</a:t>
                      </a:r>
                      <a:r>
                        <a:rPr lang="ko-KR" sz="1000" u="none" strike="noStrike" cap="none"/>
                        <a:t> 삭제한다.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워치, 우산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기본 흐름 :</a:t>
                      </a:r>
                      <a:endParaRPr sz="1000" u="none" strike="noStrike" cap="none">
                        <a:highlight>
                          <a:srgbClr val="FF00FF"/>
                        </a:highlight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</a:t>
                      </a:r>
                      <a:r>
                        <a:rPr lang="ko-KR" sz="1000" b="1" u="none" strike="noStrike" cap="none"/>
                        <a:t>우산관리 메인 화면</a:t>
                      </a:r>
                      <a:r>
                        <a:rPr lang="ko-KR" sz="1000" u="none" strike="noStrike" cap="none"/>
                        <a:t>에서 </a:t>
                      </a:r>
                      <a:r>
                        <a:rPr lang="ko-KR" sz="1000" b="1" u="none" strike="noStrike" cap="none"/>
                        <a:t>“우산삭제”</a:t>
                      </a:r>
                      <a:r>
                        <a:rPr lang="ko-KR" sz="1000" u="none" strike="noStrike" cap="none"/>
                        <a:t>를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등록된 우산의 목록을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삭제할 우산의 항목을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선택된 항목에 해당하는 기기를 삭제한다.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우산을 삭제했다면 워치 앱의 메인화면에 있던 디바이스의 이름 대신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연결된 우산 없음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이라고 표시되어야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7" name="Google Shape;157;p20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p21"/>
          <p:cNvGraphicFramePr/>
          <p:nvPr/>
        </p:nvGraphicFramePr>
        <p:xfrm>
          <a:off x="177275" y="1086260"/>
          <a:ext cx="8789425" cy="3623600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알림 사용자설정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사용자는 알림을 원하는대로 켜고 끌 수 있으며 원하는 시간대에 알림이 울리게 할 수 있다.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 앱이 실행된 상태여야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흐름: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1.사용자는 메인화면에서 “알림설정”을 누른다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&lt;알림 온오프 흐름&gt;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알림설정 화면에서 “알림끄기” 스위치를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“알림끄기” 스위치를 누르면 알림이 비활성화 된다. 스위치는 초록색이 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“알림끄기” 스위치를 다시한번 누르면 알림이 활성화된다. 스위치는 회색이 된다.</a:t>
                      </a:r>
                      <a:endParaRPr sz="10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&lt;하루 시작 시각 설정 흐름&gt;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알림을 받고자 하는 시간을 설정 할 수 있는 화면을 보여준다. 시간은 오전/오후, 시, 분을 선택할 수 있다.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사용자는 원하는 시간을 입력한다.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비가오는 날의 경우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입력된 시간대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에 우산을 챙기라는 알림이 울린다.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설정은 변경하기 전까지 유지된다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6" name="Google Shape;166;p21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4" name="Google Shape;174;p22"/>
          <p:cNvGraphicFramePr/>
          <p:nvPr/>
        </p:nvGraphicFramePr>
        <p:xfrm>
          <a:off x="177288" y="839185"/>
          <a:ext cx="8789425" cy="4359925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 오는 날 알람</a:t>
                      </a:r>
                      <a:endParaRPr sz="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하루 시작 시각에, 워치는 날씨 정보를 바탕으로 비가 오고 있거나 올 예정이라면 사용자에게 우산을 챙기라는 알람을 보낸다.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워치, 사용자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워치는 전원이 켜져 있는 상태이다.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시스템 시각은 사용자가 설정한 ‘하루 시작 시각’이다.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 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당일 날씨 정보를 확인한다.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우산을 챙기라는 메시지를 화면에 띄운다.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짧은 알람을 울린다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1-1. 비 소식이 없을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(흐름 종료)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1-2. 비 소식이 있을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기본 흐름 2로 이동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3-1. 워치가 진동모드일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진동 알람을 보낸다.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(흐름 종료)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3.2. 워치가 소리모드일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소리 알람을 보낸다.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(흐름 종료)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우산을 챙기라는 메시지가 워치 화면에 띄워져 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5" name="Google Shape;175;p22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177288" y="846260"/>
          <a:ext cx="8789425" cy="4032725"/>
        </p:xfrm>
        <a:graphic>
          <a:graphicData uri="http://schemas.openxmlformats.org/drawingml/2006/table">
            <a:tbl>
              <a:tblPr>
                <a:noFill/>
                <a:tableStyleId>{DAF778E1-C8E9-4A74-8DDB-E053E3DB40BA}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우산과의 블루투스 신호가 끊어짐(배터리가 </a:t>
                      </a: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경우)</a:t>
                      </a:r>
                      <a:endParaRPr sz="1000" u="none" strike="noStrike" cap="none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우산과 워치의 거리가 멀어져 블루투스 신호가 끊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어진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워치가 연결이 되어있었다가 끊어진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배터리 정보를 받아온다. (배터리가 있음)</a:t>
                      </a:r>
                      <a:endParaRPr sz="100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워치에 우산과</a:t>
                      </a:r>
                      <a:r>
                        <a:rPr lang="ko-KR" sz="1000"/>
                        <a:t>의 연결이 끊어졌다는</a:t>
                      </a:r>
                      <a:r>
                        <a:rPr lang="ko-KR" sz="1000" u="none" strike="noStrike" cap="none"/>
                        <a:t> 알림을 울린다.</a:t>
                      </a:r>
                      <a:endParaRPr sz="100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워치가 우산을 다시 감지하기 전까지 </a:t>
                      </a:r>
                      <a:r>
                        <a:rPr lang="ko-KR" sz="1000" b="1" u="none" strike="noStrike" cap="none"/>
                        <a:t>워치 앱 메인화면</a:t>
                      </a:r>
                      <a:r>
                        <a:rPr lang="ko-KR" sz="1000" u="none" strike="noStrike" cap="none"/>
                        <a:t>에 “</a:t>
                      </a:r>
                      <a:r>
                        <a:rPr lang="ko-KR" sz="1000" b="1" u="none" strike="noStrike" cap="none"/>
                        <a:t>우산을 잃어버림</a:t>
                      </a:r>
                      <a:r>
                        <a:rPr lang="ko-KR" sz="1000" u="none" strike="noStrike" cap="none"/>
                        <a:t>” 이라는 텍스트를 띄운다.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워치에 우산과 거리가 멀어졌을때 울린 알람이 있어야 한다.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워치앱 메인화면에 “우산을 잃어버림” 이라는 텍스트가 표시되어있어야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성능 : 우산과 워치의 연결이 끊어진 직후 3초 이내로 워치에 알림이 울려야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1804</Words>
  <Application>Microsoft Office PowerPoint</Application>
  <PresentationFormat>화면 슬라이드 쇼(16:10)</PresentationFormat>
  <Paragraphs>358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Hanna Lee</dc:creator>
  <cp:lastModifiedBy>이 한나</cp:lastModifiedBy>
  <cp:revision>3</cp:revision>
  <dcterms:modified xsi:type="dcterms:W3CDTF">2020-11-17T12:49:08Z</dcterms:modified>
</cp:coreProperties>
</file>