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715000" type="screen16x1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D074FB4-080C-4339-BF34-0D80C0770006}">
  <a:tblStyle styleId="{5D074FB4-080C-4339-BF34-0D80C077000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9" d="100"/>
          <a:sy n="129" d="100"/>
        </p:scale>
        <p:origin x="1104" y="108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7" name="Google Shape;16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a8a4a5d2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5" name="Google Shape;95;ga8a4a5d2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a8a4a5d282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4" name="Google Shape;104;ga8a4a5d282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a8a4a5d282_2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ga8a4a5d282_2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a8a4a5d282_2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2" name="Google Shape;122;ga8a4a5d282_2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a8a4a5d282_2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1" name="Google Shape;131;ga8a4a5d282_2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a8a4a5d282_2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0" name="Google Shape;140;ga8a4a5d282_2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a8a4a5d282_2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9" name="Google Shape;149;ga8a4a5d282_2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a8a4a5d282_2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8" name="Google Shape;158;ga8a4a5d282_2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686182" y="-895482"/>
            <a:ext cx="3771636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5219964" y="1638300"/>
            <a:ext cx="4876271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028965" y="-342899"/>
            <a:ext cx="4876271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457200" y="1333500"/>
            <a:ext cx="4038600" cy="3771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4648200" y="1333500"/>
            <a:ext cx="4038600" cy="3771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457200" y="1812396"/>
            <a:ext cx="4040188" cy="3292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3"/>
          </p:nvPr>
        </p:nvSpPr>
        <p:spPr>
          <a:xfrm>
            <a:off x="4645026" y="1279261"/>
            <a:ext cx="4041775" cy="53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4"/>
          </p:nvPr>
        </p:nvSpPr>
        <p:spPr>
          <a:xfrm>
            <a:off x="4645026" y="1812396"/>
            <a:ext cx="4041775" cy="3292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575050" y="227542"/>
            <a:ext cx="5111750" cy="4877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457201" y="1195917"/>
            <a:ext cx="3008313" cy="3909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1792288" y="510646"/>
            <a:ext cx="54864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1792288" y="4472782"/>
            <a:ext cx="5486400" cy="670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 amt="30000"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/>
          <p:nvPr/>
        </p:nvSpPr>
        <p:spPr>
          <a:xfrm>
            <a:off x="2195736" y="1925014"/>
            <a:ext cx="4752528" cy="86047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" name="Google Shape;89;p13"/>
          <p:cNvSpPr/>
          <p:nvPr/>
        </p:nvSpPr>
        <p:spPr>
          <a:xfrm>
            <a:off x="3712326" y="5214019"/>
            <a:ext cx="1719347" cy="246221"/>
          </a:xfrm>
          <a:prstGeom prst="roundRect">
            <a:avLst>
              <a:gd name="adj" fmla="val 16667"/>
            </a:avLst>
          </a:prstGeom>
          <a:solidFill>
            <a:srgbClr val="9D010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3527883" y="5214019"/>
            <a:ext cx="2088232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인천대학교 컴퓨터공학부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3060941" y="2101344"/>
            <a:ext cx="30222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ko-KR" sz="27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유스케이스</a:t>
            </a:r>
            <a:endParaRPr sz="27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2877599" y="3217540"/>
            <a:ext cx="345638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이한나 임유경 박지우 김민중</a:t>
            </a:r>
            <a:endParaRPr sz="14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 txBox="1"/>
          <p:nvPr/>
        </p:nvSpPr>
        <p:spPr>
          <a:xfrm>
            <a:off x="3203848" y="2353444"/>
            <a:ext cx="2736304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THANK YOU  FOR YOUR TIME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감사합니다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2"/>
          <p:cNvSpPr/>
          <p:nvPr/>
        </p:nvSpPr>
        <p:spPr>
          <a:xfrm>
            <a:off x="3712326" y="5214019"/>
            <a:ext cx="1719347" cy="246221"/>
          </a:xfrm>
          <a:prstGeom prst="roundRect">
            <a:avLst>
              <a:gd name="adj" fmla="val 16667"/>
            </a:avLst>
          </a:prstGeom>
          <a:solidFill>
            <a:srgbClr val="9D010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1" name="Google Shape;171;p22"/>
          <p:cNvSpPr txBox="1"/>
          <p:nvPr/>
        </p:nvSpPr>
        <p:spPr>
          <a:xfrm>
            <a:off x="3527883" y="5214019"/>
            <a:ext cx="2088232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인천대학교 컴퓨터공학부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/>
          <p:nvPr/>
        </p:nvSpPr>
        <p:spPr>
          <a:xfrm>
            <a:off x="0" y="5305772"/>
            <a:ext cx="9144000" cy="40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8" name="Google Shape;98;p14"/>
          <p:cNvSpPr/>
          <p:nvPr/>
        </p:nvSpPr>
        <p:spPr>
          <a:xfrm>
            <a:off x="-149650" y="81150"/>
            <a:ext cx="2115000" cy="409200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9" name="Google Shape;99;p14"/>
          <p:cNvSpPr txBox="1"/>
          <p:nvPr/>
        </p:nvSpPr>
        <p:spPr>
          <a:xfrm>
            <a:off x="1568" y="5387275"/>
            <a:ext cx="18003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인천대학교 컴퓨터공학부</a:t>
            </a:r>
            <a:endParaRPr sz="1000" b="1" i="0" u="none" strike="noStrike" cap="non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00" name="Google Shape;100;p14"/>
          <p:cNvGraphicFramePr/>
          <p:nvPr>
            <p:extLst>
              <p:ext uri="{D42A27DB-BD31-4B8C-83A1-F6EECF244321}">
                <p14:modId xmlns:p14="http://schemas.microsoft.com/office/powerpoint/2010/main" val="2505021562"/>
              </p:ext>
            </p:extLst>
          </p:nvPr>
        </p:nvGraphicFramePr>
        <p:xfrm>
          <a:off x="177275" y="795785"/>
          <a:ext cx="8789425" cy="4180975"/>
        </p:xfrm>
        <a:graphic>
          <a:graphicData uri="http://schemas.openxmlformats.org/drawingml/2006/table">
            <a:tbl>
              <a:tblPr>
                <a:noFill/>
                <a:tableStyleId>{5D074FB4-080C-4339-BF34-0D80C0770006}</a:tableStyleId>
              </a:tblPr>
              <a:tblGrid>
                <a:gridCol w="1325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64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1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유스케이스명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날씨 조회 / 날씨를 조회하는 시나리오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개요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사용자는 현위치 또는 원하는 위치의 날씨정보를 조회한다.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관련 액터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사용자, 워치</a:t>
                      </a:r>
                      <a:endParaRPr sz="1000"/>
                    </a:p>
                  </a:txBody>
                  <a:tcPr marL="91425" marR="91425" marT="91425" marB="91425"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선행조건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날씨정보 메인 화면은 최근에 설정한 위치의 날씨정보를 보여주고 있는 상태이다. (첫 이용시 위치를 설정해주세요라는 글씨 띄움)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90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이벤트 흐름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AutoNum type="arabicPeriod"/>
                      </a:pPr>
                      <a:r>
                        <a:rPr lang="ko-KR" sz="1000" dirty="0"/>
                        <a:t>사용자는 </a:t>
                      </a:r>
                      <a:r>
                        <a:rPr lang="ko-KR" sz="1000" b="1" dirty="0"/>
                        <a:t>날씨정보 메인 화면</a:t>
                      </a:r>
                      <a:r>
                        <a:rPr lang="ko-KR" sz="1000" dirty="0"/>
                        <a:t>에서 </a:t>
                      </a:r>
                      <a:r>
                        <a:rPr lang="ko-KR" sz="1000" b="1" dirty="0"/>
                        <a:t>“위치 </a:t>
                      </a:r>
                      <a:r>
                        <a:rPr lang="ko-KR" sz="1000" b="1" dirty="0" err="1"/>
                        <a:t>선택”</a:t>
                      </a:r>
                      <a:r>
                        <a:rPr lang="ko-KR" sz="1000" dirty="0" err="1"/>
                        <a:t>을</a:t>
                      </a:r>
                      <a:r>
                        <a:rPr lang="ko-KR" sz="1000" dirty="0"/>
                        <a:t> 클릭한다.</a:t>
                      </a:r>
                      <a:endParaRPr sz="1000" dirty="0"/>
                    </a:p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AutoNum type="arabicPeriod"/>
                      </a:pPr>
                      <a:r>
                        <a:rPr lang="ko-KR" sz="1000" dirty="0" err="1"/>
                        <a:t>워치는</a:t>
                      </a:r>
                      <a:r>
                        <a:rPr lang="ko-KR" sz="1000" dirty="0"/>
                        <a:t> </a:t>
                      </a:r>
                      <a:r>
                        <a:rPr lang="ko-KR" sz="1000" b="1" dirty="0"/>
                        <a:t>위치 선택 메인 화면</a:t>
                      </a:r>
                      <a:r>
                        <a:rPr lang="ko-KR" sz="1000" dirty="0"/>
                        <a:t>을 보여준다. </a:t>
                      </a:r>
                      <a:endParaRPr sz="1000" dirty="0"/>
                    </a:p>
                    <a:p>
                      <a:pPr marL="4572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dirty="0"/>
                        <a:t>위치선택 메인 화면에는 </a:t>
                      </a:r>
                      <a:r>
                        <a:rPr lang="ko-KR" sz="1000" b="1" dirty="0" err="1"/>
                        <a:t>현위치</a:t>
                      </a:r>
                      <a:r>
                        <a:rPr lang="ko-KR" sz="1000" dirty="0"/>
                        <a:t> 버튼과 , </a:t>
                      </a:r>
                      <a:r>
                        <a:rPr lang="ko-KR" sz="1000" b="1" dirty="0"/>
                        <a:t>이전에 추가된 위치들</a:t>
                      </a:r>
                      <a:r>
                        <a:rPr lang="ko-KR" sz="1000" dirty="0"/>
                        <a:t>의</a:t>
                      </a:r>
                      <a:r>
                        <a:rPr lang="ko-KR" sz="1000" b="1" dirty="0"/>
                        <a:t> </a:t>
                      </a:r>
                      <a:r>
                        <a:rPr lang="ko-KR" sz="1000" dirty="0"/>
                        <a:t>버튼, </a:t>
                      </a:r>
                      <a:r>
                        <a:rPr lang="ko-KR" sz="1000" b="1" dirty="0"/>
                        <a:t>위치 추가</a:t>
                      </a:r>
                      <a:r>
                        <a:rPr lang="ko-KR" sz="1000" dirty="0"/>
                        <a:t> 버튼이 목록으로 존재한다.</a:t>
                      </a:r>
                      <a:endParaRPr lang="ko-KR" altLang="en-US" sz="1000" dirty="0"/>
                    </a:p>
                    <a:p>
                      <a:pPr marL="1651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None/>
                      </a:pPr>
                      <a:r>
                        <a:rPr lang="en-US" altLang="ko-KR" sz="1000" dirty="0"/>
                        <a:t>3.     </a:t>
                      </a:r>
                      <a:r>
                        <a:rPr lang="ko-KR" altLang="en-US" sz="1000" dirty="0"/>
                        <a:t>사용자는 원하는 버튼을 선택한다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  <a:p>
                      <a:pPr marL="4572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 dirty="0"/>
                    </a:p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6666"/>
                        </a:buClr>
                        <a:buSzPts val="1000"/>
                        <a:buChar char="-"/>
                      </a:pPr>
                      <a:r>
                        <a:rPr lang="ko-KR" sz="1000" b="1" dirty="0" err="1">
                          <a:solidFill>
                            <a:srgbClr val="666666"/>
                          </a:solidFill>
                        </a:rPr>
                        <a:t>현위치</a:t>
                      </a:r>
                      <a:r>
                        <a:rPr lang="ko-KR" sz="1000" b="1" dirty="0">
                          <a:solidFill>
                            <a:srgbClr val="666666"/>
                          </a:solidFill>
                        </a:rPr>
                        <a:t> 버튼을 선택한 경우</a:t>
                      </a:r>
                      <a:r>
                        <a:rPr lang="ko-KR" sz="1000" dirty="0">
                          <a:solidFill>
                            <a:srgbClr val="666666"/>
                          </a:solidFill>
                        </a:rPr>
                        <a:t> </a:t>
                      </a:r>
                      <a:r>
                        <a:rPr lang="ko-KR" sz="1000" dirty="0" err="1">
                          <a:solidFill>
                            <a:srgbClr val="666666"/>
                          </a:solidFill>
                        </a:rPr>
                        <a:t>워치는</a:t>
                      </a:r>
                      <a:r>
                        <a:rPr lang="ko-KR" sz="1000" dirty="0">
                          <a:solidFill>
                            <a:srgbClr val="666666"/>
                          </a:solidFill>
                        </a:rPr>
                        <a:t> 현재 위치의 날씨 정보를 얻어온다.</a:t>
                      </a:r>
                      <a:endParaRPr sz="1000" dirty="0">
                        <a:solidFill>
                          <a:srgbClr val="666666"/>
                        </a:solidFill>
                      </a:endParaRPr>
                    </a:p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6666"/>
                        </a:buClr>
                        <a:buSzPts val="1000"/>
                        <a:buChar char="-"/>
                      </a:pPr>
                      <a:r>
                        <a:rPr lang="ko-KR" sz="1000" b="1" dirty="0">
                          <a:solidFill>
                            <a:srgbClr val="666666"/>
                          </a:solidFill>
                        </a:rPr>
                        <a:t>이전에 추가된 위치 버튼을 선택한 경우</a:t>
                      </a:r>
                      <a:r>
                        <a:rPr lang="ko-KR" sz="1000" dirty="0">
                          <a:solidFill>
                            <a:srgbClr val="666666"/>
                          </a:solidFill>
                        </a:rPr>
                        <a:t> </a:t>
                      </a:r>
                      <a:r>
                        <a:rPr lang="ko-KR" sz="1000" dirty="0" err="1">
                          <a:solidFill>
                            <a:srgbClr val="666666"/>
                          </a:solidFill>
                        </a:rPr>
                        <a:t>워치는</a:t>
                      </a:r>
                      <a:r>
                        <a:rPr lang="ko-KR" sz="1000" dirty="0">
                          <a:solidFill>
                            <a:srgbClr val="666666"/>
                          </a:solidFill>
                        </a:rPr>
                        <a:t> 해당 위치의 날씨 정보를 얻어온다.</a:t>
                      </a:r>
                      <a:endParaRPr sz="1000" dirty="0">
                        <a:solidFill>
                          <a:srgbClr val="666666"/>
                        </a:solidFill>
                      </a:endParaRPr>
                    </a:p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6666"/>
                        </a:buClr>
                        <a:buSzPts val="1000"/>
                        <a:buChar char="-"/>
                      </a:pPr>
                      <a:r>
                        <a:rPr lang="ko-KR" sz="1000" b="1" dirty="0">
                          <a:solidFill>
                            <a:srgbClr val="666666"/>
                          </a:solidFill>
                        </a:rPr>
                        <a:t>위치 추가 버튼을 선택한 경우</a:t>
                      </a:r>
                      <a:r>
                        <a:rPr lang="ko-KR" sz="1000" dirty="0">
                          <a:solidFill>
                            <a:srgbClr val="666666"/>
                          </a:solidFill>
                        </a:rPr>
                        <a:t> </a:t>
                      </a:r>
                      <a:r>
                        <a:rPr lang="ko-KR" sz="1000" dirty="0" err="1">
                          <a:solidFill>
                            <a:srgbClr val="666666"/>
                          </a:solidFill>
                        </a:rPr>
                        <a:t>워치는</a:t>
                      </a:r>
                      <a:r>
                        <a:rPr lang="ko-KR" sz="1000" dirty="0">
                          <a:solidFill>
                            <a:srgbClr val="666666"/>
                          </a:solidFill>
                        </a:rPr>
                        <a:t> 위치 추가 버튼 아래로 </a:t>
                      </a:r>
                      <a:r>
                        <a:rPr lang="ko-KR" sz="1000" b="1" dirty="0">
                          <a:solidFill>
                            <a:srgbClr val="666666"/>
                          </a:solidFill>
                        </a:rPr>
                        <a:t>위치검색창</a:t>
                      </a:r>
                      <a:r>
                        <a:rPr lang="ko-KR" sz="1000" dirty="0">
                          <a:solidFill>
                            <a:srgbClr val="666666"/>
                          </a:solidFill>
                        </a:rPr>
                        <a:t>을 보여준다. </a:t>
                      </a:r>
                      <a:endParaRPr sz="1000" dirty="0">
                        <a:solidFill>
                          <a:srgbClr val="666666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dirty="0">
                          <a:solidFill>
                            <a:srgbClr val="666666"/>
                          </a:solidFill>
                        </a:rPr>
                        <a:t>             사용자는 원하는 지역을 검색창에 작성하고 검색 버튼을 누른다.</a:t>
                      </a:r>
                      <a:endParaRPr sz="1000" dirty="0">
                        <a:solidFill>
                          <a:srgbClr val="666666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dirty="0">
                          <a:solidFill>
                            <a:srgbClr val="666666"/>
                          </a:solidFill>
                        </a:rPr>
                        <a:t>             </a:t>
                      </a:r>
                      <a:r>
                        <a:rPr lang="ko-KR" sz="1000" dirty="0" err="1">
                          <a:solidFill>
                            <a:srgbClr val="666666"/>
                          </a:solidFill>
                        </a:rPr>
                        <a:t>워치는</a:t>
                      </a:r>
                      <a:r>
                        <a:rPr lang="ko-KR" sz="1000" dirty="0">
                          <a:solidFill>
                            <a:srgbClr val="666666"/>
                          </a:solidFill>
                        </a:rPr>
                        <a:t> 사용자가 선택한 위치의 날씨 정보를 얻어온다</a:t>
                      </a:r>
                      <a:r>
                        <a:rPr lang="ko-KR" sz="1000" dirty="0">
                          <a:solidFill>
                            <a:srgbClr val="434343"/>
                          </a:solidFill>
                        </a:rPr>
                        <a:t>.</a:t>
                      </a:r>
                      <a:endParaRPr sz="1000" dirty="0">
                        <a:solidFill>
                          <a:srgbClr val="434343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 dirty="0">
                        <a:solidFill>
                          <a:srgbClr val="434343"/>
                        </a:solidFill>
                      </a:endParaRPr>
                    </a:p>
                    <a:p>
                      <a:pPr marL="1651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None/>
                      </a:pPr>
                      <a:r>
                        <a:rPr lang="en-US" altLang="ko-KR" sz="1000" dirty="0"/>
                        <a:t>4.     </a:t>
                      </a:r>
                      <a:r>
                        <a:rPr lang="ko-KR" sz="1000" dirty="0" err="1"/>
                        <a:t>워치는</a:t>
                      </a:r>
                      <a:r>
                        <a:rPr lang="ko-KR" sz="1000" dirty="0"/>
                        <a:t> 얻어온 날씨 정보를 토대로 </a:t>
                      </a:r>
                      <a:r>
                        <a:rPr lang="ko-KR" sz="1000" b="1" dirty="0"/>
                        <a:t>날씨정보 메인 화면</a:t>
                      </a:r>
                      <a:r>
                        <a:rPr lang="ko-KR" sz="1000" dirty="0"/>
                        <a:t>을 구성하고 사용자에게 보여준다.</a:t>
                      </a:r>
                      <a:endParaRPr sz="1000" dirty="0"/>
                    </a:p>
                  </a:txBody>
                  <a:tcPr marL="91425" marR="91425" marT="91425" marB="91425"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8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dirty="0"/>
                        <a:t>후행 조건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사용자가 위치 추가 버튼을 선택한 경우 사용자가 선택한 위치를 이전에 추가된 위치 목록에 버튼으로 추가한다.</a:t>
                      </a:r>
                      <a:endParaRPr sz="10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설정한 지역은 다시 바꾸기 전까지 유지된다.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5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비기능적 요구사항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dirty="0">
                          <a:solidFill>
                            <a:schemeClr val="dk1"/>
                          </a:solidFill>
                        </a:rPr>
                        <a:t>성능 : 일반적인 네트워크 상태에서 10번 중 8번 이상이 1초 내에 날씨가 조회되어야 한다.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1" name="Google Shape;101;p14"/>
          <p:cNvSpPr txBox="1"/>
          <p:nvPr/>
        </p:nvSpPr>
        <p:spPr>
          <a:xfrm>
            <a:off x="0" y="81150"/>
            <a:ext cx="20394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유스케이스 명세서 1</a:t>
            </a:r>
            <a:endParaRPr sz="1500" b="1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/>
          <p:nvPr/>
        </p:nvSpPr>
        <p:spPr>
          <a:xfrm>
            <a:off x="0" y="5305772"/>
            <a:ext cx="9144000" cy="40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" name="Google Shape;107;p15"/>
          <p:cNvSpPr/>
          <p:nvPr/>
        </p:nvSpPr>
        <p:spPr>
          <a:xfrm>
            <a:off x="-149650" y="81150"/>
            <a:ext cx="2115000" cy="409200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8" name="Google Shape;108;p15"/>
          <p:cNvSpPr txBox="1"/>
          <p:nvPr/>
        </p:nvSpPr>
        <p:spPr>
          <a:xfrm>
            <a:off x="1568" y="5387275"/>
            <a:ext cx="18003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인천대학교 컴퓨터공학부</a:t>
            </a:r>
            <a:endParaRPr sz="1000" b="1" i="0" u="none" strike="noStrike" cap="non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09" name="Google Shape;109;p15"/>
          <p:cNvGraphicFramePr/>
          <p:nvPr/>
        </p:nvGraphicFramePr>
        <p:xfrm>
          <a:off x="177275" y="531022"/>
          <a:ext cx="8789425" cy="4632750"/>
        </p:xfrm>
        <a:graphic>
          <a:graphicData uri="http://schemas.openxmlformats.org/drawingml/2006/table">
            <a:tbl>
              <a:tblPr>
                <a:noFill/>
                <a:tableStyleId>{5D074FB4-080C-4339-BF34-0D80C0770006}</a:tableStyleId>
              </a:tblPr>
              <a:tblGrid>
                <a:gridCol w="1325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64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1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유스케이스명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배터리 정보 확인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3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개요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사용자가 워치앱 내에서 우산손잡이의 배터리 잔량을 조회한다.</a:t>
                      </a:r>
                      <a:endParaRPr sz="10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우산손잡이에 LED 불빛으로 대략적인 배터리 잔량을 확인한다.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관련 액터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사용자, 워치, 우산손잡이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3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선행조건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우산손잡이에는 배터리가 장착되어 있어야 한다.</a:t>
                      </a:r>
                      <a:endParaRPr sz="10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워치와 우산손잡이가 연결되어있는 상태이어야 한다.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03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이벤트 흐름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&lt;워치 앱으로 배터리 확인시&gt;</a:t>
                      </a:r>
                      <a:endParaRPr sz="1000"/>
                    </a:p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AutoNum type="arabicPeriod"/>
                      </a:pPr>
                      <a:r>
                        <a:rPr lang="ko-KR" sz="1000"/>
                        <a:t>사용자가 워치앱의 </a:t>
                      </a:r>
                      <a:r>
                        <a:rPr lang="ko-KR" sz="1000" b="1"/>
                        <a:t>메뉴화면</a:t>
                      </a:r>
                      <a:r>
                        <a:rPr lang="ko-KR" sz="1000"/>
                        <a:t>에서 “</a:t>
                      </a:r>
                      <a:r>
                        <a:rPr lang="ko-KR" sz="1000" b="1"/>
                        <a:t>배터리 조회</a:t>
                      </a:r>
                      <a:r>
                        <a:rPr lang="ko-KR" sz="1000"/>
                        <a:t>” 버튼을 터치한다.(입력부분)</a:t>
                      </a:r>
                      <a:endParaRPr sz="1000"/>
                    </a:p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AutoNum type="arabicPeriod"/>
                      </a:pPr>
                      <a:r>
                        <a:rPr lang="ko-KR" sz="1000"/>
                        <a:t>시스템은 배터리 잔량 표시 화면을 띄운다. 배터리 잔량 표시 화면은 배터리 잔량을 그림으로 출력해주는 </a:t>
                      </a:r>
                      <a:r>
                        <a:rPr lang="ko-KR" sz="1000" b="1"/>
                        <a:t>직사각형의 배터리 바(bar) </a:t>
                      </a:r>
                      <a:r>
                        <a:rPr lang="ko-KR" sz="1000"/>
                        <a:t>부분과 숫자로 출력해주는 </a:t>
                      </a:r>
                      <a:r>
                        <a:rPr lang="ko-KR" sz="1000" b="1"/>
                        <a:t>텍스트</a:t>
                      </a:r>
                      <a:r>
                        <a:rPr lang="ko-KR" sz="1000"/>
                        <a:t> 부분으로 구성되어있다. 배터리 바(bar)는 0~25%일 때는 빨간색으로 26~50%일 때는 주황색으로 51~100%일 때는 초록색으로 표시된다. 숫자로 출력되는 텍스트는 흰색으로 표시된다.</a:t>
                      </a:r>
                      <a:endParaRPr sz="1000"/>
                    </a:p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AutoNum type="arabicPeriod"/>
                      </a:pPr>
                      <a:r>
                        <a:rPr lang="ko-KR" sz="1000"/>
                        <a:t>배터리 잔량이 25% 이하로 떨어지면, 워치 앱에 배터리를 충전하라는 알림이 울린다.</a:t>
                      </a:r>
                      <a:endParaRPr sz="10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&lt;우산손잡이로 배터리 확인시&gt;</a:t>
                      </a:r>
                      <a:endParaRPr sz="1000"/>
                    </a:p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AutoNum type="arabicPeriod"/>
                      </a:pPr>
                      <a:r>
                        <a:rPr lang="ko-KR" sz="1000"/>
                        <a:t>사용자가 우산손잡이의 측면 버튼(</a:t>
                      </a:r>
                      <a:r>
                        <a:rPr lang="ko-KR" sz="1000" b="1"/>
                        <a:t>배터리 표시 버튼</a:t>
                      </a:r>
                      <a:r>
                        <a:rPr lang="ko-KR" sz="1000"/>
                        <a:t>)을 누른다. 우산손잡이에는 작은 점 모양의 LED 불빛 4개가 있다.</a:t>
                      </a:r>
                      <a:endParaRPr sz="1000"/>
                    </a:p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AutoNum type="arabicPeriod"/>
                      </a:pPr>
                      <a:r>
                        <a:rPr lang="ko-KR" sz="1000"/>
                        <a:t>0~25%일 때는 불빛 1개, 26~50%일 때는 불빛 2개, 51~75%일 때는 불빛 3개, 75~100%일 때는 불빛 4개가 표시된다.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3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후행 조건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워치 화면에 우산의 배터리 잔량이 표시되어 있어야 한다. 배터리가 25% 이하라면 앱에 알림이 뜬 상태여야 한다.</a:t>
                      </a:r>
                      <a:endParaRPr sz="10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우산 손잡이의 LED 불빛에 대략적인 배터리 잔량이 표시되어 있어야 한다.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78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비기능적 요구사항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&lt;워치 앱으로 배터리 확인시&gt;</a:t>
                      </a:r>
                      <a:endParaRPr sz="10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성능 : 일반적인 네트워크 상태에서 10번 중 8번 이상이 1초 내에 배터리가 조회되어야 한다.</a:t>
                      </a:r>
                      <a:endParaRPr sz="10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가용성  : 배터리 정보 확인은 워치와 우산손잡이가 연결만 되어있다면 언제든지 가능해야 한다.</a:t>
                      </a:r>
                      <a:endParaRPr sz="10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&lt;우산손잡이로 배터리 확인시&gt;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가용성 : 배터리만 남아있다면 언제든지 확인할 수 있어야 한다.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0" name="Google Shape;110;p15"/>
          <p:cNvSpPr txBox="1"/>
          <p:nvPr/>
        </p:nvSpPr>
        <p:spPr>
          <a:xfrm>
            <a:off x="0" y="81150"/>
            <a:ext cx="20394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유스케이스 명세서 2</a:t>
            </a:r>
            <a:endParaRPr sz="1500" b="1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/>
          <p:nvPr/>
        </p:nvSpPr>
        <p:spPr>
          <a:xfrm>
            <a:off x="0" y="5305772"/>
            <a:ext cx="9144000" cy="40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6" name="Google Shape;116;p16"/>
          <p:cNvSpPr/>
          <p:nvPr/>
        </p:nvSpPr>
        <p:spPr>
          <a:xfrm>
            <a:off x="-149650" y="81150"/>
            <a:ext cx="2115000" cy="409200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7" name="Google Shape;117;p16"/>
          <p:cNvSpPr txBox="1"/>
          <p:nvPr/>
        </p:nvSpPr>
        <p:spPr>
          <a:xfrm>
            <a:off x="1568" y="5387275"/>
            <a:ext cx="18003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인천대학교 컴퓨터공학부</a:t>
            </a:r>
            <a:endParaRPr sz="1000" b="1" i="0" u="none" strike="noStrike" cap="non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18" name="Google Shape;118;p16"/>
          <p:cNvGraphicFramePr/>
          <p:nvPr/>
        </p:nvGraphicFramePr>
        <p:xfrm>
          <a:off x="177288" y="560385"/>
          <a:ext cx="8789425" cy="4827775"/>
        </p:xfrm>
        <a:graphic>
          <a:graphicData uri="http://schemas.openxmlformats.org/drawingml/2006/table">
            <a:tbl>
              <a:tblPr>
                <a:noFill/>
                <a:tableStyleId>{5D074FB4-080C-4339-BF34-0D80C0770006}</a:tableStyleId>
              </a:tblPr>
              <a:tblGrid>
                <a:gridCol w="1325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64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0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유스케이스명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우산관리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개요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워치는 블루투스 신호를 받을 우산을 등록하거나 삭제한다.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관련 액터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워치, 우산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선행조건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워치의 블루투스가 켜져있는 상태이다.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288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이벤트 흐름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&lt;우산 등록 흐름&gt;</a:t>
                      </a:r>
                      <a:endParaRPr sz="1000"/>
                    </a:p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AutoNum type="arabicPeriod"/>
                      </a:pPr>
                      <a:r>
                        <a:rPr lang="ko-KR" sz="1000"/>
                        <a:t>사용자는 </a:t>
                      </a:r>
                      <a:r>
                        <a:rPr lang="ko-KR" sz="1000" b="1"/>
                        <a:t>우산관리</a:t>
                      </a:r>
                      <a:r>
                        <a:rPr lang="ko-KR" sz="1000"/>
                        <a:t> </a:t>
                      </a:r>
                      <a:r>
                        <a:rPr lang="ko-KR" sz="1000" b="1"/>
                        <a:t>메인 화면</a:t>
                      </a:r>
                      <a:r>
                        <a:rPr lang="ko-KR" sz="1000"/>
                        <a:t>에서 </a:t>
                      </a:r>
                      <a:r>
                        <a:rPr lang="ko-KR" sz="1000" b="1"/>
                        <a:t>“우산등록”</a:t>
                      </a:r>
                      <a:r>
                        <a:rPr lang="ko-KR" sz="1000"/>
                        <a:t>을 선택한다.</a:t>
                      </a:r>
                      <a:endParaRPr sz="1000"/>
                    </a:p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AutoNum type="arabicPeriod"/>
                      </a:pPr>
                      <a:r>
                        <a:rPr lang="ko-KR" sz="1000"/>
                        <a:t>워치는 주변 블루투스 기기가 보내는 신호를 탐지하여 </a:t>
                      </a:r>
                      <a:r>
                        <a:rPr lang="ko-KR" sz="1000" b="1"/>
                        <a:t>연결가능한 디바이스</a:t>
                      </a:r>
                      <a:r>
                        <a:rPr lang="ko-KR" sz="1000"/>
                        <a:t> 목록을 보여준다.</a:t>
                      </a:r>
                      <a:endParaRPr sz="1000"/>
                    </a:p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AutoNum type="arabicPeriod"/>
                      </a:pPr>
                      <a:r>
                        <a:rPr lang="ko-KR" sz="1000"/>
                        <a:t>사용자는 연결가능한 디바이스 목록에서 </a:t>
                      </a:r>
                      <a:r>
                        <a:rPr lang="ko-KR" sz="1000" b="1"/>
                        <a:t>“(우산 기기 번호)”</a:t>
                      </a:r>
                      <a:r>
                        <a:rPr lang="ko-KR" sz="1000"/>
                        <a:t> 항목을 선택한다.</a:t>
                      </a:r>
                      <a:endParaRPr sz="1000"/>
                    </a:p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AutoNum type="arabicPeriod"/>
                      </a:pPr>
                      <a:r>
                        <a:rPr lang="ko-KR" sz="1000"/>
                        <a:t>워치는 선택된 항목에 해당하는 기기를 등록한다.</a:t>
                      </a:r>
                      <a:endParaRPr sz="1000"/>
                    </a:p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AutoNum type="arabicPeriod"/>
                      </a:pPr>
                      <a:r>
                        <a:rPr lang="ko-KR" sz="1000"/>
                        <a:t>시스템은 앱의 </a:t>
                      </a:r>
                      <a:r>
                        <a:rPr lang="ko-KR" sz="1000" b="1"/>
                        <a:t>메인화면</a:t>
                      </a:r>
                      <a:r>
                        <a:rPr lang="ko-KR" sz="1000"/>
                        <a:t>에 </a:t>
                      </a:r>
                      <a:r>
                        <a:rPr lang="ko-KR" sz="1000" b="1"/>
                        <a:t>“[디바이스이름]”</a:t>
                      </a:r>
                      <a:r>
                        <a:rPr lang="ko-KR" sz="1000"/>
                        <a:t>을 띄운다.</a:t>
                      </a:r>
                      <a:endParaRPr sz="10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&lt;등록한 우산 삭제 흐름</a:t>
                      </a:r>
                      <a:endParaRPr sz="1000">
                        <a:highlight>
                          <a:srgbClr val="FF00FF"/>
                        </a:highlight>
                      </a:endParaRPr>
                    </a:p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AutoNum type="arabicPeriod"/>
                      </a:pPr>
                      <a:r>
                        <a:rPr lang="ko-KR" sz="1000"/>
                        <a:t>사용자는 </a:t>
                      </a:r>
                      <a:r>
                        <a:rPr lang="ko-KR" sz="1000" b="1"/>
                        <a:t>우산관리 메인 화면</a:t>
                      </a:r>
                      <a:r>
                        <a:rPr lang="ko-KR" sz="1000"/>
                        <a:t>에서 </a:t>
                      </a:r>
                      <a:r>
                        <a:rPr lang="ko-KR" sz="1000" b="1"/>
                        <a:t>“우산삭제”</a:t>
                      </a:r>
                      <a:r>
                        <a:rPr lang="ko-KR" sz="1000"/>
                        <a:t>를 선택한다.</a:t>
                      </a:r>
                      <a:endParaRPr sz="1000"/>
                    </a:p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AutoNum type="arabicPeriod"/>
                      </a:pPr>
                      <a:r>
                        <a:rPr lang="ko-KR" sz="1000"/>
                        <a:t>워치는 등록된 우산의 목록을 보여준다.</a:t>
                      </a:r>
                      <a:endParaRPr sz="1000"/>
                    </a:p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AutoNum type="arabicPeriod"/>
                      </a:pPr>
                      <a:r>
                        <a:rPr lang="ko-KR" sz="1000"/>
                        <a:t>사용자는 삭제할 우산의 항목을 선택한다.</a:t>
                      </a:r>
                      <a:endParaRPr sz="1000"/>
                    </a:p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AutoNum type="arabicPeriod"/>
                      </a:pPr>
                      <a:r>
                        <a:rPr lang="ko-KR" sz="1000"/>
                        <a:t>워치는 선택된 항목에 해당하는 기기를 삭제한다.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8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후행 조건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우산을 등록했다면 워치 앱의 메인화면에 등록한 </a:t>
                      </a:r>
                      <a:r>
                        <a:rPr lang="ko-KR" sz="1000" b="1">
                          <a:solidFill>
                            <a:schemeClr val="dk1"/>
                          </a:solidFill>
                        </a:rPr>
                        <a:t>디바이스의 이름</a:t>
                      </a: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이 표시되어 있어야 한다.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우산을 삭제했다면 워치 앱의 메인화면에 있던 디바이스의 이름 대신 </a:t>
                      </a:r>
                      <a:r>
                        <a:rPr lang="ko-KR" sz="1000" b="1">
                          <a:solidFill>
                            <a:schemeClr val="dk1"/>
                          </a:solidFill>
                        </a:rPr>
                        <a:t>연결된 우산 없음</a:t>
                      </a: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이라고 표시되어야 한다.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63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대안 흐름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    2.1    연결가능한 디바이스 목록에 등록할 우산이 존재하지 않는 경우</a:t>
                      </a:r>
                      <a:endParaRPr sz="10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             1.  팝업창을 띄운다. (연결 재시도 / 종료)</a:t>
                      </a:r>
                      <a:endParaRPr sz="10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             &lt;연결재시도 흐름&gt; : 우산 등록 흐름 2로 이동</a:t>
                      </a:r>
                      <a:endParaRPr sz="10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             &lt;종료 흐름&gt; : 흐름 종료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7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비기능적 요구사항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가용성 : 기기 등록은 우산에 배터리만 있으면 언제든지 가능해야 한다.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19" name="Google Shape;119;p16"/>
          <p:cNvSpPr txBox="1"/>
          <p:nvPr/>
        </p:nvSpPr>
        <p:spPr>
          <a:xfrm>
            <a:off x="0" y="81150"/>
            <a:ext cx="20394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유스케이스 명세서 3</a:t>
            </a:r>
            <a:endParaRPr sz="1500" b="1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/>
          <p:nvPr/>
        </p:nvSpPr>
        <p:spPr>
          <a:xfrm>
            <a:off x="0" y="5305772"/>
            <a:ext cx="9144000" cy="40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5" name="Google Shape;125;p17"/>
          <p:cNvSpPr/>
          <p:nvPr/>
        </p:nvSpPr>
        <p:spPr>
          <a:xfrm>
            <a:off x="-149650" y="81150"/>
            <a:ext cx="2115000" cy="409200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6" name="Google Shape;126;p17"/>
          <p:cNvSpPr txBox="1"/>
          <p:nvPr/>
        </p:nvSpPr>
        <p:spPr>
          <a:xfrm>
            <a:off x="1568" y="5387275"/>
            <a:ext cx="18003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인천대학교 컴퓨터공학부</a:t>
            </a:r>
            <a:endParaRPr sz="1000" b="1" i="0" u="none" strike="noStrike" cap="non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27" name="Google Shape;127;p17"/>
          <p:cNvGraphicFramePr/>
          <p:nvPr/>
        </p:nvGraphicFramePr>
        <p:xfrm>
          <a:off x="177275" y="1086260"/>
          <a:ext cx="8789425" cy="3623600"/>
        </p:xfrm>
        <a:graphic>
          <a:graphicData uri="http://schemas.openxmlformats.org/drawingml/2006/table">
            <a:tbl>
              <a:tblPr>
                <a:noFill/>
                <a:tableStyleId>{5D074FB4-080C-4339-BF34-0D80C0770006}</a:tableStyleId>
              </a:tblPr>
              <a:tblGrid>
                <a:gridCol w="1325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64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1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유스케이스명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알림 사용자설정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개요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사용자는 알림을 원하는대로 켜고 끌 수 있으며 원하는 시간대에 알림이 울리게 할 수 있다.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관련 액터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사용자, 워치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선행조건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워치 앱이 실행된 상태여야 한다.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3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이벤트 흐름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기본 흐름:</a:t>
                      </a:r>
                      <a:endParaRPr sz="10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1.사용자는 메인화면에서 “알림설정”을 누른다</a:t>
                      </a:r>
                      <a:endParaRPr sz="10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&lt;알림 온오프 흐름&gt;</a:t>
                      </a:r>
                      <a:endParaRPr sz="1000"/>
                    </a:p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AutoNum type="arabicPeriod"/>
                      </a:pPr>
                      <a:r>
                        <a:rPr lang="ko-KR" sz="1000"/>
                        <a:t>시스템은 알림설정 화면에서 “알림끄기” 스위치를 보여준다.</a:t>
                      </a:r>
                      <a:endParaRPr sz="1000"/>
                    </a:p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AutoNum type="arabicPeriod"/>
                      </a:pPr>
                      <a:r>
                        <a:rPr lang="ko-KR" sz="1000"/>
                        <a:t>사용자가 “알림끄기” 스위치를 누르면 알림이 비활성화 된다. 스위치는 초록색이 된다.</a:t>
                      </a:r>
                      <a:endParaRPr sz="1000"/>
                    </a:p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AutoNum type="arabicPeriod"/>
                      </a:pPr>
                      <a:r>
                        <a:rPr lang="ko-KR" sz="1000"/>
                        <a:t>사용자가 “알림끄기” 스위치를 다시한번 누르면 알림이 활성화된다. 스위치는 회색이 된다.</a:t>
                      </a:r>
                      <a:endParaRPr sz="1000"/>
                    </a:p>
                    <a:p>
                      <a:pPr marL="4572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&lt;하루 시작 시각 설정 흐름&gt;</a:t>
                      </a:r>
                      <a:endParaRPr sz="1000"/>
                    </a:p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AutoNum type="arabicPeriod"/>
                      </a:pPr>
                      <a:r>
                        <a:rPr lang="ko-KR" sz="1000"/>
                        <a:t>시스템은 </a:t>
                      </a: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알림을 받고자 하는 시간을 설정 할 수 있는 화면을 보여준다. 시간은 오전/오후, 시, 분을 선택할 수 있다.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AutoNum type="arabicPeriod"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사용자는 원하는 시간을 입력한다.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AutoNum type="arabicPeriod"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비가오는 날의 경우 </a:t>
                      </a:r>
                      <a:r>
                        <a:rPr lang="ko-KR" sz="1000" b="1">
                          <a:solidFill>
                            <a:schemeClr val="dk1"/>
                          </a:solidFill>
                        </a:rPr>
                        <a:t>입력된 시간대</a:t>
                      </a: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에 우산을 챙기라는 알림이 울린다.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후행 조건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설정은 변경하기 전까지 유지된다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8" name="Google Shape;128;p17"/>
          <p:cNvSpPr txBox="1"/>
          <p:nvPr/>
        </p:nvSpPr>
        <p:spPr>
          <a:xfrm>
            <a:off x="0" y="81150"/>
            <a:ext cx="20394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유스케이스 명세서 4</a:t>
            </a:r>
            <a:endParaRPr sz="1500" b="1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/>
          <p:nvPr/>
        </p:nvSpPr>
        <p:spPr>
          <a:xfrm>
            <a:off x="0" y="5305772"/>
            <a:ext cx="9144000" cy="40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4" name="Google Shape;134;p18"/>
          <p:cNvSpPr/>
          <p:nvPr/>
        </p:nvSpPr>
        <p:spPr>
          <a:xfrm>
            <a:off x="-149650" y="81150"/>
            <a:ext cx="2115000" cy="409200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5" name="Google Shape;135;p18"/>
          <p:cNvSpPr txBox="1"/>
          <p:nvPr/>
        </p:nvSpPr>
        <p:spPr>
          <a:xfrm>
            <a:off x="1568" y="5387275"/>
            <a:ext cx="18003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인천대학교 컴퓨터공학부</a:t>
            </a:r>
            <a:endParaRPr sz="1000" b="1" i="0" u="none" strike="noStrike" cap="non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36" name="Google Shape;136;p18"/>
          <p:cNvGraphicFramePr/>
          <p:nvPr/>
        </p:nvGraphicFramePr>
        <p:xfrm>
          <a:off x="177288" y="839185"/>
          <a:ext cx="8789425" cy="4359925"/>
        </p:xfrm>
        <a:graphic>
          <a:graphicData uri="http://schemas.openxmlformats.org/drawingml/2006/table">
            <a:tbl>
              <a:tblPr>
                <a:noFill/>
                <a:tableStyleId>{5D074FB4-080C-4339-BF34-0D80C0770006}</a:tableStyleId>
              </a:tblPr>
              <a:tblGrid>
                <a:gridCol w="1325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64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0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유스케이스명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 오는 날 알람</a:t>
                      </a:r>
                      <a:endParaRPr sz="5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개요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하루 시작 시각에, 워치는 날씨 정보를 바탕으로 비가 오고 있거나 올 예정이라면 사용자에게 우산을 챙기라는 알람을 보낸다.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관련 액터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워치, 사용자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2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선행조건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워치는 전원이 켜져 있는 상태이다.</a:t>
                      </a:r>
                      <a:endParaRPr sz="10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시스템 시각은 사용자가 설정한 ‘하루 시작 시각’이다.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6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이벤트 흐름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기본 흐름 :</a:t>
                      </a:r>
                      <a:endParaRPr sz="1000"/>
                    </a:p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AutoNum type="arabicPeriod"/>
                      </a:pPr>
                      <a:r>
                        <a:rPr lang="ko-KR" sz="1000"/>
                        <a:t>워치는 당일 날씨 정보를 확인한다.</a:t>
                      </a:r>
                      <a:endParaRPr sz="1000"/>
                    </a:p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AutoNum type="arabicPeriod"/>
                      </a:pPr>
                      <a:r>
                        <a:rPr lang="ko-KR" sz="1000"/>
                        <a:t>워치는 우산을 챙기라는 메시지를 화면에 띄운다.</a:t>
                      </a:r>
                      <a:endParaRPr sz="1000"/>
                    </a:p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AutoNum type="arabicPeriod"/>
                      </a:pPr>
                      <a:r>
                        <a:rPr lang="ko-KR" sz="1000"/>
                        <a:t>워치는 짧은 알람을 울린다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78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대안 흐름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1-1. 비 소식이 없을 경우</a:t>
                      </a:r>
                      <a:endParaRPr sz="1000"/>
                    </a:p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AutoNum type="arabicPeriod"/>
                      </a:pPr>
                      <a:r>
                        <a:rPr lang="ko-KR" sz="1000"/>
                        <a:t>(흐름 종료)</a:t>
                      </a:r>
                      <a:endParaRPr sz="10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1-2. 비 소식이 있을 경우</a:t>
                      </a:r>
                      <a:endParaRPr sz="1000"/>
                    </a:p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AutoNum type="arabicPeriod"/>
                      </a:pPr>
                      <a:r>
                        <a:rPr lang="ko-KR" sz="1000"/>
                        <a:t>기본 흐름 2로 이동</a:t>
                      </a:r>
                      <a:endParaRPr sz="10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3-1. 워치가 진동모드일 경우</a:t>
                      </a:r>
                      <a:endParaRPr sz="1000"/>
                    </a:p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AutoNum type="arabicPeriod"/>
                      </a:pPr>
                      <a:r>
                        <a:rPr lang="ko-KR" sz="1000"/>
                        <a:t>워치는 진동 알람을 보낸다.</a:t>
                      </a:r>
                      <a:endParaRPr sz="1000"/>
                    </a:p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AutoNum type="arabicPeriod"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(흐름 종료)</a:t>
                      </a:r>
                      <a:endParaRPr sz="10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3.2. 워치가 소리모드일 경우</a:t>
                      </a:r>
                      <a:endParaRPr sz="1000"/>
                    </a:p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AutoNum type="arabicPeriod"/>
                      </a:pPr>
                      <a:r>
                        <a:rPr lang="ko-KR" sz="1000"/>
                        <a:t>워치는 소리 알람을 보낸다.</a:t>
                      </a:r>
                      <a:endParaRPr sz="1000"/>
                    </a:p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AutoNum type="arabicPeriod"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(흐름 종료)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7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후행조건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우산을 챙기라는 메시지가 워치 화면에 띄워져 있어야 한다.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7" name="Google Shape;137;p18"/>
          <p:cNvSpPr txBox="1"/>
          <p:nvPr/>
        </p:nvSpPr>
        <p:spPr>
          <a:xfrm>
            <a:off x="0" y="81150"/>
            <a:ext cx="20394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유스케이스 명세서 5</a:t>
            </a:r>
            <a:endParaRPr sz="1500" b="1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/>
          <p:nvPr/>
        </p:nvSpPr>
        <p:spPr>
          <a:xfrm>
            <a:off x="0" y="5305772"/>
            <a:ext cx="9144000" cy="40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3" name="Google Shape;143;p19"/>
          <p:cNvSpPr/>
          <p:nvPr/>
        </p:nvSpPr>
        <p:spPr>
          <a:xfrm>
            <a:off x="-149650" y="81150"/>
            <a:ext cx="2115000" cy="409200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4" name="Google Shape;144;p19"/>
          <p:cNvSpPr txBox="1"/>
          <p:nvPr/>
        </p:nvSpPr>
        <p:spPr>
          <a:xfrm>
            <a:off x="1568" y="5387275"/>
            <a:ext cx="18003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인천대학교 컴퓨터공학부</a:t>
            </a:r>
            <a:endParaRPr sz="1000" b="1" i="0" u="none" strike="noStrike" cap="non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45" name="Google Shape;145;p19"/>
          <p:cNvGraphicFramePr/>
          <p:nvPr/>
        </p:nvGraphicFramePr>
        <p:xfrm>
          <a:off x="177288" y="846260"/>
          <a:ext cx="8789425" cy="4185125"/>
        </p:xfrm>
        <a:graphic>
          <a:graphicData uri="http://schemas.openxmlformats.org/drawingml/2006/table">
            <a:tbl>
              <a:tblPr>
                <a:noFill/>
                <a:tableStyleId>{5D074FB4-080C-4339-BF34-0D80C0770006}</a:tableStyleId>
              </a:tblPr>
              <a:tblGrid>
                <a:gridCol w="1325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64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유스케이스명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우산을 잃어버림</a:t>
                      </a:r>
                      <a:endParaRPr sz="1000">
                        <a:solidFill>
                          <a:srgbClr val="98000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2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개요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우산과 워치의 거리가 멀어져 블루투스 신호가 끊긴 상태이다.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관련 액터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우산, 워치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2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선행조건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우산과 워치가 연결이 되어있었다가 끊어진 상태이다.</a:t>
                      </a:r>
                      <a:endParaRPr sz="10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우산에는 배터리가 남아있는 상태이다.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3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이벤트 흐름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AutoNum type="arabicPeriod"/>
                      </a:pPr>
                      <a:r>
                        <a:rPr lang="ko-KR" sz="1000"/>
                        <a:t>워치와 우산이 일정거리 이상으로 멀어진다.</a:t>
                      </a:r>
                      <a:endParaRPr sz="1000"/>
                    </a:p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AutoNum type="arabicPeriod"/>
                      </a:pPr>
                      <a:r>
                        <a:rPr lang="ko-KR" sz="1000"/>
                        <a:t>워치에 우산과 거리가 멀어졌다는 알림을 울린다.</a:t>
                      </a:r>
                      <a:endParaRPr sz="1000"/>
                    </a:p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AutoNum type="arabicPeriod"/>
                      </a:pPr>
                      <a:r>
                        <a:rPr lang="ko-KR" sz="1000"/>
                        <a:t>워치가 우산을 다시 감지하기 전까지 </a:t>
                      </a:r>
                      <a:r>
                        <a:rPr lang="ko-KR" sz="1000" b="1"/>
                        <a:t>워치 앱 메인화면</a:t>
                      </a:r>
                      <a:r>
                        <a:rPr lang="ko-KR" sz="1000"/>
                        <a:t>에 “</a:t>
                      </a:r>
                      <a:r>
                        <a:rPr lang="ko-KR" sz="1000" b="1"/>
                        <a:t>우산을 잃어버림</a:t>
                      </a:r>
                      <a:r>
                        <a:rPr lang="ko-KR" sz="1000"/>
                        <a:t>” 이라는 텍스트를 띄운다.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후행 조건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워치에 우산과 거리가 멀어졌을때 울린 알람이 있어야 한다.</a:t>
                      </a:r>
                      <a:endParaRPr sz="10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워치앱 메인화면에 “우산을 잃어버림” 이라는 텍스트가 표시되어있어야 한다.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3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대안 흐름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2-1. 워치가 진동모드일 경우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AutoNum type="arabicPeriod"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워치는 진동 알람을 보낸다.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AutoNum type="arabicPeriod"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흐름 3으로 이동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2-2. 워치가 소리모드일 경우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AutoNum type="arabicPeriod"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워치는 소리 알람을 보낸다.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AutoNum type="arabicPeriod"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흐름 3으로 이동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6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비기능적 요구사항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성능 : 우산과 워치의 연결이 끊어진 직후 3초 이내로 워치에 알림이 울려야 한다.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46" name="Google Shape;146;p19"/>
          <p:cNvSpPr txBox="1"/>
          <p:nvPr/>
        </p:nvSpPr>
        <p:spPr>
          <a:xfrm>
            <a:off x="0" y="81150"/>
            <a:ext cx="20394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유스케이스 명세서 6</a:t>
            </a:r>
            <a:endParaRPr sz="1500" b="1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"/>
          <p:cNvSpPr/>
          <p:nvPr/>
        </p:nvSpPr>
        <p:spPr>
          <a:xfrm>
            <a:off x="0" y="5305772"/>
            <a:ext cx="9144000" cy="40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2" name="Google Shape;152;p20"/>
          <p:cNvSpPr/>
          <p:nvPr/>
        </p:nvSpPr>
        <p:spPr>
          <a:xfrm>
            <a:off x="-149650" y="81150"/>
            <a:ext cx="2115000" cy="409200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3" name="Google Shape;153;p20"/>
          <p:cNvSpPr txBox="1"/>
          <p:nvPr/>
        </p:nvSpPr>
        <p:spPr>
          <a:xfrm>
            <a:off x="1568" y="5387275"/>
            <a:ext cx="18003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인천대학교 컴퓨터공학부</a:t>
            </a:r>
            <a:endParaRPr sz="1000" b="1" i="0" u="none" strike="noStrike" cap="non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54" name="Google Shape;154;p20"/>
          <p:cNvGraphicFramePr/>
          <p:nvPr/>
        </p:nvGraphicFramePr>
        <p:xfrm>
          <a:off x="177288" y="686735"/>
          <a:ext cx="8789425" cy="4550600"/>
        </p:xfrm>
        <a:graphic>
          <a:graphicData uri="http://schemas.openxmlformats.org/drawingml/2006/table">
            <a:tbl>
              <a:tblPr>
                <a:noFill/>
                <a:tableStyleId>{5D074FB4-080C-4339-BF34-0D80C0770006}</a:tableStyleId>
              </a:tblPr>
              <a:tblGrid>
                <a:gridCol w="1325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64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6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유스케이스명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잃어버린 우산과 가까워짐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개요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우산과 워치의 거리가 통신 가능할 만큼 가까워지면, 워치는 알림을 보낸다.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관련 액터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우산, 워치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선행조건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우산과 워치 사이의 거리가 일정 거리 이하로 가까워 진 상태이다.</a:t>
                      </a:r>
                      <a:endParaRPr sz="10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워치의 블루투스가 켜져 있는 상태이다.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3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이벤트 흐름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기본 흐름:</a:t>
                      </a:r>
                      <a:endParaRPr sz="1000"/>
                    </a:p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AutoNum type="arabicPeriod"/>
                      </a:pPr>
                      <a:r>
                        <a:rPr lang="ko-KR" sz="1000"/>
                        <a:t>시스템은 우산의 블루투스 신호를 감지해 연결한다.</a:t>
                      </a:r>
                      <a:endParaRPr sz="1000"/>
                    </a:p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AutoNum type="arabicPeriod"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워치는 우산과 거리가 가까워졌다는 알림을 울린다.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AutoNum type="arabicPeriod"/>
                      </a:pPr>
                      <a:r>
                        <a:rPr lang="ko-KR" sz="1000" b="1">
                          <a:solidFill>
                            <a:schemeClr val="dk1"/>
                          </a:solidFill>
                        </a:rPr>
                        <a:t>워치 앱 메인화면</a:t>
                      </a: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에 </a:t>
                      </a:r>
                      <a:r>
                        <a:rPr lang="ko-KR" sz="1000" b="1">
                          <a:solidFill>
                            <a:schemeClr val="dk1"/>
                          </a:solidFill>
                        </a:rPr>
                        <a:t>“[디바이스 이름]”</a:t>
                      </a: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 을 띄운다.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5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후행 조건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워치와 우산은 블루투스로 연결되어야 한다.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64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대안 흐름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2-1. 워치가 진동모드일 경우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AutoNum type="arabicPeriod"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워치는 진동 알람을 보낸다.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AutoNum type="arabicPeriod"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워치는 “우산과 연결됨”이라는 메시지를 띄운다.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AutoNum type="arabicPeriod"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흐름 3으로 이동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2-2. 워치가 소리모드일 경우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AutoNum type="arabicPeriod"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워치는 소리 알람을 보낸다.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AutoNum type="arabicPeriod"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워치는 “우산과 연결됨”이라는 메시지를 띄운다.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AutoNum type="arabicPeriod"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흐름 3으로 이동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96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비기능적 요구사항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성능 : 우산과 워치가 연결된 직후 3초 이내로 워치에 알림이 울려야 한다.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55" name="Google Shape;155;p20"/>
          <p:cNvSpPr txBox="1"/>
          <p:nvPr/>
        </p:nvSpPr>
        <p:spPr>
          <a:xfrm>
            <a:off x="0" y="81150"/>
            <a:ext cx="20394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유스케이스 명세서 7</a:t>
            </a:r>
            <a:endParaRPr sz="1500" b="1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/>
          <p:nvPr/>
        </p:nvSpPr>
        <p:spPr>
          <a:xfrm>
            <a:off x="0" y="5305772"/>
            <a:ext cx="9144000" cy="40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1" name="Google Shape;161;p21"/>
          <p:cNvSpPr/>
          <p:nvPr/>
        </p:nvSpPr>
        <p:spPr>
          <a:xfrm>
            <a:off x="-149650" y="81150"/>
            <a:ext cx="2115000" cy="409200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2" name="Google Shape;162;p21"/>
          <p:cNvSpPr txBox="1"/>
          <p:nvPr/>
        </p:nvSpPr>
        <p:spPr>
          <a:xfrm>
            <a:off x="1568" y="5387275"/>
            <a:ext cx="18003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인천대학교 컴퓨터공학부</a:t>
            </a:r>
            <a:endParaRPr sz="1000" b="1" i="0" u="none" strike="noStrike" cap="non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3" name="Google Shape;163;p21"/>
          <p:cNvGraphicFramePr/>
          <p:nvPr/>
        </p:nvGraphicFramePr>
        <p:xfrm>
          <a:off x="177288" y="1655522"/>
          <a:ext cx="8789425" cy="2485100"/>
        </p:xfrm>
        <a:graphic>
          <a:graphicData uri="http://schemas.openxmlformats.org/drawingml/2006/table">
            <a:tbl>
              <a:tblPr>
                <a:noFill/>
                <a:tableStyleId>{5D074FB4-080C-4339-BF34-0D80C0770006}</a:tableStyleId>
              </a:tblPr>
              <a:tblGrid>
                <a:gridCol w="1325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64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유스케이스명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소리를 이용해 우산 찾기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개요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잃어버려 우산과 다시 연결되었을 때, 워치앱을 이용해 우산에서 소리를 발생시켜 우산의 위치파악을 돕는다.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관련 액터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우산, 워치, 사용자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선행조건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워치와 우산이 연결되어 있는 상태이다.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3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이벤트 흐름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기본흐름:</a:t>
                      </a:r>
                      <a:endParaRPr sz="1000"/>
                    </a:p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AutoNum type="arabicPeriod"/>
                      </a:pPr>
                      <a:r>
                        <a:rPr lang="ko-KR" sz="1000"/>
                        <a:t>사용자는 앱의 메인화면에서 “우산찾기” 버튼을 누른다.</a:t>
                      </a:r>
                      <a:endParaRPr sz="1000"/>
                    </a:p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AutoNum type="arabicPeriod"/>
                      </a:pPr>
                      <a:r>
                        <a:rPr lang="ko-KR" sz="1000"/>
                        <a:t>시스템은 우산에 신호를 보낸다.</a:t>
                      </a:r>
                      <a:endParaRPr sz="1000"/>
                    </a:p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AutoNum type="arabicPeriod"/>
                      </a:pPr>
                      <a:r>
                        <a:rPr lang="ko-KR" sz="1000"/>
                        <a:t>우산은 신호를 받아 우산 자체에서 짧게 소리를 낸다.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1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후행 조건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우산에서 소리가 짧게 울려야한다.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64" name="Google Shape;164;p21"/>
          <p:cNvSpPr txBox="1"/>
          <p:nvPr/>
        </p:nvSpPr>
        <p:spPr>
          <a:xfrm>
            <a:off x="0" y="81150"/>
            <a:ext cx="20394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유스케이스 명세서 8</a:t>
            </a:r>
            <a:endParaRPr sz="1500" b="1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1343</Words>
  <Application>Microsoft Office PowerPoint</Application>
  <PresentationFormat>화면 슬라이드 쇼(16:10)</PresentationFormat>
  <Paragraphs>221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Malgun Gothic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이 한나</cp:lastModifiedBy>
  <cp:revision>1</cp:revision>
  <dcterms:modified xsi:type="dcterms:W3CDTF">2020-11-07T10:29:12Z</dcterms:modified>
</cp:coreProperties>
</file>