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921B2A-E1C1-4435-8A71-4289AD2BFADF}">
  <a:tblStyle styleId="{0F921B2A-E1C1-4435-8A71-4289AD2BFA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4" y="4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c75df0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c75df0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acc75df0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cc75df0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cc75df0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acc75df09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cc75df0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cc75df0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acc75df098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cc75df09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cc75df09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acc75df098_3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cc75df098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cc75df098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acc75df098_3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30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mon.co.kr/deal/3756790334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evicemart.co.kr/goods/view?no=1272986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ohmye.co.kr/product/detail.html?product_no=16447&amp;cate_no=229&amp;display_group=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vctec.co.kr/product/%EB%A6%AC%ED%8A%AC%ED%8F%B4%EB%A6%AC%EB%A8%B8-%EB%B0%B0%ED%84%B0%EB%A6%AC-%EC%9E%94%EB%9F%89-%EC%B8%A1%EC%A0%95%EB%AA%A8%EB%93%88sparkfun-lipo-fuel-gauge/1377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martstore.naver.com/iotech/products/2363826900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smartstore.naver.com/iotech/products/236382248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11st.co.kr/products/2351470393?utm_medium=%EA%B2%80%EC%83%89&amp;gclid=CjwKCAiA7939BRBMEiwA-hX5J6_51kCou2znBaYMc6WUWfEmXmTXyWyjvqgKBe_cBbZyeLV8BZA55hoC9pMQAvD_BwE&amp;utm_source=%EA%B5%AC%EA%B8%80_PC_S_%EC%87%BC%ED%95%91&amp;utm_campaign=%EA%B5%AC%EA%B8%80%EC%87%BC%ED%95%91PC+%EC%B6%94%EA%B0%80%EC%9E%91%EC%97%85&amp;utm_term=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front.wemakeprice.com/product/152848495?utm_source=google_ss&amp;utm_medium=cpc&amp;utm_campaign=r_sa&amp;gclid=CjwKCAiA7939BRBMEiwA-hX5J5NIuxnVHSiKlat2J9ly-YMOiMMuaRZvOyt4HomInSA_vnQbE515MxoCTc0QAvD_Bw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706136" y="1925014"/>
            <a:ext cx="5731726" cy="86047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9687" y="2101303"/>
            <a:ext cx="5404624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sz="27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2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&amp; GUI</a:t>
            </a:r>
            <a:r>
              <a:rPr lang="en-US" altLang="ko-KR" sz="2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&amp; </a:t>
            </a:r>
            <a:r>
              <a:rPr lang="ko-KR" altLang="en-US" sz="2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하드웨어</a:t>
            </a:r>
            <a:endParaRPr sz="2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9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2" name="Google Shape;172;p22"/>
          <p:cNvGraphicFramePr/>
          <p:nvPr>
            <p:extLst>
              <p:ext uri="{D42A27DB-BD31-4B8C-83A1-F6EECF244321}">
                <p14:modId xmlns:p14="http://schemas.microsoft.com/office/powerpoint/2010/main" val="1496177478"/>
              </p:ext>
            </p:extLst>
          </p:nvPr>
        </p:nvGraphicFramePr>
        <p:xfrm>
          <a:off x="177288" y="846260"/>
          <a:ext cx="8789425" cy="4185125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우산과의 블루투스 신호가 끊어짐(배터리가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경우)</a:t>
                      </a:r>
                      <a:endParaRPr sz="1000" u="none" strike="noStrike" cap="none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우산 배터리가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방전되어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</a:rPr>
                        <a:t>워치와의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블루투스 신호가 끊어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지면 </a:t>
                      </a: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</a:rPr>
                        <a:t>워치는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 알림을 보낸다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관련 </a:t>
                      </a:r>
                      <a:r>
                        <a:rPr lang="ko-KR" sz="1000" u="none" strike="noStrike" cap="none" dirty="0" err="1"/>
                        <a:t>액터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워치가 연결이 되어있었다가 끊어진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기본 흐름 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워치는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배터리 정보를 받아온다. (배터리가 없음)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/>
                        <a:t>워치에</a:t>
                      </a:r>
                      <a:r>
                        <a:rPr lang="ko-KR" sz="1000" u="none" strike="noStrike" cap="none" dirty="0"/>
                        <a:t> 우산과의 연결이 끊어졌다는 알림을 울린다.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/>
                        <a:t>워치가</a:t>
                      </a:r>
                      <a:r>
                        <a:rPr lang="ko-KR" sz="1000" u="none" strike="noStrike" cap="none" dirty="0"/>
                        <a:t> 우산을 다시 감지하기 전까지 </a:t>
                      </a:r>
                      <a:r>
                        <a:rPr lang="ko-KR" sz="1000" b="1" u="none" strike="noStrike" cap="none" dirty="0" err="1"/>
                        <a:t>워치</a:t>
                      </a:r>
                      <a:r>
                        <a:rPr lang="ko-KR" sz="1000" b="1" u="none" strike="noStrike" cap="none" dirty="0"/>
                        <a:t> 앱 </a:t>
                      </a:r>
                      <a:r>
                        <a:rPr lang="ko-KR" sz="1000" b="1" u="none" strike="noStrike" cap="none" dirty="0" err="1"/>
                        <a:t>메인화면</a:t>
                      </a:r>
                      <a:r>
                        <a:rPr lang="ko-KR" sz="1000" u="none" strike="noStrike" cap="none" dirty="0" err="1"/>
                        <a:t>에</a:t>
                      </a:r>
                      <a:r>
                        <a:rPr lang="ko-KR" sz="1000" u="none" strike="noStrike" cap="none" dirty="0"/>
                        <a:t> “</a:t>
                      </a:r>
                      <a:r>
                        <a:rPr lang="ko-KR" sz="1000" b="1" u="none" strike="noStrike" cap="none" dirty="0"/>
                        <a:t>우산의 배터리가 없습니다</a:t>
                      </a:r>
                      <a:r>
                        <a:rPr lang="ko-KR" sz="1000" u="none" strike="noStrike" cap="none" dirty="0"/>
                        <a:t>” 이라는 텍스트를 띄운다.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워치에 우산과 거리가 멀어졌을때 울린 알람이 있어야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워치앱 메인화면에 “우산의 배터리가 없습니다.” 이라는 텍스트가 표시되어있어야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성능 : 우산과 </a:t>
                      </a:r>
                      <a:r>
                        <a:rPr lang="ko-KR" sz="1000" u="none" strike="noStrike" cap="none" dirty="0" err="1"/>
                        <a:t>워치의</a:t>
                      </a:r>
                      <a:r>
                        <a:rPr lang="ko-KR" sz="1000" u="none" strike="noStrike" cap="none" dirty="0"/>
                        <a:t> 연결이 끊어진 직후 3초 이내로 </a:t>
                      </a:r>
                      <a:r>
                        <a:rPr lang="ko-KR" sz="1000" u="none" strike="noStrike" cap="none" dirty="0" err="1"/>
                        <a:t>워치에</a:t>
                      </a:r>
                      <a:r>
                        <a:rPr lang="ko-KR" sz="1000" u="none" strike="noStrike" cap="none" dirty="0"/>
                        <a:t> 알림이 울려야 한다.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8" name="Google Shape;208;p26"/>
          <p:cNvGraphicFramePr/>
          <p:nvPr>
            <p:extLst>
              <p:ext uri="{D42A27DB-BD31-4B8C-83A1-F6EECF244321}">
                <p14:modId xmlns:p14="http://schemas.microsoft.com/office/powerpoint/2010/main" val="3670040940"/>
              </p:ext>
            </p:extLst>
          </p:nvPr>
        </p:nvGraphicFramePr>
        <p:xfrm>
          <a:off x="177276" y="1361960"/>
          <a:ext cx="8789425" cy="2435050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err="1"/>
                        <a:t>유스케이스명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우산의 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배터리가 </a:t>
                      </a:r>
                      <a:r>
                        <a:rPr 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방전된 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000" u="none" strike="noStrike" cap="none" dirty="0">
                        <a:solidFill>
                          <a:srgbClr val="98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개요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우산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의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배터리가 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방전되기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직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전에 우산에서 소리를 내어 알려준다.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우산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/>
                        <a:t>우산의 배터리가 5% 이하이다.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기본 흐름 </a:t>
                      </a:r>
                      <a:r>
                        <a:rPr lang="en-US" altLang="ko-KR" sz="1000" u="none" strike="noStrike" cap="none" dirty="0"/>
                        <a:t>:</a:t>
                      </a:r>
                      <a:endParaRPr lang="ko-KR" altLang="en-US"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dirty="0"/>
                        <a:t>우산</a:t>
                      </a:r>
                      <a:r>
                        <a:rPr lang="ko-KR" altLang="en-US" sz="1000" dirty="0"/>
                        <a:t>은</a:t>
                      </a:r>
                      <a:r>
                        <a:rPr lang="ko-KR" sz="1000" dirty="0"/>
                        <a:t> </a:t>
                      </a:r>
                      <a:r>
                        <a:rPr lang="ko-KR" altLang="en-US" sz="1000" dirty="0"/>
                        <a:t>배터리가 곧 방전될 것임을 경고</a:t>
                      </a:r>
                      <a:r>
                        <a:rPr lang="ko-KR" sz="1000" dirty="0"/>
                        <a:t>하는 소리를 낸다.(삐 소리 </a:t>
                      </a:r>
                      <a:r>
                        <a:rPr lang="ko-KR" sz="1000" dirty="0" err="1"/>
                        <a:t>x</a:t>
                      </a:r>
                      <a:r>
                        <a:rPr lang="ko-KR" sz="1000" dirty="0"/>
                        <a:t> 5)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26"/>
          <p:cNvSpPr/>
          <p:nvPr/>
        </p:nvSpPr>
        <p:spPr>
          <a:xfrm>
            <a:off x="-149650" y="385950"/>
            <a:ext cx="21912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0" y="385950"/>
            <a:ext cx="2314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 dirty="0" err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5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명세서</a:t>
            </a:r>
            <a:r>
              <a:rPr lang="ko-KR" sz="1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r>
              <a:rPr lang="en-US" altLang="ko-KR" sz="1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5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0" name="Google Shape;180;p23"/>
          <p:cNvGraphicFramePr/>
          <p:nvPr>
            <p:extLst>
              <p:ext uri="{D42A27DB-BD31-4B8C-83A1-F6EECF244321}">
                <p14:modId xmlns:p14="http://schemas.microsoft.com/office/powerpoint/2010/main" val="838796346"/>
              </p:ext>
            </p:extLst>
          </p:nvPr>
        </p:nvGraphicFramePr>
        <p:xfrm>
          <a:off x="177288" y="686735"/>
          <a:ext cx="8789425" cy="4550600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워치와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가까워져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재연결됨</a:t>
                      </a: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워치</a:t>
                      </a: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우산이 보내는 블루투스 신호를 감지한 경우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워치는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알림을 보낸다.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우산, </a:t>
                      </a:r>
                      <a:r>
                        <a:rPr lang="ko-KR" sz="1000" u="none" strike="noStrike" cap="none" dirty="0" err="1"/>
                        <a:t>워치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err="1"/>
                        <a:t>워치가</a:t>
                      </a:r>
                      <a:r>
                        <a:rPr lang="ko-KR" altLang="en-US" sz="1000" u="none" strike="noStrike" cap="none" dirty="0"/>
                        <a:t> 우산이 보내는 신호를 받을 수 있을 정도로 충분히 가까운 상태이다</a:t>
                      </a:r>
                      <a:r>
                        <a:rPr lang="en-US" altLang="ko-KR" sz="10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err="1"/>
                        <a:t>워치의</a:t>
                      </a:r>
                      <a:r>
                        <a:rPr lang="ko-KR" sz="1000" u="none" strike="noStrike" cap="none" dirty="0"/>
                        <a:t> 블루투스가 켜져 있는 상태이다.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기본 흐름: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/>
                        <a:t>시스템은 우산의 블루투스 신호를 감지해 연결한다.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</a:rPr>
                        <a:t>워치는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 우산과 연결되었다는 알림을 울린다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b="1" u="none" strike="noStrike" cap="none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</a:rPr>
                        <a:t> 앱 </a:t>
                      </a:r>
                      <a:r>
                        <a:rPr lang="ko-KR" sz="1000" b="1" u="none" strike="noStrike" cap="none" dirty="0" err="1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에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과 </a:t>
                      </a: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-KR" sz="1000" b="1" u="none" strike="noStrike" cap="none" dirty="0" err="1">
                          <a:solidFill>
                            <a:schemeClr val="dk1"/>
                          </a:solidFill>
                        </a:rPr>
                        <a:t>연결됨”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을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띄운다.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우산은 블루투스로 연결되어야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성능 : 우산과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워치가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연결된 직후 3초 이내로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워치에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알림이 울려야 한다.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1" name="Google Shape;181;p23"/>
          <p:cNvSpPr txBox="1"/>
          <p:nvPr/>
        </p:nvSpPr>
        <p:spPr>
          <a:xfrm>
            <a:off x="-152400" y="81150"/>
            <a:ext cx="216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 dirty="0" err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5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명세서 </a:t>
            </a:r>
            <a:r>
              <a:rPr lang="en-US" altLang="ko-KR" sz="15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5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0" name="Google Shape;190;p24"/>
          <p:cNvGraphicFramePr/>
          <p:nvPr>
            <p:extLst>
              <p:ext uri="{D42A27DB-BD31-4B8C-83A1-F6EECF244321}">
                <p14:modId xmlns:p14="http://schemas.microsoft.com/office/powerpoint/2010/main" val="1295080383"/>
              </p:ext>
            </p:extLst>
          </p:nvPr>
        </p:nvGraphicFramePr>
        <p:xfrm>
          <a:off x="177288" y="686735"/>
          <a:ext cx="8789425" cy="4703000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 충전 후 재연결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방전되었던 우산 배터리가 충전되어 워치와 통신이 가능하게 된 경우, 워치는 알림을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err="1"/>
                        <a:t>워치가</a:t>
                      </a:r>
                      <a:r>
                        <a:rPr lang="ko-KR" altLang="en-US" sz="1000" u="none" strike="noStrike" cap="none" dirty="0"/>
                        <a:t> 우산이 보내는 신호를 받을 수 있을 정도로 충분히 가까운 상태이다</a:t>
                      </a:r>
                      <a:r>
                        <a:rPr lang="en-US" altLang="ko-KR" sz="10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우산 배터리가 충전된 상태이다.</a:t>
                      </a: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err="1"/>
                        <a:t>워치의</a:t>
                      </a:r>
                      <a:r>
                        <a:rPr lang="ko-KR" sz="1000" u="none" strike="noStrike" cap="none" dirty="0"/>
                        <a:t> 블루투스가 켜져 있는 상태이다.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기본 흐름: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/>
                        <a:t>시스템은 우산의 블루투스 신호를 감지해 연결한다.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워치는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우산과 연결되었다는 알림을 울린다.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b="1" u="none" strike="noStrike" cap="none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</a:rPr>
                        <a:t> 앱 </a:t>
                      </a:r>
                      <a:r>
                        <a:rPr lang="ko-KR" sz="1000" b="1" u="none" strike="noStrike" cap="none" dirty="0" err="1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에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과 </a:t>
                      </a: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-KR" sz="1000" b="1" u="none" strike="noStrike" cap="none" dirty="0" err="1">
                          <a:solidFill>
                            <a:schemeClr val="dk1"/>
                          </a:solidFill>
                        </a:rPr>
                        <a:t>연결됨”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을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띄운다.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우산은 블루투스로 연결되어야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성능 : 우산과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워치가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연결된 직후 3초 이내로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워치에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알림이 울려야 한다.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1" name="Google Shape;191;p24"/>
          <p:cNvSpPr txBox="1"/>
          <p:nvPr/>
        </p:nvSpPr>
        <p:spPr>
          <a:xfrm>
            <a:off x="-152400" y="81150"/>
            <a:ext cx="216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 dirty="0" err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5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명세서 </a:t>
            </a:r>
            <a:r>
              <a:rPr lang="en-US" altLang="ko-KR" sz="1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15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9" name="Google Shape;199;p25"/>
          <p:cNvGraphicFramePr/>
          <p:nvPr/>
        </p:nvGraphicFramePr>
        <p:xfrm>
          <a:off x="131338" y="1425822"/>
          <a:ext cx="8789425" cy="2485100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우산에서 소리가 나게 하기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잃어버려 우산과 다시 연결되었을 때, 워치앱을 이용해 우산에서 소리를 발생시켜 우산의 위치파악을 돕는다.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워치, 사용자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우산이 연결되어 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기본흐름: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앱의 메인화면에서 “우산찾기” 버튼을 누른다.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우산에 신호를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우산은 신호를 받아 우산 자체에서 짧게 소리를 낸다. (</a:t>
                      </a:r>
                      <a:r>
                        <a:rPr lang="ko-KR" sz="1000"/>
                        <a:t>삐소리 x 1)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우산에서 소리가 짧게 울려야한다.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0" name="Google Shape;200;p25"/>
          <p:cNvSpPr txBox="1"/>
          <p:nvPr/>
        </p:nvSpPr>
        <p:spPr>
          <a:xfrm>
            <a:off x="-152400" y="81150"/>
            <a:ext cx="230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 dirty="0" err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5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명세서 </a:t>
            </a:r>
            <a:r>
              <a:rPr lang="en-US" altLang="ko-KR" sz="15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15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>
            <a:off x="2566263" y="1140436"/>
            <a:ext cx="3780000" cy="3780000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3026325" y="3566731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5367070" y="2620592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2683425" y="2697302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5029207" y="3542402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4027766" y="3901463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7" descr="포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208" y="3638213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 descr="휴대폰 진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5975" y="365918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 descr="확성시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63075" y="2748416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3815680" y="2792185"/>
            <a:ext cx="1337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이름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4122392" y="3183756"/>
            <a:ext cx="760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연결 상태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3784" y="1602902"/>
            <a:ext cx="470816" cy="83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 descr="텍스트이(가) 표시된 사진&#10;&#10;자동 생성된 설명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75759" y="1515525"/>
            <a:ext cx="1329365" cy="95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 descr="핀 있는 지도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7416" y="3964952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6268723" y="1377025"/>
            <a:ext cx="211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현위치의 날씨를 보여줌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슬라이드 시, 목적지 날씨 보여줌</a:t>
            </a:r>
            <a:endParaRPr/>
          </a:p>
        </p:txBody>
      </p:sp>
      <p:cxnSp>
        <p:nvCxnSpPr>
          <p:cNvPr id="230" name="Google Shape;230;p27"/>
          <p:cNvCxnSpPr>
            <a:stCxn id="227" idx="3"/>
          </p:cNvCxnSpPr>
          <p:nvPr/>
        </p:nvCxnSpPr>
        <p:spPr>
          <a:xfrm rot="10800000" flipH="1">
            <a:off x="5405124" y="1602965"/>
            <a:ext cx="812400" cy="3903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p27"/>
          <p:cNvSpPr txBox="1"/>
          <p:nvPr/>
        </p:nvSpPr>
        <p:spPr>
          <a:xfrm>
            <a:off x="345736" y="1854766"/>
            <a:ext cx="1605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누르면 우산에서 소리남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7"/>
          <p:cNvCxnSpPr>
            <a:endCxn id="231" idx="2"/>
          </p:cNvCxnSpPr>
          <p:nvPr/>
        </p:nvCxnSpPr>
        <p:spPr>
          <a:xfrm rot="10800000">
            <a:off x="1148236" y="2108566"/>
            <a:ext cx="1690800" cy="8964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3" name="Google Shape;233;p27"/>
          <p:cNvSpPr/>
          <p:nvPr/>
        </p:nvSpPr>
        <p:spPr>
          <a:xfrm>
            <a:off x="-112238" y="346612"/>
            <a:ext cx="1146900" cy="5286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144534" y="519140"/>
            <a:ext cx="1976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7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어플 메인 화면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160048" y="403204"/>
            <a:ext cx="957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sz="22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249105" y="3183756"/>
            <a:ext cx="1314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우산 찾기 버튼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1814439" y="4306757"/>
            <a:ext cx="1314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알림 설정 버튼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3839192" y="5007813"/>
            <a:ext cx="1314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위치 선택 버튼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5845354" y="4337975"/>
            <a:ext cx="1314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우산 관리 버튼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6419516" y="2952816"/>
            <a:ext cx="1475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배터리 조회 버튼</a:t>
            </a:r>
            <a:endParaRPr/>
          </a:p>
        </p:txBody>
      </p:sp>
      <p:pic>
        <p:nvPicPr>
          <p:cNvPr id="241" name="Google Shape;241;p27" descr="배터리 충전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68419" y="2713036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1647264" y="1973532"/>
            <a:ext cx="2393700" cy="2393700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2207703" y="3170322"/>
            <a:ext cx="1331400" cy="360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4601281" y="1973532"/>
            <a:ext cx="2393700" cy="2393700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2207703" y="3587392"/>
            <a:ext cx="1331400" cy="360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2544397" y="3231839"/>
            <a:ext cx="58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현위치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2340614" y="3629117"/>
            <a:ext cx="894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목적지 설정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5334145" y="2956174"/>
            <a:ext cx="976200" cy="275700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 rot="10800000">
            <a:off x="6153442" y="3047286"/>
            <a:ext cx="120900" cy="114300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5513482" y="2465355"/>
            <a:ext cx="517800" cy="275700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/>
          <p:nvPr/>
        </p:nvSpPr>
        <p:spPr>
          <a:xfrm rot="10800000">
            <a:off x="5868853" y="2556467"/>
            <a:ext cx="120900" cy="114300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5358388" y="2979704"/>
            <a:ext cx="662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시/군/구</a:t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5584479" y="2465355"/>
            <a:ext cx="319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</a:t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5526929" y="3481201"/>
            <a:ext cx="504300" cy="29580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5546445" y="3490618"/>
            <a:ext cx="453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2263670" y="2267370"/>
            <a:ext cx="96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현위치: 도,시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252608" y="2532268"/>
            <a:ext cx="968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목적지: 도,시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-112238" y="346612"/>
            <a:ext cx="1146900" cy="5286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160048" y="403204"/>
            <a:ext cx="957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sz="22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1144534" y="519140"/>
            <a:ext cx="2490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7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 선택 메인 화면</a:t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3706840" y="339715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8" descr="핀 있는 지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490" y="403205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2682001" y="1573129"/>
            <a:ext cx="3572834" cy="3572834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9" descr="가득 찬 배터리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5472" y="2255064"/>
            <a:ext cx="1773056" cy="177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4001284" y="3791601"/>
            <a:ext cx="10911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sz="22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7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배터리 조회 메인 화면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3812213" y="367135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9" descr="배터리 충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3562" y="459579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/>
          <p:nvPr/>
        </p:nvSpPr>
        <p:spPr>
          <a:xfrm>
            <a:off x="1097390" y="1584396"/>
            <a:ext cx="2393578" cy="2393578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1657053" y="2684412"/>
            <a:ext cx="1331259" cy="36045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4111335" y="698738"/>
            <a:ext cx="2393578" cy="2393578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1657053" y="3101482"/>
            <a:ext cx="1331259" cy="36045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1847246" y="2721032"/>
            <a:ext cx="7601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등록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1847246" y="3152519"/>
            <a:ext cx="7601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삭제</a:t>
            </a:r>
            <a:endParaRPr/>
          </a:p>
        </p:txBody>
      </p:sp>
      <p:pic>
        <p:nvPicPr>
          <p:cNvPr id="289" name="Google Shape;289;p30" descr="포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83" y="187115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5191402" y="2929689"/>
            <a:ext cx="2393578" cy="2393578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4640794" y="1312071"/>
            <a:ext cx="147027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연결 가능한 디바이스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4586834" y="1572710"/>
            <a:ext cx="1568193" cy="1059716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30"/>
          <p:cNvCxnSpPr>
            <a:stCxn id="292" idx="1"/>
            <a:endCxn id="292" idx="3"/>
          </p:cNvCxnSpPr>
          <p:nvPr/>
        </p:nvCxnSpPr>
        <p:spPr>
          <a:xfrm>
            <a:off x="4586834" y="2102568"/>
            <a:ext cx="1568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30"/>
          <p:cNvSpPr txBox="1"/>
          <p:nvPr/>
        </p:nvSpPr>
        <p:spPr>
          <a:xfrm>
            <a:off x="4640795" y="1571377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4645310" y="1833315"/>
            <a:ext cx="6896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우산</a:t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>
            <a:off x="4586834" y="1825292"/>
            <a:ext cx="156819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30"/>
          <p:cNvCxnSpPr/>
          <p:nvPr/>
        </p:nvCxnSpPr>
        <p:spPr>
          <a:xfrm>
            <a:off x="4586834" y="2384957"/>
            <a:ext cx="156819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8" name="Google Shape;298;p30"/>
          <p:cNvSpPr txBox="1"/>
          <p:nvPr/>
        </p:nvSpPr>
        <p:spPr>
          <a:xfrm>
            <a:off x="4640795" y="2139012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4645866" y="2390944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cxnSp>
        <p:nvCxnSpPr>
          <p:cNvPr id="300" name="Google Shape;300;p30"/>
          <p:cNvCxnSpPr>
            <a:stCxn id="284" idx="3"/>
            <a:endCxn id="285" idx="2"/>
          </p:cNvCxnSpPr>
          <p:nvPr/>
        </p:nvCxnSpPr>
        <p:spPr>
          <a:xfrm rot="10800000" flipH="1">
            <a:off x="2988312" y="1895638"/>
            <a:ext cx="1122900" cy="969000"/>
          </a:xfrm>
          <a:prstGeom prst="straightConnector1">
            <a:avLst/>
          </a:prstGeom>
          <a:noFill/>
          <a:ln w="9525" cap="flat" cmpd="sng">
            <a:solidFill>
              <a:srgbClr val="1B417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1" name="Google Shape;301;p30"/>
          <p:cNvSpPr txBox="1"/>
          <p:nvPr/>
        </p:nvSpPr>
        <p:spPr>
          <a:xfrm>
            <a:off x="4728647" y="1062785"/>
            <a:ext cx="11721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디바이스 검색 중…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30"/>
          <p:cNvCxnSpPr>
            <a:endCxn id="290" idx="2"/>
          </p:cNvCxnSpPr>
          <p:nvPr/>
        </p:nvCxnSpPr>
        <p:spPr>
          <a:xfrm>
            <a:off x="2988202" y="3392378"/>
            <a:ext cx="2203200" cy="734100"/>
          </a:xfrm>
          <a:prstGeom prst="straightConnector1">
            <a:avLst/>
          </a:prstGeom>
          <a:noFill/>
          <a:ln w="9525" cap="flat" cmpd="sng">
            <a:solidFill>
              <a:srgbClr val="1B417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3" name="Google Shape;303;p30"/>
          <p:cNvSpPr txBox="1"/>
          <p:nvPr/>
        </p:nvSpPr>
        <p:spPr>
          <a:xfrm>
            <a:off x="5680014" y="3363207"/>
            <a:ext cx="147027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등록된 디바이스 목록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6651714" y="698738"/>
            <a:ext cx="2393578" cy="2393578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7181173" y="1312071"/>
            <a:ext cx="147027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연결 가능한 디바이스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7127213" y="1572710"/>
            <a:ext cx="1568193" cy="1059716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30"/>
          <p:cNvCxnSpPr>
            <a:stCxn id="306" idx="1"/>
            <a:endCxn id="306" idx="3"/>
          </p:cNvCxnSpPr>
          <p:nvPr/>
        </p:nvCxnSpPr>
        <p:spPr>
          <a:xfrm>
            <a:off x="7127213" y="2102568"/>
            <a:ext cx="1568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" name="Google Shape;308;p30"/>
          <p:cNvSpPr txBox="1"/>
          <p:nvPr/>
        </p:nvSpPr>
        <p:spPr>
          <a:xfrm>
            <a:off x="7185689" y="1833315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cxnSp>
        <p:nvCxnSpPr>
          <p:cNvPr id="309" name="Google Shape;309;p30"/>
          <p:cNvCxnSpPr/>
          <p:nvPr/>
        </p:nvCxnSpPr>
        <p:spPr>
          <a:xfrm>
            <a:off x="7127213" y="1825292"/>
            <a:ext cx="156819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30"/>
          <p:cNvCxnSpPr/>
          <p:nvPr/>
        </p:nvCxnSpPr>
        <p:spPr>
          <a:xfrm>
            <a:off x="7127213" y="2384957"/>
            <a:ext cx="156819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30"/>
          <p:cNvSpPr txBox="1"/>
          <p:nvPr/>
        </p:nvSpPr>
        <p:spPr>
          <a:xfrm>
            <a:off x="7181174" y="2139012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86245" y="2390944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7543010" y="1069433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 중…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7127213" y="1833314"/>
            <a:ext cx="1568193" cy="253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180899" y="1598260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7171343" y="1840597"/>
            <a:ext cx="6896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우산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5601544" y="3677441"/>
            <a:ext cx="1568193" cy="1059716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30"/>
          <p:cNvCxnSpPr>
            <a:stCxn id="317" idx="1"/>
            <a:endCxn id="317" idx="3"/>
          </p:cNvCxnSpPr>
          <p:nvPr/>
        </p:nvCxnSpPr>
        <p:spPr>
          <a:xfrm>
            <a:off x="5601544" y="4207299"/>
            <a:ext cx="1568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p30"/>
          <p:cNvSpPr txBox="1"/>
          <p:nvPr/>
        </p:nvSpPr>
        <p:spPr>
          <a:xfrm>
            <a:off x="5660019" y="3938046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cxnSp>
        <p:nvCxnSpPr>
          <p:cNvPr id="320" name="Google Shape;320;p30"/>
          <p:cNvCxnSpPr/>
          <p:nvPr/>
        </p:nvCxnSpPr>
        <p:spPr>
          <a:xfrm>
            <a:off x="5601544" y="3930023"/>
            <a:ext cx="156819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21;p30"/>
          <p:cNvCxnSpPr/>
          <p:nvPr/>
        </p:nvCxnSpPr>
        <p:spPr>
          <a:xfrm>
            <a:off x="5601544" y="4489688"/>
            <a:ext cx="156819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p30"/>
          <p:cNvSpPr txBox="1"/>
          <p:nvPr/>
        </p:nvSpPr>
        <p:spPr>
          <a:xfrm>
            <a:off x="5655504" y="4243743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sp>
        <p:nvSpPr>
          <p:cNvPr id="323" name="Google Shape;323;p30"/>
          <p:cNvSpPr txBox="1"/>
          <p:nvPr/>
        </p:nvSpPr>
        <p:spPr>
          <a:xfrm>
            <a:off x="5660576" y="4495675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5601544" y="3938045"/>
            <a:ext cx="1568193" cy="2539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5655230" y="3702991"/>
            <a:ext cx="84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 기기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5645674" y="3945328"/>
            <a:ext cx="6896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우산</a:t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sz="22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7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관리 메인 화면</a:t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3484306" y="334769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0" descr="포괄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4307" y="430579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0"/>
          <p:cNvSpPr/>
          <p:nvPr/>
        </p:nvSpPr>
        <p:spPr>
          <a:xfrm>
            <a:off x="6135511" y="4876078"/>
            <a:ext cx="504265" cy="295835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6158655" y="4915207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/>
          <p:nvPr/>
        </p:nvSpPr>
        <p:spPr>
          <a:xfrm>
            <a:off x="1822269" y="1875110"/>
            <a:ext cx="2393578" cy="2393578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2193673" y="3006465"/>
            <a:ext cx="1644200" cy="36045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2279272" y="3071898"/>
            <a:ext cx="120097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알람 시간대 설정</a:t>
            </a:r>
            <a:endParaRPr/>
          </a:p>
        </p:txBody>
      </p:sp>
      <p:pic>
        <p:nvPicPr>
          <p:cNvPr id="341" name="Google Shape;341;p31" descr="토글"/>
          <p:cNvPicPr preferRelativeResize="0"/>
          <p:nvPr/>
        </p:nvPicPr>
        <p:blipFill rotWithShape="1">
          <a:blip r:embed="rId3">
            <a:alphaModFix/>
          </a:blip>
          <a:srcRect b="47440"/>
          <a:stretch/>
        </p:blipFill>
        <p:spPr>
          <a:xfrm>
            <a:off x="2899644" y="2461012"/>
            <a:ext cx="685800" cy="36045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 txBox="1"/>
          <p:nvPr/>
        </p:nvSpPr>
        <p:spPr>
          <a:xfrm>
            <a:off x="2539501" y="2553829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2428351" y="3508667"/>
            <a:ext cx="120097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현재 설정된 시간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4769723" y="1853216"/>
            <a:ext cx="2393578" cy="2393578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5450220" y="2977997"/>
            <a:ext cx="504265" cy="275665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/>
          <p:nvPr/>
        </p:nvSpPr>
        <p:spPr>
          <a:xfrm rot="10800000">
            <a:off x="5797582" y="3069109"/>
            <a:ext cx="121024" cy="114300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5450220" y="2474312"/>
            <a:ext cx="1028373" cy="275665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/>
          <p:nvPr/>
        </p:nvSpPr>
        <p:spPr>
          <a:xfrm rot="10800000">
            <a:off x="6315925" y="2581964"/>
            <a:ext cx="121024" cy="114300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5485957" y="2998932"/>
            <a:ext cx="31931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</a:t>
            </a:r>
            <a:endParaRPr/>
          </a:p>
        </p:txBody>
      </p:sp>
      <p:sp>
        <p:nvSpPr>
          <p:cNvPr id="350" name="Google Shape;350;p31"/>
          <p:cNvSpPr txBox="1"/>
          <p:nvPr/>
        </p:nvSpPr>
        <p:spPr>
          <a:xfrm>
            <a:off x="5445372" y="2490343"/>
            <a:ext cx="7601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오전/오후</a:t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5722196" y="3472264"/>
            <a:ext cx="504265" cy="295835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5747343" y="3521945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5974329" y="2977997"/>
            <a:ext cx="504265" cy="275665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1"/>
          <p:cNvSpPr/>
          <p:nvPr/>
        </p:nvSpPr>
        <p:spPr>
          <a:xfrm rot="10800000">
            <a:off x="6321690" y="3069109"/>
            <a:ext cx="121024" cy="114300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6010066" y="2998932"/>
            <a:ext cx="31931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sz="22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7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알림설정 메인 화면</a:t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3472616" y="346612"/>
            <a:ext cx="845100" cy="845100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31" descr="휴대폰 진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2266" y="439061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Google Shape;100;p14"/>
          <p:cNvGraphicFramePr/>
          <p:nvPr/>
        </p:nvGraphicFramePr>
        <p:xfrm>
          <a:off x="177275" y="795785"/>
          <a:ext cx="8789425" cy="4052175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지역선택 / 날씨조회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사용자는 현위치 또는 원하는 위치의 날씨정보를 조회한다.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날씨정보 메인 화면은 최근에 설정한 위치의 날씨정보를 보여주고 있는 상태이다. (첫 이용시 위치를 설정해주세요라는 글씨 띄움)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날씨정보 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“위치 선택”</a:t>
                      </a:r>
                      <a:r>
                        <a:rPr lang="ko-KR" sz="1000" u="none" strike="noStrike" cap="none"/>
                        <a:t>을 클릭한다.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</a:t>
                      </a:r>
                      <a:r>
                        <a:rPr lang="ko-KR" sz="1000" b="1" u="none" strike="noStrike" cap="none"/>
                        <a:t>위치 선택 메인 화면</a:t>
                      </a:r>
                      <a:r>
                        <a:rPr lang="ko-KR" sz="1000" u="none" strike="noStrike" cap="none"/>
                        <a:t>을 보여준다. 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위치선택 메인 화면에는 </a:t>
                      </a:r>
                      <a:r>
                        <a:rPr lang="ko-KR" sz="1000" b="1" u="none" strike="noStrike" cap="none"/>
                        <a:t>현위치</a:t>
                      </a:r>
                      <a:r>
                        <a:rPr lang="ko-KR" sz="1000" u="none" strike="noStrike" cap="none"/>
                        <a:t> 버튼과, </a:t>
                      </a:r>
                      <a:r>
                        <a:rPr lang="ko-KR" sz="1000" b="1" u="none" strike="noStrike" cap="none"/>
                        <a:t>목적지 추가</a:t>
                      </a:r>
                      <a:r>
                        <a:rPr lang="ko-KR" sz="1000" u="none" strike="noStrike" cap="none"/>
                        <a:t> 버튼이 목록으로 존재한다.</a:t>
                      </a:r>
                      <a:endParaRPr sz="1000" u="none" strike="noStrike" cap="none"/>
                    </a:p>
                    <a:p>
                      <a:pPr marL="165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3.     사용자는 원하는 버튼을 선택한다.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1" u="none" strike="noStrike" cap="none">
                          <a:solidFill>
                            <a:srgbClr val="666666"/>
                          </a:solidFill>
                        </a:rPr>
                        <a:t>현위치 버튼을 선택한 경우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워치는 현재 위치의 날씨 정보를 얻어온다.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1" u="none" strike="noStrike" cap="none">
                          <a:solidFill>
                            <a:srgbClr val="666666"/>
                          </a:solidFill>
                        </a:rPr>
                        <a:t>목적지 추가 버튼을 선택한 경우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워치는 위치 추가 버튼 아래로 </a:t>
                      </a:r>
                      <a:r>
                        <a:rPr lang="ko-KR" sz="1000" b="1" u="none" strike="noStrike" cap="none">
                          <a:solidFill>
                            <a:srgbClr val="666666"/>
                          </a:solidFill>
                        </a:rPr>
                        <a:t>위치검색창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을 보여준다. 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            사용자는 원하는 지역을 검색창에 작성하고 검색 버튼을 누른다.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            워치는 사용자가 선택한 위치의 날씨 정보를 얻어온다</a:t>
                      </a:r>
                      <a:r>
                        <a:rPr lang="ko-KR" sz="1000" u="none" strike="noStrike" cap="none">
                          <a:solidFill>
                            <a:srgbClr val="434343"/>
                          </a:solidFill>
                        </a:rPr>
                        <a:t>.</a:t>
                      </a:r>
                      <a:endParaRPr sz="1000" u="none" strike="noStrike" cap="none">
                        <a:solidFill>
                          <a:srgbClr val="43434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434343"/>
                        </a:solidFill>
                      </a:endParaRPr>
                    </a:p>
                    <a:p>
                      <a:pPr marL="165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4.     워치는 얻어온 날씨 정보를 토대로 </a:t>
                      </a:r>
                      <a:r>
                        <a:rPr lang="ko-KR" sz="1000" b="1" u="none" strike="noStrike" cap="none"/>
                        <a:t>날씨정보 메인 화면</a:t>
                      </a:r>
                      <a:r>
                        <a:rPr lang="ko-KR" sz="1000" u="none" strike="noStrike" cap="none"/>
                        <a:t>을 구성하고 사용자에게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u="none" strike="noStrike" cap="none"/>
                        <a:t>날씨정보 메인화면에서는 현위치의 날씨를 보여주고 화면을 옆으로 슬라이드하면 목적지의 날씨를 보여준다.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설정한 지역은 다시 바꾸기 전까지 유지된다.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성능 : 일반적인 네트워크 상태에서 10번 중 8번 이상이 1초 내에 날씨가 조회되어야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14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1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/>
          <p:nvPr/>
        </p:nvSpPr>
        <p:spPr>
          <a:xfrm>
            <a:off x="-142600" y="346600"/>
            <a:ext cx="1631100" cy="483600"/>
          </a:xfrm>
          <a:prstGeom prst="roundRect">
            <a:avLst>
              <a:gd name="adj" fmla="val 16667"/>
            </a:avLst>
          </a:prstGeom>
          <a:solidFill>
            <a:srgbClr val="12690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99400" y="391600"/>
            <a:ext cx="1631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</a:rPr>
              <a:t>하드웨어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349593" y="1130865"/>
            <a:ext cx="24288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1. 블루이노 </a:t>
            </a:r>
            <a:r>
              <a:rPr lang="ko-KR" sz="12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(24,200원)</a:t>
            </a:r>
            <a:endParaRPr sz="12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18" y="1545378"/>
            <a:ext cx="2393425" cy="16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2"/>
          <p:cNvSpPr txBox="1"/>
          <p:nvPr/>
        </p:nvSpPr>
        <p:spPr>
          <a:xfrm>
            <a:off x="418118" y="3244840"/>
            <a:ext cx="2614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hlink"/>
                </a:solidFill>
                <a:hlinkClick r:id="rId4"/>
              </a:rPr>
              <a:t>http://ohmye.co.kr/product/detail.html?product_no=16447&amp;cate_no=229&amp;display_group=1</a:t>
            </a:r>
            <a:endParaRPr sz="1000" u="sng">
              <a:solidFill>
                <a:schemeClr val="hlink"/>
              </a:solidFill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306628" y="4122245"/>
            <a:ext cx="2931900" cy="114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sz="1200" dirty="0" err="1">
                <a:latin typeface="Malgun Gothic"/>
                <a:ea typeface="Malgun Gothic"/>
                <a:cs typeface="Malgun Gothic"/>
                <a:sym typeface="Malgun Gothic"/>
              </a:rPr>
              <a:t>Input</a:t>
            </a:r>
            <a:r>
              <a:rPr lang="ko-KR" sz="1200" dirty="0">
                <a:latin typeface="Malgun Gothic"/>
                <a:ea typeface="Malgun Gothic"/>
                <a:cs typeface="Malgun Gothic"/>
                <a:sym typeface="Malgun Gothic"/>
              </a:rPr>
              <a:t> Power : DC 2.1~3.9V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sz="1200" dirty="0">
                <a:latin typeface="Malgun Gothic"/>
                <a:ea typeface="Malgun Gothic"/>
                <a:cs typeface="Malgun Gothic"/>
                <a:sym typeface="Malgun Gothic"/>
              </a:rPr>
              <a:t>Power </a:t>
            </a:r>
            <a:r>
              <a:rPr lang="ko-KR" sz="1200" dirty="0" err="1">
                <a:latin typeface="Malgun Gothic"/>
                <a:ea typeface="Malgun Gothic"/>
                <a:cs typeface="Malgun Gothic"/>
                <a:sym typeface="Malgun Gothic"/>
              </a:rPr>
              <a:t>Output</a:t>
            </a:r>
            <a:r>
              <a:rPr lang="ko-KR" sz="1200" dirty="0">
                <a:latin typeface="Malgun Gothic"/>
                <a:ea typeface="Malgun Gothic"/>
                <a:cs typeface="Malgun Gothic"/>
                <a:sym typeface="Malgun Gothic"/>
              </a:rPr>
              <a:t> : DC 3.3V(</a:t>
            </a:r>
            <a:r>
              <a:rPr lang="ko-KR" sz="1200" dirty="0" err="1">
                <a:latin typeface="Malgun Gothic"/>
                <a:ea typeface="Malgun Gothic"/>
                <a:cs typeface="Malgun Gothic"/>
                <a:sym typeface="Malgun Gothic"/>
              </a:rPr>
              <a:t>max</a:t>
            </a:r>
            <a:r>
              <a:rPr lang="ko-KR" sz="1200" dirty="0">
                <a:latin typeface="Malgun Gothic"/>
                <a:ea typeface="Malgun Gothic"/>
                <a:cs typeface="Malgun Gothic"/>
                <a:sym typeface="Malgun Gothic"/>
              </a:rPr>
              <a:t> 150mA)</a:t>
            </a: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algun Gothic"/>
                <a:ea typeface="Malgun Gothic"/>
                <a:cs typeface="Malgun Gothic"/>
                <a:sym typeface="Malgun Gothic"/>
              </a:rPr>
              <a:t>Size : 27.8 * 35.5 * 7.2mm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2" name="Google Shape;37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318" y="1814199"/>
            <a:ext cx="2493560" cy="154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2"/>
          <p:cNvSpPr txBox="1"/>
          <p:nvPr/>
        </p:nvSpPr>
        <p:spPr>
          <a:xfrm>
            <a:off x="3224710" y="3414245"/>
            <a:ext cx="273921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 dirty="0">
                <a:solidFill>
                  <a:schemeClr val="hlink"/>
                </a:solidFill>
                <a:hlinkClick r:id="rId6"/>
              </a:rPr>
              <a:t>https://www.devicemart.co.kr/goods/view?no=1272986</a:t>
            </a:r>
            <a:endParaRPr sz="1000" u="sng" dirty="0">
              <a:solidFill>
                <a:schemeClr val="hlink"/>
              </a:solidFill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3224710" y="1133970"/>
            <a:ext cx="273921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200" b="1" dirty="0" err="1">
                <a:latin typeface="Malgun Gothic"/>
                <a:ea typeface="Malgun Gothic"/>
                <a:cs typeface="Malgun Gothic"/>
                <a:sym typeface="Malgun Gothic"/>
              </a:rPr>
              <a:t>블루이노</a:t>
            </a:r>
            <a:r>
              <a:rPr 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 모듈에 프로그램 </a:t>
            </a:r>
            <a:r>
              <a:rPr lang="ko-KR" sz="1200" b="1" dirty="0" err="1">
                <a:latin typeface="Malgun Gothic"/>
                <a:ea typeface="Malgun Gothic"/>
                <a:cs typeface="Malgun Gothic"/>
                <a:sym typeface="Malgun Gothic"/>
              </a:rPr>
              <a:t>다운시</a:t>
            </a:r>
            <a:r>
              <a:rPr 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 필요한 툴</a:t>
            </a:r>
            <a:r>
              <a:rPr lang="en-US" altLang="ko-KR" sz="12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(20,000원)</a:t>
            </a:r>
            <a:endParaRPr sz="1200" b="1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Google Shape;388;p33">
            <a:extLst>
              <a:ext uri="{FF2B5EF4-FFF2-40B4-BE49-F238E27FC236}">
                <a16:creationId xmlns:a16="http://schemas.microsoft.com/office/drawing/2014/main" id="{31DB8B14-BD79-469A-AC83-3D6DF742C12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2266" y="1761890"/>
            <a:ext cx="2228025" cy="1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89;p33">
            <a:extLst>
              <a:ext uri="{FF2B5EF4-FFF2-40B4-BE49-F238E27FC236}">
                <a16:creationId xmlns:a16="http://schemas.microsoft.com/office/drawing/2014/main" id="{D0E44540-1DFF-4CC4-945D-A605C1E044A8}"/>
              </a:ext>
            </a:extLst>
          </p:cNvPr>
          <p:cNvSpPr txBox="1"/>
          <p:nvPr/>
        </p:nvSpPr>
        <p:spPr>
          <a:xfrm>
            <a:off x="6381728" y="3808590"/>
            <a:ext cx="2475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hlink"/>
                </a:solidFill>
                <a:hlinkClick r:id="rId8"/>
              </a:rPr>
              <a:t>http://www.tmon.co.kr/deal/3756790334</a:t>
            </a:r>
            <a:endParaRPr sz="1000" u="sng">
              <a:solidFill>
                <a:schemeClr val="hlink"/>
              </a:solidFill>
            </a:endParaRPr>
          </a:p>
        </p:txBody>
      </p:sp>
      <p:sp>
        <p:nvSpPr>
          <p:cNvPr id="13" name="Google Shape;390;p33">
            <a:extLst>
              <a:ext uri="{FF2B5EF4-FFF2-40B4-BE49-F238E27FC236}">
                <a16:creationId xmlns:a16="http://schemas.microsoft.com/office/drawing/2014/main" id="{A8C139A3-ECDF-4F0B-8707-C3DF3F5E5E94}"/>
              </a:ext>
            </a:extLst>
          </p:cNvPr>
          <p:cNvSpPr txBox="1"/>
          <p:nvPr/>
        </p:nvSpPr>
        <p:spPr>
          <a:xfrm>
            <a:off x="6321878" y="1139565"/>
            <a:ext cx="24288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3. 배터리 충전 모듈 USB c타입 </a:t>
            </a:r>
            <a:r>
              <a:rPr lang="ko-KR" sz="12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(1200원)</a:t>
            </a:r>
            <a:endParaRPr sz="12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8CF46-7249-41FD-ADA1-C0C626BF52A7}"/>
              </a:ext>
            </a:extLst>
          </p:cNvPr>
          <p:cNvSpPr txBox="1"/>
          <p:nvPr/>
        </p:nvSpPr>
        <p:spPr>
          <a:xfrm>
            <a:off x="6665290" y="4433277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Size : 2.6 * 1.7cm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/>
        </p:nvSpPr>
        <p:spPr>
          <a:xfrm>
            <a:off x="5872282" y="1102575"/>
            <a:ext cx="295882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200" b="1" dirty="0" err="1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리튬폴리머</a:t>
            </a:r>
            <a:r>
              <a:rPr lang="ko-KR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 배터리 잔량 </a:t>
            </a:r>
            <a:r>
              <a:rPr lang="ko-KR" sz="1200" b="1" dirty="0" err="1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측정모듈</a:t>
            </a:r>
            <a:endParaRPr sz="1200" b="1" dirty="0">
              <a:solidFill>
                <a:schemeClr val="dk1"/>
              </a:solidFill>
              <a:highlight>
                <a:srgbClr val="F8F8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666666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(13,950원)</a:t>
            </a:r>
            <a:endParaRPr sz="1200" b="1" dirty="0">
              <a:solidFill>
                <a:srgbClr val="666666"/>
              </a:solidFill>
              <a:highlight>
                <a:srgbClr val="F8F8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1" name="Google Shape;3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63" y="1724888"/>
            <a:ext cx="2054064" cy="20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6147800" y="3926425"/>
            <a:ext cx="24078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hlink"/>
                </a:solidFill>
                <a:hlinkClick r:id="rId4"/>
              </a:rPr>
              <a:t>http://vctec.co.kr/product/%EB%A6%AC%ED%8A%AC%ED%8F%B4%EB%A6%AC%EB%A8%B8-%EB%B0%B0%ED%84%B0%EB%A6%AC-%EC%9E%94%EB%9F%89-%EC%B8%A1%EC%A0%95%EB%AA%A8%EB%93%88sparkfun-lipo-fuel-gauge/1377/</a:t>
            </a:r>
            <a:r>
              <a:rPr lang="ko-KR" sz="10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383" name="Google Shape;3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75" y="1724911"/>
            <a:ext cx="2090250" cy="20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9400" y="1102575"/>
            <a:ext cx="25056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sz="1200" b="1" dirty="0" err="1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리튬폴리머</a:t>
            </a:r>
            <a:r>
              <a:rPr lang="ko-KR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충전지 </a:t>
            </a:r>
            <a:r>
              <a:rPr lang="ko-KR" sz="1200" b="1" dirty="0">
                <a:solidFill>
                  <a:srgbClr val="666666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(5,500원)</a:t>
            </a:r>
            <a:endParaRPr sz="1200" b="1" dirty="0">
              <a:solidFill>
                <a:srgbClr val="666666"/>
              </a:solidFill>
              <a:highlight>
                <a:srgbClr val="F8F8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197200" y="3855750"/>
            <a:ext cx="2407800" cy="47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1000" u="sng" dirty="0">
                <a:solidFill>
                  <a:schemeClr val="hlink"/>
                </a:solidFill>
              </a:rPr>
              <a:t>https://smartstore.naver.com/powerland/products/121780051</a:t>
            </a:r>
            <a:endParaRPr sz="1000" dirty="0"/>
          </a:p>
        </p:txBody>
      </p:sp>
      <p:sp>
        <p:nvSpPr>
          <p:cNvPr id="386" name="Google Shape;386;p33"/>
          <p:cNvSpPr/>
          <p:nvPr/>
        </p:nvSpPr>
        <p:spPr>
          <a:xfrm>
            <a:off x="-142600" y="346600"/>
            <a:ext cx="1631100" cy="483600"/>
          </a:xfrm>
          <a:prstGeom prst="roundRect">
            <a:avLst>
              <a:gd name="adj" fmla="val 16667"/>
            </a:avLst>
          </a:prstGeom>
          <a:solidFill>
            <a:srgbClr val="12690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99400" y="391600"/>
            <a:ext cx="1631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</a:rPr>
              <a:t>하드웨어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029D1-5E9A-44FB-A5D3-28A2A9F281C2}"/>
              </a:ext>
            </a:extLst>
          </p:cNvPr>
          <p:cNvSpPr txBox="1"/>
          <p:nvPr/>
        </p:nvSpPr>
        <p:spPr>
          <a:xfrm>
            <a:off x="422588" y="4593600"/>
            <a:ext cx="1755609" cy="568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전압 </a:t>
            </a:r>
            <a:r>
              <a:rPr lang="en-US" altLang="ko-KR" sz="1100" dirty="0"/>
              <a:t>: 3.7 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Size : 10 * 30 * 40 mm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2CB91-3573-4181-A7AC-86E4C86A7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005" y="1828544"/>
            <a:ext cx="2505600" cy="1877511"/>
          </a:xfrm>
          <a:prstGeom prst="rect">
            <a:avLst/>
          </a:prstGeom>
        </p:spPr>
      </p:pic>
      <p:sp>
        <p:nvSpPr>
          <p:cNvPr id="16" name="Google Shape;384;p33">
            <a:extLst>
              <a:ext uri="{FF2B5EF4-FFF2-40B4-BE49-F238E27FC236}">
                <a16:creationId xmlns:a16="http://schemas.microsoft.com/office/drawing/2014/main" id="{02D66687-1D22-4620-A8D1-AF4D97A9A265}"/>
              </a:ext>
            </a:extLst>
          </p:cNvPr>
          <p:cNvSpPr txBox="1"/>
          <p:nvPr/>
        </p:nvSpPr>
        <p:spPr>
          <a:xfrm>
            <a:off x="2940411" y="1102574"/>
            <a:ext cx="2505600" cy="62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50800" lvl="0">
              <a:lnSpc>
                <a:spcPct val="115000"/>
              </a:lnSpc>
            </a:pPr>
            <a:r>
              <a:rPr lang="en-US" altLang="ko-KR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. 리튬</a:t>
            </a:r>
            <a:r>
              <a:rPr lang="ko-KR" altLang="en-US" sz="1200" b="1" dirty="0">
                <a:solidFill>
                  <a:schemeClr val="dk1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이온 충전지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LG 18650 3.7v 3500mAh </a:t>
            </a:r>
            <a:r>
              <a:rPr lang="ko-KR" sz="1200" b="1" dirty="0">
                <a:solidFill>
                  <a:srgbClr val="666666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1200" b="1" dirty="0">
                <a:solidFill>
                  <a:srgbClr val="666666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90</a:t>
            </a:r>
            <a:r>
              <a:rPr lang="ko-KR" sz="1200" b="1" dirty="0">
                <a:solidFill>
                  <a:srgbClr val="666666"/>
                </a:solidFill>
                <a:highlight>
                  <a:srgbClr val="F8F8F8"/>
                </a:highlight>
                <a:latin typeface="Malgun Gothic"/>
                <a:ea typeface="Malgun Gothic"/>
                <a:cs typeface="Malgun Gothic"/>
                <a:sym typeface="Malgun Gothic"/>
              </a:rPr>
              <a:t>00원)</a:t>
            </a:r>
            <a:endParaRPr sz="1200" b="1" dirty="0">
              <a:solidFill>
                <a:srgbClr val="666666"/>
              </a:solidFill>
              <a:highlight>
                <a:srgbClr val="F8F8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80B113-243D-487B-8093-6391620A422B}"/>
              </a:ext>
            </a:extLst>
          </p:cNvPr>
          <p:cNvSpPr/>
          <p:nvPr/>
        </p:nvSpPr>
        <p:spPr>
          <a:xfrm>
            <a:off x="2996201" y="3855750"/>
            <a:ext cx="2609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http://www.ez-battery.co.kr/shop/shopdetail.html?branduid=602131&amp;xcode=014&amp;mcode=004&amp;scode=&amp;type=X&amp;search=&amp;sort=order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0C2FF-1218-4EC4-BDFE-41D01329D4F4}"/>
              </a:ext>
            </a:extLst>
          </p:cNvPr>
          <p:cNvSpPr txBox="1"/>
          <p:nvPr/>
        </p:nvSpPr>
        <p:spPr>
          <a:xfrm>
            <a:off x="3423249" y="4657220"/>
            <a:ext cx="1467068" cy="568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전압 </a:t>
            </a:r>
            <a:r>
              <a:rPr lang="en-US" altLang="ko-KR" sz="1100" dirty="0"/>
              <a:t>: 3.7 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Size : 65 * 18 mm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/>
        </p:nvSpPr>
        <p:spPr>
          <a:xfrm>
            <a:off x="542425" y="1485575"/>
            <a:ext cx="323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-KR" b="1" dirty="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b="1" dirty="0" err="1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</a:t>
            </a:r>
            <a:r>
              <a:rPr lang="ko-KR" b="1" dirty="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소형스피커 </a:t>
            </a:r>
            <a:r>
              <a:rPr lang="ko-KR" b="1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(2200원)</a:t>
            </a:r>
            <a:endParaRPr b="1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7" name="Google Shape;3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74" y="2250400"/>
            <a:ext cx="3321325" cy="12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4"/>
          <p:cNvSpPr/>
          <p:nvPr/>
        </p:nvSpPr>
        <p:spPr>
          <a:xfrm>
            <a:off x="-142600" y="346600"/>
            <a:ext cx="1631100" cy="483600"/>
          </a:xfrm>
          <a:prstGeom prst="roundRect">
            <a:avLst>
              <a:gd name="adj" fmla="val 16667"/>
            </a:avLst>
          </a:prstGeom>
          <a:solidFill>
            <a:srgbClr val="12690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99400" y="391600"/>
            <a:ext cx="1631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</a:rPr>
              <a:t>하드웨어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657763" y="3879375"/>
            <a:ext cx="30000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4"/>
              </a:rPr>
              <a:t>https://smartstore.naver.com/iotech/products/2363822488</a:t>
            </a:r>
            <a:r>
              <a:rPr lang="ko-KR"/>
              <a:t> </a:t>
            </a:r>
            <a:endParaRPr/>
          </a:p>
        </p:txBody>
      </p:sp>
      <p:sp>
        <p:nvSpPr>
          <p:cNvPr id="401" name="Google Shape;401;p34"/>
          <p:cNvSpPr txBox="1"/>
          <p:nvPr/>
        </p:nvSpPr>
        <p:spPr>
          <a:xfrm>
            <a:off x="4603275" y="1463075"/>
            <a:ext cx="3230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피에조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부저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(990원)</a:t>
            </a:r>
            <a:endParaRPr b="1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2" name="Google Shape;4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800" y="2031425"/>
            <a:ext cx="3178675" cy="16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4"/>
          <p:cNvSpPr txBox="1"/>
          <p:nvPr/>
        </p:nvSpPr>
        <p:spPr>
          <a:xfrm>
            <a:off x="4833800" y="3923025"/>
            <a:ext cx="34218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6"/>
              </a:rPr>
              <a:t>https://smartstore.naver.com/iotech/products/2363826900</a:t>
            </a:r>
            <a:r>
              <a:rPr lang="ko-KR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/>
          <p:nvPr/>
        </p:nvSpPr>
        <p:spPr>
          <a:xfrm>
            <a:off x="-142600" y="346600"/>
            <a:ext cx="1631100" cy="483600"/>
          </a:xfrm>
          <a:prstGeom prst="roundRect">
            <a:avLst>
              <a:gd name="adj" fmla="val 16667"/>
            </a:avLst>
          </a:prstGeom>
          <a:solidFill>
            <a:srgbClr val="12690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99400" y="391600"/>
            <a:ext cx="1631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</a:rPr>
              <a:t>하드웨어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474675" y="1019075"/>
            <a:ext cx="3995725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lang="ko-KR" sz="1300" b="1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. DM566 5mm 5파이 RGB LED 공통양극</a:t>
            </a:r>
            <a:r>
              <a:rPr lang="ko-KR" sz="1300" b="1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(120원)</a:t>
            </a:r>
            <a:endParaRPr sz="1300" b="1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850" y="1556700"/>
            <a:ext cx="2246000" cy="22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5"/>
          <p:cNvSpPr txBox="1"/>
          <p:nvPr/>
        </p:nvSpPr>
        <p:spPr>
          <a:xfrm>
            <a:off x="894150" y="3989500"/>
            <a:ext cx="30894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hlink"/>
                </a:solidFill>
                <a:hlinkClick r:id="rId4"/>
              </a:rPr>
              <a:t>https://front.wemakeprice.com/product/152848495?utm_source=google_ss&amp;utm_medium=cpc&amp;utm_campaign=r_sa&amp;gclid=CjwKCAiA7939BRBMEiwA-hX5J5NIuxnVHSiKlat2J9ly-YMOiMMuaRZvOyt4HomInSA_vnQbE515MxoCTc0QAvD_BwE</a:t>
            </a:r>
            <a:r>
              <a:rPr lang="ko-KR" sz="1000"/>
              <a:t> </a:t>
            </a:r>
            <a:endParaRPr sz="1000"/>
          </a:p>
        </p:txBody>
      </p:sp>
      <p:sp>
        <p:nvSpPr>
          <p:cNvPr id="414" name="Google Shape;414;p35"/>
          <p:cNvSpPr txBox="1"/>
          <p:nvPr/>
        </p:nvSpPr>
        <p:spPr>
          <a:xfrm>
            <a:off x="4877100" y="1019075"/>
            <a:ext cx="3711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1300" b="1" dirty="0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DM626 </a:t>
            </a:r>
            <a:r>
              <a:rPr lang="ko-KR" sz="1300" b="1" dirty="0" err="1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아두이노</a:t>
            </a:r>
            <a:r>
              <a:rPr lang="ko-KR" sz="1300" b="1" dirty="0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택트</a:t>
            </a:r>
            <a:r>
              <a:rPr lang="ko-KR" sz="1300" b="1" dirty="0">
                <a:solidFill>
                  <a:srgbClr val="11111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스위치/버튼 </a:t>
            </a:r>
            <a:r>
              <a:rPr lang="ko-KR" sz="1300" b="1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(40원)</a:t>
            </a:r>
            <a:endParaRPr sz="1300" b="1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5" name="Google Shape;4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363" y="1737150"/>
            <a:ext cx="1971464" cy="18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5"/>
          <p:cNvSpPr txBox="1"/>
          <p:nvPr/>
        </p:nvSpPr>
        <p:spPr>
          <a:xfrm>
            <a:off x="5004000" y="3808050"/>
            <a:ext cx="34071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hlink"/>
                </a:solidFill>
                <a:hlinkClick r:id="rId6"/>
              </a:rPr>
              <a:t>http://www.11st.co.kr/products/2351470393?utm_medium=%EA%B2%80%EC%83%89&amp;gclid=CjwKCAiA7939BRBMEiwA-hX5J6_51kCou2znBaYMc6WUWfEmXmTXyWyjvqgKBe_cBbZyeLV8BZA55hoC9pMQAvD_BwE&amp;utm_source=%EA%B5%AC%EA%B8%80_PC_S_%EC%87%BC%ED%95%91&amp;utm_campaign=%EA%B5%AC%EA%B8%80%EC%87%BC%ED%95%91PC+%EC%B6%94%EA%B0%80%EC%9E%91%EC%97%85&amp;utm_term=</a:t>
            </a:r>
            <a:r>
              <a:rPr lang="ko-KR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F3D1E6-A88F-44DC-9609-7DC3C20ABC8B}"/>
              </a:ext>
            </a:extLst>
          </p:cNvPr>
          <p:cNvSpPr/>
          <p:nvPr/>
        </p:nvSpPr>
        <p:spPr>
          <a:xfrm>
            <a:off x="2184400" y="50241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https://www.tinkercad.com/things/bJ4SJDNLtbW-incredible-snicket-fyyran/edit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955874-1D03-449B-83B1-8D1BF4EB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67" y="112735"/>
            <a:ext cx="5223466" cy="49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9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177275" y="812210"/>
          <a:ext cx="8789425" cy="3974600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배터리 정보 확인(워치앱)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사용자가 워치앱 내에서 우산손잡이의 배터리 잔량을 조회한다.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우산손잡이가 연결되어있는 상태이어야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기본흐름: 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워치앱의 </a:t>
                      </a:r>
                      <a:r>
                        <a:rPr lang="ko-KR" sz="1000" b="1" u="none" strike="noStrike" cap="none"/>
                        <a:t>메뉴화면</a:t>
                      </a:r>
                      <a:r>
                        <a:rPr lang="ko-KR" sz="1000" u="none" strike="noStrike" cap="none"/>
                        <a:t>에서 “</a:t>
                      </a:r>
                      <a:r>
                        <a:rPr lang="ko-KR" sz="1000" b="1" u="none" strike="noStrike" cap="none"/>
                        <a:t>배터리 조회</a:t>
                      </a:r>
                      <a:r>
                        <a:rPr lang="ko-KR" sz="1000" u="none" strike="noStrike" cap="none"/>
                        <a:t>” 버튼을 터치한다.(입력부분)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배터리 잔량 표시 화면을 띄운다. 배터리 잔량 표시 화면은 배터리 잔량을 그림으로 출력해주는 </a:t>
                      </a:r>
                      <a:r>
                        <a:rPr lang="ko-KR" sz="1000" b="1" u="none" strike="noStrike" cap="none"/>
                        <a:t>직사각형의 배터리 바(bar) </a:t>
                      </a:r>
                      <a:r>
                        <a:rPr lang="ko-KR" sz="1000" u="none" strike="noStrike" cap="none"/>
                        <a:t>부분과 숫자로 출력해주는 </a:t>
                      </a:r>
                      <a:r>
                        <a:rPr lang="ko-KR" sz="1000" b="1" u="none" strike="noStrike" cap="none"/>
                        <a:t>텍스트</a:t>
                      </a:r>
                      <a:r>
                        <a:rPr lang="ko-KR" sz="1000" u="none" strike="noStrike" cap="none"/>
                        <a:t> 부분으로 구성되어있다. 배터리 바(bar)는 0~25%일 때는 빨간색으로 26~50%일 때는 주황색으로 51~100%일 때는 초록색으로 표시된다. 숫자로 출력되는 텍스트는 흰색으로 표시된다.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배터리 잔량이 25% 이하로 떨어지면, 워치 앱에 배터리를 충전하라는 알림이 울린다.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 화면에 우산의 배터리 잔량이 표시되어 있어야 한다. 배터리가 25% 이하라면 앱에 알림이 뜬 상태여야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&lt;워치 앱으로 배터리 확인시&gt;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성능 : 일반적인 네트워크 상태에서 10번 중 8번 이상이 1초 내에 배터리가 조회되어야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가용성  : 배터리 정보 확인은 워치와 우산손잡이가 연결만 되어있다면 언제든지 가능해야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Google Shape;110;p15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2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16"/>
          <p:cNvGraphicFramePr/>
          <p:nvPr/>
        </p:nvGraphicFramePr>
        <p:xfrm>
          <a:off x="177288" y="873835"/>
          <a:ext cx="8789425" cy="4094925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배터리 정보 확인(우산손잡이)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우산손잡이에 LED 불빛으로 대략적인 배터리 잔량을 확인한다.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우산손잡이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우산손잡이가 연결되어있는 상태이어야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 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우산손잡이의 측면 버튼(</a:t>
                      </a:r>
                      <a:r>
                        <a:rPr lang="ko-KR" sz="1000" b="1" u="none" strike="noStrike" cap="none"/>
                        <a:t>배터리 표시 버튼</a:t>
                      </a:r>
                      <a:r>
                        <a:rPr lang="ko-KR" sz="1000" u="none" strike="noStrike" cap="none"/>
                        <a:t>)을 누른다. 우산손잡이에는 작은 점 모양의 LED 불빛 1개가 있다.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배터리가 없을때는 빛이 꺼지고 1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~25%일 때는 빨간색으로 26~50%일 때는 주황색으로 51~100%일 때는 초록색으로 표시한다.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 손잡이의 LED 불빛에 대략적인 배터리 잔량이 표시되어 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가용성 : 배터리만 남아있다면 언제든지 확인할 수 있어야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7" name="Google Shape;117;p16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3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7"/>
          <p:cNvGraphicFramePr/>
          <p:nvPr/>
        </p:nvGraphicFramePr>
        <p:xfrm>
          <a:off x="177276" y="747248"/>
          <a:ext cx="8789425" cy="4466410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우산등록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블루투스 신호를 받을 우산을 등록한다.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우산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 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우산관리</a:t>
                      </a:r>
                      <a:r>
                        <a:rPr lang="ko-KR" sz="1000" u="none" strike="noStrike" cap="none"/>
                        <a:t> </a:t>
                      </a:r>
                      <a:r>
                        <a:rPr lang="ko-KR" sz="1000" b="1" u="none" strike="noStrike" cap="none"/>
                        <a:t>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“우산등록”</a:t>
                      </a:r>
                      <a:r>
                        <a:rPr lang="ko-KR" sz="1000" u="none" strike="noStrike" cap="none"/>
                        <a:t>을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주변 블루투스 기기가 보내는 신호를 탐지하여 </a:t>
                      </a:r>
                      <a:r>
                        <a:rPr lang="ko-KR" sz="1000" b="1" u="none" strike="noStrike" cap="none"/>
                        <a:t>연결가능한 디바이스</a:t>
                      </a:r>
                      <a:r>
                        <a:rPr lang="ko-KR" sz="1000" u="none" strike="noStrike" cap="none"/>
                        <a:t> 목록을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연결가능한 디바이스 목록에서 </a:t>
                      </a:r>
                      <a:r>
                        <a:rPr lang="ko-KR" sz="1000" b="1" u="none" strike="noStrike" cap="none"/>
                        <a:t>“(우산 기기 번호)”</a:t>
                      </a:r>
                      <a:r>
                        <a:rPr lang="ko-KR" sz="1000" u="none" strike="noStrike" cap="none"/>
                        <a:t> 항목을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사용자는 연결된 우산의 이름을 설정 할 수 있다.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선택된 항목에 해당하는 기기를 등록한다.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앱의 </a:t>
                      </a:r>
                      <a:r>
                        <a:rPr lang="ko-KR" sz="1000" b="1" u="none" strike="noStrike" cap="none"/>
                        <a:t>메인화면</a:t>
                      </a:r>
                      <a:r>
                        <a:rPr lang="ko-KR" sz="1000" u="none" strike="noStrike" cap="none"/>
                        <a:t>에 </a:t>
                      </a:r>
                      <a:r>
                        <a:rPr lang="ko-KR" sz="1000" b="1" u="none" strike="noStrike" cap="none"/>
                        <a:t>“[디바이스이름]”</a:t>
                      </a:r>
                      <a:r>
                        <a:rPr lang="ko-KR" sz="1000" u="none" strike="noStrike" cap="none"/>
                        <a:t>과 </a:t>
                      </a:r>
                      <a:r>
                        <a:rPr lang="ko-KR" sz="1000" b="1" u="none" strike="noStrike" cap="none"/>
                        <a:t>“연결됨”</a:t>
                      </a:r>
                      <a:r>
                        <a:rPr lang="ko-KR" sz="1000" u="none" strike="noStrike" cap="none"/>
                        <a:t>을 띄운다.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우산에서 연결되었다는 의미의 소리가 울린다. (삐 소리 x 3)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우산을 등록했다면 워치 앱의 메인화면에 등록한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디바이스의 이름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이 표시되어 있어야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2.1    연결가능한 디바이스 목록에 등록할 우산이 존재하지 않는 경우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1.  팝업창을 띄운다. (연결 재시도 /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&lt;연결재시도 흐름&gt; : 우산 등록 흐름 2로 이동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&lt;종료 흐름&gt; : 흐름 종료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가용성 : 기기 등록은 우산에 배터리만 있으면 언제든지 가능해야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7" name="Google Shape;127;p17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4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177276" y="1442085"/>
          <a:ext cx="8789425" cy="3041600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 삭제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등록된 우산을 삭제한다.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우산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 :</a:t>
                      </a:r>
                      <a:endParaRPr sz="1000" u="none" strike="noStrike" cap="none">
                        <a:highlight>
                          <a:srgbClr val="FF00FF"/>
                        </a:highlight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우산관리 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“우산삭제”</a:t>
                      </a:r>
                      <a:r>
                        <a:rPr lang="ko-KR" sz="1000" u="none" strike="noStrike" cap="none"/>
                        <a:t>를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등록된 우산의 목록을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삭제할 우산의 항목을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선택된 항목에 해당하는 기기를 삭제한다.</a:t>
                      </a:r>
                      <a:endParaRPr sz="1000" u="none" strike="noStrike" cap="none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시스템은 앱의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“연결된 우산 없음”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을 띄운다.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우산에서 연결이 해제되었다는 의미의 소리가 울린다. (삐 소리 x 3)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우산을 삭제했다면 워치 앱의 메인화면에 있던 디바이스의 이름 대신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연결된 우산 없음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이라고 표시되어야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" name="Google Shape;135;p18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5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177275" y="1086260"/>
          <a:ext cx="8789425" cy="3623600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알림 사용자설정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사용자는 알림을 원하는대로 켜고 끌 수 있으며 원하는 시간대에 알림이 울리게 할 수 있다.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 앱이 실행된 상태여야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1.사용자는 메인화면에서 “알림설정”을 누른다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&lt;알림 온오프 흐름&gt;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알림설정 화면에서 “알림끄기” 스위치를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“알림끄기” 스위치를 누르면 알림이 비활성화 된다. 스위치는 초록색이 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“알림끄기” 스위치를 다시한번 누르면 알림이 활성화된다. 스위치는 회색이 된다.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&lt;하루 시작 시각 설정 흐름&gt;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알림을 받고자 하는 시간을 설정 할 수 있는 화면을 보여준다. 시간은 오전/오후, 시, 분을 선택할 수 있다.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사용자는 원하는 시간을 입력한다.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비가오는 날의 경우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입력된 시간대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에 우산을 챙기라는 알림이 울린다.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설정은 변경하기 전까지 유지된다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" name="Google Shape;144;p19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6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177288" y="839185"/>
          <a:ext cx="8789425" cy="4359925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오는 날 알람</a:t>
                      </a:r>
                      <a:endParaRPr sz="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하루 시작 시각에, 워치는 날씨 정보를 바탕으로 비가 오고 있거나 올 예정이라면 사용자에게 우산을 챙기라는 알람을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사용자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전원이 켜져 있는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시스템 시각은 사용자가 설정한 ‘하루 시작 시각’이다.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기본 흐름 :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/>
                        <a:t>워치는</a:t>
                      </a:r>
                      <a:r>
                        <a:rPr lang="ko-KR" sz="1000" u="none" strike="noStrike" cap="none" dirty="0"/>
                        <a:t> 당일 날씨 정보를 확인한다.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/>
                        <a:t>워치는</a:t>
                      </a:r>
                      <a:r>
                        <a:rPr lang="ko-KR" sz="1000" u="none" strike="noStrike" cap="none" dirty="0"/>
                        <a:t> 우산을 챙기라는 메시지를 화면에 띄운다.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/>
                        <a:t>워치는</a:t>
                      </a:r>
                      <a:r>
                        <a:rPr lang="ko-KR" sz="1000" u="none" strike="noStrike" cap="none" dirty="0"/>
                        <a:t> 짧은 알람을 울린다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1-1. 비 소식이 없을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(흐름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1-2. 비 소식이 있을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기본 흐름 2로 이동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3-1. 워치가 진동모드일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진동 알람을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3.2. 워치가 소리모드일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소리 알람을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우산을 챙기라는 메시지가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화면에 띄워져 있어야 한다.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" name="Google Shape;153;p20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7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" name="Google Shape;161;p21"/>
          <p:cNvGraphicFramePr/>
          <p:nvPr>
            <p:extLst>
              <p:ext uri="{D42A27DB-BD31-4B8C-83A1-F6EECF244321}">
                <p14:modId xmlns:p14="http://schemas.microsoft.com/office/powerpoint/2010/main" val="2312268018"/>
              </p:ext>
            </p:extLst>
          </p:nvPr>
        </p:nvGraphicFramePr>
        <p:xfrm>
          <a:off x="177288" y="846260"/>
          <a:ext cx="8789425" cy="4185125"/>
        </p:xfrm>
        <a:graphic>
          <a:graphicData uri="http://schemas.openxmlformats.org/drawingml/2006/table">
            <a:tbl>
              <a:tblPr>
                <a:noFill/>
                <a:tableStyleId>{0F921B2A-E1C1-4435-8A71-4289AD2BFADF}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우산과의 블루투스 신호가 끊어짐(배터리가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경우)</a:t>
                      </a:r>
                      <a:endParaRPr sz="1000" u="none" strike="noStrike" cap="none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</a:rPr>
                        <a:t>는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 우산과의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블루투스 신호가 끊어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</a:rPr>
                        <a:t>지면 알림을 보낸다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워치가 연결이 되어있었다가 끊어진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기본 흐름 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워치는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배터리 정보를 받아온다. (배터리가 있음)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/>
                        <a:t>워치에</a:t>
                      </a:r>
                      <a:r>
                        <a:rPr lang="ko-KR" sz="1000" u="none" strike="noStrike" cap="none" dirty="0"/>
                        <a:t> 우산과의 연결이 끊어졌다는 알림을 울린다.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 dirty="0" err="1"/>
                        <a:t>워치가</a:t>
                      </a:r>
                      <a:r>
                        <a:rPr lang="ko-KR" sz="1000" u="none" strike="noStrike" cap="none" dirty="0"/>
                        <a:t> 우산을 다시 감지하기 전까지 </a:t>
                      </a:r>
                      <a:r>
                        <a:rPr lang="ko-KR" sz="1000" b="1" u="none" strike="noStrike" cap="none" dirty="0" err="1"/>
                        <a:t>워치</a:t>
                      </a:r>
                      <a:r>
                        <a:rPr lang="ko-KR" sz="1000" b="1" u="none" strike="noStrike" cap="none" dirty="0"/>
                        <a:t> 앱 </a:t>
                      </a:r>
                      <a:r>
                        <a:rPr lang="ko-KR" sz="1000" b="1" u="none" strike="noStrike" cap="none" dirty="0" err="1"/>
                        <a:t>메인화면</a:t>
                      </a:r>
                      <a:r>
                        <a:rPr lang="ko-KR" sz="1000" u="none" strike="noStrike" cap="none" dirty="0" err="1"/>
                        <a:t>에</a:t>
                      </a:r>
                      <a:r>
                        <a:rPr lang="ko-KR" sz="1000" u="none" strike="noStrike" cap="none" dirty="0"/>
                        <a:t> “</a:t>
                      </a:r>
                      <a:r>
                        <a:rPr lang="ko-KR" sz="1000" b="1" u="none" strike="noStrike" cap="none" dirty="0"/>
                        <a:t>우산을 잃어버림</a:t>
                      </a:r>
                      <a:r>
                        <a:rPr lang="ko-KR" sz="1000" u="none" strike="noStrike" cap="none" dirty="0"/>
                        <a:t>” 이라는 텍스트를 띄운다.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워치에 우산과 거리가 멀어졌을때 울린 알람이 있어야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워치앱 메인화면에 “우산을 잃어버림” 이라는 텍스트가 표시되어있어야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성능 : 우산과 </a:t>
                      </a:r>
                      <a:r>
                        <a:rPr lang="ko-KR" sz="1000" u="none" strike="noStrike" cap="none" dirty="0" err="1"/>
                        <a:t>워치의</a:t>
                      </a:r>
                      <a:r>
                        <a:rPr lang="ko-KR" sz="1000" u="none" strike="noStrike" cap="none" dirty="0"/>
                        <a:t> 연결이 끊어진 직후 3초 이내로 </a:t>
                      </a:r>
                      <a:r>
                        <a:rPr lang="ko-KR" sz="1000" u="none" strike="noStrike" cap="none" dirty="0" err="1"/>
                        <a:t>워치에</a:t>
                      </a:r>
                      <a:r>
                        <a:rPr lang="ko-KR" sz="1000" u="none" strike="noStrike" cap="none" dirty="0"/>
                        <a:t> 알림이 울려야 한다.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" name="Google Shape;162;p21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8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2465</Words>
  <Application>Microsoft Office PowerPoint</Application>
  <PresentationFormat>화면 슬라이드 쇼(16:10)</PresentationFormat>
  <Paragraphs>415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Hanna Lee</dc:creator>
  <cp:lastModifiedBy>임 유경</cp:lastModifiedBy>
  <cp:revision>10</cp:revision>
  <dcterms:modified xsi:type="dcterms:W3CDTF">2020-11-25T13:43:51Z</dcterms:modified>
</cp:coreProperties>
</file>