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6" r:id="rId4"/>
    <p:sldId id="265" r:id="rId5"/>
    <p:sldId id="267" r:id="rId6"/>
    <p:sldId id="268" r:id="rId7"/>
    <p:sldId id="264" r:id="rId8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59" autoAdjust="0"/>
  </p:normalViewPr>
  <p:slideViewPr>
    <p:cSldViewPr snapToGrid="0">
      <p:cViewPr varScale="1">
        <p:scale>
          <a:sx n="76" d="100"/>
          <a:sy n="76" d="100"/>
        </p:scale>
        <p:origin x="1642" y="5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저희 팀의 작품 명은 오 마이 우산입니다</a:t>
            </a:r>
            <a:r>
              <a:rPr lang="en-US" altLang="ko-KR" dirty="0"/>
              <a:t>!</a:t>
            </a: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dc59dc4f1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dc59dc4f1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저희는 비 오는 날 우산을 챙기지 못하는 문제와 우산을 자주 잃어버린다는 문제를 해결하고자 했습니다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따라서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현재 비가 오지 않아도 비가 올 예정인 경우 우산을 챙길 수 있도록 알림을 받고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우산과 일정 거리 이상 떨어지면 알림을 받아 우산을 잃어버리는 것을 방지하며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불필요한 알림이 울리지 있도록 세부 사항 설정 기능이 있어야 한다는 것이 사용자 요구사항이었습니다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96" name="Google Shape;96;gadc59dc4f1_1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오 마이 우산은 스마트 </a:t>
            </a:r>
            <a:r>
              <a:rPr lang="ko-KR" altLang="en-US" dirty="0" err="1"/>
              <a:t>워치용</a:t>
            </a:r>
            <a:r>
              <a:rPr lang="ko-KR" altLang="en-US" dirty="0"/>
              <a:t> 어플과 우산 손잡이로 이루어져 있습니다</a:t>
            </a:r>
            <a:r>
              <a:rPr lang="en-US" altLang="ko-KR" dirty="0"/>
              <a:t>. 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먼저 </a:t>
            </a:r>
            <a:r>
              <a:rPr lang="ko-KR" altLang="en-US" dirty="0" err="1"/>
              <a:t>워치에</a:t>
            </a:r>
            <a:r>
              <a:rPr lang="ko-KR" altLang="en-US" dirty="0"/>
              <a:t> 우산을 등록한 후 어플을 이용합니다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 err="1"/>
              <a:t>어플에서</a:t>
            </a:r>
            <a:r>
              <a:rPr lang="ko-KR" altLang="en-US" dirty="0"/>
              <a:t> 현위치와 목적지를 설정하면 해당 지역의 날씨 정보와 당일 비 소식 알림을 제공받을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알림 세부 설정 기능으로 당일 비 소식을 받을 시간대를 정할 수 있으며</a:t>
            </a:r>
            <a:r>
              <a:rPr lang="en-US" altLang="ko-KR" dirty="0"/>
              <a:t>, </a:t>
            </a:r>
            <a:r>
              <a:rPr lang="ko-KR" altLang="en-US" dirty="0"/>
              <a:t>알림 온</a:t>
            </a:r>
            <a:r>
              <a:rPr lang="en-US" altLang="ko-KR" dirty="0"/>
              <a:t>/</a:t>
            </a:r>
            <a:r>
              <a:rPr lang="ko-KR" altLang="en-US" dirty="0"/>
              <a:t>오프 버튼은 불필요한 알림을 방지합니다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39378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 마이 우산은 분실을 방지하기 위해서 블루투스 신호를 이용합니다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워치와</a:t>
            </a:r>
            <a:r>
              <a:rPr lang="ko-KR" altLang="en-US" dirty="0"/>
              <a:t> 우산과의 거리가 가까워 블루투스 신호가 잡히면 스마트 </a:t>
            </a:r>
            <a:r>
              <a:rPr lang="ko-KR" altLang="en-US" dirty="0" err="1"/>
              <a:t>워치에</a:t>
            </a:r>
            <a:r>
              <a:rPr lang="ko-KR" altLang="en-US" dirty="0"/>
              <a:t> 알람이 울리지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ko-KR" altLang="en-US" dirty="0" err="1"/>
              <a:t>워치와</a:t>
            </a:r>
            <a:r>
              <a:rPr lang="ko-KR" altLang="en-US" dirty="0"/>
              <a:t> 우산과의 거리가 멀어 블루투스 신호가 끊기면 스마트 </a:t>
            </a:r>
            <a:r>
              <a:rPr lang="ko-KR" altLang="en-US" dirty="0" err="1"/>
              <a:t>워치에</a:t>
            </a:r>
            <a:r>
              <a:rPr lang="ko-KR" altLang="en-US" dirty="0"/>
              <a:t> 바로 알람이 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72102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워치로부터</a:t>
            </a:r>
            <a:r>
              <a:rPr lang="ko-KR" altLang="en-US" dirty="0"/>
              <a:t> 우산을 잃어버렸다는 알림을 받은 사용자는 직전에 있던 장소로 돌아가 우산을 찾습니다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우산과의 거리가 가까워져 우산의 신호가 잡히면 </a:t>
            </a:r>
            <a:r>
              <a:rPr lang="ko-KR" altLang="en-US" dirty="0" err="1"/>
              <a:t>워치에</a:t>
            </a:r>
            <a:r>
              <a:rPr lang="ko-KR" altLang="en-US" dirty="0"/>
              <a:t> 있는 </a:t>
            </a:r>
            <a:r>
              <a:rPr lang="en-US" altLang="ko-KR" dirty="0"/>
              <a:t>“</a:t>
            </a:r>
            <a:r>
              <a:rPr lang="ko-KR" altLang="en-US" dirty="0"/>
              <a:t>우산 소리내기</a:t>
            </a:r>
            <a:r>
              <a:rPr lang="en-US" altLang="ko-KR" dirty="0"/>
              <a:t>＂</a:t>
            </a:r>
            <a:r>
              <a:rPr lang="ko-KR" altLang="en-US" dirty="0"/>
              <a:t>버튼을 눌러 우산의 위치를 보다 쉽게 파악할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96798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배터리와 관련된 기능입니다</a:t>
            </a:r>
            <a:r>
              <a:rPr lang="en-US" altLang="ko-KR" dirty="0"/>
              <a:t>. </a:t>
            </a:r>
            <a:r>
              <a:rPr lang="ko-KR" altLang="en-US" dirty="0" err="1"/>
              <a:t>워치와</a:t>
            </a:r>
            <a:r>
              <a:rPr lang="ko-KR" altLang="en-US" dirty="0"/>
              <a:t> 우산손잡이에서 우산의 배터리 잔량 확인이 가능하며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USB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타입 포트로 쉽게 우산의 배터리를 충전할 수 있습니다</a:t>
            </a:r>
            <a:r>
              <a:rPr lang="en-US" altLang="ko-KR"/>
              <a:t>.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74506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19964" y="1638300"/>
            <a:ext cx="4876271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028965" y="-342899"/>
            <a:ext cx="487627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686182" y="-895482"/>
            <a:ext cx="3771636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 amt="3000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6.svg"/><Relationship Id="rId4" Type="http://schemas.openxmlformats.org/officeDocument/2006/relationships/image" Target="../media/image9.sv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.sv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1706136" y="1925014"/>
            <a:ext cx="5731726" cy="86047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3712326" y="5214019"/>
            <a:ext cx="1719347" cy="246221"/>
          </a:xfrm>
          <a:prstGeom prst="roundRect">
            <a:avLst>
              <a:gd name="adj" fmla="val 16667"/>
            </a:avLst>
          </a:prstGeom>
          <a:solidFill>
            <a:srgbClr val="9D01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527883" y="5214019"/>
            <a:ext cx="2088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869687" y="2101303"/>
            <a:ext cx="5404624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sz="2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 마이 우산!</a:t>
            </a:r>
            <a:endParaRPr sz="2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877599" y="3217540"/>
            <a:ext cx="34563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이한나 임유경 박지우 김민중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141400" y="394500"/>
            <a:ext cx="2978100" cy="433200"/>
          </a:xfrm>
          <a:prstGeom prst="roundRect">
            <a:avLst>
              <a:gd name="adj" fmla="val 16667"/>
            </a:avLst>
          </a:prstGeom>
          <a:solidFill>
            <a:srgbClr val="9D01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55400" y="394500"/>
            <a:ext cx="2884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2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해결하고자 하는 문제</a:t>
            </a:r>
            <a:endParaRPr sz="20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696925" y="1118825"/>
            <a:ext cx="51720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</a:rPr>
              <a:t>•</a:t>
            </a:r>
            <a:r>
              <a:rPr lang="ko-KR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ko-KR" sz="1500" b="1">
                <a:solidFill>
                  <a:schemeClr val="dk1"/>
                </a:solidFill>
              </a:rPr>
              <a:t>비 오는 날 우산을 챙기지 못하는 문제</a:t>
            </a:r>
            <a:endParaRPr sz="1500" b="1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ko-KR" sz="1500" b="1">
                <a:solidFill>
                  <a:schemeClr val="dk1"/>
                </a:solidFill>
              </a:rPr>
              <a:t>•</a:t>
            </a:r>
            <a:r>
              <a:rPr lang="ko-KR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ko-KR" sz="1500" b="1">
                <a:solidFill>
                  <a:schemeClr val="dk1"/>
                </a:solidFill>
              </a:rPr>
              <a:t>우산을 자주 잃어버리는 문제</a:t>
            </a:r>
            <a:endParaRPr sz="1500" b="1">
              <a:solidFill>
                <a:schemeClr val="dk1"/>
              </a:solidFill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645675" y="3537625"/>
            <a:ext cx="83193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0" lvl="0" indent="-2540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</a:rPr>
              <a:t>•</a:t>
            </a:r>
            <a:r>
              <a:rPr lang="ko-KR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ko-KR" sz="1500" b="1">
                <a:solidFill>
                  <a:schemeClr val="dk1"/>
                </a:solidFill>
              </a:rPr>
              <a:t>현재 비가 오지 않아도 비가 올 예정인 경우 우산을 챙길 수 있도록 알림을 받고 싶다.</a:t>
            </a:r>
            <a:endParaRPr sz="1500" b="1">
              <a:solidFill>
                <a:schemeClr val="dk1"/>
              </a:solidFill>
            </a:endParaRPr>
          </a:p>
          <a:p>
            <a:pPr marL="508000" lvl="0" indent="-2540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</a:rPr>
              <a:t>•</a:t>
            </a:r>
            <a:r>
              <a:rPr lang="ko-KR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ko-KR" sz="1500" b="1">
                <a:solidFill>
                  <a:schemeClr val="dk1"/>
                </a:solidFill>
              </a:rPr>
              <a:t>우산과 일정 거리 이상 떨어지면 알림을 받아서 잃어버리지 않게 하고 싶다.</a:t>
            </a:r>
            <a:endParaRPr sz="1500" b="1">
              <a:solidFill>
                <a:schemeClr val="dk1"/>
              </a:solidFill>
            </a:endParaRPr>
          </a:p>
          <a:p>
            <a:pPr marL="508000" lvl="0" indent="-25400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ko-KR" sz="1500" b="1">
                <a:solidFill>
                  <a:schemeClr val="dk1"/>
                </a:solidFill>
              </a:rPr>
              <a:t>•</a:t>
            </a:r>
            <a:r>
              <a:rPr lang="ko-KR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ko-KR" sz="1500" b="1">
                <a:solidFill>
                  <a:schemeClr val="dk1"/>
                </a:solidFill>
              </a:rPr>
              <a:t>불필요한 알람이 울리지 않도록 세부 사항 설정 기능이 있었으면 좋겠다.</a:t>
            </a:r>
            <a:endParaRPr sz="1500" b="1">
              <a:solidFill>
                <a:schemeClr val="dk1"/>
              </a:solidFill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-141900" y="2772550"/>
            <a:ext cx="2484900" cy="433200"/>
          </a:xfrm>
          <a:prstGeom prst="roundRect">
            <a:avLst>
              <a:gd name="adj" fmla="val 16667"/>
            </a:avLst>
          </a:prstGeom>
          <a:solidFill>
            <a:srgbClr val="9D01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31100" y="2772550"/>
            <a:ext cx="2884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2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요구사항</a:t>
            </a:r>
            <a:endParaRPr sz="20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5FC48A89-EE58-4D79-82AD-A2F91CBC25D4}"/>
              </a:ext>
            </a:extLst>
          </p:cNvPr>
          <p:cNvSpPr/>
          <p:nvPr/>
        </p:nvSpPr>
        <p:spPr>
          <a:xfrm>
            <a:off x="3896481" y="238249"/>
            <a:ext cx="4899365" cy="237115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65F59A-66FF-414F-A68A-B37EA9101136}"/>
              </a:ext>
            </a:extLst>
          </p:cNvPr>
          <p:cNvSpPr/>
          <p:nvPr/>
        </p:nvSpPr>
        <p:spPr>
          <a:xfrm>
            <a:off x="317403" y="1190172"/>
            <a:ext cx="3351370" cy="349425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110;p15">
            <a:extLst>
              <a:ext uri="{FF2B5EF4-FFF2-40B4-BE49-F238E27FC236}">
                <a16:creationId xmlns:a16="http://schemas.microsoft.com/office/drawing/2014/main" id="{25757955-4803-4120-B46E-B1950625AB73}"/>
              </a:ext>
            </a:extLst>
          </p:cNvPr>
          <p:cNvSpPr/>
          <p:nvPr/>
        </p:nvSpPr>
        <p:spPr>
          <a:xfrm>
            <a:off x="-149650" y="238250"/>
            <a:ext cx="1656161" cy="518400"/>
          </a:xfrm>
          <a:prstGeom prst="roundRect">
            <a:avLst>
              <a:gd name="adj" fmla="val 16667"/>
            </a:avLst>
          </a:prstGeom>
          <a:solidFill>
            <a:srgbClr val="9D01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1BA4419A-2685-4E75-8118-5E0F7165F22F}"/>
              </a:ext>
            </a:extLst>
          </p:cNvPr>
          <p:cNvSpPr txBox="1"/>
          <p:nvPr/>
        </p:nvSpPr>
        <p:spPr>
          <a:xfrm>
            <a:off x="123350" y="238249"/>
            <a:ext cx="3351370" cy="51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20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기능</a:t>
            </a:r>
            <a:endParaRPr sz="20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85;p19">
            <a:extLst>
              <a:ext uri="{FF2B5EF4-FFF2-40B4-BE49-F238E27FC236}">
                <a16:creationId xmlns:a16="http://schemas.microsoft.com/office/drawing/2014/main" id="{2E7B7553-0C3F-44F8-96C8-01C0DDE43DF6}"/>
              </a:ext>
            </a:extLst>
          </p:cNvPr>
          <p:cNvSpPr/>
          <p:nvPr/>
        </p:nvSpPr>
        <p:spPr>
          <a:xfrm>
            <a:off x="585012" y="2019043"/>
            <a:ext cx="1691530" cy="1683060"/>
          </a:xfrm>
          <a:prstGeom prst="ellipse">
            <a:avLst/>
          </a:prstGeom>
          <a:noFill/>
          <a:ln w="25400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86;p19">
            <a:extLst>
              <a:ext uri="{FF2B5EF4-FFF2-40B4-BE49-F238E27FC236}">
                <a16:creationId xmlns:a16="http://schemas.microsoft.com/office/drawing/2014/main" id="{F72657D7-20F8-43DC-A843-CED4340227AE}"/>
              </a:ext>
            </a:extLst>
          </p:cNvPr>
          <p:cNvSpPr/>
          <p:nvPr/>
        </p:nvSpPr>
        <p:spPr>
          <a:xfrm>
            <a:off x="966729" y="2734537"/>
            <a:ext cx="940846" cy="253545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88;p19">
            <a:extLst>
              <a:ext uri="{FF2B5EF4-FFF2-40B4-BE49-F238E27FC236}">
                <a16:creationId xmlns:a16="http://schemas.microsoft.com/office/drawing/2014/main" id="{BF046747-A42E-4AA9-BCB0-A2CDDD9F48A4}"/>
              </a:ext>
            </a:extLst>
          </p:cNvPr>
          <p:cNvSpPr/>
          <p:nvPr/>
        </p:nvSpPr>
        <p:spPr>
          <a:xfrm>
            <a:off x="966729" y="3151607"/>
            <a:ext cx="940846" cy="253545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89;p19">
            <a:extLst>
              <a:ext uri="{FF2B5EF4-FFF2-40B4-BE49-F238E27FC236}">
                <a16:creationId xmlns:a16="http://schemas.microsoft.com/office/drawing/2014/main" id="{791E3837-FE10-47E1-A007-4E737BFBAA98}"/>
              </a:ext>
            </a:extLst>
          </p:cNvPr>
          <p:cNvSpPr txBox="1"/>
          <p:nvPr/>
        </p:nvSpPr>
        <p:spPr>
          <a:xfrm>
            <a:off x="1044711" y="2740127"/>
            <a:ext cx="824751" cy="21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우산 등록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90;p19">
            <a:extLst>
              <a:ext uri="{FF2B5EF4-FFF2-40B4-BE49-F238E27FC236}">
                <a16:creationId xmlns:a16="http://schemas.microsoft.com/office/drawing/2014/main" id="{567BE354-0F27-4D55-A7D5-3809ACB5812C}"/>
              </a:ext>
            </a:extLst>
          </p:cNvPr>
          <p:cNvSpPr txBox="1"/>
          <p:nvPr/>
        </p:nvSpPr>
        <p:spPr>
          <a:xfrm>
            <a:off x="1024776" y="3151607"/>
            <a:ext cx="824751" cy="20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우산 삭제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91;p19" descr="포괄">
            <a:extLst>
              <a:ext uri="{FF2B5EF4-FFF2-40B4-BE49-F238E27FC236}">
                <a16:creationId xmlns:a16="http://schemas.microsoft.com/office/drawing/2014/main" id="{A570A5F7-B07F-4D23-BCB9-775944FEAD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396" y="2195566"/>
            <a:ext cx="484627" cy="4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그래픽 17" descr="접힌 우산">
            <a:extLst>
              <a:ext uri="{FF2B5EF4-FFF2-40B4-BE49-F238E27FC236}">
                <a16:creationId xmlns:a16="http://schemas.microsoft.com/office/drawing/2014/main" id="{BF620407-B144-4E21-B5A9-6C6A3C270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397932" y="1458844"/>
            <a:ext cx="1354987" cy="1354987"/>
          </a:xfrm>
          <a:prstGeom prst="rect">
            <a:avLst/>
          </a:prstGeom>
        </p:spPr>
      </p:pic>
      <p:pic>
        <p:nvPicPr>
          <p:cNvPr id="19" name="그래픽 18" descr="Bluetooth">
            <a:extLst>
              <a:ext uri="{FF2B5EF4-FFF2-40B4-BE49-F238E27FC236}">
                <a16:creationId xmlns:a16="http://schemas.microsoft.com/office/drawing/2014/main" id="{36D3CDAE-6307-45D5-B569-C3ED4B8B9B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23729" y="2631974"/>
            <a:ext cx="457197" cy="4571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D3B6D5-C55E-4C28-AD8B-DE7C604DF3E9}"/>
              </a:ext>
            </a:extLst>
          </p:cNvPr>
          <p:cNvSpPr txBox="1"/>
          <p:nvPr/>
        </p:nvSpPr>
        <p:spPr>
          <a:xfrm>
            <a:off x="312443" y="1190170"/>
            <a:ext cx="1973925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우산 등록 및 삭제 </a:t>
            </a:r>
            <a:endParaRPr lang="en-US" altLang="ko-KR" b="1" dirty="0"/>
          </a:p>
        </p:txBody>
      </p:sp>
      <p:sp>
        <p:nvSpPr>
          <p:cNvPr id="20" name="Google Shape;148;p17">
            <a:extLst>
              <a:ext uri="{FF2B5EF4-FFF2-40B4-BE49-F238E27FC236}">
                <a16:creationId xmlns:a16="http://schemas.microsoft.com/office/drawing/2014/main" id="{7409B821-738F-443D-8A58-D19021FCA6A7}"/>
              </a:ext>
            </a:extLst>
          </p:cNvPr>
          <p:cNvSpPr/>
          <p:nvPr/>
        </p:nvSpPr>
        <p:spPr>
          <a:xfrm>
            <a:off x="4038507" y="358414"/>
            <a:ext cx="2158952" cy="2124856"/>
          </a:xfrm>
          <a:prstGeom prst="ellipse">
            <a:avLst/>
          </a:prstGeom>
          <a:noFill/>
          <a:ln w="25400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49;p17">
            <a:extLst>
              <a:ext uri="{FF2B5EF4-FFF2-40B4-BE49-F238E27FC236}">
                <a16:creationId xmlns:a16="http://schemas.microsoft.com/office/drawing/2014/main" id="{62F3ED42-DA32-4FC0-BA9B-139EA83F0635}"/>
              </a:ext>
            </a:extLst>
          </p:cNvPr>
          <p:cNvSpPr/>
          <p:nvPr/>
        </p:nvSpPr>
        <p:spPr>
          <a:xfrm>
            <a:off x="4590522" y="1392130"/>
            <a:ext cx="1080468" cy="3201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51;p17">
            <a:extLst>
              <a:ext uri="{FF2B5EF4-FFF2-40B4-BE49-F238E27FC236}">
                <a16:creationId xmlns:a16="http://schemas.microsoft.com/office/drawing/2014/main" id="{DDE41056-BD19-44B3-BBAA-0A384E6426E1}"/>
              </a:ext>
            </a:extLst>
          </p:cNvPr>
          <p:cNvSpPr/>
          <p:nvPr/>
        </p:nvSpPr>
        <p:spPr>
          <a:xfrm>
            <a:off x="4590522" y="1809200"/>
            <a:ext cx="1080468" cy="3201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52;p17">
            <a:extLst>
              <a:ext uri="{FF2B5EF4-FFF2-40B4-BE49-F238E27FC236}">
                <a16:creationId xmlns:a16="http://schemas.microsoft.com/office/drawing/2014/main" id="{AD717DBD-B376-4250-A36D-F718AEECB36A}"/>
              </a:ext>
            </a:extLst>
          </p:cNvPr>
          <p:cNvSpPr txBox="1"/>
          <p:nvPr/>
        </p:nvSpPr>
        <p:spPr>
          <a:xfrm>
            <a:off x="4820891" y="1440056"/>
            <a:ext cx="768017" cy="2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현위치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53;p17">
            <a:extLst>
              <a:ext uri="{FF2B5EF4-FFF2-40B4-BE49-F238E27FC236}">
                <a16:creationId xmlns:a16="http://schemas.microsoft.com/office/drawing/2014/main" id="{BF84A52F-A75E-4295-92B0-D86FD884238A}"/>
              </a:ext>
            </a:extLst>
          </p:cNvPr>
          <p:cNvSpPr txBox="1"/>
          <p:nvPr/>
        </p:nvSpPr>
        <p:spPr>
          <a:xfrm>
            <a:off x="4723432" y="1850925"/>
            <a:ext cx="967073" cy="27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목적지 설정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62;p17">
            <a:extLst>
              <a:ext uri="{FF2B5EF4-FFF2-40B4-BE49-F238E27FC236}">
                <a16:creationId xmlns:a16="http://schemas.microsoft.com/office/drawing/2014/main" id="{55F5A5FC-F155-4004-83AF-17145A2A3D33}"/>
              </a:ext>
            </a:extLst>
          </p:cNvPr>
          <p:cNvSpPr txBox="1"/>
          <p:nvPr/>
        </p:nvSpPr>
        <p:spPr>
          <a:xfrm>
            <a:off x="4721099" y="585329"/>
            <a:ext cx="785883" cy="442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현위치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도,시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63;p17">
            <a:extLst>
              <a:ext uri="{FF2B5EF4-FFF2-40B4-BE49-F238E27FC236}">
                <a16:creationId xmlns:a16="http://schemas.microsoft.com/office/drawing/2014/main" id="{FAE78480-4175-4135-A66D-252FAB5CE4B8}"/>
              </a:ext>
            </a:extLst>
          </p:cNvPr>
          <p:cNvSpPr txBox="1"/>
          <p:nvPr/>
        </p:nvSpPr>
        <p:spPr>
          <a:xfrm>
            <a:off x="4721098" y="974634"/>
            <a:ext cx="785883" cy="40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목적지: </a:t>
            </a:r>
            <a:r>
              <a:rPr lang="ko-KR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도,시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CD688F-103E-4C37-B7E7-CE5989E6F504}"/>
              </a:ext>
            </a:extLst>
          </p:cNvPr>
          <p:cNvSpPr txBox="1"/>
          <p:nvPr/>
        </p:nvSpPr>
        <p:spPr>
          <a:xfrm>
            <a:off x="6652619" y="247315"/>
            <a:ext cx="215895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현위치와 목적지 설정</a:t>
            </a:r>
            <a:endParaRPr lang="en-US" altLang="ko-KR" b="1" dirty="0"/>
          </a:p>
        </p:txBody>
      </p:sp>
      <p:sp>
        <p:nvSpPr>
          <p:cNvPr id="37" name="Google Shape;246;p20">
            <a:extLst>
              <a:ext uri="{FF2B5EF4-FFF2-40B4-BE49-F238E27FC236}">
                <a16:creationId xmlns:a16="http://schemas.microsoft.com/office/drawing/2014/main" id="{6F531470-DCAB-4BFC-8732-8462C3DF745B}"/>
              </a:ext>
            </a:extLst>
          </p:cNvPr>
          <p:cNvSpPr/>
          <p:nvPr/>
        </p:nvSpPr>
        <p:spPr>
          <a:xfrm>
            <a:off x="6486907" y="3089171"/>
            <a:ext cx="2159942" cy="2174251"/>
          </a:xfrm>
          <a:prstGeom prst="ellipse">
            <a:avLst/>
          </a:prstGeom>
          <a:noFill/>
          <a:ln w="25400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47;p20">
            <a:extLst>
              <a:ext uri="{FF2B5EF4-FFF2-40B4-BE49-F238E27FC236}">
                <a16:creationId xmlns:a16="http://schemas.microsoft.com/office/drawing/2014/main" id="{0490D250-7A46-468B-8338-F18AEC9305F8}"/>
              </a:ext>
            </a:extLst>
          </p:cNvPr>
          <p:cNvSpPr/>
          <p:nvPr/>
        </p:nvSpPr>
        <p:spPr>
          <a:xfrm>
            <a:off x="6886553" y="4005129"/>
            <a:ext cx="1364366" cy="37256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48;p20">
            <a:extLst>
              <a:ext uri="{FF2B5EF4-FFF2-40B4-BE49-F238E27FC236}">
                <a16:creationId xmlns:a16="http://schemas.microsoft.com/office/drawing/2014/main" id="{67F25229-4892-41CB-9E31-D3B48E441C96}"/>
              </a:ext>
            </a:extLst>
          </p:cNvPr>
          <p:cNvSpPr txBox="1"/>
          <p:nvPr/>
        </p:nvSpPr>
        <p:spPr>
          <a:xfrm>
            <a:off x="6972152" y="4070563"/>
            <a:ext cx="1189452" cy="26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알람 시간대 설정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249;p20" descr="토글">
            <a:extLst>
              <a:ext uri="{FF2B5EF4-FFF2-40B4-BE49-F238E27FC236}">
                <a16:creationId xmlns:a16="http://schemas.microsoft.com/office/drawing/2014/main" id="{CDA5627F-BB87-4D2A-B279-230EE5F3FE22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b="47440"/>
          <a:stretch/>
        </p:blipFill>
        <p:spPr>
          <a:xfrm>
            <a:off x="7566878" y="3570180"/>
            <a:ext cx="487857" cy="30221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250;p20">
            <a:extLst>
              <a:ext uri="{FF2B5EF4-FFF2-40B4-BE49-F238E27FC236}">
                <a16:creationId xmlns:a16="http://schemas.microsoft.com/office/drawing/2014/main" id="{B6641839-E8CF-49D3-AD54-199D28A3E42A}"/>
              </a:ext>
            </a:extLst>
          </p:cNvPr>
          <p:cNvSpPr txBox="1"/>
          <p:nvPr/>
        </p:nvSpPr>
        <p:spPr>
          <a:xfrm>
            <a:off x="7121231" y="3631185"/>
            <a:ext cx="487857" cy="26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알림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51;p20">
            <a:extLst>
              <a:ext uri="{FF2B5EF4-FFF2-40B4-BE49-F238E27FC236}">
                <a16:creationId xmlns:a16="http://schemas.microsoft.com/office/drawing/2014/main" id="{A33AF48B-3819-487E-8D34-D855874133FD}"/>
              </a:ext>
            </a:extLst>
          </p:cNvPr>
          <p:cNvSpPr txBox="1"/>
          <p:nvPr/>
        </p:nvSpPr>
        <p:spPr>
          <a:xfrm>
            <a:off x="6960901" y="4510964"/>
            <a:ext cx="1296374" cy="26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현재 설정된 시간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CB45230-0E3F-4896-809B-DD5B4D2C141E}"/>
              </a:ext>
            </a:extLst>
          </p:cNvPr>
          <p:cNvSpPr/>
          <p:nvPr/>
        </p:nvSpPr>
        <p:spPr>
          <a:xfrm>
            <a:off x="3896481" y="2872575"/>
            <a:ext cx="4899365" cy="2627863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93B5DD-D94A-47CF-85A4-E8CC61AEE1B0}"/>
              </a:ext>
            </a:extLst>
          </p:cNvPr>
          <p:cNvSpPr txBox="1"/>
          <p:nvPr/>
        </p:nvSpPr>
        <p:spPr>
          <a:xfrm>
            <a:off x="3896481" y="2879724"/>
            <a:ext cx="1794024" cy="310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알림 세부 설정</a:t>
            </a:r>
            <a:endParaRPr lang="en-US" altLang="ko-KR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7905BA-2049-4FEF-91E8-D39890ADD6FA}"/>
              </a:ext>
            </a:extLst>
          </p:cNvPr>
          <p:cNvSpPr txBox="1"/>
          <p:nvPr/>
        </p:nvSpPr>
        <p:spPr>
          <a:xfrm>
            <a:off x="623288" y="4063165"/>
            <a:ext cx="2791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워치에</a:t>
            </a:r>
            <a:r>
              <a:rPr lang="ko-KR" altLang="en-US" dirty="0"/>
              <a:t> 우산을 등록 후 어플 이용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735392-C33E-453A-94A8-B2BDE0FC4E8B}"/>
              </a:ext>
            </a:extLst>
          </p:cNvPr>
          <p:cNvSpPr txBox="1"/>
          <p:nvPr/>
        </p:nvSpPr>
        <p:spPr>
          <a:xfrm>
            <a:off x="6509644" y="1881543"/>
            <a:ext cx="227818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300" dirty="0"/>
              <a:t>현위치와 목적지를 설정하면</a:t>
            </a:r>
            <a:endParaRPr lang="en-US" altLang="ko-KR" sz="1300" dirty="0"/>
          </a:p>
          <a:p>
            <a:pPr algn="r"/>
            <a:r>
              <a:rPr lang="ko-KR" altLang="en-US" sz="1300" dirty="0"/>
              <a:t>해당 지역의 날씨 정보와</a:t>
            </a:r>
            <a:endParaRPr lang="en-US" altLang="ko-KR" sz="1300" dirty="0"/>
          </a:p>
          <a:p>
            <a:pPr algn="r"/>
            <a:r>
              <a:rPr lang="ko-KR" altLang="en-US" sz="1300" dirty="0"/>
              <a:t>당일 비 소식 알림 제공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35BA96-23E9-44AC-B8A2-883FEB4A416C}"/>
              </a:ext>
            </a:extLst>
          </p:cNvPr>
          <p:cNvSpPr txBox="1"/>
          <p:nvPr/>
        </p:nvSpPr>
        <p:spPr>
          <a:xfrm>
            <a:off x="3966749" y="4322870"/>
            <a:ext cx="237116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당일 비 소식을 받을 시간을 </a:t>
            </a:r>
            <a:endParaRPr lang="en-US" altLang="ko-KR" sz="1300" dirty="0"/>
          </a:p>
          <a:p>
            <a:r>
              <a:rPr lang="ko-KR" altLang="en-US" sz="1300" dirty="0"/>
              <a:t>설정하면 그 시각에 알림 발생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dirty="0"/>
              <a:t>알림 </a:t>
            </a:r>
            <a:r>
              <a:rPr lang="en-US" altLang="ko-KR" sz="1300" dirty="0"/>
              <a:t>on/off </a:t>
            </a:r>
            <a:r>
              <a:rPr lang="ko-KR" altLang="en-US" sz="1300" dirty="0"/>
              <a:t>가능하게 하여</a:t>
            </a:r>
            <a:endParaRPr lang="en-US" altLang="ko-KR" sz="1300" dirty="0"/>
          </a:p>
          <a:p>
            <a:r>
              <a:rPr lang="ko-KR" altLang="en-US" sz="1300" dirty="0"/>
              <a:t>불필요한 알림 방지 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07687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A58E69-8698-4C3A-91C8-A3E4914941AE}"/>
              </a:ext>
            </a:extLst>
          </p:cNvPr>
          <p:cNvSpPr/>
          <p:nvPr/>
        </p:nvSpPr>
        <p:spPr>
          <a:xfrm>
            <a:off x="150822" y="343559"/>
            <a:ext cx="8831969" cy="522322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손목시계">
            <a:extLst>
              <a:ext uri="{FF2B5EF4-FFF2-40B4-BE49-F238E27FC236}">
                <a16:creationId xmlns:a16="http://schemas.microsoft.com/office/drawing/2014/main" id="{D947CEC7-CFDA-40DE-8E2C-5D68DB533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6484" y="1158231"/>
            <a:ext cx="1310640" cy="1310640"/>
          </a:xfrm>
          <a:prstGeom prst="rect">
            <a:avLst/>
          </a:prstGeom>
        </p:spPr>
      </p:pic>
      <p:pic>
        <p:nvPicPr>
          <p:cNvPr id="7" name="그래픽 6" descr="접힌 우산">
            <a:extLst>
              <a:ext uri="{FF2B5EF4-FFF2-40B4-BE49-F238E27FC236}">
                <a16:creationId xmlns:a16="http://schemas.microsoft.com/office/drawing/2014/main" id="{CB062868-3E94-4CB6-B890-EB9E338F50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7050024" y="832096"/>
            <a:ext cx="1962912" cy="1962912"/>
          </a:xfrm>
          <a:prstGeom prst="rect">
            <a:avLst/>
          </a:prstGeom>
        </p:spPr>
      </p:pic>
      <p:pic>
        <p:nvPicPr>
          <p:cNvPr id="11" name="그래픽 10" descr="확성시1">
            <a:extLst>
              <a:ext uri="{FF2B5EF4-FFF2-40B4-BE49-F238E27FC236}">
                <a16:creationId xmlns:a16="http://schemas.microsoft.com/office/drawing/2014/main" id="{BEE0521C-A968-48E0-B4AC-E1E7F9749B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4894" y="3076954"/>
            <a:ext cx="914400" cy="914400"/>
          </a:xfrm>
          <a:prstGeom prst="rect">
            <a:avLst/>
          </a:prstGeom>
        </p:spPr>
      </p:pic>
      <p:pic>
        <p:nvPicPr>
          <p:cNvPr id="12" name="그래픽 11" descr="손목시계">
            <a:extLst>
              <a:ext uri="{FF2B5EF4-FFF2-40B4-BE49-F238E27FC236}">
                <a16:creationId xmlns:a16="http://schemas.microsoft.com/office/drawing/2014/main" id="{141542D1-C783-4982-9AE8-2A9D67E4E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8630" y="3601210"/>
            <a:ext cx="1310640" cy="1310640"/>
          </a:xfrm>
          <a:prstGeom prst="rect">
            <a:avLst/>
          </a:prstGeom>
        </p:spPr>
      </p:pic>
      <p:pic>
        <p:nvPicPr>
          <p:cNvPr id="13" name="그래픽 12" descr="접힌 우산">
            <a:extLst>
              <a:ext uri="{FF2B5EF4-FFF2-40B4-BE49-F238E27FC236}">
                <a16:creationId xmlns:a16="http://schemas.microsoft.com/office/drawing/2014/main" id="{87C9C432-9882-4B13-9DF0-1CF6409737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7050024" y="3241544"/>
            <a:ext cx="1962912" cy="1962912"/>
          </a:xfrm>
          <a:prstGeom prst="rect">
            <a:avLst/>
          </a:prstGeom>
        </p:spPr>
      </p:pic>
      <p:pic>
        <p:nvPicPr>
          <p:cNvPr id="17" name="그래픽 16" descr="Bluetooth">
            <a:extLst>
              <a:ext uri="{FF2B5EF4-FFF2-40B4-BE49-F238E27FC236}">
                <a16:creationId xmlns:a16="http://schemas.microsoft.com/office/drawing/2014/main" id="{D4FB83D2-4EAB-4D9B-9B43-657400681E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60465" y="1229857"/>
            <a:ext cx="457197" cy="457197"/>
          </a:xfrm>
          <a:prstGeom prst="rect">
            <a:avLst/>
          </a:prstGeom>
        </p:spPr>
      </p:pic>
      <p:pic>
        <p:nvPicPr>
          <p:cNvPr id="18" name="그래픽 17" descr="Bluetooth">
            <a:extLst>
              <a:ext uri="{FF2B5EF4-FFF2-40B4-BE49-F238E27FC236}">
                <a16:creationId xmlns:a16="http://schemas.microsoft.com/office/drawing/2014/main" id="{09147923-7DB1-4896-A433-7011537F3E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84520" y="3601210"/>
            <a:ext cx="457200" cy="457200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8E6C76B-40BE-4CD2-86F2-4BE05104F23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707124" y="1813551"/>
            <a:ext cx="571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66A97FA-2439-416E-A2DF-8498A8EE0935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4870702" y="4223000"/>
            <a:ext cx="21793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E6E361F-0712-44F8-BFE5-5C07674B7900}"/>
              </a:ext>
            </a:extLst>
          </p:cNvPr>
          <p:cNvSpPr txBox="1"/>
          <p:nvPr/>
        </p:nvSpPr>
        <p:spPr>
          <a:xfrm>
            <a:off x="1962506" y="3882668"/>
            <a:ext cx="25378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워치와</a:t>
            </a:r>
            <a:r>
              <a:rPr lang="ko-KR" altLang="en-US" dirty="0"/>
              <a:t> 우산과의 거리가 멀어</a:t>
            </a:r>
            <a:endParaRPr lang="en-US" altLang="ko-KR" dirty="0"/>
          </a:p>
          <a:p>
            <a:pPr algn="ctr"/>
            <a:r>
              <a:rPr lang="ko-KR" altLang="en-US" dirty="0"/>
              <a:t>블루투스 신호가 끊기면 </a:t>
            </a:r>
            <a:endParaRPr lang="en-US" altLang="ko-KR" dirty="0"/>
          </a:p>
          <a:p>
            <a:pPr algn="ctr"/>
            <a:r>
              <a:rPr lang="ko-KR" altLang="en-US" dirty="0"/>
              <a:t>스마트 </a:t>
            </a:r>
            <a:r>
              <a:rPr lang="ko-KR" altLang="en-US" dirty="0" err="1"/>
              <a:t>워치에</a:t>
            </a:r>
            <a:r>
              <a:rPr lang="ko-KR" altLang="en-US" dirty="0"/>
              <a:t> 알림을 울린다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BAA5B3-D290-4170-9948-32BD0E380ED4}"/>
              </a:ext>
            </a:extLst>
          </p:cNvPr>
          <p:cNvSpPr txBox="1"/>
          <p:nvPr/>
        </p:nvSpPr>
        <p:spPr>
          <a:xfrm>
            <a:off x="2270307" y="1492000"/>
            <a:ext cx="31261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워치와</a:t>
            </a:r>
            <a:r>
              <a:rPr lang="ko-KR" altLang="en-US" dirty="0"/>
              <a:t> 우산과의 거리가 가까워</a:t>
            </a:r>
            <a:endParaRPr lang="en-US" altLang="ko-KR" dirty="0"/>
          </a:p>
          <a:p>
            <a:pPr algn="ctr"/>
            <a:r>
              <a:rPr lang="ko-KR" altLang="en-US" dirty="0"/>
              <a:t>블루투스 신호가 잡히면</a:t>
            </a:r>
            <a:endParaRPr lang="en-US" altLang="ko-KR" dirty="0"/>
          </a:p>
          <a:p>
            <a:pPr algn="ctr"/>
            <a:r>
              <a:rPr lang="ko-KR" altLang="en-US" dirty="0"/>
              <a:t>스마트 </a:t>
            </a:r>
            <a:r>
              <a:rPr lang="ko-KR" altLang="en-US" dirty="0" err="1"/>
              <a:t>워치에</a:t>
            </a:r>
            <a:r>
              <a:rPr lang="ko-KR" altLang="en-US" dirty="0"/>
              <a:t> 알림이 울리지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Google Shape;110;p15">
            <a:extLst>
              <a:ext uri="{FF2B5EF4-FFF2-40B4-BE49-F238E27FC236}">
                <a16:creationId xmlns:a16="http://schemas.microsoft.com/office/drawing/2014/main" id="{84B2CCCD-70D9-49BD-BAD3-6F2BBB5820E3}"/>
              </a:ext>
            </a:extLst>
          </p:cNvPr>
          <p:cNvSpPr/>
          <p:nvPr/>
        </p:nvSpPr>
        <p:spPr>
          <a:xfrm>
            <a:off x="-149650" y="238250"/>
            <a:ext cx="1656161" cy="518400"/>
          </a:xfrm>
          <a:prstGeom prst="roundRect">
            <a:avLst>
              <a:gd name="adj" fmla="val 16667"/>
            </a:avLst>
          </a:prstGeom>
          <a:solidFill>
            <a:srgbClr val="9D01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12;p15">
            <a:extLst>
              <a:ext uri="{FF2B5EF4-FFF2-40B4-BE49-F238E27FC236}">
                <a16:creationId xmlns:a16="http://schemas.microsoft.com/office/drawing/2014/main" id="{02DEF6DC-9B4E-4CE1-AD25-4A8277A37EAC}"/>
              </a:ext>
            </a:extLst>
          </p:cNvPr>
          <p:cNvSpPr txBox="1"/>
          <p:nvPr/>
        </p:nvSpPr>
        <p:spPr>
          <a:xfrm>
            <a:off x="123350" y="238249"/>
            <a:ext cx="3351370" cy="51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20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기능</a:t>
            </a:r>
            <a:endParaRPr sz="20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A474D0-C874-45D9-8C90-596796D3DE05}"/>
              </a:ext>
            </a:extLst>
          </p:cNvPr>
          <p:cNvSpPr txBox="1"/>
          <p:nvPr/>
        </p:nvSpPr>
        <p:spPr>
          <a:xfrm>
            <a:off x="1506511" y="343559"/>
            <a:ext cx="1438975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우산 분실 방지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96116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F7663B-5E0E-4792-9B17-56C15673B5AE}"/>
              </a:ext>
            </a:extLst>
          </p:cNvPr>
          <p:cNvSpPr/>
          <p:nvPr/>
        </p:nvSpPr>
        <p:spPr>
          <a:xfrm>
            <a:off x="150822" y="343559"/>
            <a:ext cx="8831969" cy="522322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10;p15">
            <a:extLst>
              <a:ext uri="{FF2B5EF4-FFF2-40B4-BE49-F238E27FC236}">
                <a16:creationId xmlns:a16="http://schemas.microsoft.com/office/drawing/2014/main" id="{81EF3A94-D735-4F95-9ACF-6D6F12179AF1}"/>
              </a:ext>
            </a:extLst>
          </p:cNvPr>
          <p:cNvSpPr/>
          <p:nvPr/>
        </p:nvSpPr>
        <p:spPr>
          <a:xfrm>
            <a:off x="-149650" y="238250"/>
            <a:ext cx="1656161" cy="518400"/>
          </a:xfrm>
          <a:prstGeom prst="roundRect">
            <a:avLst>
              <a:gd name="adj" fmla="val 16667"/>
            </a:avLst>
          </a:prstGeom>
          <a:solidFill>
            <a:srgbClr val="9D01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12;p15">
            <a:extLst>
              <a:ext uri="{FF2B5EF4-FFF2-40B4-BE49-F238E27FC236}">
                <a16:creationId xmlns:a16="http://schemas.microsoft.com/office/drawing/2014/main" id="{38D02287-515D-4811-8719-B16643868D79}"/>
              </a:ext>
            </a:extLst>
          </p:cNvPr>
          <p:cNvSpPr txBox="1"/>
          <p:nvPr/>
        </p:nvSpPr>
        <p:spPr>
          <a:xfrm>
            <a:off x="123350" y="238249"/>
            <a:ext cx="3351370" cy="51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20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기능</a:t>
            </a:r>
            <a:endParaRPr sz="20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330283-92B7-4715-994E-850E4EA6AFF1}"/>
              </a:ext>
            </a:extLst>
          </p:cNvPr>
          <p:cNvSpPr txBox="1"/>
          <p:nvPr/>
        </p:nvSpPr>
        <p:spPr>
          <a:xfrm>
            <a:off x="1506511" y="343559"/>
            <a:ext cx="1438975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우산 찾기</a:t>
            </a:r>
            <a:endParaRPr lang="en-US" altLang="ko-KR" b="1" dirty="0"/>
          </a:p>
        </p:txBody>
      </p:sp>
      <p:sp>
        <p:nvSpPr>
          <p:cNvPr id="40" name="Google Shape;117;p16">
            <a:extLst>
              <a:ext uri="{FF2B5EF4-FFF2-40B4-BE49-F238E27FC236}">
                <a16:creationId xmlns:a16="http://schemas.microsoft.com/office/drawing/2014/main" id="{CF482AE6-7ED9-4582-A060-C526AED9947E}"/>
              </a:ext>
            </a:extLst>
          </p:cNvPr>
          <p:cNvSpPr/>
          <p:nvPr/>
        </p:nvSpPr>
        <p:spPr>
          <a:xfrm>
            <a:off x="5039774" y="789815"/>
            <a:ext cx="3351370" cy="3381322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18;p16">
            <a:extLst>
              <a:ext uri="{FF2B5EF4-FFF2-40B4-BE49-F238E27FC236}">
                <a16:creationId xmlns:a16="http://schemas.microsoft.com/office/drawing/2014/main" id="{E8580244-6F6D-4495-810A-C14B5234E95B}"/>
              </a:ext>
            </a:extLst>
          </p:cNvPr>
          <p:cNvSpPr/>
          <p:nvPr/>
        </p:nvSpPr>
        <p:spPr>
          <a:xfrm>
            <a:off x="5547398" y="2925808"/>
            <a:ext cx="658681" cy="651189"/>
          </a:xfrm>
          <a:prstGeom prst="ellipse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19;p16">
            <a:extLst>
              <a:ext uri="{FF2B5EF4-FFF2-40B4-BE49-F238E27FC236}">
                <a16:creationId xmlns:a16="http://schemas.microsoft.com/office/drawing/2014/main" id="{80307DCE-738A-4583-A954-99820AEF0FEB}"/>
              </a:ext>
            </a:extLst>
          </p:cNvPr>
          <p:cNvSpPr/>
          <p:nvPr/>
        </p:nvSpPr>
        <p:spPr>
          <a:xfrm>
            <a:off x="7625247" y="2150215"/>
            <a:ext cx="658681" cy="651189"/>
          </a:xfrm>
          <a:prstGeom prst="ellipse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120;p16">
            <a:extLst>
              <a:ext uri="{FF2B5EF4-FFF2-40B4-BE49-F238E27FC236}">
                <a16:creationId xmlns:a16="http://schemas.microsoft.com/office/drawing/2014/main" id="{3B62C885-0725-4CA9-B0E5-5420C8935C09}"/>
              </a:ext>
            </a:extLst>
          </p:cNvPr>
          <p:cNvSpPr/>
          <p:nvPr/>
        </p:nvSpPr>
        <p:spPr>
          <a:xfrm>
            <a:off x="5150382" y="2118982"/>
            <a:ext cx="658681" cy="651189"/>
          </a:xfrm>
          <a:prstGeom prst="ellipse">
            <a:avLst/>
          </a:prstGeom>
          <a:solidFill>
            <a:srgbClr val="FFC000"/>
          </a:solidFill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21;p16">
            <a:extLst>
              <a:ext uri="{FF2B5EF4-FFF2-40B4-BE49-F238E27FC236}">
                <a16:creationId xmlns:a16="http://schemas.microsoft.com/office/drawing/2014/main" id="{B85BD671-23B5-4811-9D5B-15928513D7C8}"/>
              </a:ext>
            </a:extLst>
          </p:cNvPr>
          <p:cNvSpPr/>
          <p:nvPr/>
        </p:nvSpPr>
        <p:spPr>
          <a:xfrm>
            <a:off x="7181857" y="2950245"/>
            <a:ext cx="658681" cy="651189"/>
          </a:xfrm>
          <a:prstGeom prst="ellipse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22;p16">
            <a:extLst>
              <a:ext uri="{FF2B5EF4-FFF2-40B4-BE49-F238E27FC236}">
                <a16:creationId xmlns:a16="http://schemas.microsoft.com/office/drawing/2014/main" id="{6A2323C9-99A7-4990-AD70-1FE716BFC7F2}"/>
              </a:ext>
            </a:extLst>
          </p:cNvPr>
          <p:cNvSpPr/>
          <p:nvPr/>
        </p:nvSpPr>
        <p:spPr>
          <a:xfrm>
            <a:off x="6386830" y="3303535"/>
            <a:ext cx="658681" cy="651189"/>
          </a:xfrm>
          <a:prstGeom prst="ellipse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123;p16" descr="포괄">
            <a:extLst>
              <a:ext uri="{FF2B5EF4-FFF2-40B4-BE49-F238E27FC236}">
                <a16:creationId xmlns:a16="http://schemas.microsoft.com/office/drawing/2014/main" id="{5AB8A4EA-E8B9-470E-AE12-1C65115415A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1858" y="3046055"/>
            <a:ext cx="534520" cy="52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124;p16" descr="휴대폰 진동">
            <a:extLst>
              <a:ext uri="{FF2B5EF4-FFF2-40B4-BE49-F238E27FC236}">
                <a16:creationId xmlns:a16="http://schemas.microsoft.com/office/drawing/2014/main" id="{28D7FB4A-3E12-4B7A-9D1D-DF29ACA38B6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27048" y="3018256"/>
            <a:ext cx="534520" cy="52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125;p16" descr="확성시1">
            <a:extLst>
              <a:ext uri="{FF2B5EF4-FFF2-40B4-BE49-F238E27FC236}">
                <a16:creationId xmlns:a16="http://schemas.microsoft.com/office/drawing/2014/main" id="{842AD12F-D70A-4806-AD31-099B67FB30B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30032" y="2170095"/>
            <a:ext cx="534520" cy="52844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126;p16">
            <a:extLst>
              <a:ext uri="{FF2B5EF4-FFF2-40B4-BE49-F238E27FC236}">
                <a16:creationId xmlns:a16="http://schemas.microsoft.com/office/drawing/2014/main" id="{0C2C2DBB-FB41-403A-9F4E-D0CF575F44FB}"/>
              </a:ext>
            </a:extLst>
          </p:cNvPr>
          <p:cNvSpPr txBox="1"/>
          <p:nvPr/>
        </p:nvSpPr>
        <p:spPr>
          <a:xfrm>
            <a:off x="5720785" y="2259729"/>
            <a:ext cx="1982999" cy="79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ko-KR" altLang="en-US" sz="2400" b="1" dirty="0"/>
              <a:t>내 우산</a:t>
            </a:r>
            <a:endParaRPr lang="en-US" altLang="ko-KR" sz="24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ko-KR" altLang="en-US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연결됨</a:t>
            </a:r>
            <a:endParaRPr lang="en-US" altLang="ko-KR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128;p16">
            <a:extLst>
              <a:ext uri="{FF2B5EF4-FFF2-40B4-BE49-F238E27FC236}">
                <a16:creationId xmlns:a16="http://schemas.microsoft.com/office/drawing/2014/main" id="{A376CA18-7FC1-4039-8C27-3ADB179B324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69402" y="1270273"/>
            <a:ext cx="417428" cy="743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129;p16" descr="텍스트이(가) 표시된 사진&#10;&#10;자동 생성된 설명">
            <a:extLst>
              <a:ext uri="{FF2B5EF4-FFF2-40B4-BE49-F238E27FC236}">
                <a16:creationId xmlns:a16="http://schemas.microsoft.com/office/drawing/2014/main" id="{486399EA-11B8-401D-9F1A-C35E8D0C383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11688" y="1158789"/>
            <a:ext cx="1178623" cy="854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130;p16" descr="핀 있는 지도">
            <a:extLst>
              <a:ext uri="{FF2B5EF4-FFF2-40B4-BE49-F238E27FC236}">
                <a16:creationId xmlns:a16="http://schemas.microsoft.com/office/drawing/2014/main" id="{FD9608A1-7E17-48C8-ACC6-A8D4891988F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66480" y="3367023"/>
            <a:ext cx="534520" cy="52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143;p16" descr="배터리 충전">
            <a:extLst>
              <a:ext uri="{FF2B5EF4-FFF2-40B4-BE49-F238E27FC236}">
                <a16:creationId xmlns:a16="http://schemas.microsoft.com/office/drawing/2014/main" id="{787191AB-0632-40C3-85EA-DBDCEBB38763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26596" y="2242658"/>
            <a:ext cx="534520" cy="52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래픽 4" descr="터치 스크린">
            <a:extLst>
              <a:ext uri="{FF2B5EF4-FFF2-40B4-BE49-F238E27FC236}">
                <a16:creationId xmlns:a16="http://schemas.microsoft.com/office/drawing/2014/main" id="{EB62F8FD-AFCC-4E2B-9B92-610C26F341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323239">
            <a:off x="4259375" y="2144346"/>
            <a:ext cx="1314116" cy="1314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A30614-A2CD-4746-94C1-50F7F581C381}"/>
              </a:ext>
            </a:extLst>
          </p:cNvPr>
          <p:cNvSpPr txBox="1"/>
          <p:nvPr/>
        </p:nvSpPr>
        <p:spPr>
          <a:xfrm>
            <a:off x="4173934" y="20162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/>
              <a:t>터치</a:t>
            </a:r>
          </a:p>
        </p:txBody>
      </p:sp>
      <p:pic>
        <p:nvPicPr>
          <p:cNvPr id="25" name="그래픽 24" descr="접힌 우산">
            <a:extLst>
              <a:ext uri="{FF2B5EF4-FFF2-40B4-BE49-F238E27FC236}">
                <a16:creationId xmlns:a16="http://schemas.microsoft.com/office/drawing/2014/main" id="{0EE77DEC-2E1B-473F-AED7-F343BC65C2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81432" y="2118982"/>
            <a:ext cx="2720580" cy="2720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04B2B7-EB17-4807-ABB3-D73D49DF282E}"/>
              </a:ext>
            </a:extLst>
          </p:cNvPr>
          <p:cNvSpPr txBox="1"/>
          <p:nvPr/>
        </p:nvSpPr>
        <p:spPr>
          <a:xfrm>
            <a:off x="1898004" y="1737137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1" dirty="0">
                <a:solidFill>
                  <a:srgbClr val="C00000"/>
                </a:solidFill>
              </a:rPr>
              <a:t>삑 </a:t>
            </a:r>
            <a:r>
              <a:rPr lang="en-US" altLang="ko-KR" sz="2400" b="1" i="1" dirty="0">
                <a:solidFill>
                  <a:srgbClr val="C00000"/>
                </a:solidFill>
              </a:rPr>
              <a:t>!</a:t>
            </a:r>
            <a:endParaRPr lang="ko-KR" altLang="en-US" sz="2400" b="1" i="1" dirty="0">
              <a:solidFill>
                <a:srgbClr val="C0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2620152-B4C2-4B82-ADD7-B9AB5D04E1A2}"/>
              </a:ext>
            </a:extLst>
          </p:cNvPr>
          <p:cNvCxnSpPr/>
          <p:nvPr/>
        </p:nvCxnSpPr>
        <p:spPr>
          <a:xfrm flipV="1">
            <a:off x="1860895" y="1661823"/>
            <a:ext cx="236569" cy="40731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31E5C32-C773-4AA6-AA5F-86B964640210}"/>
              </a:ext>
            </a:extLst>
          </p:cNvPr>
          <p:cNvCxnSpPr>
            <a:cxnSpLocks/>
          </p:cNvCxnSpPr>
          <p:nvPr/>
        </p:nvCxnSpPr>
        <p:spPr>
          <a:xfrm flipV="1">
            <a:off x="2206671" y="2077169"/>
            <a:ext cx="393652" cy="20365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EE6C051-8FD6-4028-A6F6-01CAA1476085}"/>
              </a:ext>
            </a:extLst>
          </p:cNvPr>
          <p:cNvSpPr txBox="1"/>
          <p:nvPr/>
        </p:nvSpPr>
        <p:spPr>
          <a:xfrm>
            <a:off x="1855870" y="4592960"/>
            <a:ext cx="4891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우산과의 거리가 가까워져 우산의 신호가 잡히면</a:t>
            </a:r>
            <a:endParaRPr lang="en-US" altLang="ko-KR" dirty="0"/>
          </a:p>
          <a:p>
            <a:pPr algn="ctr"/>
            <a:r>
              <a:rPr lang="en-US" altLang="ko-KR" b="1" dirty="0"/>
              <a:t>“</a:t>
            </a:r>
            <a:r>
              <a:rPr lang="ko-KR" altLang="en-US" b="1" dirty="0"/>
              <a:t>우산 소리내기</a:t>
            </a:r>
            <a:r>
              <a:rPr lang="en-US" altLang="ko-KR" b="1" dirty="0"/>
              <a:t>” </a:t>
            </a:r>
            <a:r>
              <a:rPr lang="ko-KR" altLang="en-US" dirty="0"/>
              <a:t>버튼을 눌러 우산의 위치를 보다 쉽게 파악</a:t>
            </a:r>
          </a:p>
        </p:txBody>
      </p:sp>
    </p:spTree>
    <p:extLst>
      <p:ext uri="{BB962C8B-B14F-4D97-AF65-F5344CB8AC3E}">
        <p14:creationId xmlns:p14="http://schemas.microsoft.com/office/powerpoint/2010/main" val="43217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8759B551-2E81-4A2F-9FB1-E4AD796D43D9}"/>
              </a:ext>
            </a:extLst>
          </p:cNvPr>
          <p:cNvSpPr/>
          <p:nvPr/>
        </p:nvSpPr>
        <p:spPr>
          <a:xfrm rot="618608">
            <a:off x="7745700" y="4427781"/>
            <a:ext cx="476282" cy="3814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12A8972-2B55-4624-A89F-CB9208767E13}"/>
              </a:ext>
            </a:extLst>
          </p:cNvPr>
          <p:cNvSpPr/>
          <p:nvPr/>
        </p:nvSpPr>
        <p:spPr>
          <a:xfrm rot="20235400">
            <a:off x="8020911" y="4399915"/>
            <a:ext cx="265190" cy="4827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10;p15">
            <a:extLst>
              <a:ext uri="{FF2B5EF4-FFF2-40B4-BE49-F238E27FC236}">
                <a16:creationId xmlns:a16="http://schemas.microsoft.com/office/drawing/2014/main" id="{81EF3A94-D735-4F95-9ACF-6D6F12179AF1}"/>
              </a:ext>
            </a:extLst>
          </p:cNvPr>
          <p:cNvSpPr/>
          <p:nvPr/>
        </p:nvSpPr>
        <p:spPr>
          <a:xfrm>
            <a:off x="-149650" y="238250"/>
            <a:ext cx="1656161" cy="518400"/>
          </a:xfrm>
          <a:prstGeom prst="roundRect">
            <a:avLst>
              <a:gd name="adj" fmla="val 16667"/>
            </a:avLst>
          </a:prstGeom>
          <a:solidFill>
            <a:srgbClr val="9D01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12;p15">
            <a:extLst>
              <a:ext uri="{FF2B5EF4-FFF2-40B4-BE49-F238E27FC236}">
                <a16:creationId xmlns:a16="http://schemas.microsoft.com/office/drawing/2014/main" id="{38D02287-515D-4811-8719-B16643868D79}"/>
              </a:ext>
            </a:extLst>
          </p:cNvPr>
          <p:cNvSpPr txBox="1"/>
          <p:nvPr/>
        </p:nvSpPr>
        <p:spPr>
          <a:xfrm>
            <a:off x="123350" y="238249"/>
            <a:ext cx="3351370" cy="51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20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기능</a:t>
            </a:r>
            <a:endParaRPr sz="20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B58ECC-A2B7-496E-95AF-837048043234}"/>
              </a:ext>
            </a:extLst>
          </p:cNvPr>
          <p:cNvSpPr txBox="1"/>
          <p:nvPr/>
        </p:nvSpPr>
        <p:spPr>
          <a:xfrm>
            <a:off x="6790283" y="926595"/>
            <a:ext cx="203866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우산의 배터리 확인 </a:t>
            </a:r>
            <a:endParaRPr lang="en-US" altLang="ko-KR" b="1" dirty="0"/>
          </a:p>
        </p:txBody>
      </p:sp>
      <p:sp>
        <p:nvSpPr>
          <p:cNvPr id="8" name="Google Shape;173;p18">
            <a:extLst>
              <a:ext uri="{FF2B5EF4-FFF2-40B4-BE49-F238E27FC236}">
                <a16:creationId xmlns:a16="http://schemas.microsoft.com/office/drawing/2014/main" id="{15FAD4A0-17D7-41D8-8F00-3A793BAAEB25}"/>
              </a:ext>
            </a:extLst>
          </p:cNvPr>
          <p:cNvSpPr/>
          <p:nvPr/>
        </p:nvSpPr>
        <p:spPr>
          <a:xfrm>
            <a:off x="1002068" y="1080484"/>
            <a:ext cx="2033271" cy="2060907"/>
          </a:xfrm>
          <a:prstGeom prst="ellipse">
            <a:avLst/>
          </a:prstGeom>
          <a:noFill/>
          <a:ln w="25400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174;p18" descr="가득 찬 배터리">
            <a:extLst>
              <a:ext uri="{FF2B5EF4-FFF2-40B4-BE49-F238E27FC236}">
                <a16:creationId xmlns:a16="http://schemas.microsoft.com/office/drawing/2014/main" id="{0C7F4B69-09C0-4A81-B351-57630B24963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1431" y="1500161"/>
            <a:ext cx="1009032" cy="10680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75;p18">
            <a:extLst>
              <a:ext uri="{FF2B5EF4-FFF2-40B4-BE49-F238E27FC236}">
                <a16:creationId xmlns:a16="http://schemas.microsoft.com/office/drawing/2014/main" id="{B87F1E09-6E3C-48E5-A4F9-1EB29887503A}"/>
              </a:ext>
            </a:extLst>
          </p:cNvPr>
          <p:cNvSpPr txBox="1"/>
          <p:nvPr/>
        </p:nvSpPr>
        <p:spPr>
          <a:xfrm>
            <a:off x="1679136" y="2347801"/>
            <a:ext cx="930562" cy="38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B4316B5-6C9A-4E06-BDCA-B6BBC0225B09}"/>
              </a:ext>
            </a:extLst>
          </p:cNvPr>
          <p:cNvSpPr/>
          <p:nvPr/>
        </p:nvSpPr>
        <p:spPr>
          <a:xfrm>
            <a:off x="3520616" y="1690446"/>
            <a:ext cx="445990" cy="128294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3ABBBEA-3CB2-4572-B3AE-104245785DA0}"/>
              </a:ext>
            </a:extLst>
          </p:cNvPr>
          <p:cNvSpPr/>
          <p:nvPr/>
        </p:nvSpPr>
        <p:spPr>
          <a:xfrm>
            <a:off x="3708350" y="1412156"/>
            <a:ext cx="87633" cy="4464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F313329-6827-4834-80E8-143A869EED42}"/>
              </a:ext>
            </a:extLst>
          </p:cNvPr>
          <p:cNvSpPr/>
          <p:nvPr/>
        </p:nvSpPr>
        <p:spPr>
          <a:xfrm>
            <a:off x="3704487" y="2736752"/>
            <a:ext cx="87633" cy="769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D19B8DF-9EBA-4DD8-AB8D-03D9A53F765B}"/>
              </a:ext>
            </a:extLst>
          </p:cNvPr>
          <p:cNvSpPr/>
          <p:nvPr/>
        </p:nvSpPr>
        <p:spPr>
          <a:xfrm>
            <a:off x="4167380" y="2309171"/>
            <a:ext cx="196800" cy="1865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FE1C210-39F5-49E9-A6DB-04C745ED7AD2}"/>
              </a:ext>
            </a:extLst>
          </p:cNvPr>
          <p:cNvSpPr/>
          <p:nvPr/>
        </p:nvSpPr>
        <p:spPr>
          <a:xfrm>
            <a:off x="4167380" y="2519139"/>
            <a:ext cx="196800" cy="18651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38D7AE9-A19B-4C95-9979-CAF9AD52293B}"/>
              </a:ext>
            </a:extLst>
          </p:cNvPr>
          <p:cNvSpPr/>
          <p:nvPr/>
        </p:nvSpPr>
        <p:spPr>
          <a:xfrm>
            <a:off x="4167380" y="2729107"/>
            <a:ext cx="196800" cy="1865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5ED3FD-FD16-4455-A03D-9269812FDACF}"/>
              </a:ext>
            </a:extLst>
          </p:cNvPr>
          <p:cNvSpPr txBox="1"/>
          <p:nvPr/>
        </p:nvSpPr>
        <p:spPr>
          <a:xfrm>
            <a:off x="4364180" y="2262843"/>
            <a:ext cx="11320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배터리 부족</a:t>
            </a:r>
            <a:endParaRPr lang="en-US" altLang="ko-KR" dirty="0"/>
          </a:p>
          <a:p>
            <a:r>
              <a:rPr lang="ko-KR" altLang="en-US" dirty="0"/>
              <a:t>배터리 보통</a:t>
            </a:r>
            <a:endParaRPr lang="en-US" altLang="ko-KR" dirty="0"/>
          </a:p>
          <a:p>
            <a:r>
              <a:rPr lang="ko-KR" altLang="en-US" dirty="0"/>
              <a:t>배터리 충분</a:t>
            </a:r>
            <a:endParaRPr lang="en-US" altLang="ko-KR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7478622-292B-41A2-8F31-129DBA0513C7}"/>
              </a:ext>
            </a:extLst>
          </p:cNvPr>
          <p:cNvSpPr/>
          <p:nvPr/>
        </p:nvSpPr>
        <p:spPr>
          <a:xfrm rot="16200000">
            <a:off x="4736920" y="4113948"/>
            <a:ext cx="386265" cy="144524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B6AA2B-FB42-4E68-B7D5-CBB07DB1434B}"/>
              </a:ext>
            </a:extLst>
          </p:cNvPr>
          <p:cNvSpPr/>
          <p:nvPr/>
        </p:nvSpPr>
        <p:spPr>
          <a:xfrm rot="16200000">
            <a:off x="3990607" y="4608211"/>
            <a:ext cx="112371" cy="5029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960E745-611B-4109-884D-108DC750A588}"/>
              </a:ext>
            </a:extLst>
          </p:cNvPr>
          <p:cNvSpPr/>
          <p:nvPr/>
        </p:nvSpPr>
        <p:spPr>
          <a:xfrm rot="16200000">
            <a:off x="5480259" y="4791461"/>
            <a:ext cx="75897" cy="8664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25E9732-A3CA-4F71-9E91-EB0D62A99F8A}"/>
              </a:ext>
            </a:extLst>
          </p:cNvPr>
          <p:cNvSpPr/>
          <p:nvPr/>
        </p:nvSpPr>
        <p:spPr>
          <a:xfrm>
            <a:off x="7630203" y="3487632"/>
            <a:ext cx="976254" cy="15420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CA90A9-28DE-428F-BDFF-9E042626E6E3}"/>
              </a:ext>
            </a:extLst>
          </p:cNvPr>
          <p:cNvSpPr/>
          <p:nvPr/>
        </p:nvSpPr>
        <p:spPr>
          <a:xfrm>
            <a:off x="7830517" y="3647908"/>
            <a:ext cx="508946" cy="562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9FA9854-876E-4F36-8880-E7A240E1C1C9}"/>
              </a:ext>
            </a:extLst>
          </p:cNvPr>
          <p:cNvSpPr/>
          <p:nvPr/>
        </p:nvSpPr>
        <p:spPr>
          <a:xfrm rot="19054582" flipV="1">
            <a:off x="8024493" y="3812540"/>
            <a:ext cx="69115" cy="785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7981DB-D223-4B0D-82B8-33BF6CC7A0E0}"/>
              </a:ext>
            </a:extLst>
          </p:cNvPr>
          <p:cNvSpPr/>
          <p:nvPr/>
        </p:nvSpPr>
        <p:spPr>
          <a:xfrm rot="19054582" flipV="1">
            <a:off x="8143950" y="4056402"/>
            <a:ext cx="69115" cy="785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3069A00-D987-43CD-9F80-3E54677484D6}"/>
              </a:ext>
            </a:extLst>
          </p:cNvPr>
          <p:cNvSpPr/>
          <p:nvPr/>
        </p:nvSpPr>
        <p:spPr>
          <a:xfrm>
            <a:off x="7904315" y="3666774"/>
            <a:ext cx="423237" cy="5270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4A578BF-417B-4049-B2BA-61C07B155D51}"/>
              </a:ext>
            </a:extLst>
          </p:cNvPr>
          <p:cNvSpPr/>
          <p:nvPr/>
        </p:nvSpPr>
        <p:spPr>
          <a:xfrm>
            <a:off x="7846700" y="4361176"/>
            <a:ext cx="508946" cy="562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D6D3317-3C44-442F-8F68-DD6D1451564A}"/>
              </a:ext>
            </a:extLst>
          </p:cNvPr>
          <p:cNvSpPr/>
          <p:nvPr/>
        </p:nvSpPr>
        <p:spPr>
          <a:xfrm rot="19054582" flipV="1">
            <a:off x="8040676" y="4525808"/>
            <a:ext cx="69115" cy="785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8C27A16-5269-4789-911E-156CB1C57555}"/>
              </a:ext>
            </a:extLst>
          </p:cNvPr>
          <p:cNvSpPr/>
          <p:nvPr/>
        </p:nvSpPr>
        <p:spPr>
          <a:xfrm rot="19054582" flipV="1">
            <a:off x="8160133" y="4769670"/>
            <a:ext cx="69115" cy="785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940D8E7-464F-42BD-943D-F8669AD3A68F}"/>
              </a:ext>
            </a:extLst>
          </p:cNvPr>
          <p:cNvSpPr/>
          <p:nvPr/>
        </p:nvSpPr>
        <p:spPr>
          <a:xfrm>
            <a:off x="7920498" y="4380042"/>
            <a:ext cx="423237" cy="5270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ADA4CF3-1A7B-4386-BB39-FDE70441FCFE}"/>
              </a:ext>
            </a:extLst>
          </p:cNvPr>
          <p:cNvSpPr/>
          <p:nvPr/>
        </p:nvSpPr>
        <p:spPr>
          <a:xfrm>
            <a:off x="7630202" y="3502206"/>
            <a:ext cx="1051769" cy="15420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204414A-1E85-4115-AD21-A79DF09717EA}"/>
              </a:ext>
            </a:extLst>
          </p:cNvPr>
          <p:cNvSpPr/>
          <p:nvPr/>
        </p:nvSpPr>
        <p:spPr>
          <a:xfrm rot="20434531">
            <a:off x="7746547" y="4631561"/>
            <a:ext cx="261343" cy="15400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731E15-0108-4A5B-96DC-69B07CC31795}"/>
              </a:ext>
            </a:extLst>
          </p:cNvPr>
          <p:cNvSpPr txBox="1"/>
          <p:nvPr/>
        </p:nvSpPr>
        <p:spPr>
          <a:xfrm>
            <a:off x="5369735" y="2391178"/>
            <a:ext cx="38987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워치와</a:t>
            </a:r>
            <a:r>
              <a:rPr lang="ko-KR" altLang="en-US" dirty="0"/>
              <a:t> 우산손잡이에서</a:t>
            </a:r>
            <a:endParaRPr lang="en-US" altLang="ko-KR" dirty="0"/>
          </a:p>
          <a:p>
            <a:pPr algn="ctr"/>
            <a:r>
              <a:rPr lang="ko-KR" altLang="en-US" dirty="0"/>
              <a:t>우산의 배터리 잔량 확인 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45F1B11-5769-4A4F-A1AF-6ED089DD8D76}"/>
              </a:ext>
            </a:extLst>
          </p:cNvPr>
          <p:cNvSpPr/>
          <p:nvPr/>
        </p:nvSpPr>
        <p:spPr>
          <a:xfrm>
            <a:off x="462029" y="912158"/>
            <a:ext cx="8366917" cy="236558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0800165-6DAD-42E0-AED4-998482D599EB}"/>
              </a:ext>
            </a:extLst>
          </p:cNvPr>
          <p:cNvSpPr/>
          <p:nvPr/>
        </p:nvSpPr>
        <p:spPr>
          <a:xfrm>
            <a:off x="462029" y="3277745"/>
            <a:ext cx="8366917" cy="219900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87CF756D-3FE5-408F-A218-F36F9110A354}"/>
              </a:ext>
            </a:extLst>
          </p:cNvPr>
          <p:cNvSpPr/>
          <p:nvPr/>
        </p:nvSpPr>
        <p:spPr>
          <a:xfrm>
            <a:off x="5627077" y="4772967"/>
            <a:ext cx="2120202" cy="194182"/>
          </a:xfrm>
          <a:custGeom>
            <a:avLst/>
            <a:gdLst>
              <a:gd name="connsiteX0" fmla="*/ 0 w 2120202"/>
              <a:gd name="connsiteY0" fmla="*/ 40193 h 194182"/>
              <a:gd name="connsiteX1" fmla="*/ 251209 w 2120202"/>
              <a:gd name="connsiteY1" fmla="*/ 130629 h 194182"/>
              <a:gd name="connsiteX2" fmla="*/ 753626 w 2120202"/>
              <a:gd name="connsiteY2" fmla="*/ 190919 h 194182"/>
              <a:gd name="connsiteX3" fmla="*/ 1276141 w 2120202"/>
              <a:gd name="connsiteY3" fmla="*/ 30145 h 194182"/>
              <a:gd name="connsiteX4" fmla="*/ 2120202 w 2120202"/>
              <a:gd name="connsiteY4" fmla="*/ 0 h 19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202" h="194182">
                <a:moveTo>
                  <a:pt x="0" y="40193"/>
                </a:moveTo>
                <a:cubicBezTo>
                  <a:pt x="62802" y="72850"/>
                  <a:pt x="125605" y="105508"/>
                  <a:pt x="251209" y="130629"/>
                </a:cubicBezTo>
                <a:cubicBezTo>
                  <a:pt x="376813" y="155750"/>
                  <a:pt x="582804" y="207666"/>
                  <a:pt x="753626" y="190919"/>
                </a:cubicBezTo>
                <a:cubicBezTo>
                  <a:pt x="924448" y="174172"/>
                  <a:pt x="1048378" y="61965"/>
                  <a:pt x="1276141" y="30145"/>
                </a:cubicBezTo>
                <a:cubicBezTo>
                  <a:pt x="1503904" y="-1675"/>
                  <a:pt x="1751762" y="70339"/>
                  <a:pt x="212020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3F8934-A2F2-44E2-96E5-30D01EFB1D3C}"/>
              </a:ext>
            </a:extLst>
          </p:cNvPr>
          <p:cNvSpPr txBox="1"/>
          <p:nvPr/>
        </p:nvSpPr>
        <p:spPr>
          <a:xfrm>
            <a:off x="462028" y="3281350"/>
            <a:ext cx="203866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우산의 배터리 충전 </a:t>
            </a:r>
            <a:endParaRPr lang="en-US" altLang="ko-KR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D748BF-C89B-496E-86CF-EE7A186575B9}"/>
              </a:ext>
            </a:extLst>
          </p:cNvPr>
          <p:cNvSpPr txBox="1"/>
          <p:nvPr/>
        </p:nvSpPr>
        <p:spPr>
          <a:xfrm>
            <a:off x="34959" y="4661894"/>
            <a:ext cx="38987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USB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타입 포트로</a:t>
            </a:r>
            <a:endParaRPr lang="en-US" altLang="ko-KR" dirty="0"/>
          </a:p>
          <a:p>
            <a:pPr algn="ctr"/>
            <a:r>
              <a:rPr lang="ko-KR" altLang="en-US" dirty="0"/>
              <a:t>우산의 배터리 충전 </a:t>
            </a:r>
          </a:p>
        </p:txBody>
      </p:sp>
    </p:spTree>
    <p:extLst>
      <p:ext uri="{BB962C8B-B14F-4D97-AF65-F5344CB8AC3E}">
        <p14:creationId xmlns:p14="http://schemas.microsoft.com/office/powerpoint/2010/main" val="10961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/>
        </p:nvSpPr>
        <p:spPr>
          <a:xfrm>
            <a:off x="3203848" y="2353444"/>
            <a:ext cx="273630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 FOR YOUR 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1"/>
          <p:cNvSpPr/>
          <p:nvPr/>
        </p:nvSpPr>
        <p:spPr>
          <a:xfrm>
            <a:off x="3712326" y="5214019"/>
            <a:ext cx="1719347" cy="246221"/>
          </a:xfrm>
          <a:prstGeom prst="roundRect">
            <a:avLst>
              <a:gd name="adj" fmla="val 16667"/>
            </a:avLst>
          </a:prstGeom>
          <a:solidFill>
            <a:srgbClr val="9D01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21"/>
          <p:cNvSpPr txBox="1"/>
          <p:nvPr/>
        </p:nvSpPr>
        <p:spPr>
          <a:xfrm>
            <a:off x="3527883" y="5214019"/>
            <a:ext cx="20882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459</Words>
  <Application>Microsoft Office PowerPoint</Application>
  <PresentationFormat>화면 슬라이드 쇼(16:10)</PresentationFormat>
  <Paragraphs>85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Malgun Gothic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park ji woo</cp:lastModifiedBy>
  <cp:revision>110</cp:revision>
  <dcterms:modified xsi:type="dcterms:W3CDTF">2020-12-02T13:23:11Z</dcterms:modified>
</cp:coreProperties>
</file>