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074FB4-080C-4339-BF34-0D80C0770006}">
  <a:tblStyle styleId="{5D074FB4-080C-4339-BF34-0D80C07700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104" y="10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8a4a5d2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ga8a4a5d2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8a4a5d28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a8a4a5d28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8a4a5d282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a8a4a5d282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8a4a5d282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a8a4a5d282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8a4a5d282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ga8a4a5d282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8a4a5d282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ga8a4a5d282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8a4a5d282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a8a4a5d282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8a4a5d282_2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ga8a4a5d282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686182" y="-895482"/>
            <a:ext cx="3771636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19964" y="1638300"/>
            <a:ext cx="4876271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028965" y="-342899"/>
            <a:ext cx="487627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4038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333500"/>
            <a:ext cx="4038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 amt="30000"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2195736" y="1925014"/>
            <a:ext cx="4752528" cy="86047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3712326" y="5214019"/>
            <a:ext cx="1719347" cy="246221"/>
          </a:xfrm>
          <a:prstGeom prst="roundRect">
            <a:avLst>
              <a:gd name="adj" fmla="val 16667"/>
            </a:avLst>
          </a:prstGeom>
          <a:solidFill>
            <a:srgbClr val="9D01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527883" y="5214019"/>
            <a:ext cx="208823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060941" y="2101344"/>
            <a:ext cx="3022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sz="2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endParaRPr sz="2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2877599" y="3217540"/>
            <a:ext cx="34563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이한나 임유경 박지우 김민중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/>
        </p:nvSpPr>
        <p:spPr>
          <a:xfrm>
            <a:off x="3203848" y="2353444"/>
            <a:ext cx="273630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  FOR YOUR 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3712326" y="5214019"/>
            <a:ext cx="1719347" cy="246221"/>
          </a:xfrm>
          <a:prstGeom prst="roundRect">
            <a:avLst>
              <a:gd name="adj" fmla="val 16667"/>
            </a:avLst>
          </a:prstGeom>
          <a:solidFill>
            <a:srgbClr val="9D01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3527883" y="5214019"/>
            <a:ext cx="208823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0" name="Google Shape;100;p14"/>
          <p:cNvGraphicFramePr/>
          <p:nvPr>
            <p:extLst>
              <p:ext uri="{D42A27DB-BD31-4B8C-83A1-F6EECF244321}">
                <p14:modId xmlns:p14="http://schemas.microsoft.com/office/powerpoint/2010/main" val="348453398"/>
              </p:ext>
            </p:extLst>
          </p:nvPr>
        </p:nvGraphicFramePr>
        <p:xfrm>
          <a:off x="177275" y="795785"/>
          <a:ext cx="8789425" cy="4256105"/>
        </p:xfrm>
        <a:graphic>
          <a:graphicData uri="http://schemas.openxmlformats.org/drawingml/2006/table">
            <a:tbl>
              <a:tblPr>
                <a:noFill/>
                <a:tableStyleId>{5D074FB4-080C-4339-BF34-0D80C0770006}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유스케이스명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/>
                        <a:t>지역선택</a:t>
                      </a:r>
                      <a:r>
                        <a:rPr lang="en-US" altLang="ko-KR" sz="1000" dirty="0"/>
                        <a:t> / </a:t>
                      </a:r>
                      <a:r>
                        <a:rPr lang="ko-KR" altLang="en-US" sz="1000" dirty="0"/>
                        <a:t>날씨조회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개요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사용자는 </a:t>
                      </a:r>
                      <a:r>
                        <a:rPr lang="ko-KR" sz="1000" dirty="0" err="1"/>
                        <a:t>현위치</a:t>
                      </a:r>
                      <a:r>
                        <a:rPr lang="ko-KR" sz="1000" dirty="0"/>
                        <a:t> 또는 원하는 위치</a:t>
                      </a:r>
                      <a:r>
                        <a:rPr lang="ko-KR" altLang="en-US" sz="1000" dirty="0"/>
                        <a:t>를 설정하여 날씨정보를 확인한다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관련 액터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사용자, 워치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선행조건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날씨정보 메인 화면은 최근에 설정한 위치의 날씨정보를 보여주고 있는 상태이다. </a:t>
                      </a:r>
                      <a:endParaRPr lang="en-US" altLang="ko-KR"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(</a:t>
                      </a:r>
                      <a:r>
                        <a:rPr lang="ko-KR" altLang="en-US" sz="1000" dirty="0"/>
                        <a:t>아무것도 설정이 안 되어있는 경우 </a:t>
                      </a:r>
                      <a:r>
                        <a:rPr lang="en-US" altLang="ko-KR" sz="1000" dirty="0"/>
                        <a:t>“</a:t>
                      </a:r>
                      <a:r>
                        <a:rPr lang="ko-KR" altLang="en-US" sz="1000" dirty="0"/>
                        <a:t>지역을 선택하세요</a:t>
                      </a:r>
                      <a:r>
                        <a:rPr lang="en-US" altLang="ko-KR" sz="1000" dirty="0"/>
                        <a:t>＂</a:t>
                      </a:r>
                      <a:r>
                        <a:rPr lang="ko-KR" altLang="en-US" sz="1000" dirty="0"/>
                        <a:t>를 </a:t>
                      </a:r>
                      <a:r>
                        <a:rPr lang="ko-KR" altLang="en-US" sz="1000" dirty="0" err="1"/>
                        <a:t>메인화면에</a:t>
                      </a:r>
                      <a:r>
                        <a:rPr lang="ko-KR" altLang="en-US" sz="1000" dirty="0"/>
                        <a:t> 띄운다</a:t>
                      </a:r>
                      <a:r>
                        <a:rPr lang="ko-KR" sz="1000" dirty="0"/>
                        <a:t>)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이벤트 흐름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 dirty="0"/>
                        <a:t>사용자는 </a:t>
                      </a:r>
                      <a:r>
                        <a:rPr lang="ko-KR" sz="1000" b="1" dirty="0"/>
                        <a:t>날씨정보 메인 화면</a:t>
                      </a:r>
                      <a:r>
                        <a:rPr lang="ko-KR" sz="1000" dirty="0"/>
                        <a:t>에서 </a:t>
                      </a:r>
                      <a:r>
                        <a:rPr lang="ko-KR" sz="1000" b="1" dirty="0"/>
                        <a:t>“</a:t>
                      </a:r>
                      <a:r>
                        <a:rPr lang="ko-KR" altLang="en-US" sz="1000" b="1" dirty="0"/>
                        <a:t>지역</a:t>
                      </a:r>
                      <a:r>
                        <a:rPr lang="ko-KR" sz="1000" b="1" dirty="0"/>
                        <a:t> </a:t>
                      </a:r>
                      <a:r>
                        <a:rPr lang="ko-KR" sz="1000" b="1" dirty="0" err="1"/>
                        <a:t>선택”</a:t>
                      </a:r>
                      <a:r>
                        <a:rPr lang="ko-KR" sz="1000" dirty="0" err="1"/>
                        <a:t>을</a:t>
                      </a:r>
                      <a:r>
                        <a:rPr lang="ko-KR" sz="1000" dirty="0"/>
                        <a:t> 클릭한다.</a:t>
                      </a:r>
                      <a:endParaRPr sz="1000" dirty="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 dirty="0" err="1"/>
                        <a:t>워치는</a:t>
                      </a:r>
                      <a:r>
                        <a:rPr lang="ko-KR" sz="1000" dirty="0"/>
                        <a:t> </a:t>
                      </a:r>
                      <a:r>
                        <a:rPr lang="ko-KR" altLang="en-US" sz="1000" b="1" dirty="0"/>
                        <a:t>지역</a:t>
                      </a:r>
                      <a:r>
                        <a:rPr lang="ko-KR" sz="1000" b="1" dirty="0"/>
                        <a:t> 선택  화면</a:t>
                      </a:r>
                      <a:r>
                        <a:rPr lang="ko-KR" sz="1000" dirty="0"/>
                        <a:t>을 보여준다. </a:t>
                      </a:r>
                      <a:endParaRPr sz="1000" dirty="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/>
                        <a:t>지역</a:t>
                      </a:r>
                      <a:r>
                        <a:rPr lang="ko-KR" sz="1000" dirty="0"/>
                        <a:t>선택  화면</a:t>
                      </a:r>
                      <a:r>
                        <a:rPr lang="ko-KR" altLang="en-US" sz="1000" dirty="0"/>
                        <a:t>은 </a:t>
                      </a:r>
                      <a:r>
                        <a:rPr lang="ko-KR" sz="1000" dirty="0"/>
                        <a:t> </a:t>
                      </a:r>
                      <a:r>
                        <a:rPr lang="en-US" altLang="ko-KR" sz="1000" dirty="0"/>
                        <a:t>“</a:t>
                      </a:r>
                      <a:r>
                        <a:rPr lang="ko-KR" sz="1000" b="1" dirty="0" err="1"/>
                        <a:t>현위치</a:t>
                      </a:r>
                      <a:r>
                        <a:rPr lang="en-US" altLang="ko-KR" sz="1000" b="1" dirty="0"/>
                        <a:t>”</a:t>
                      </a:r>
                      <a:r>
                        <a:rPr lang="ko-KR" sz="1000" dirty="0"/>
                        <a:t> 버튼과 , </a:t>
                      </a:r>
                      <a:r>
                        <a:rPr lang="en-US" altLang="ko-KR" sz="1000" dirty="0"/>
                        <a:t>“</a:t>
                      </a:r>
                      <a:r>
                        <a:rPr lang="ko-KR" altLang="en-US" sz="1000" b="1" dirty="0"/>
                        <a:t>기존지역</a:t>
                      </a:r>
                      <a:r>
                        <a:rPr lang="en-US" altLang="ko-KR" sz="1000" b="1" dirty="0"/>
                        <a:t>”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ko-KR" sz="1000" dirty="0"/>
                        <a:t>버튼, </a:t>
                      </a:r>
                      <a:r>
                        <a:rPr lang="en-US" altLang="ko-KR" sz="1000" dirty="0"/>
                        <a:t>“</a:t>
                      </a:r>
                      <a:r>
                        <a:rPr lang="ko-KR" altLang="en-US" sz="1000" b="1" dirty="0"/>
                        <a:t>지역선택</a:t>
                      </a:r>
                      <a:r>
                        <a:rPr lang="en-US" altLang="ko-KR" sz="1000" b="1" dirty="0"/>
                        <a:t>”</a:t>
                      </a:r>
                      <a:r>
                        <a:rPr lang="ko-KR" sz="1000" dirty="0"/>
                        <a:t> 버튼</a:t>
                      </a:r>
                      <a:r>
                        <a:rPr lang="ko-KR" altLang="en-US" sz="1000" dirty="0"/>
                        <a:t>을 보여준다</a:t>
                      </a:r>
                      <a:r>
                        <a:rPr lang="ko-KR" sz="1000" dirty="0"/>
                        <a:t>.</a:t>
                      </a:r>
                      <a:endParaRPr lang="ko-KR" altLang="en-US" sz="1000" dirty="0"/>
                    </a:p>
                    <a:p>
                      <a:pPr marL="1651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None/>
                      </a:pPr>
                      <a:r>
                        <a:rPr lang="en-US" altLang="ko-KR" sz="1000" dirty="0"/>
                        <a:t>3.     </a:t>
                      </a:r>
                      <a:r>
                        <a:rPr lang="ko-KR" altLang="en-US" sz="1000" dirty="0"/>
                        <a:t>사용자는 원하는 버튼을 선택한다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dirty="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Char char="-"/>
                      </a:pPr>
                      <a:r>
                        <a:rPr lang="en-US" altLang="ko-KR" sz="1000" b="1" dirty="0">
                          <a:solidFill>
                            <a:srgbClr val="666666"/>
                          </a:solidFill>
                        </a:rPr>
                        <a:t>＂</a:t>
                      </a:r>
                      <a:r>
                        <a:rPr lang="ko-KR" sz="1000" b="1" dirty="0" err="1">
                          <a:solidFill>
                            <a:srgbClr val="666666"/>
                          </a:solidFill>
                        </a:rPr>
                        <a:t>현위치</a:t>
                      </a:r>
                      <a:r>
                        <a:rPr lang="en-US" altLang="ko-KR" sz="1000" b="1" dirty="0">
                          <a:solidFill>
                            <a:srgbClr val="666666"/>
                          </a:solidFill>
                        </a:rPr>
                        <a:t>”</a:t>
                      </a:r>
                      <a:r>
                        <a:rPr lang="ko-KR" sz="1000" b="1" dirty="0">
                          <a:solidFill>
                            <a:srgbClr val="666666"/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rgbClr val="666666"/>
                          </a:solidFill>
                        </a:rPr>
                        <a:t> </a:t>
                      </a:r>
                      <a:r>
                        <a:rPr lang="ko-KR" sz="1000" b="1" dirty="0">
                          <a:solidFill>
                            <a:srgbClr val="666666"/>
                          </a:solidFill>
                        </a:rPr>
                        <a:t>버튼을 </a:t>
                      </a:r>
                      <a:r>
                        <a:rPr lang="ko-KR" altLang="en-US" sz="1000" b="1" dirty="0">
                          <a:solidFill>
                            <a:srgbClr val="666666"/>
                          </a:solidFill>
                        </a:rPr>
                        <a:t>누른</a:t>
                      </a:r>
                      <a:r>
                        <a:rPr lang="ko-KR" sz="1000" b="1" dirty="0">
                          <a:solidFill>
                            <a:srgbClr val="666666"/>
                          </a:solidFill>
                        </a:rPr>
                        <a:t> 경우</a:t>
                      </a:r>
                      <a:r>
                        <a:rPr lang="ko-KR" sz="1000" dirty="0">
                          <a:solidFill>
                            <a:srgbClr val="666666"/>
                          </a:solidFill>
                        </a:rPr>
                        <a:t> </a:t>
                      </a:r>
                      <a:r>
                        <a:rPr lang="ko-KR" sz="1000" dirty="0" err="1">
                          <a:solidFill>
                            <a:srgbClr val="666666"/>
                          </a:solidFill>
                        </a:rPr>
                        <a:t>워치는</a:t>
                      </a:r>
                      <a:r>
                        <a:rPr lang="ko-KR" sz="1000" dirty="0">
                          <a:solidFill>
                            <a:srgbClr val="666666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666666"/>
                          </a:solidFill>
                        </a:rPr>
                        <a:t>사용자가 있는 현재</a:t>
                      </a:r>
                      <a:r>
                        <a:rPr lang="ko-KR" sz="1000" dirty="0">
                          <a:solidFill>
                            <a:srgbClr val="666666"/>
                          </a:solidFill>
                        </a:rPr>
                        <a:t> 위치</a:t>
                      </a:r>
                      <a:r>
                        <a:rPr lang="ko-KR" altLang="en-US" sz="1000" dirty="0">
                          <a:solidFill>
                            <a:srgbClr val="666666"/>
                          </a:solidFill>
                        </a:rPr>
                        <a:t>를 메인지역으로 설정한다</a:t>
                      </a:r>
                      <a:r>
                        <a:rPr lang="ko-KR" sz="1000" dirty="0">
                          <a:solidFill>
                            <a:srgbClr val="666666"/>
                          </a:solidFill>
                        </a:rPr>
                        <a:t>.</a:t>
                      </a:r>
                      <a:endParaRPr sz="1000" dirty="0">
                        <a:solidFill>
                          <a:srgbClr val="666666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Char char="-"/>
                      </a:pPr>
                      <a:r>
                        <a:rPr lang="en-US" altLang="ko-KR" sz="1000" b="1" dirty="0">
                          <a:solidFill>
                            <a:srgbClr val="666666"/>
                          </a:solidFill>
                        </a:rPr>
                        <a:t>＂</a:t>
                      </a:r>
                      <a:r>
                        <a:rPr lang="ko-KR" altLang="en-US" sz="1000" b="1" dirty="0">
                          <a:solidFill>
                            <a:srgbClr val="666666"/>
                          </a:solidFill>
                        </a:rPr>
                        <a:t>기존지역</a:t>
                      </a:r>
                      <a:r>
                        <a:rPr lang="en-US" altLang="ko-KR" sz="1000" b="1" dirty="0">
                          <a:solidFill>
                            <a:srgbClr val="666666"/>
                          </a:solidFill>
                        </a:rPr>
                        <a:t>”</a:t>
                      </a:r>
                      <a:r>
                        <a:rPr lang="ko-KR" sz="1000" b="1" dirty="0">
                          <a:solidFill>
                            <a:srgbClr val="666666"/>
                          </a:solidFill>
                        </a:rPr>
                        <a:t> 버튼을 </a:t>
                      </a:r>
                      <a:r>
                        <a:rPr lang="ko-KR" altLang="en-US" sz="1000" b="1" dirty="0">
                          <a:solidFill>
                            <a:srgbClr val="666666"/>
                          </a:solidFill>
                        </a:rPr>
                        <a:t>누른</a:t>
                      </a:r>
                      <a:r>
                        <a:rPr lang="ko-KR" sz="1000" b="1" dirty="0">
                          <a:solidFill>
                            <a:srgbClr val="666666"/>
                          </a:solidFill>
                        </a:rPr>
                        <a:t> 경우</a:t>
                      </a:r>
                      <a:r>
                        <a:rPr lang="ko-KR" sz="1000" dirty="0">
                          <a:solidFill>
                            <a:srgbClr val="666666"/>
                          </a:solidFill>
                        </a:rPr>
                        <a:t> </a:t>
                      </a:r>
                      <a:r>
                        <a:rPr lang="ko-KR" sz="1000" dirty="0" err="1">
                          <a:solidFill>
                            <a:srgbClr val="666666"/>
                          </a:solidFill>
                        </a:rPr>
                        <a:t>워치는</a:t>
                      </a:r>
                      <a:r>
                        <a:rPr lang="ko-KR" sz="1000" dirty="0">
                          <a:solidFill>
                            <a:srgbClr val="666666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666666"/>
                          </a:solidFill>
                        </a:rPr>
                        <a:t>이전에 설정해 두었던 지역들의 목록을 보여준다</a:t>
                      </a:r>
                      <a:r>
                        <a:rPr lang="ko-KR" sz="1000" dirty="0">
                          <a:solidFill>
                            <a:srgbClr val="666666"/>
                          </a:solidFill>
                        </a:rPr>
                        <a:t>.</a:t>
                      </a:r>
                      <a:endParaRPr sz="1000" dirty="0">
                        <a:solidFill>
                          <a:srgbClr val="666666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Char char="-"/>
                      </a:pPr>
                      <a:r>
                        <a:rPr lang="en-US" altLang="ko-KR" sz="1000" b="1" dirty="0">
                          <a:solidFill>
                            <a:srgbClr val="666666"/>
                          </a:solidFill>
                        </a:rPr>
                        <a:t>＂</a:t>
                      </a:r>
                      <a:r>
                        <a:rPr lang="ko-KR" altLang="en-US" sz="1000" b="1" dirty="0">
                          <a:solidFill>
                            <a:srgbClr val="666666"/>
                          </a:solidFill>
                        </a:rPr>
                        <a:t>지역선택</a:t>
                      </a:r>
                      <a:r>
                        <a:rPr lang="en-US" altLang="ko-KR" sz="1000" b="1" dirty="0">
                          <a:solidFill>
                            <a:srgbClr val="666666"/>
                          </a:solidFill>
                        </a:rPr>
                        <a:t>”</a:t>
                      </a:r>
                      <a:r>
                        <a:rPr lang="ko-KR" sz="1000" b="1" dirty="0">
                          <a:solidFill>
                            <a:srgbClr val="666666"/>
                          </a:solidFill>
                        </a:rPr>
                        <a:t> 버튼을 </a:t>
                      </a:r>
                      <a:r>
                        <a:rPr lang="ko-KR" altLang="en-US" sz="1000" b="1" dirty="0">
                          <a:solidFill>
                            <a:srgbClr val="666666"/>
                          </a:solidFill>
                        </a:rPr>
                        <a:t>누른</a:t>
                      </a:r>
                      <a:r>
                        <a:rPr lang="ko-KR" sz="1000" b="1" dirty="0">
                          <a:solidFill>
                            <a:srgbClr val="666666"/>
                          </a:solidFill>
                        </a:rPr>
                        <a:t> 경우</a:t>
                      </a:r>
                      <a:r>
                        <a:rPr lang="ko-KR" sz="1000" dirty="0">
                          <a:solidFill>
                            <a:srgbClr val="666666"/>
                          </a:solidFill>
                        </a:rPr>
                        <a:t> 아래</a:t>
                      </a:r>
                      <a:r>
                        <a:rPr lang="ko-KR" altLang="en-US" sz="1000" dirty="0">
                          <a:solidFill>
                            <a:srgbClr val="666666"/>
                          </a:solidFill>
                        </a:rPr>
                        <a:t>에</a:t>
                      </a:r>
                      <a:r>
                        <a:rPr lang="ko-KR" sz="1000" dirty="0">
                          <a:solidFill>
                            <a:srgbClr val="666666"/>
                          </a:solidFill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rgbClr val="666666"/>
                          </a:solidFill>
                        </a:rPr>
                        <a:t>지역을 선택할 수 있는 스크롤바를 보여준다 </a:t>
                      </a:r>
                      <a:endParaRPr lang="en-US" altLang="ko-KR" sz="1000" b="1" dirty="0">
                        <a:solidFill>
                          <a:srgbClr val="666666"/>
                        </a:solidFill>
                      </a:endParaRPr>
                    </a:p>
                    <a:p>
                      <a:pPr marL="1651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None/>
                      </a:pPr>
                      <a:r>
                        <a:rPr lang="en-US" altLang="ko-KR" sz="1000" b="1" dirty="0">
                          <a:solidFill>
                            <a:srgbClr val="666666"/>
                          </a:solidFill>
                        </a:rPr>
                        <a:t>         </a:t>
                      </a:r>
                      <a:r>
                        <a:rPr lang="ko-KR" sz="1000" dirty="0">
                          <a:solidFill>
                            <a:srgbClr val="666666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666666"/>
                          </a:solidFill>
                        </a:rPr>
                        <a:t>스크롤바 하나는 도를 선택하고 다른 옆의 것은 그에 속한 시를 선택할 수 있게 한다</a:t>
                      </a:r>
                      <a:endParaRPr sz="1000" dirty="0">
                        <a:solidFill>
                          <a:srgbClr val="666666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rgbClr val="666666"/>
                          </a:solidFill>
                        </a:rPr>
                        <a:t>   </a:t>
                      </a:r>
                      <a:endParaRPr sz="1000" dirty="0">
                        <a:solidFill>
                          <a:srgbClr val="434343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dirty="0">
                        <a:solidFill>
                          <a:srgbClr val="434343"/>
                        </a:solidFill>
                      </a:endParaRPr>
                    </a:p>
                    <a:p>
                      <a:pPr marL="3937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 startAt="4"/>
                      </a:pPr>
                      <a:r>
                        <a:rPr lang="ko-KR" sz="1000" dirty="0" err="1"/>
                        <a:t>워치는</a:t>
                      </a:r>
                      <a:r>
                        <a:rPr lang="ko-KR" sz="1000" dirty="0"/>
                        <a:t> </a:t>
                      </a:r>
                      <a:r>
                        <a:rPr lang="ko-KR" altLang="en-US" sz="1000" dirty="0"/>
                        <a:t>선택한 지역의</a:t>
                      </a:r>
                      <a:r>
                        <a:rPr lang="ko-KR" sz="1000" dirty="0"/>
                        <a:t> 날씨 정보를 토대로 </a:t>
                      </a:r>
                      <a:r>
                        <a:rPr lang="ko-KR" sz="1000" b="1" dirty="0"/>
                        <a:t>날씨정보 메인 화면</a:t>
                      </a:r>
                      <a:r>
                        <a:rPr lang="ko-KR" altLang="en-US" sz="1000" b="1" dirty="0"/>
                        <a:t>에 일별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ko-KR" altLang="en-US" sz="1000" b="1" dirty="0"/>
                        <a:t>시간별 날씨를 보여준다</a:t>
                      </a:r>
                      <a:r>
                        <a:rPr lang="ko-KR" sz="1000" dirty="0"/>
                        <a:t>.</a:t>
                      </a:r>
                      <a:endParaRPr lang="en-US" altLang="ko-KR" sz="1000" dirty="0"/>
                    </a:p>
                    <a:p>
                      <a:pPr marL="3937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 startAt="4"/>
                        <a:tabLst/>
                        <a:defRPr/>
                      </a:pPr>
                      <a:r>
                        <a:rPr lang="ko-KR" altLang="ko-KR" sz="1000" dirty="0"/>
                        <a:t>사용자가 </a:t>
                      </a:r>
                      <a:r>
                        <a:rPr lang="en-US" altLang="ko-KR" sz="1000" dirty="0"/>
                        <a:t>“</a:t>
                      </a:r>
                      <a:r>
                        <a:rPr lang="ko-KR" altLang="en-US" sz="1000" dirty="0"/>
                        <a:t>지역선택</a:t>
                      </a:r>
                      <a:r>
                        <a:rPr lang="en-US" altLang="ko-KR" sz="1000" dirty="0"/>
                        <a:t>”</a:t>
                      </a:r>
                      <a:r>
                        <a:rPr lang="ko-KR" altLang="ko-KR" sz="1000" dirty="0"/>
                        <a:t> 버튼을 </a:t>
                      </a:r>
                      <a:r>
                        <a:rPr lang="ko-KR" altLang="en-US" sz="1000" dirty="0"/>
                        <a:t>누르고 새로운 지역을 설정한 경우</a:t>
                      </a:r>
                      <a:r>
                        <a:rPr lang="ko-KR" altLang="ko-KR" sz="1000" dirty="0"/>
                        <a:t> </a:t>
                      </a:r>
                      <a:r>
                        <a:rPr lang="ko-KR" altLang="en-US" sz="1000" dirty="0"/>
                        <a:t>그</a:t>
                      </a:r>
                      <a:r>
                        <a:rPr lang="ko-KR" altLang="ko-KR" sz="1000" dirty="0"/>
                        <a:t> 위치를 </a:t>
                      </a:r>
                      <a:r>
                        <a:rPr lang="ko-KR" altLang="en-US" sz="1000" dirty="0"/>
                        <a:t>기존 지역</a:t>
                      </a:r>
                      <a:r>
                        <a:rPr lang="ko-KR" altLang="ko-KR" sz="1000" dirty="0"/>
                        <a:t> 목록에 추가한다.</a:t>
                      </a:r>
                      <a:endParaRPr lang="en-US" altLang="ko-KR" sz="1000" dirty="0"/>
                    </a:p>
                    <a:p>
                      <a:pPr marL="1651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후행 조건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/>
                        <a:t>메인으로 </a:t>
                      </a:r>
                      <a:r>
                        <a:rPr lang="ko-KR" sz="1000" dirty="0"/>
                        <a:t>설정한 지역은 다시 바꾸기 전까지 유지된다.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비기능적 요구사항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1" name="Google Shape;101;p14"/>
          <p:cNvSpPr txBox="1"/>
          <p:nvPr/>
        </p:nvSpPr>
        <p:spPr>
          <a:xfrm>
            <a:off x="0" y="81150"/>
            <a:ext cx="203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1</a:t>
            </a:r>
            <a:endParaRPr sz="15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9" name="Google Shape;109;p15"/>
          <p:cNvGraphicFramePr/>
          <p:nvPr>
            <p:extLst>
              <p:ext uri="{D42A27DB-BD31-4B8C-83A1-F6EECF244321}">
                <p14:modId xmlns:p14="http://schemas.microsoft.com/office/powerpoint/2010/main" val="4054749154"/>
              </p:ext>
            </p:extLst>
          </p:nvPr>
        </p:nvGraphicFramePr>
        <p:xfrm>
          <a:off x="177275" y="531022"/>
          <a:ext cx="8789425" cy="4566475"/>
        </p:xfrm>
        <a:graphic>
          <a:graphicData uri="http://schemas.openxmlformats.org/drawingml/2006/table">
            <a:tbl>
              <a:tblPr>
                <a:noFill/>
                <a:tableStyleId>{5D074FB4-080C-4339-BF34-0D80C0770006}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유스케이스명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배터리 정보 확인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개요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사용자가 </a:t>
                      </a:r>
                      <a:r>
                        <a:rPr lang="ko-KR" sz="1000" dirty="0" err="1"/>
                        <a:t>워치앱</a:t>
                      </a:r>
                      <a:r>
                        <a:rPr lang="ko-KR" sz="1000" dirty="0"/>
                        <a:t> 내에서 배터리 잔량을 조회한다.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우산손잡이에 LED 불빛으로 대략적인 배터리 잔량을 확인한다.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관련 액터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사용자, </a:t>
                      </a:r>
                      <a:r>
                        <a:rPr lang="ko-KR" sz="1000" dirty="0" err="1"/>
                        <a:t>워치</a:t>
                      </a:r>
                      <a:r>
                        <a:rPr lang="ko-KR" sz="1000" dirty="0"/>
                        <a:t>, 우산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선행조건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우산손잡이에는 배터리가 장착되어 있어야 한다.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 err="1"/>
                        <a:t>워치와</a:t>
                      </a:r>
                      <a:r>
                        <a:rPr lang="ko-KR" sz="1000" dirty="0"/>
                        <a:t> 우산이 </a:t>
                      </a:r>
                      <a:r>
                        <a:rPr lang="ko-KR" sz="1000" dirty="0" err="1"/>
                        <a:t>연결되어있는</a:t>
                      </a:r>
                      <a:r>
                        <a:rPr lang="ko-KR" sz="1000" dirty="0"/>
                        <a:t> 상태이어야 한다.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이벤트 흐름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&lt;</a:t>
                      </a:r>
                      <a:r>
                        <a:rPr lang="ko-KR" sz="1000" dirty="0" err="1"/>
                        <a:t>워치</a:t>
                      </a:r>
                      <a:r>
                        <a:rPr lang="ko-KR" sz="1000" dirty="0"/>
                        <a:t> 앱으로 배터리 </a:t>
                      </a:r>
                      <a:r>
                        <a:rPr lang="ko-KR" sz="1000" dirty="0" err="1"/>
                        <a:t>확인시</a:t>
                      </a:r>
                      <a:r>
                        <a:rPr lang="ko-KR" sz="1000" dirty="0"/>
                        <a:t>&gt;</a:t>
                      </a:r>
                      <a:endParaRPr sz="1000" dirty="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 dirty="0"/>
                        <a:t>사용자가 </a:t>
                      </a:r>
                      <a:r>
                        <a:rPr lang="ko-KR" sz="1000" dirty="0" err="1"/>
                        <a:t>워치앱의</a:t>
                      </a:r>
                      <a:r>
                        <a:rPr lang="ko-KR" sz="1000" dirty="0"/>
                        <a:t> </a:t>
                      </a:r>
                      <a:r>
                        <a:rPr lang="ko-KR" sz="1000" b="1" dirty="0"/>
                        <a:t>메뉴화면</a:t>
                      </a:r>
                      <a:r>
                        <a:rPr lang="ko-KR" sz="1000" dirty="0"/>
                        <a:t>에서 “</a:t>
                      </a:r>
                      <a:r>
                        <a:rPr lang="ko-KR" sz="1000" b="1" dirty="0"/>
                        <a:t>배터리 조회</a:t>
                      </a:r>
                      <a:r>
                        <a:rPr lang="ko-KR" sz="1000" dirty="0"/>
                        <a:t>” </a:t>
                      </a:r>
                      <a:r>
                        <a:rPr lang="ko-KR" altLang="en-US" sz="1000" dirty="0" err="1"/>
                        <a:t>를</a:t>
                      </a:r>
                      <a:r>
                        <a:rPr lang="ko-KR" altLang="en-US" sz="1000" dirty="0"/>
                        <a:t> 누른다</a:t>
                      </a:r>
                      <a:r>
                        <a:rPr lang="ko-KR" sz="1000" dirty="0"/>
                        <a:t>.(입력부분)</a:t>
                      </a:r>
                      <a:endParaRPr sz="1000" dirty="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 dirty="0"/>
                        <a:t>배터리 잔량 표시 화면을 띄운다. 배터리 잔량 표시 화면은 배터리 잔량을 그림으로 출력해주는 </a:t>
                      </a:r>
                      <a:r>
                        <a:rPr lang="ko-KR" sz="1000" b="1" dirty="0"/>
                        <a:t>직사각형의 배터리 바(</a:t>
                      </a:r>
                      <a:r>
                        <a:rPr lang="ko-KR" sz="1000" b="1" dirty="0" err="1"/>
                        <a:t>bar</a:t>
                      </a:r>
                      <a:r>
                        <a:rPr lang="ko-KR" sz="1000" b="1" dirty="0"/>
                        <a:t>) </a:t>
                      </a:r>
                      <a:r>
                        <a:rPr lang="ko-KR" sz="1000" dirty="0"/>
                        <a:t>부분과 숫자로 출력해주는 </a:t>
                      </a:r>
                      <a:r>
                        <a:rPr lang="ko-KR" sz="1000" b="1" dirty="0"/>
                        <a:t>텍스트</a:t>
                      </a:r>
                      <a:r>
                        <a:rPr lang="ko-KR" sz="1000" dirty="0"/>
                        <a:t> 부분으로 구성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sz="1000" dirty="0"/>
                        <a:t>되어있다. 배터리 바(</a:t>
                      </a:r>
                      <a:r>
                        <a:rPr lang="ko-KR" sz="1000" dirty="0" err="1"/>
                        <a:t>bar</a:t>
                      </a:r>
                      <a:r>
                        <a:rPr lang="ko-KR" sz="1000" dirty="0"/>
                        <a:t>)는 0~25%일 때는 빨간색으로 26~50%일 때는 주황색으로 51~100%일 때는 초록색으로 표시된다. 숫자로 출력되는 텍스트는 흰색으로 표시된다.</a:t>
                      </a:r>
                      <a:endParaRPr sz="1000" dirty="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 dirty="0"/>
                        <a:t>배터리 잔량이 25% 이하로 떨어지면, </a:t>
                      </a:r>
                      <a:r>
                        <a:rPr lang="ko-KR" sz="1000" dirty="0" err="1"/>
                        <a:t>워치</a:t>
                      </a:r>
                      <a:r>
                        <a:rPr lang="ko-KR" sz="1000" dirty="0"/>
                        <a:t> 앱에 배터리를 충전하라는 알림</a:t>
                      </a:r>
                      <a:r>
                        <a:rPr lang="ko-KR" altLang="en-US" sz="1000" dirty="0"/>
                        <a:t>이 뜨게 한다</a:t>
                      </a:r>
                      <a:r>
                        <a:rPr lang="en-US" altLang="ko-KR" sz="1000" dirty="0"/>
                        <a:t>.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&lt;우산손잡이로 배터리 </a:t>
                      </a:r>
                      <a:r>
                        <a:rPr lang="ko-KR" sz="1000" dirty="0" err="1"/>
                        <a:t>확인시</a:t>
                      </a:r>
                      <a:r>
                        <a:rPr lang="ko-KR" sz="1000" dirty="0"/>
                        <a:t>&gt;</a:t>
                      </a:r>
                      <a:endParaRPr sz="1000" dirty="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 dirty="0"/>
                        <a:t>사용자가 우산손잡이의 측면 버튼(</a:t>
                      </a:r>
                      <a:r>
                        <a:rPr lang="ko-KR" sz="1000" b="1" dirty="0"/>
                        <a:t>배터리 </a:t>
                      </a:r>
                      <a:r>
                        <a:rPr lang="ko-KR" altLang="en-US" sz="1000" b="1" dirty="0"/>
                        <a:t>확인</a:t>
                      </a:r>
                      <a:r>
                        <a:rPr lang="ko-KR" sz="1000" b="1" dirty="0"/>
                        <a:t> 버튼</a:t>
                      </a:r>
                      <a:r>
                        <a:rPr lang="ko-KR" sz="1000" dirty="0"/>
                        <a:t>)을 누른다. 우산손잡이에는 작은 점 모양의 LED 불빛 4개가 있다.</a:t>
                      </a:r>
                      <a:endParaRPr sz="1000" dirty="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 dirty="0"/>
                        <a:t>0~25%일 때는 불빛 1개, 26~50%일 때는 불빛 2개, 51~75%일 때는 불빛 3개, 75~100%일 때는 불빛 4개가 표시된다.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후행 조건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 err="1"/>
                        <a:t>워치</a:t>
                      </a:r>
                      <a:r>
                        <a:rPr lang="ko-KR" sz="1000" dirty="0"/>
                        <a:t> 화면에</a:t>
                      </a:r>
                      <a:r>
                        <a:rPr lang="ko-KR" altLang="en-US" sz="1000" dirty="0"/>
                        <a:t>는</a:t>
                      </a:r>
                      <a:r>
                        <a:rPr lang="ko-KR" sz="1000" dirty="0"/>
                        <a:t> 우산의 배터리 잔량이 표시되어 있어야 한다. 배터리가 25% 이하라면 </a:t>
                      </a:r>
                      <a:r>
                        <a:rPr lang="ko-KR" altLang="en-US" sz="1000" dirty="0" err="1"/>
                        <a:t>워치</a:t>
                      </a:r>
                      <a:r>
                        <a:rPr lang="ko-KR" sz="1000" dirty="0" err="1"/>
                        <a:t>에</a:t>
                      </a:r>
                      <a:r>
                        <a:rPr lang="ko-KR" sz="1000" dirty="0"/>
                        <a:t> 알림이 뜬 상태여야 한다.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우산 손잡이의 LED 불빛에 대략적인 배터리 잔량이 표시되어 있어야 한다.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비기능적 요구사항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&lt;</a:t>
                      </a:r>
                      <a:r>
                        <a:rPr lang="ko-KR" sz="1000" dirty="0" err="1">
                          <a:solidFill>
                            <a:schemeClr val="dk1"/>
                          </a:solidFill>
                        </a:rPr>
                        <a:t>워치</a:t>
                      </a: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 앱으로 배터리 </a:t>
                      </a:r>
                      <a:r>
                        <a:rPr lang="ko-KR" sz="1000" dirty="0" err="1">
                          <a:solidFill>
                            <a:schemeClr val="dk1"/>
                          </a:solidFill>
                        </a:rPr>
                        <a:t>확인시</a:t>
                      </a: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&gt;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가용성  : 배터리 정보 확인은 </a:t>
                      </a:r>
                      <a:r>
                        <a:rPr lang="ko-KR" sz="1000" dirty="0" err="1"/>
                        <a:t>워치와</a:t>
                      </a:r>
                      <a:r>
                        <a:rPr lang="ko-KR" sz="1000" dirty="0"/>
                        <a:t> 우산손잡이가 연결만 </a:t>
                      </a:r>
                      <a:r>
                        <a:rPr lang="ko-KR" sz="1000" dirty="0" err="1"/>
                        <a:t>되어있다면</a:t>
                      </a:r>
                      <a:r>
                        <a:rPr lang="ko-KR" sz="1000" dirty="0"/>
                        <a:t> 언제든지 가능해야 한다.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&lt;우산손잡이로 배터리 </a:t>
                      </a:r>
                      <a:r>
                        <a:rPr lang="ko-KR" sz="1000" dirty="0" err="1">
                          <a:solidFill>
                            <a:schemeClr val="dk1"/>
                          </a:solidFill>
                        </a:rPr>
                        <a:t>확인시</a:t>
                      </a: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&gt;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가용성 : 배터리만 </a:t>
                      </a:r>
                      <a:r>
                        <a:rPr lang="ko-KR" sz="1000" dirty="0" err="1">
                          <a:solidFill>
                            <a:schemeClr val="dk1"/>
                          </a:solidFill>
                        </a:rPr>
                        <a:t>남아있다면</a:t>
                      </a: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 언제든지 확인할 수 있어야 한다.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0" name="Google Shape;110;p15"/>
          <p:cNvSpPr txBox="1"/>
          <p:nvPr/>
        </p:nvSpPr>
        <p:spPr>
          <a:xfrm>
            <a:off x="0" y="81150"/>
            <a:ext cx="203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2</a:t>
            </a:r>
            <a:endParaRPr sz="15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8" name="Google Shape;118;p16"/>
          <p:cNvGraphicFramePr/>
          <p:nvPr>
            <p:extLst>
              <p:ext uri="{D42A27DB-BD31-4B8C-83A1-F6EECF244321}">
                <p14:modId xmlns:p14="http://schemas.microsoft.com/office/powerpoint/2010/main" val="2987892670"/>
              </p:ext>
            </p:extLst>
          </p:nvPr>
        </p:nvGraphicFramePr>
        <p:xfrm>
          <a:off x="177288" y="560385"/>
          <a:ext cx="8789425" cy="4980175"/>
        </p:xfrm>
        <a:graphic>
          <a:graphicData uri="http://schemas.openxmlformats.org/drawingml/2006/table">
            <a:tbl>
              <a:tblPr>
                <a:noFill/>
                <a:tableStyleId>{5D074FB4-080C-4339-BF34-0D80C0770006}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유스케이스명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우산관리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개요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 err="1"/>
                        <a:t>워치는</a:t>
                      </a:r>
                      <a:r>
                        <a:rPr lang="ko-KR" sz="1000" dirty="0"/>
                        <a:t> </a:t>
                      </a:r>
                      <a:r>
                        <a:rPr lang="ko-KR" altLang="en-US" sz="1000" dirty="0"/>
                        <a:t>통신을 할</a:t>
                      </a:r>
                      <a:r>
                        <a:rPr lang="ko-KR" sz="1000" dirty="0"/>
                        <a:t> 우산을 등록하거나 삭제한다.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관련 액터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워치, 우산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선행조건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워치의 블루투스가 켜져있는 상태이다.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8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이벤트 흐름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&lt;우산 등록 흐름&gt;</a:t>
                      </a:r>
                      <a:endParaRPr sz="1000" dirty="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 dirty="0"/>
                        <a:t>사용자는 </a:t>
                      </a:r>
                      <a:r>
                        <a:rPr lang="ko-KR" altLang="en-US" sz="1000" b="1" dirty="0" err="1"/>
                        <a:t>메인</a:t>
                      </a:r>
                      <a:r>
                        <a:rPr lang="ko-KR" sz="1000" b="1" dirty="0" err="1"/>
                        <a:t>화면</a:t>
                      </a:r>
                      <a:r>
                        <a:rPr lang="ko-KR" sz="1000" dirty="0" err="1"/>
                        <a:t>에서</a:t>
                      </a:r>
                      <a:r>
                        <a:rPr lang="ko-KR" sz="1000" dirty="0"/>
                        <a:t> </a:t>
                      </a:r>
                      <a:r>
                        <a:rPr lang="ko-KR" sz="1000" b="1" dirty="0"/>
                        <a:t>“</a:t>
                      </a:r>
                      <a:r>
                        <a:rPr lang="ko-KR" sz="1000" b="1" dirty="0" err="1"/>
                        <a:t>우산등록”</a:t>
                      </a:r>
                      <a:r>
                        <a:rPr lang="ko-KR" sz="1000" dirty="0" err="1"/>
                        <a:t>을</a:t>
                      </a:r>
                      <a:r>
                        <a:rPr lang="ko-KR" sz="1000" dirty="0"/>
                        <a:t> 선택한다.</a:t>
                      </a:r>
                      <a:endParaRPr sz="1000" dirty="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 dirty="0" err="1"/>
                        <a:t>워치는</a:t>
                      </a:r>
                      <a:r>
                        <a:rPr lang="ko-KR" sz="1000" dirty="0"/>
                        <a:t> 주변 </a:t>
                      </a:r>
                      <a:r>
                        <a:rPr lang="ko-KR" altLang="en-US" sz="1000" dirty="0"/>
                        <a:t>우산이 </a:t>
                      </a:r>
                      <a:r>
                        <a:rPr lang="ko-KR" sz="1000" dirty="0"/>
                        <a:t>보내는 신호를 탐지하여 </a:t>
                      </a:r>
                      <a:r>
                        <a:rPr lang="ko-KR" sz="1000" b="1" dirty="0"/>
                        <a:t>연결가능한 디바이스</a:t>
                      </a:r>
                      <a:r>
                        <a:rPr lang="ko-KR" sz="1000" dirty="0"/>
                        <a:t> 목록을 보여준다.</a:t>
                      </a:r>
                      <a:endParaRPr sz="1000" dirty="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 dirty="0"/>
                        <a:t>사용자는 연결가능한 디바이스 목록에서 </a:t>
                      </a:r>
                      <a:r>
                        <a:rPr lang="ko-KR" sz="1000" b="1" dirty="0"/>
                        <a:t>“(우산 기기 번호)”</a:t>
                      </a:r>
                      <a:r>
                        <a:rPr lang="ko-KR" sz="1000" dirty="0"/>
                        <a:t> </a:t>
                      </a:r>
                      <a:r>
                        <a:rPr lang="ko-KR" altLang="en-US" sz="1000" dirty="0" err="1"/>
                        <a:t>를</a:t>
                      </a:r>
                      <a:r>
                        <a:rPr lang="ko-KR" sz="1000" dirty="0"/>
                        <a:t> 선택한다.</a:t>
                      </a:r>
                      <a:endParaRPr lang="en-US" altLang="ko-KR" sz="1000" dirty="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altLang="en-US" sz="1000" dirty="0"/>
                        <a:t>사용자는 연결된 우산의 이름을 설정 할 수 있다</a:t>
                      </a:r>
                      <a:r>
                        <a:rPr lang="en-US" altLang="ko-KR" sz="1000" dirty="0"/>
                        <a:t>.</a:t>
                      </a:r>
                      <a:endParaRPr sz="1000" dirty="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 dirty="0" err="1"/>
                        <a:t>워치는</a:t>
                      </a:r>
                      <a:r>
                        <a:rPr lang="ko-KR" sz="1000" dirty="0"/>
                        <a:t> 선택된 </a:t>
                      </a:r>
                      <a:r>
                        <a:rPr lang="ko-KR" altLang="en-US" sz="1000" dirty="0"/>
                        <a:t>우산을</a:t>
                      </a:r>
                      <a:r>
                        <a:rPr lang="ko-KR" sz="1000" dirty="0"/>
                        <a:t> 등록한다.</a:t>
                      </a:r>
                      <a:endParaRPr sz="1000" dirty="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 dirty="0"/>
                        <a:t>앱의 </a:t>
                      </a:r>
                      <a:r>
                        <a:rPr lang="ko-KR" sz="1000" b="1" dirty="0" err="1"/>
                        <a:t>메인화면</a:t>
                      </a:r>
                      <a:r>
                        <a:rPr lang="ko-KR" sz="1000" dirty="0" err="1"/>
                        <a:t>에</a:t>
                      </a:r>
                      <a:r>
                        <a:rPr lang="ko-KR" altLang="en-US" sz="1000" b="1" dirty="0"/>
                        <a:t> 연결된 우산</a:t>
                      </a:r>
                      <a:r>
                        <a:rPr lang="ko-KR" sz="1000" dirty="0"/>
                        <a:t>을 띄운다.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&lt;등록한 우산 삭제 흐름</a:t>
                      </a:r>
                      <a:r>
                        <a:rPr lang="en-US" altLang="ko-KR" sz="1000" dirty="0"/>
                        <a:t>&gt;</a:t>
                      </a:r>
                      <a:endParaRPr sz="1000" dirty="0">
                        <a:highlight>
                          <a:srgbClr val="FF00FF"/>
                        </a:highlight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 dirty="0"/>
                        <a:t>사용자는 </a:t>
                      </a:r>
                      <a:r>
                        <a:rPr lang="ko-KR" sz="1000" b="1" dirty="0"/>
                        <a:t>우산관리 메인 화면</a:t>
                      </a:r>
                      <a:r>
                        <a:rPr lang="ko-KR" sz="1000" dirty="0"/>
                        <a:t>에서 </a:t>
                      </a:r>
                      <a:r>
                        <a:rPr lang="ko-KR" sz="1000" b="1" dirty="0"/>
                        <a:t>“</a:t>
                      </a:r>
                      <a:r>
                        <a:rPr lang="ko-KR" sz="1000" b="1" dirty="0" err="1"/>
                        <a:t>우산삭제”</a:t>
                      </a:r>
                      <a:r>
                        <a:rPr lang="ko-KR" sz="1000" dirty="0" err="1"/>
                        <a:t>를</a:t>
                      </a:r>
                      <a:r>
                        <a:rPr lang="ko-KR" sz="1000" dirty="0"/>
                        <a:t> 선택한다.</a:t>
                      </a:r>
                      <a:endParaRPr sz="1000" dirty="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 dirty="0" err="1"/>
                        <a:t>워치는</a:t>
                      </a:r>
                      <a:r>
                        <a:rPr lang="ko-KR" sz="1000" dirty="0"/>
                        <a:t> 등록된 우산의 목록을 보여준다.</a:t>
                      </a:r>
                      <a:endParaRPr sz="1000" dirty="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 dirty="0"/>
                        <a:t>사용자는 삭제할 우산</a:t>
                      </a:r>
                      <a:r>
                        <a:rPr lang="ko-KR" altLang="en-US" sz="1000" dirty="0"/>
                        <a:t>을</a:t>
                      </a:r>
                      <a:r>
                        <a:rPr lang="ko-KR" sz="1000" dirty="0"/>
                        <a:t> 선택한다.</a:t>
                      </a:r>
                      <a:endParaRPr sz="1000" dirty="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 dirty="0" err="1"/>
                        <a:t>워치는</a:t>
                      </a:r>
                      <a:r>
                        <a:rPr lang="ko-KR" sz="1000" dirty="0"/>
                        <a:t> 선택된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우산을 목록에서 삭제한다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후행 조건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우산을 등록했다면 </a:t>
                      </a:r>
                      <a:r>
                        <a:rPr lang="ko-KR" sz="1000" dirty="0" err="1">
                          <a:solidFill>
                            <a:schemeClr val="dk1"/>
                          </a:solidFill>
                        </a:rPr>
                        <a:t>워치</a:t>
                      </a: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 앱의 </a:t>
                      </a:r>
                      <a:r>
                        <a:rPr lang="ko-KR" sz="1000" dirty="0" err="1">
                          <a:solidFill>
                            <a:schemeClr val="dk1"/>
                          </a:solidFill>
                        </a:rPr>
                        <a:t>메인화면에</a:t>
                      </a: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 등록한 </a:t>
                      </a:r>
                      <a:r>
                        <a:rPr lang="ko-KR" sz="1000" b="1" dirty="0">
                          <a:solidFill>
                            <a:schemeClr val="dk1"/>
                          </a:solidFill>
                        </a:rPr>
                        <a:t>디바이스의 이름</a:t>
                      </a: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이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계속 </a:t>
                      </a: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표시되어 있어야 한다.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등록된 우산이 하나도 없다면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메인화면에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“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등록된 우산이 없음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"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을 표시한다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대안 흐름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    2.1    연결가능한 디바이스 목록에 등록할 우산이 존재하지 않는 경우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             1.  팝업창을 띄운다. (연결 재시도 / 종료)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             &lt;연결재시도 흐름&gt; : 우산 등록 흐름 2로 이동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             &lt;종료 흐름&gt; : 흐름 종료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비기능적 요구사항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가용성 : 기기 등록은 우산에 배터리만 있으면 언제든지 가능해야 한다.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9" name="Google Shape;119;p16"/>
          <p:cNvSpPr txBox="1"/>
          <p:nvPr/>
        </p:nvSpPr>
        <p:spPr>
          <a:xfrm>
            <a:off x="0" y="81150"/>
            <a:ext cx="203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3</a:t>
            </a:r>
            <a:endParaRPr sz="15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7" name="Google Shape;127;p17"/>
          <p:cNvGraphicFramePr/>
          <p:nvPr>
            <p:extLst>
              <p:ext uri="{D42A27DB-BD31-4B8C-83A1-F6EECF244321}">
                <p14:modId xmlns:p14="http://schemas.microsoft.com/office/powerpoint/2010/main" val="2273452228"/>
              </p:ext>
            </p:extLst>
          </p:nvPr>
        </p:nvGraphicFramePr>
        <p:xfrm>
          <a:off x="177275" y="1086260"/>
          <a:ext cx="8789425" cy="3471200"/>
        </p:xfrm>
        <a:graphic>
          <a:graphicData uri="http://schemas.openxmlformats.org/drawingml/2006/table">
            <a:tbl>
              <a:tblPr>
                <a:noFill/>
                <a:tableStyleId>{5D074FB4-080C-4339-BF34-0D80C0770006}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유스케이스명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/>
                        <a:t>사용자 </a:t>
                      </a:r>
                      <a:r>
                        <a:rPr lang="ko-KR" altLang="en-US" sz="1000" dirty="0" err="1"/>
                        <a:t>알림</a:t>
                      </a:r>
                      <a:r>
                        <a:rPr lang="ko-KR" sz="1000" dirty="0" err="1"/>
                        <a:t>설정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개요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사용자는 </a:t>
                      </a:r>
                      <a:r>
                        <a:rPr lang="ko-KR" altLang="en-US" sz="1000" dirty="0"/>
                        <a:t>우산이 필요한 날의 </a:t>
                      </a:r>
                      <a:r>
                        <a:rPr lang="ko-KR" sz="1000" dirty="0"/>
                        <a:t>알림을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받을 시간을 설정 할 수 있으며 그 알림을 켜고 끌 수 있다</a:t>
                      </a:r>
                      <a:r>
                        <a:rPr lang="en-US" altLang="ko-KR" sz="1000" dirty="0"/>
                        <a:t>.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관련 액터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사용자, 워치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선행조건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워치 앱이 실행된 상태여야 한다.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이벤트 흐름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기본 흐름: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1.사용자는 </a:t>
                      </a:r>
                      <a:r>
                        <a:rPr lang="ko-KR" sz="1000" dirty="0" err="1"/>
                        <a:t>메인화면에서</a:t>
                      </a:r>
                      <a:r>
                        <a:rPr lang="ko-KR" sz="1000" dirty="0"/>
                        <a:t> “</a:t>
                      </a:r>
                      <a:r>
                        <a:rPr lang="ko-KR" sz="1000" dirty="0" err="1"/>
                        <a:t>알림설정”을</a:t>
                      </a:r>
                      <a:r>
                        <a:rPr lang="ko-KR" sz="1000" dirty="0"/>
                        <a:t> 누른다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&lt;알림 </a:t>
                      </a:r>
                      <a:r>
                        <a:rPr lang="ko-KR" sz="1000" dirty="0" err="1"/>
                        <a:t>온오프</a:t>
                      </a:r>
                      <a:r>
                        <a:rPr lang="ko-KR" sz="1000" dirty="0"/>
                        <a:t> 흐름&gt;</a:t>
                      </a:r>
                      <a:endParaRPr sz="1000" dirty="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 dirty="0" err="1"/>
                        <a:t>알림설정</a:t>
                      </a:r>
                      <a:r>
                        <a:rPr lang="ko-KR" sz="1000" dirty="0"/>
                        <a:t> 화면에서 “</a:t>
                      </a:r>
                      <a:r>
                        <a:rPr lang="ko-KR" sz="1000" dirty="0" err="1"/>
                        <a:t>알림끄기</a:t>
                      </a:r>
                      <a:r>
                        <a:rPr lang="ko-KR" sz="1000" dirty="0"/>
                        <a:t>” 스위치를 보여준다.</a:t>
                      </a:r>
                      <a:endParaRPr sz="1000" dirty="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 dirty="0"/>
                        <a:t>사용자가 “</a:t>
                      </a:r>
                      <a:r>
                        <a:rPr lang="ko-KR" sz="1000" dirty="0" err="1"/>
                        <a:t>알림끄기</a:t>
                      </a:r>
                      <a:r>
                        <a:rPr lang="ko-KR" sz="1000" dirty="0"/>
                        <a:t>” 스위치를 누르면 알림이 비활성화 된다. 스위치는 초록색이 된다.</a:t>
                      </a:r>
                      <a:endParaRPr sz="1000" dirty="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 dirty="0"/>
                        <a:t>사용자가 “</a:t>
                      </a:r>
                      <a:r>
                        <a:rPr lang="ko-KR" sz="1000" dirty="0" err="1"/>
                        <a:t>알림</a:t>
                      </a:r>
                      <a:r>
                        <a:rPr lang="ko-KR" altLang="en-US" sz="1000" dirty="0" err="1"/>
                        <a:t>켜</a:t>
                      </a:r>
                      <a:r>
                        <a:rPr lang="ko-KR" sz="1000" dirty="0" err="1"/>
                        <a:t>기</a:t>
                      </a:r>
                      <a:r>
                        <a:rPr lang="ko-KR" sz="1000" dirty="0"/>
                        <a:t>” 스위치를 다시한번 누르면 알림이 활성화된다. 스위치는 회색이 된다.</a:t>
                      </a:r>
                      <a:endParaRPr sz="1000" dirty="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&lt;하루 시작 시</a:t>
                      </a:r>
                      <a:r>
                        <a:rPr lang="ko-KR" altLang="en-US" sz="1000" dirty="0"/>
                        <a:t>간 </a:t>
                      </a:r>
                      <a:r>
                        <a:rPr lang="ko-KR" sz="1000" dirty="0"/>
                        <a:t>설정 흐름&gt;</a:t>
                      </a:r>
                      <a:endParaRPr sz="1000" dirty="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알림을 받고자 하는 시간을 설정 할 수 있는 화면을 보여준다. 시간은 오전/오후, 시, 분을 선택할 수 있다.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사용자는 원하는 시간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으로 설정한다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후행 조건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/>
                        <a:t>설정한 시간은 변경하기 전까지 유지된다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8" name="Google Shape;128;p17"/>
          <p:cNvSpPr txBox="1"/>
          <p:nvPr/>
        </p:nvSpPr>
        <p:spPr>
          <a:xfrm>
            <a:off x="0" y="81150"/>
            <a:ext cx="203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4</a:t>
            </a:r>
            <a:endParaRPr sz="15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6" name="Google Shape;136;p18"/>
          <p:cNvGraphicFramePr/>
          <p:nvPr>
            <p:extLst>
              <p:ext uri="{D42A27DB-BD31-4B8C-83A1-F6EECF244321}">
                <p14:modId xmlns:p14="http://schemas.microsoft.com/office/powerpoint/2010/main" val="1052138443"/>
              </p:ext>
            </p:extLst>
          </p:nvPr>
        </p:nvGraphicFramePr>
        <p:xfrm>
          <a:off x="177288" y="839185"/>
          <a:ext cx="8789425" cy="4218800"/>
        </p:xfrm>
        <a:graphic>
          <a:graphicData uri="http://schemas.openxmlformats.org/drawingml/2006/table">
            <a:tbl>
              <a:tblPr>
                <a:noFill/>
                <a:tableStyleId>{5D074FB4-080C-4339-BF34-0D80C0770006}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유스케이스명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 오는 날 알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림</a:t>
                      </a:r>
                      <a:endParaRPr sz="5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개요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/>
                        <a:t>사용자가 설정한 </a:t>
                      </a:r>
                      <a:r>
                        <a:rPr lang="ko-KR" sz="1000" dirty="0"/>
                        <a:t>시</a:t>
                      </a:r>
                      <a:r>
                        <a:rPr lang="ko-KR" altLang="en-US" sz="1000" dirty="0"/>
                        <a:t>간</a:t>
                      </a:r>
                      <a:r>
                        <a:rPr lang="ko-KR" sz="1000" dirty="0"/>
                        <a:t>에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sz="1000" dirty="0"/>
                        <a:t> </a:t>
                      </a:r>
                      <a:r>
                        <a:rPr lang="ko-KR" sz="1000" dirty="0" err="1"/>
                        <a:t>워치는</a:t>
                      </a:r>
                      <a:r>
                        <a:rPr lang="ko-KR" sz="1000" dirty="0"/>
                        <a:t> 날씨 정보를 바탕으로 비가 오고 있거나 올 예정이라면 사용자에게 우산을 챙기라는 알</a:t>
                      </a:r>
                      <a:r>
                        <a:rPr lang="ko-KR" altLang="en-US" sz="1000" dirty="0"/>
                        <a:t>림</a:t>
                      </a:r>
                      <a:r>
                        <a:rPr lang="ko-KR" sz="1000" dirty="0"/>
                        <a:t>을 보낸다.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관련 액터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워치, 사용자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선행조건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‘하루 시작 시</a:t>
                      </a:r>
                      <a:r>
                        <a:rPr lang="ko-KR" altLang="en-US" sz="1000" dirty="0"/>
                        <a:t>간</a:t>
                      </a:r>
                      <a:r>
                        <a:rPr lang="ko-KR" sz="1000" dirty="0"/>
                        <a:t>’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이 설정 되어있는 상태이다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이벤트 흐름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기본 흐름 :</a:t>
                      </a:r>
                      <a:endParaRPr sz="1000" dirty="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 dirty="0" err="1"/>
                        <a:t>워치는</a:t>
                      </a:r>
                      <a:r>
                        <a:rPr lang="ko-KR" sz="1000" dirty="0"/>
                        <a:t> 당일 날씨 정보를 확인한다.</a:t>
                      </a:r>
                      <a:endParaRPr sz="1000" dirty="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altLang="en-US" sz="1000" dirty="0"/>
                        <a:t>당일 비가 온다면 </a:t>
                      </a:r>
                      <a:r>
                        <a:rPr lang="ko-KR" sz="1000" dirty="0"/>
                        <a:t>우산을 챙기라는 메시지를 화면에 띄운다.</a:t>
                      </a:r>
                      <a:endParaRPr sz="1000" dirty="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 dirty="0" err="1"/>
                        <a:t>워치는</a:t>
                      </a:r>
                      <a:r>
                        <a:rPr lang="ko-KR" sz="1000" dirty="0"/>
                        <a:t> 짧은 알</a:t>
                      </a:r>
                      <a:r>
                        <a:rPr lang="ko-KR" altLang="en-US" sz="1000" dirty="0"/>
                        <a:t>림</a:t>
                      </a:r>
                      <a:r>
                        <a:rPr lang="ko-KR" sz="1000" dirty="0"/>
                        <a:t>을 울린다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8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대안 흐름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/>
                        <a:t>2</a:t>
                      </a:r>
                      <a:r>
                        <a:rPr lang="ko-KR" sz="1000" dirty="0"/>
                        <a:t>-1. 비 소식이 없을 경우</a:t>
                      </a:r>
                      <a:endParaRPr sz="1000" dirty="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 dirty="0"/>
                        <a:t>(흐름 종료)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3-1. </a:t>
                      </a:r>
                      <a:r>
                        <a:rPr lang="ko-KR" sz="1000" dirty="0" err="1"/>
                        <a:t>워치가</a:t>
                      </a:r>
                      <a:r>
                        <a:rPr lang="ko-KR" sz="1000" dirty="0"/>
                        <a:t> </a:t>
                      </a:r>
                      <a:r>
                        <a:rPr lang="ko-KR" sz="1000" dirty="0" err="1"/>
                        <a:t>진동모드일</a:t>
                      </a:r>
                      <a:r>
                        <a:rPr lang="ko-KR" sz="1000" dirty="0"/>
                        <a:t> 경우</a:t>
                      </a:r>
                      <a:endParaRPr sz="1000" dirty="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 dirty="0" err="1"/>
                        <a:t>워치는</a:t>
                      </a:r>
                      <a:r>
                        <a:rPr lang="ko-KR" sz="1000" dirty="0"/>
                        <a:t> 진동 알람을 보낸다.</a:t>
                      </a:r>
                      <a:endParaRPr sz="1000" dirty="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(흐름 종료)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3.2. </a:t>
                      </a:r>
                      <a:r>
                        <a:rPr lang="ko-KR" sz="1000" dirty="0" err="1"/>
                        <a:t>워치가</a:t>
                      </a:r>
                      <a:r>
                        <a:rPr lang="ko-KR" sz="1000" dirty="0"/>
                        <a:t> </a:t>
                      </a:r>
                      <a:r>
                        <a:rPr lang="ko-KR" sz="1000" dirty="0" err="1"/>
                        <a:t>소리모드일</a:t>
                      </a:r>
                      <a:r>
                        <a:rPr lang="ko-KR" sz="1000" dirty="0"/>
                        <a:t> 경우</a:t>
                      </a:r>
                      <a:endParaRPr sz="1000" dirty="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 dirty="0" err="1"/>
                        <a:t>워치는</a:t>
                      </a:r>
                      <a:r>
                        <a:rPr lang="ko-KR" sz="1000" dirty="0"/>
                        <a:t> 소리 알람을 보낸다.</a:t>
                      </a:r>
                      <a:endParaRPr sz="1000" dirty="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(흐름 종료)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후행조건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우산을 챙기라는 메시지가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사용자가  확인 전까지 </a:t>
                      </a:r>
                      <a:r>
                        <a:rPr lang="ko-KR" sz="1000" dirty="0" err="1">
                          <a:solidFill>
                            <a:schemeClr val="dk1"/>
                          </a:solidFill>
                        </a:rPr>
                        <a:t>워치</a:t>
                      </a: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 화면에 띄워져 있어야 한다.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7" name="Google Shape;137;p18"/>
          <p:cNvSpPr txBox="1"/>
          <p:nvPr/>
        </p:nvSpPr>
        <p:spPr>
          <a:xfrm>
            <a:off x="0" y="81150"/>
            <a:ext cx="203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5</a:t>
            </a:r>
            <a:endParaRPr sz="15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5" name="Google Shape;145;p19"/>
          <p:cNvGraphicFramePr/>
          <p:nvPr>
            <p:extLst>
              <p:ext uri="{D42A27DB-BD31-4B8C-83A1-F6EECF244321}">
                <p14:modId xmlns:p14="http://schemas.microsoft.com/office/powerpoint/2010/main" val="4133166992"/>
              </p:ext>
            </p:extLst>
          </p:nvPr>
        </p:nvGraphicFramePr>
        <p:xfrm>
          <a:off x="177288" y="846260"/>
          <a:ext cx="8789425" cy="4135625"/>
        </p:xfrm>
        <a:graphic>
          <a:graphicData uri="http://schemas.openxmlformats.org/drawingml/2006/table">
            <a:tbl>
              <a:tblPr>
                <a:noFill/>
                <a:tableStyleId>{5D074FB4-080C-4339-BF34-0D80C0770006}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유스케이스명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우산을 잃어버림</a:t>
                      </a:r>
                      <a:endParaRPr sz="1000"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개요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우산과 </a:t>
                      </a:r>
                      <a:r>
                        <a:rPr lang="ko-KR" sz="1000" dirty="0" err="1">
                          <a:solidFill>
                            <a:schemeClr val="dk1"/>
                          </a:solidFill>
                        </a:rPr>
                        <a:t>워치의</a:t>
                      </a: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 거리가 멀어져 블루투스 신호가 끊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긴 경우 알림을 통해 사용자가 알 수 있도록 함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관련 액터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우산, 워치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선행조건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우산과 워치가 연결이 되어있었다가 끊어진 상태이다.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우산에는 배터리가 남아있는 상태이다.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이벤트 흐름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 dirty="0" err="1"/>
                        <a:t>워치와</a:t>
                      </a:r>
                      <a:r>
                        <a:rPr lang="ko-KR" sz="1000" dirty="0"/>
                        <a:t> 우산이 일정거리 이상으로 멀어진다.</a:t>
                      </a:r>
                      <a:endParaRPr sz="1000" dirty="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 dirty="0" err="1"/>
                        <a:t>워치에</a:t>
                      </a:r>
                      <a:r>
                        <a:rPr lang="ko-KR" sz="1000" dirty="0"/>
                        <a:t> 우산과 거리가 멀어졌다는 알림을 울린다.</a:t>
                      </a:r>
                      <a:endParaRPr sz="1000" dirty="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 dirty="0" err="1"/>
                        <a:t>워치가</a:t>
                      </a:r>
                      <a:r>
                        <a:rPr lang="ko-KR" sz="1000" dirty="0"/>
                        <a:t> 우산을 다시 감지하기 전까지 </a:t>
                      </a:r>
                      <a:r>
                        <a:rPr lang="ko-KR" sz="1000" b="1" dirty="0" err="1"/>
                        <a:t>워치</a:t>
                      </a:r>
                      <a:r>
                        <a:rPr lang="ko-KR" sz="1000" b="1" dirty="0"/>
                        <a:t> 앱 </a:t>
                      </a:r>
                      <a:r>
                        <a:rPr lang="ko-KR" sz="1000" b="1" dirty="0" err="1"/>
                        <a:t>메인화면</a:t>
                      </a:r>
                      <a:r>
                        <a:rPr lang="ko-KR" sz="1000" dirty="0" err="1"/>
                        <a:t>에</a:t>
                      </a:r>
                      <a:r>
                        <a:rPr lang="ko-KR" sz="1000" dirty="0"/>
                        <a:t> “</a:t>
                      </a:r>
                      <a:r>
                        <a:rPr lang="ko-KR" sz="1000" b="1" dirty="0"/>
                        <a:t>우산을 잃어버림</a:t>
                      </a:r>
                      <a:r>
                        <a:rPr lang="ko-KR" sz="1000" dirty="0"/>
                        <a:t>” 이라는 텍스트를 띄운다.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후행 조건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 err="1"/>
                        <a:t>워치앱</a:t>
                      </a:r>
                      <a:r>
                        <a:rPr lang="ko-KR" sz="1000" dirty="0"/>
                        <a:t> </a:t>
                      </a:r>
                      <a:r>
                        <a:rPr lang="ko-KR" sz="1000" dirty="0" err="1"/>
                        <a:t>메인화면에</a:t>
                      </a:r>
                      <a:r>
                        <a:rPr lang="ko-KR" sz="1000" dirty="0"/>
                        <a:t> “우산을 잃어버림” 이라는 텍스트가 </a:t>
                      </a:r>
                      <a:r>
                        <a:rPr lang="ko-KR" altLang="en-US" sz="1000" dirty="0"/>
                        <a:t>새로운 연결 전까지 계속 </a:t>
                      </a:r>
                      <a:r>
                        <a:rPr lang="ko-KR" sz="1000" dirty="0"/>
                        <a:t>표시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sz="1000" dirty="0"/>
                        <a:t>되어있어야 한다.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대안 흐름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2-1. </a:t>
                      </a:r>
                      <a:r>
                        <a:rPr lang="ko-KR" sz="1000" dirty="0" err="1">
                          <a:solidFill>
                            <a:schemeClr val="dk1"/>
                          </a:solidFill>
                        </a:rPr>
                        <a:t>워치가</a:t>
                      </a: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000" dirty="0" err="1">
                          <a:solidFill>
                            <a:schemeClr val="dk1"/>
                          </a:solidFill>
                        </a:rPr>
                        <a:t>진동모드일</a:t>
                      </a: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 경우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-KR" sz="1000" dirty="0" err="1">
                          <a:solidFill>
                            <a:schemeClr val="dk1"/>
                          </a:solidFill>
                        </a:rPr>
                        <a:t>워치는</a:t>
                      </a: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 진동 알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림</a:t>
                      </a: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을 보낸다.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흐름 3으로 이동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2-2. </a:t>
                      </a:r>
                      <a:r>
                        <a:rPr lang="ko-KR" sz="1000" dirty="0" err="1">
                          <a:solidFill>
                            <a:schemeClr val="dk1"/>
                          </a:solidFill>
                        </a:rPr>
                        <a:t>워치가</a:t>
                      </a: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000" dirty="0" err="1">
                          <a:solidFill>
                            <a:schemeClr val="dk1"/>
                          </a:solidFill>
                        </a:rPr>
                        <a:t>소리모드일</a:t>
                      </a: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 경우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-KR" sz="1000" dirty="0" err="1">
                          <a:solidFill>
                            <a:schemeClr val="dk1"/>
                          </a:solidFill>
                        </a:rPr>
                        <a:t>워치는</a:t>
                      </a: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 소리 알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림</a:t>
                      </a: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을 보낸다.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흐름 3으로 이동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비기능적 요구사항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성능 : 우산과 </a:t>
                      </a:r>
                      <a:r>
                        <a:rPr lang="ko-KR" sz="1000" dirty="0" err="1"/>
                        <a:t>워치의</a:t>
                      </a:r>
                      <a:r>
                        <a:rPr lang="ko-KR" sz="1000" dirty="0"/>
                        <a:t> 연결이 끊어진 직후 3초 이내로 </a:t>
                      </a:r>
                      <a:r>
                        <a:rPr lang="ko-KR" sz="1000" dirty="0" err="1"/>
                        <a:t>워치에</a:t>
                      </a:r>
                      <a:r>
                        <a:rPr lang="ko-KR" sz="1000" dirty="0"/>
                        <a:t> 알림이 울려야 한다.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6" name="Google Shape;146;p19"/>
          <p:cNvSpPr txBox="1"/>
          <p:nvPr/>
        </p:nvSpPr>
        <p:spPr>
          <a:xfrm>
            <a:off x="0" y="81150"/>
            <a:ext cx="203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6</a:t>
            </a:r>
            <a:endParaRPr sz="15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4" name="Google Shape;154;p20"/>
          <p:cNvGraphicFramePr/>
          <p:nvPr>
            <p:extLst>
              <p:ext uri="{D42A27DB-BD31-4B8C-83A1-F6EECF244321}">
                <p14:modId xmlns:p14="http://schemas.microsoft.com/office/powerpoint/2010/main" val="3033673584"/>
              </p:ext>
            </p:extLst>
          </p:nvPr>
        </p:nvGraphicFramePr>
        <p:xfrm>
          <a:off x="177288" y="686735"/>
          <a:ext cx="8789425" cy="4703000"/>
        </p:xfrm>
        <a:graphic>
          <a:graphicData uri="http://schemas.openxmlformats.org/drawingml/2006/table">
            <a:tbl>
              <a:tblPr>
                <a:noFill/>
                <a:tableStyleId>{5D074FB4-080C-4339-BF34-0D80C0770006}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유스케이스명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잃어버린 우산과 가까워짐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개요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우산과 워치의 거리가 통신 가능할 만큼 가까워지면, 워치는 알림을 보낸다.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관련 액터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우산, 워치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선행조건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우산과 </a:t>
                      </a:r>
                      <a:r>
                        <a:rPr lang="ko-KR" sz="1000" dirty="0" err="1"/>
                        <a:t>워치</a:t>
                      </a:r>
                      <a:r>
                        <a:rPr lang="ko-KR" altLang="en-US" sz="1000" dirty="0" err="1"/>
                        <a:t>가</a:t>
                      </a:r>
                      <a:r>
                        <a:rPr lang="ko-KR" sz="1000" dirty="0"/>
                        <a:t>  일정 거리 이하로 가까워 진 상태이다.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 err="1"/>
                        <a:t>워치의</a:t>
                      </a:r>
                      <a:r>
                        <a:rPr lang="ko-KR" sz="1000" dirty="0"/>
                        <a:t> 블루투스가 켜져 있는 상태이다.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이벤트 흐름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기본 흐름:</a:t>
                      </a:r>
                      <a:endParaRPr sz="1000" dirty="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altLang="en-US" sz="1000" dirty="0" err="1"/>
                        <a:t>워치는</a:t>
                      </a:r>
                      <a:r>
                        <a:rPr lang="ko-KR" sz="1000" dirty="0"/>
                        <a:t> 우산의 블루투스 신호를 감지</a:t>
                      </a:r>
                      <a:r>
                        <a:rPr lang="ko-KR" altLang="en-US" sz="1000" dirty="0"/>
                        <a:t>한다</a:t>
                      </a:r>
                      <a:endParaRPr sz="1000" dirty="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 dirty="0" err="1">
                          <a:solidFill>
                            <a:schemeClr val="dk1"/>
                          </a:solidFill>
                        </a:rPr>
                        <a:t>워치는</a:t>
                      </a: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 우산과 거리가 가까워졌다는 알림을 울린다.</a:t>
                      </a:r>
                      <a:endParaRPr lang="en-US" altLang="ko-KR" sz="1000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사용자는 우산과 연결을 시도한다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 b="1" dirty="0" err="1">
                          <a:solidFill>
                            <a:schemeClr val="dk1"/>
                          </a:solidFill>
                        </a:rPr>
                        <a:t>워치</a:t>
                      </a:r>
                      <a:r>
                        <a:rPr lang="ko-KR" sz="1000" b="1" dirty="0">
                          <a:solidFill>
                            <a:schemeClr val="dk1"/>
                          </a:solidFill>
                        </a:rPr>
                        <a:t> 앱 </a:t>
                      </a:r>
                      <a:r>
                        <a:rPr lang="ko-KR" sz="1000" b="1" dirty="0" err="1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sz="1000" dirty="0" err="1">
                          <a:solidFill>
                            <a:schemeClr val="dk1"/>
                          </a:solidFill>
                        </a:rPr>
                        <a:t>에</a:t>
                      </a: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000" b="1" dirty="0">
                          <a:solidFill>
                            <a:schemeClr val="dk1"/>
                          </a:solidFill>
                        </a:rPr>
                        <a:t>“[디바이스 이름]”</a:t>
                      </a: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 을 띄운다.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후행 조건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 err="1"/>
                        <a:t>워치와</a:t>
                      </a:r>
                      <a:r>
                        <a:rPr lang="ko-KR" sz="1000" dirty="0"/>
                        <a:t> 우산은 블루투스로 연결되어야 한다.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대안 흐름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2-1. 워치가 진동모드일 경우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워치는 진동 알람을 보낸다.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워치는 “우산과 연결됨”이라는 메시지를 띄운다.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흐름 3으로 이동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2-2. 워치가 소리모드일 경우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워치는 소리 알람을 보낸다.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워치는 “우산과 연결됨”이라는 메시지를 띄운다.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흐름 3으로 이동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비기능적 요구사항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성능 : 우산과 </a:t>
                      </a:r>
                      <a:r>
                        <a:rPr lang="ko-KR" sz="1000" dirty="0" err="1">
                          <a:solidFill>
                            <a:schemeClr val="dk1"/>
                          </a:solidFill>
                        </a:rPr>
                        <a:t>워치가</a:t>
                      </a: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 연결된 직후 3초 이내로 </a:t>
                      </a:r>
                      <a:r>
                        <a:rPr lang="ko-KR" sz="1000" dirty="0" err="1">
                          <a:solidFill>
                            <a:schemeClr val="dk1"/>
                          </a:solidFill>
                        </a:rPr>
                        <a:t>워치에</a:t>
                      </a: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 알림이 울려야 한다.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5" name="Google Shape;155;p20"/>
          <p:cNvSpPr txBox="1"/>
          <p:nvPr/>
        </p:nvSpPr>
        <p:spPr>
          <a:xfrm>
            <a:off x="0" y="81150"/>
            <a:ext cx="203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7</a:t>
            </a:r>
            <a:endParaRPr sz="15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3" name="Google Shape;163;p21"/>
          <p:cNvGraphicFramePr/>
          <p:nvPr>
            <p:extLst>
              <p:ext uri="{D42A27DB-BD31-4B8C-83A1-F6EECF244321}">
                <p14:modId xmlns:p14="http://schemas.microsoft.com/office/powerpoint/2010/main" val="3021411140"/>
              </p:ext>
            </p:extLst>
          </p:nvPr>
        </p:nvGraphicFramePr>
        <p:xfrm>
          <a:off x="177288" y="1655522"/>
          <a:ext cx="8789425" cy="2485100"/>
        </p:xfrm>
        <a:graphic>
          <a:graphicData uri="http://schemas.openxmlformats.org/drawingml/2006/table">
            <a:tbl>
              <a:tblPr>
                <a:noFill/>
                <a:tableStyleId>{5D074FB4-080C-4339-BF34-0D80C0770006}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유스케이스명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소리를 이용해 우산 찾기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개요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우산과 연결되</a:t>
                      </a:r>
                      <a:r>
                        <a:rPr lang="ko-KR" altLang="en-US" sz="1000" dirty="0"/>
                        <a:t>어 있을</a:t>
                      </a:r>
                      <a:r>
                        <a:rPr lang="ko-KR" sz="1000" dirty="0"/>
                        <a:t> 때, </a:t>
                      </a:r>
                      <a:r>
                        <a:rPr lang="ko-KR" sz="1000" dirty="0" err="1"/>
                        <a:t>워치앱을</a:t>
                      </a:r>
                      <a:r>
                        <a:rPr lang="ko-KR" sz="1000" dirty="0"/>
                        <a:t> 이용해 우산에서 소리를 발생시켜 우산</a:t>
                      </a:r>
                      <a:r>
                        <a:rPr lang="ko-KR" altLang="en-US" sz="1000" dirty="0"/>
                        <a:t>을</a:t>
                      </a:r>
                      <a:r>
                        <a:rPr lang="ko-KR" sz="1000" dirty="0"/>
                        <a:t> </a:t>
                      </a:r>
                      <a:r>
                        <a:rPr lang="ko-KR" altLang="en-US" sz="1000" dirty="0" err="1"/>
                        <a:t>찾는것</a:t>
                      </a:r>
                      <a:r>
                        <a:rPr lang="ko-KR" sz="1000" dirty="0" err="1"/>
                        <a:t>을</a:t>
                      </a:r>
                      <a:r>
                        <a:rPr lang="ko-KR" sz="1000" dirty="0"/>
                        <a:t> 돕는다.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관련 액터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우산, 워치, 사용자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선행조건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 err="1"/>
                        <a:t>워치와</a:t>
                      </a:r>
                      <a:r>
                        <a:rPr lang="ko-KR" sz="1000" dirty="0"/>
                        <a:t> 우산이 연결되어 있는 상태이다.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이벤트 흐름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기본흐름:</a:t>
                      </a:r>
                      <a:endParaRPr sz="1000" dirty="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 dirty="0"/>
                        <a:t>사용자는 앱의 </a:t>
                      </a:r>
                      <a:r>
                        <a:rPr lang="ko-KR" sz="1000" dirty="0" err="1"/>
                        <a:t>메인화면에서</a:t>
                      </a:r>
                      <a:r>
                        <a:rPr lang="ko-KR" sz="1000" dirty="0"/>
                        <a:t> “</a:t>
                      </a:r>
                      <a:r>
                        <a:rPr lang="ko-KR" sz="1000" dirty="0" err="1"/>
                        <a:t>우산찾기</a:t>
                      </a:r>
                      <a:r>
                        <a:rPr lang="ko-KR" sz="1000" dirty="0"/>
                        <a:t>” 버튼을 누른다.</a:t>
                      </a:r>
                      <a:endParaRPr sz="1000" dirty="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altLang="en-US" sz="1000" dirty="0" err="1"/>
                        <a:t>워치는</a:t>
                      </a:r>
                      <a:r>
                        <a:rPr lang="ko-KR" sz="1000" dirty="0"/>
                        <a:t> 우산에 신호를 보낸다.</a:t>
                      </a:r>
                      <a:endParaRPr sz="1000" dirty="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 dirty="0"/>
                        <a:t>우산은 신호를 받아  </a:t>
                      </a:r>
                      <a:r>
                        <a:rPr lang="ko-KR" altLang="en-US" sz="1000" dirty="0"/>
                        <a:t>소리를 나게 해서 사용자가 찾게 한다</a:t>
                      </a:r>
                      <a:r>
                        <a:rPr lang="ko-KR" sz="1000" dirty="0"/>
                        <a:t>.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후행 조건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4" name="Google Shape;164;p21"/>
          <p:cNvSpPr txBox="1"/>
          <p:nvPr/>
        </p:nvSpPr>
        <p:spPr>
          <a:xfrm>
            <a:off x="0" y="81150"/>
            <a:ext cx="203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8</a:t>
            </a:r>
            <a:endParaRPr sz="15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1286</Words>
  <Application>Microsoft Office PowerPoint</Application>
  <PresentationFormat>화면 슬라이드 쇼(16:10)</PresentationFormat>
  <Paragraphs>216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김 민중</cp:lastModifiedBy>
  <cp:revision>20</cp:revision>
  <dcterms:modified xsi:type="dcterms:W3CDTF">2020-11-12T01:24:54Z</dcterms:modified>
</cp:coreProperties>
</file>