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embeddedFontLst>
    <p:embeddedFont>
      <p:font typeface="Malgun Gothic" panose="020B0503020000020004" pitchFamily="50" charset="-127"/>
      <p:regular r:id="rId28"/>
      <p:bold r:id="rId29"/>
    </p:embeddedFont>
    <p:embeddedFont>
      <p:font typeface="210 밤의해변 R" panose="02020603020101020101" pitchFamily="18" charset="-127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7CA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7704" autoAdjust="0"/>
  </p:normalViewPr>
  <p:slideViewPr>
    <p:cSldViewPr snapToGrid="0">
      <p:cViewPr varScale="1">
        <p:scale>
          <a:sx n="75" d="100"/>
          <a:sy n="75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3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+mn-cs"/>
              </a:defRPr>
            </a:pPr>
            <a:r>
              <a:rPr lang="ko-KR" altLang="en-US" sz="2300" dirty="0" err="1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스마트워치</a:t>
            </a:r>
            <a:r>
              <a:rPr lang="ko-KR" altLang="en-US" sz="2300" dirty="0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사용률</a:t>
            </a:r>
          </a:p>
        </c:rich>
      </c:tx>
      <c:layout>
        <c:manualLayout>
          <c:xMode val="edge"/>
          <c:yMode val="edge"/>
          <c:x val="0.180060393394795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스마트워치 사용률(%)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210 밤의해변 R" panose="02020603020101020101" pitchFamily="18" charset="-127"/>
                    <a:ea typeface="210 밤의해변 R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11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6-4B7A-8C3D-9452A3B17A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33"/>
        <c:overlap val="-90"/>
        <c:axId val="271668208"/>
        <c:axId val="271673968"/>
      </c:barChart>
      <c:catAx>
        <c:axId val="27166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+mn-cs"/>
              </a:defRPr>
            </a:pPr>
            <a:endParaRPr lang="ko-KR"/>
          </a:p>
        </c:txPr>
        <c:crossAx val="271673968"/>
        <c:crosses val="autoZero"/>
        <c:auto val="1"/>
        <c:lblAlgn val="ctr"/>
        <c:lblOffset val="100"/>
        <c:noMultiLvlLbl val="0"/>
      </c:catAx>
      <c:valAx>
        <c:axId val="271673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166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안녕하세요</a:t>
            </a:r>
            <a:r>
              <a:rPr lang="en-US" altLang="ko-KR" dirty="0"/>
              <a:t> </a:t>
            </a:r>
            <a:r>
              <a:rPr lang="ko-KR" altLang="en-US" dirty="0"/>
              <a:t>인천대학교 컴퓨터공학부 </a:t>
            </a:r>
            <a:r>
              <a:rPr lang="ko-KR" altLang="en-US" dirty="0" err="1"/>
              <a:t>캡스톤디자인</a:t>
            </a:r>
            <a:r>
              <a:rPr lang="ko-KR" altLang="en-US" dirty="0"/>
              <a:t> 발표를 </a:t>
            </a:r>
            <a:r>
              <a:rPr lang="ko-KR" altLang="en-US" dirty="0" err="1"/>
              <a:t>맏게된</a:t>
            </a:r>
            <a:r>
              <a:rPr lang="ko-KR" altLang="en-US" dirty="0"/>
              <a:t> </a:t>
            </a:r>
            <a:r>
              <a:rPr lang="en-US" altLang="ko-KR" dirty="0"/>
              <a:t>000</a:t>
            </a:r>
            <a:r>
              <a:rPr lang="ko-KR" dirty="0"/>
              <a:t>입니다.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작품명은 </a:t>
            </a:r>
            <a:r>
              <a:rPr lang="ko-KR" altLang="en-US" dirty="0" err="1"/>
              <a:t>오마이우산</a:t>
            </a:r>
            <a:r>
              <a:rPr lang="en-US" altLang="ko-KR" dirty="0"/>
              <a:t>! </a:t>
            </a:r>
            <a:r>
              <a:rPr lang="ko-KR" altLang="en-US" dirty="0"/>
              <a:t>이며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팀명은</a:t>
            </a:r>
            <a:r>
              <a:rPr lang="ko-KR" altLang="en-US" dirty="0"/>
              <a:t> 우산을 찾는 사람들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ko-KR" altLang="en-US" dirty="0" err="1"/>
              <a:t>우찾사입니다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다음은 작품 기능 및 구현입니다.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 작품의 주요기능을 설명하고 그에 대응하는 구현방법을 설명하는 식으로 진행하겠습니다.</a:t>
            </a:r>
            <a:endParaRPr dirty="0"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첫번째는 실시간 날씨 정보 제공 기능입니다.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메인화면의</a:t>
            </a:r>
            <a:r>
              <a:rPr lang="ko-KR" dirty="0"/>
              <a:t> 지역설정 버튼을 누르면 현위치와 목적지를 설정하는 화면으로 넘어가고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현위치와 목적지를 설정한 뒤 아래의 적용버튼을 누르면, 해당지역의 실시간 날씨정보를 불러오고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불러온 날씨정보를 </a:t>
            </a:r>
            <a:r>
              <a:rPr lang="ko-KR" dirty="0" err="1"/>
              <a:t>바탕으로한</a:t>
            </a:r>
            <a:r>
              <a:rPr lang="ko-KR" dirty="0"/>
              <a:t> 기온, 강수확률, 하늘정보아이콘을 </a:t>
            </a:r>
            <a:r>
              <a:rPr lang="ko-KR" dirty="0" err="1"/>
              <a:t>메인화면에</a:t>
            </a:r>
            <a:r>
              <a:rPr lang="ko-KR" dirty="0"/>
              <a:t> 제공합니다.</a:t>
            </a:r>
            <a:endParaRPr dirty="0"/>
          </a:p>
        </p:txBody>
      </p:sp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날씨 정보는 기상청에서 제공하는 오픈 </a:t>
            </a:r>
            <a:r>
              <a:rPr lang="en-US" altLang="ko-KR" dirty="0"/>
              <a:t>API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960873ec4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두번째는 </a:t>
            </a:r>
            <a:r>
              <a:rPr lang="ko-KR" dirty="0" err="1"/>
              <a:t>워치에</a:t>
            </a:r>
            <a:r>
              <a:rPr lang="ko-KR" dirty="0"/>
              <a:t> 우산을 등록하거나, 등록한 우산을 삭제하는 등 우산을 관리하는 기능입니다.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우산 등록 버튼을 누르면, 주변 블루투스 기기를 탐색해 목록을 출력하고, 목록에서 등록하고자 하는 우산의 이름을 클릭하면 우산과 연결할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목록에 이름이 뜨지 않으면 다시 탐색 버튼을 눌러 새로 탐색할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등록한 우산의 정보를 기기에서 삭제하고 싶다면 우산 삭제버튼을 눌러 </a:t>
            </a:r>
            <a:r>
              <a:rPr lang="ko-KR" dirty="0" err="1"/>
              <a:t>등록되어있는</a:t>
            </a:r>
            <a:r>
              <a:rPr lang="ko-KR" dirty="0"/>
              <a:t> 우산의 정보를 삭제할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d960873ec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960873ec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주변 블루투스 기기를 탐색하고 </a:t>
            </a:r>
            <a:r>
              <a:rPr lang="ko-KR" altLang="en-US" dirty="0" err="1"/>
              <a:t>연결하는데에</a:t>
            </a:r>
            <a:r>
              <a:rPr lang="ko-KR" altLang="en-US" dirty="0"/>
              <a:t> </a:t>
            </a:r>
            <a:r>
              <a:rPr lang="ko-KR" altLang="en-US" dirty="0" err="1"/>
              <a:t>타이젠에서</a:t>
            </a:r>
            <a:r>
              <a:rPr lang="ko-KR" altLang="en-US" dirty="0"/>
              <a:t> 제공하는 블루투스</a:t>
            </a:r>
            <a:r>
              <a:rPr lang="en-US" altLang="ko-KR" dirty="0"/>
              <a:t>API</a:t>
            </a:r>
            <a:r>
              <a:rPr lang="ko-KR" altLang="en-US" dirty="0"/>
              <a:t>를 사용했습니다</a:t>
            </a:r>
            <a:endParaRPr dirty="0"/>
          </a:p>
        </p:txBody>
      </p:sp>
      <p:sp>
        <p:nvSpPr>
          <p:cNvPr id="341" name="Google Shape;341;gd960873e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960873ec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세번째는 </a:t>
            </a:r>
            <a:r>
              <a:rPr lang="ko-KR" altLang="en-US" dirty="0" err="1"/>
              <a:t>재연결</a:t>
            </a:r>
            <a:r>
              <a:rPr lang="ko-KR" altLang="en-US" dirty="0"/>
              <a:t> 기능입니다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우산과의 연결이 끊어진 경우</a:t>
            </a:r>
            <a:r>
              <a:rPr lang="en-US" altLang="ko-KR" sz="12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, </a:t>
            </a:r>
            <a:r>
              <a:rPr lang="ko-KR" altLang="en-US" sz="12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재연결</a:t>
            </a:r>
            <a:r>
              <a:rPr lang="ko-KR" altLang="en-US" sz="12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버튼을 누르면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가장 최근에 연결했던 우산과 바로 연결합니다</a:t>
            </a:r>
            <a:r>
              <a:rPr lang="en-US" altLang="ko-KR" sz="12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.</a:t>
            </a:r>
            <a:endParaRPr lang="ko-KR" altLang="en-US" sz="16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gd960873ec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960873ec4_5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다음은 </a:t>
            </a:r>
            <a:r>
              <a:rPr lang="ko-KR" dirty="0" err="1"/>
              <a:t>알림설정</a:t>
            </a:r>
            <a:r>
              <a:rPr lang="ko-KR" dirty="0"/>
              <a:t> 기능입니다.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저희의 어플은 실시간 날씨 정보를 바탕으로 그 날 비가 올 예정인 경우, 사용자가 설정한 시각에 우산을 챙기라는 알림을 보내줍니다.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사용자는 </a:t>
            </a:r>
            <a:r>
              <a:rPr lang="ko-KR" dirty="0" err="1"/>
              <a:t>알림설정</a:t>
            </a:r>
            <a:r>
              <a:rPr lang="ko-KR" dirty="0"/>
              <a:t> 화면에서 알림이 울릴 시각을 원하는 시간으로 설정할 수 있고,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알림을 원하지 않을 경우 위쪽의 스위치버튼을 눌러 알림을 끌 수도 있습니다.</a:t>
            </a:r>
            <a:endParaRPr dirty="0"/>
          </a:p>
        </p:txBody>
      </p:sp>
      <p:sp>
        <p:nvSpPr>
          <p:cNvPr id="386" name="Google Shape;386;gd960873ec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960873ec4_5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타이젠에서</a:t>
            </a:r>
            <a:r>
              <a:rPr lang="ko-KR" dirty="0"/>
              <a:t> 제공하는 </a:t>
            </a:r>
            <a:r>
              <a:rPr lang="ko-KR" dirty="0" err="1"/>
              <a:t>Alarm</a:t>
            </a:r>
            <a:r>
              <a:rPr lang="ko-KR" dirty="0"/>
              <a:t> </a:t>
            </a:r>
            <a:r>
              <a:rPr lang="ko-KR" dirty="0" err="1"/>
              <a:t>API와</a:t>
            </a:r>
            <a:r>
              <a:rPr lang="ko-KR" dirty="0"/>
              <a:t> </a:t>
            </a:r>
            <a:r>
              <a:rPr lang="ko-KR" dirty="0" err="1"/>
              <a:t>Notification</a:t>
            </a:r>
            <a:r>
              <a:rPr lang="ko-KR" dirty="0"/>
              <a:t> </a:t>
            </a:r>
            <a:r>
              <a:rPr lang="ko-KR" dirty="0" err="1"/>
              <a:t>API를</a:t>
            </a:r>
            <a:r>
              <a:rPr lang="ko-KR" dirty="0"/>
              <a:t> 이용하여 사용자가 설정한 시각에 알림을 보내고 문구를 띄울 수 있도록 했습니다.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d960873ec4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960873ec4_5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다음은 블루투스 신호를 감지하여 우산 분실을 방지하는 기능입니다.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워치는</a:t>
            </a:r>
            <a:r>
              <a:rPr lang="ko-KR" dirty="0"/>
              <a:t> 우산의 블루투스 신호를 항상 감지하고 있습니다.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워치와</a:t>
            </a:r>
            <a:r>
              <a:rPr lang="ko-KR" dirty="0"/>
              <a:t> </a:t>
            </a:r>
            <a:r>
              <a:rPr lang="ko-KR" dirty="0" err="1"/>
              <a:t>우산간의</a:t>
            </a:r>
            <a:r>
              <a:rPr lang="ko-KR" dirty="0"/>
              <a:t> 거리가 멀어져 블루투스 연결이 </a:t>
            </a:r>
            <a:r>
              <a:rPr lang="ko-KR" dirty="0" err="1"/>
              <a:t>끊어지게되면</a:t>
            </a:r>
            <a:r>
              <a:rPr lang="ko-KR" dirty="0"/>
              <a:t> </a:t>
            </a:r>
            <a:r>
              <a:rPr lang="ko-KR" dirty="0" err="1"/>
              <a:t>워치에</a:t>
            </a:r>
            <a:r>
              <a:rPr lang="ko-KR" dirty="0"/>
              <a:t> 알림이 울려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사용자가 우산을 두고 이동했다는 것을 인지할 수 있게끔 도와줍니다.</a:t>
            </a:r>
            <a:endParaRPr dirty="0"/>
          </a:p>
        </p:txBody>
      </p:sp>
      <p:sp>
        <p:nvSpPr>
          <p:cNvPr id="414" name="Google Shape;414;gd960873ec4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960873ec4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 기능은 우산 찾기 버튼을 눌렀을 때 우산에서 소리가 </a:t>
            </a:r>
            <a:r>
              <a:rPr lang="ko-KR" altLang="en-US" dirty="0" err="1"/>
              <a:t>나게하여</a:t>
            </a:r>
            <a:r>
              <a:rPr lang="ko-KR" altLang="en-US" dirty="0"/>
              <a:t> 우산을 더욱 쉽게 찾도록 도와주는 기능입니다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448" name="Google Shape;448;gd960873ec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trike="noStrike" dirty="0"/>
              <a:t>발표 순서는 다음과 같습니다</a:t>
            </a:r>
            <a:r>
              <a:rPr lang="en-US" altLang="ko-KR" strike="noStrike" dirty="0"/>
              <a:t>.</a:t>
            </a: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다음은 저희 작품의 기대효과입니다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dirty="0"/>
          </a:p>
        </p:txBody>
      </p:sp>
      <p:sp>
        <p:nvSpPr>
          <p:cNvPr id="476" name="Google Shape;4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매년 대중교통이나 식당 등에서 분실되는 우산만 수천개인 것을 아시나요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!?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우리가 잃어버린 우산은 땅속에 묻히거나 소각 되어 환경 오염을 일으킵니다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483" name="Google Shape;4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저희는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오마이우산이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버려지는 우산을 줄임으로써 환경을 보호하고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</a:t>
            </a:r>
            <a:endParaRPr lang="ko-KR" altLang="en-US" b="0" dirty="0">
              <a:effectLst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우산을 깜빡하고 나갔을 경우 우산 구매에 소비되는 돈을 절약하게 해주고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</a:t>
            </a:r>
            <a:endParaRPr lang="ko-KR" altLang="en-US" b="0" dirty="0">
              <a:effectLst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비 오는 날 비가 올 줄 모르고 우산을 안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챙겨나가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비를 맞는 불상사를 방지할 것이라 기대합니다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504" name="Google Shape;5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시연 영상입니다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ko-KR" dirty="0"/>
              <a:t>작품 기획배경 및 소개입니다.</a:t>
            </a:r>
            <a:endParaRPr dirty="0"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영상을 보시는 분들 모두 이 질문에 </a:t>
            </a:r>
            <a:r>
              <a:rPr lang="ko-KR" dirty="0" err="1"/>
              <a:t>답변해보시길</a:t>
            </a:r>
            <a:r>
              <a:rPr lang="ko-KR" dirty="0"/>
              <a:t> 바랍니다!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비오는날</a:t>
            </a:r>
            <a:r>
              <a:rPr lang="ko-KR" dirty="0"/>
              <a:t> 우산을 </a:t>
            </a:r>
            <a:r>
              <a:rPr lang="ko-KR" dirty="0" err="1"/>
              <a:t>챙겨나가는</a:t>
            </a:r>
            <a:r>
              <a:rPr lang="ko-KR" dirty="0"/>
              <a:t> 것을 까먹어 비를 맞은 </a:t>
            </a:r>
            <a:r>
              <a:rPr lang="ko-KR" dirty="0" err="1"/>
              <a:t>경험있으신가요</a:t>
            </a:r>
            <a:r>
              <a:rPr lang="ko-KR" dirty="0"/>
              <a:t>?</a:t>
            </a: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dirty="0"/>
              <a:t>우산을 잃어버린 경험은 </a:t>
            </a:r>
            <a:r>
              <a:rPr lang="ko-KR" dirty="0" err="1"/>
              <a:t>있으신가요</a:t>
            </a:r>
            <a:r>
              <a:rPr lang="ko-KR" dirty="0"/>
              <a:t>?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사람이라면 누구나 한번쯤은 이런 경험이 </a:t>
            </a:r>
            <a:r>
              <a:rPr lang="ko-KR" altLang="en-US" dirty="0" err="1"/>
              <a:t>있으실거라고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어떻게 하면 이</a:t>
            </a:r>
            <a:r>
              <a:rPr lang="ko-KR" altLang="en-US" dirty="0"/>
              <a:t>런 </a:t>
            </a:r>
            <a:r>
              <a:rPr lang="ko-KR" dirty="0"/>
              <a:t>문제를 해결할 수 있을까요?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저희는 생각했습니다.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우산을 잃어버리지 않게 우산과 일정거리 이상 멀어지면 나에게 알림이 </a:t>
            </a:r>
            <a:r>
              <a:rPr lang="ko-KR" altLang="en-US" dirty="0"/>
              <a:t>뜨면</a:t>
            </a:r>
            <a:r>
              <a:rPr lang="ko-KR" dirty="0"/>
              <a:t> 좋을 것 같다!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또 내가 외출하는 지금 당장 비가 </a:t>
            </a:r>
            <a:r>
              <a:rPr lang="ko-KR" dirty="0" err="1"/>
              <a:t>오고있지</a:t>
            </a:r>
            <a:r>
              <a:rPr lang="ko-KR" dirty="0"/>
              <a:t> 않더라도 오늘 하루 안에 비가 온다면 우산을 </a:t>
            </a:r>
            <a:r>
              <a:rPr lang="ko-KR" dirty="0" err="1"/>
              <a:t>챙겨나가라고</a:t>
            </a:r>
            <a:r>
              <a:rPr lang="ko-KR" dirty="0"/>
              <a:t> 누가 알려주면 좋겠다!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 작품의 아이디어는 이렇게 출발했습니다.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이런 기능을 제공하는 어플리케이션을 개발하자는 것이 저희의 목표였습니다.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화면의 그래프는 </a:t>
            </a:r>
            <a:r>
              <a:rPr lang="ko-KR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스마트워치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사용률 추이를 나타내는 그래프입니다.</a:t>
            </a:r>
            <a:endParaRPr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그래프를 보면 알 수 있듯이 </a:t>
            </a:r>
            <a:r>
              <a:rPr lang="ko-KR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스마트워치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사용률은 </a:t>
            </a:r>
            <a:r>
              <a:rPr lang="ko-KR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급증하고있고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이 추세라면 앞으로도 </a:t>
            </a:r>
            <a:r>
              <a:rPr lang="ko-KR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스마트워치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사용률은 꾸준히 상승할 것으로 보입니다.</a:t>
            </a:r>
            <a:endParaRPr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또한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외출시에는 휴대폰에 비하여 사람의 몸에 지속해서 </a:t>
            </a:r>
            <a:r>
              <a:rPr lang="ko-KR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밀착되어있어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잊으면 안되는 중요한 알림들을 장소에 </a:t>
            </a:r>
            <a:r>
              <a:rPr lang="ko-KR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구애받지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않고 바로 알아챌 수 </a:t>
            </a:r>
            <a:r>
              <a:rPr lang="ko-KR" altLang="en-US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있습니다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저희는 이러한 트렌드와 장점을 이용하여 일반적인 휴대폰 어플리케이션이 아닌 </a:t>
            </a:r>
            <a:r>
              <a:rPr lang="ko-KR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스마트워치용</a:t>
            </a:r>
            <a:r>
              <a:rPr lang="ko-KR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어플리케이션을 개발하기로 하였습니다.</a:t>
            </a:r>
            <a:endParaRPr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작품구성을 간단히 소개해드리겠습니다.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왼쪽은 </a:t>
            </a:r>
            <a:r>
              <a:rPr lang="ko-KR" dirty="0" err="1"/>
              <a:t>스마트워치용</a:t>
            </a:r>
            <a:r>
              <a:rPr lang="ko-KR" dirty="0"/>
              <a:t> 어플이며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오른쪽은 블루투스 모듈을 </a:t>
            </a:r>
            <a:r>
              <a:rPr lang="ko-KR" dirty="0" err="1"/>
              <a:t>내장하고있는</a:t>
            </a:r>
            <a:r>
              <a:rPr lang="ko-KR" dirty="0"/>
              <a:t> 우산 손잡이입니다.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 작품은 </a:t>
            </a:r>
            <a:r>
              <a:rPr lang="ko-KR" dirty="0" err="1"/>
              <a:t>스마트워치와</a:t>
            </a:r>
            <a:r>
              <a:rPr lang="ko-KR" dirty="0"/>
              <a:t> 블루투스 모듈 사이의 통신을 이용합니다.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이를 통해 </a:t>
            </a:r>
            <a:r>
              <a:rPr lang="ko-KR" dirty="0" err="1"/>
              <a:t>비오는날</a:t>
            </a:r>
            <a:r>
              <a:rPr lang="ko-KR" dirty="0"/>
              <a:t> 발생하는 여러 문제점들을 해결합니다.</a:t>
            </a:r>
            <a:endParaRPr dirty="0"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저희가 사용한 </a:t>
            </a:r>
            <a:r>
              <a:rPr lang="ko-KR" dirty="0" err="1"/>
              <a:t>개발툴들을</a:t>
            </a:r>
            <a:r>
              <a:rPr lang="ko-KR" dirty="0"/>
              <a:t> 말씀드리겠습니다.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html</a:t>
            </a:r>
            <a:r>
              <a:rPr lang="ko-KR" dirty="0"/>
              <a:t>, </a:t>
            </a:r>
            <a:r>
              <a:rPr lang="ko-KR" dirty="0" err="1"/>
              <a:t>css</a:t>
            </a:r>
            <a:r>
              <a:rPr lang="ko-KR" dirty="0"/>
              <a:t>, </a:t>
            </a:r>
            <a:r>
              <a:rPr lang="ko-KR" dirty="0" err="1"/>
              <a:t>javascript로</a:t>
            </a:r>
            <a:r>
              <a:rPr lang="ko-KR" dirty="0"/>
              <a:t> </a:t>
            </a:r>
            <a:r>
              <a:rPr lang="ko-KR" dirty="0" err="1"/>
              <a:t>프론트엔드를</a:t>
            </a:r>
            <a:r>
              <a:rPr lang="ko-KR" dirty="0"/>
              <a:t>, </a:t>
            </a:r>
            <a:r>
              <a:rPr lang="ko-KR" dirty="0" err="1"/>
              <a:t>javascript와</a:t>
            </a:r>
            <a:r>
              <a:rPr lang="ko-KR" dirty="0"/>
              <a:t> </a:t>
            </a:r>
            <a:r>
              <a:rPr lang="ko-KR" dirty="0" err="1"/>
              <a:t>C로</a:t>
            </a:r>
            <a:r>
              <a:rPr lang="ko-KR" dirty="0"/>
              <a:t> </a:t>
            </a:r>
            <a:r>
              <a:rPr lang="ko-KR" dirty="0" err="1"/>
              <a:t>백엔드를</a:t>
            </a:r>
            <a:r>
              <a:rPr lang="ko-KR" dirty="0"/>
              <a:t> 구현하여 </a:t>
            </a:r>
            <a:r>
              <a:rPr lang="ko-KR" dirty="0" err="1"/>
              <a:t>워치용</a:t>
            </a:r>
            <a:r>
              <a:rPr lang="ko-KR" dirty="0"/>
              <a:t> 어플리케이션을 개발했고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아두이노</a:t>
            </a:r>
            <a:r>
              <a:rPr lang="ko-KR" dirty="0"/>
              <a:t> 코드를 통해 하드웨어 장치(</a:t>
            </a:r>
            <a:r>
              <a:rPr lang="ko-KR" dirty="0" err="1"/>
              <a:t>블루투스모듈</a:t>
            </a:r>
            <a:r>
              <a:rPr lang="ko-KR" dirty="0"/>
              <a:t>)</a:t>
            </a:r>
            <a:r>
              <a:rPr lang="ko-KR" dirty="0" err="1"/>
              <a:t>를</a:t>
            </a:r>
            <a:r>
              <a:rPr lang="ko-KR" dirty="0"/>
              <a:t> 제어했습니다.</a:t>
            </a:r>
            <a:endParaRPr dirty="0"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news.joins.com/article/2185708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Xv7uDZRxnw&amp;t=3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/>
          <p:nvPr/>
        </p:nvCxnSpPr>
        <p:spPr>
          <a:xfrm flipH="1">
            <a:off x="1061535" y="2208530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41398"/>
          <a:stretch/>
        </p:blipFill>
        <p:spPr>
          <a:xfrm>
            <a:off x="2824393" y="3831290"/>
            <a:ext cx="6543213" cy="30533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208304" y="1793959"/>
            <a:ext cx="377539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0" i="0" u="none" strike="noStrike" cap="none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오 마이 우산!</a:t>
            </a:r>
            <a:endParaRPr sz="5000" b="0" i="0" u="none" strike="noStrike" cap="none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 flipH="1">
            <a:off x="3493650" y="410816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1157294" y="4546137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flipH="1">
            <a:off x="9238939" y="2107737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flipH="1">
            <a:off x="11166698" y="810928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flipH="1">
            <a:off x="10190965" y="4953641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3"/>
          <p:cNvSpPr txBox="1"/>
          <p:nvPr/>
        </p:nvSpPr>
        <p:spPr>
          <a:xfrm>
            <a:off x="2872198" y="3067508"/>
            <a:ext cx="644759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0" i="0" u="none" strike="noStrike" cap="none" dirty="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Project </a:t>
            </a:r>
            <a:r>
              <a:rPr lang="ko-KR" sz="2500" b="0" i="0" u="none" strike="noStrike" cap="none" dirty="0" err="1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Team</a:t>
            </a:r>
            <a:r>
              <a:rPr lang="ko-KR" sz="2500" b="0" i="0" u="none" strike="noStrike" cap="none" dirty="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. </a:t>
            </a:r>
            <a:r>
              <a:rPr lang="ko-KR" altLang="en-US" sz="2500" dirty="0" err="1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우</a:t>
            </a:r>
            <a:r>
              <a:rPr lang="ko-KR" sz="2500" b="0" i="0" u="none" strike="noStrike" cap="none" dirty="0" err="1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찾사</a:t>
            </a:r>
            <a:r>
              <a:rPr lang="ko-KR" sz="2500" b="0" i="0" u="none" strike="noStrike" cap="none" dirty="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 (우산을 찾는 사람들)</a:t>
            </a:r>
            <a:endParaRPr sz="2500" b="0" i="0" u="none" strike="noStrike" cap="none" dirty="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0927246" y="4731699"/>
            <a:ext cx="92525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이한나</a:t>
            </a:r>
            <a:endParaRPr sz="2000" b="0" i="0" u="none" strike="noStrike" cap="none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임유경</a:t>
            </a:r>
            <a:endParaRPr sz="2000" b="0" i="0" u="none" strike="noStrike" cap="none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박지우</a:t>
            </a:r>
            <a:endParaRPr sz="2000" b="0" i="0" u="none" strike="noStrike" cap="none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김민중</a:t>
            </a:r>
            <a:endParaRPr sz="2000" b="0" i="0" u="none" strike="noStrike" cap="none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0" i="0" u="none" strike="noStrike" cap="none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4"/>
          <p:cNvGrpSpPr/>
          <p:nvPr/>
        </p:nvGrpSpPr>
        <p:grpSpPr>
          <a:xfrm>
            <a:off x="3307895" y="2813742"/>
            <a:ext cx="5576210" cy="1230515"/>
            <a:chOff x="1605194" y="2299881"/>
            <a:chExt cx="5576210" cy="1230515"/>
          </a:xfrm>
        </p:grpSpPr>
        <p:pic>
          <p:nvPicPr>
            <p:cNvPr id="293" name="Google Shape;293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5194" y="2299881"/>
              <a:ext cx="758866" cy="758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24"/>
            <p:cNvSpPr txBox="1"/>
            <p:nvPr/>
          </p:nvSpPr>
          <p:spPr>
            <a:xfrm>
              <a:off x="2364060" y="2822510"/>
              <a:ext cx="481734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02 작품 기능 및 구현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353024" y="883383"/>
            <a:ext cx="134524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1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5"/>
          <p:cNvSpPr/>
          <p:nvPr/>
        </p:nvSpPr>
        <p:spPr>
          <a:xfrm>
            <a:off x="5284144" y="546466"/>
            <a:ext cx="3700051" cy="506319"/>
          </a:xfrm>
          <a:prstGeom prst="roundRect">
            <a:avLst>
              <a:gd name="adj" fmla="val 50000"/>
            </a:avLst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5637998" y="546466"/>
            <a:ext cx="349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실시간 날씨 정보 제공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06" name="Google Shape;306;p25"/>
          <p:cNvPicPr preferRelativeResize="0"/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406463" y="1374066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5"/>
          <p:cNvSpPr/>
          <p:nvPr/>
        </p:nvSpPr>
        <p:spPr>
          <a:xfrm>
            <a:off x="4855175" y="4155041"/>
            <a:ext cx="531600" cy="461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13" name="Google Shape;319;p26">
            <a:extLst>
              <a:ext uri="{FF2B5EF4-FFF2-40B4-BE49-F238E27FC236}">
                <a16:creationId xmlns:a16="http://schemas.microsoft.com/office/drawing/2014/main" id="{8349C068-59F3-4938-B255-8FEF09756488}"/>
              </a:ext>
            </a:extLst>
          </p:cNvPr>
          <p:cNvSpPr txBox="1"/>
          <p:nvPr/>
        </p:nvSpPr>
        <p:spPr>
          <a:xfrm>
            <a:off x="4662697" y="4969064"/>
            <a:ext cx="614955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현위치와 목적지 지역을 설정</a:t>
            </a:r>
            <a:endParaRPr lang="en-US" altLang="ko-KR"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설정된 지역의 날씨정보를 실시간으로 </a:t>
            </a:r>
            <a:r>
              <a:rPr lang="ko-KR" altLang="en-US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받아옴</a:t>
            </a:r>
            <a:endParaRPr lang="en-US" altLang="ko-KR"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날씨정보를 </a:t>
            </a:r>
            <a:r>
              <a:rPr lang="ko-KR" altLang="en-US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메인화면에</a:t>
            </a: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제공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A41CFB-7186-4990-BA37-0B3C53521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98" y="140658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316" name="Google Shape;3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6"/>
          <p:cNvSpPr txBox="1"/>
          <p:nvPr/>
        </p:nvSpPr>
        <p:spPr>
          <a:xfrm>
            <a:off x="5818751" y="564850"/>
            <a:ext cx="362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실시간 날씨 정보 제공</a:t>
            </a:r>
            <a:endParaRPr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5637998" y="5295912"/>
            <a:ext cx="36999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기상청 </a:t>
            </a: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open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API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JSON </a:t>
            </a: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Parsing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605" y="1193910"/>
            <a:ext cx="6281125" cy="18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6"/>
          <p:cNvPicPr preferRelativeResize="0"/>
          <p:nvPr/>
        </p:nvPicPr>
        <p:blipFill rotWithShape="1">
          <a:blip r:embed="rId5">
            <a:alphaModFix/>
          </a:blip>
          <a:srcRect r="24362"/>
          <a:stretch/>
        </p:blipFill>
        <p:spPr>
          <a:xfrm>
            <a:off x="2318887" y="3158860"/>
            <a:ext cx="9630563" cy="20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00;p25">
            <a:extLst>
              <a:ext uri="{FF2B5EF4-FFF2-40B4-BE49-F238E27FC236}">
                <a16:creationId xmlns:a16="http://schemas.microsoft.com/office/drawing/2014/main" id="{6468B4FF-FFA5-4F7E-9812-ED417E2742C5}"/>
              </a:ext>
            </a:extLst>
          </p:cNvPr>
          <p:cNvSpPr txBox="1"/>
          <p:nvPr/>
        </p:nvSpPr>
        <p:spPr>
          <a:xfrm>
            <a:off x="353024" y="883383"/>
            <a:ext cx="134524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1</a:t>
            </a:r>
            <a:endParaRPr lang="en-US" altLang="ko-KR" sz="2800" dirty="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구현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12" name="Google Shape;302;p25">
            <a:extLst>
              <a:ext uri="{FF2B5EF4-FFF2-40B4-BE49-F238E27FC236}">
                <a16:creationId xmlns:a16="http://schemas.microsoft.com/office/drawing/2014/main" id="{F128E6BF-1360-45D6-BEA6-FFD3E6DAD386}"/>
              </a:ext>
            </a:extLst>
          </p:cNvPr>
          <p:cNvSpPr/>
          <p:nvPr/>
        </p:nvSpPr>
        <p:spPr>
          <a:xfrm>
            <a:off x="5284144" y="546466"/>
            <a:ext cx="3700051" cy="506319"/>
          </a:xfrm>
          <a:prstGeom prst="roundRect">
            <a:avLst>
              <a:gd name="adj" fmla="val 50000"/>
            </a:avLst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3" name="Google Shape;303;p25">
            <a:extLst>
              <a:ext uri="{FF2B5EF4-FFF2-40B4-BE49-F238E27FC236}">
                <a16:creationId xmlns:a16="http://schemas.microsoft.com/office/drawing/2014/main" id="{4B0144FF-EE5C-4EC5-82ED-BC4D7190A7C9}"/>
              </a:ext>
            </a:extLst>
          </p:cNvPr>
          <p:cNvSpPr txBox="1"/>
          <p:nvPr/>
        </p:nvSpPr>
        <p:spPr>
          <a:xfrm>
            <a:off x="5637998" y="546466"/>
            <a:ext cx="349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실시간 날씨 정보 제공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1EC16EE-802A-4A04-9C02-238927CDEF82}"/>
              </a:ext>
            </a:extLst>
          </p:cNvPr>
          <p:cNvGrpSpPr/>
          <p:nvPr/>
        </p:nvGrpSpPr>
        <p:grpSpPr>
          <a:xfrm>
            <a:off x="5391195" y="511558"/>
            <a:ext cx="3426102" cy="506400"/>
            <a:chOff x="5284144" y="546466"/>
            <a:chExt cx="3426102" cy="506400"/>
          </a:xfrm>
        </p:grpSpPr>
        <p:sp>
          <p:nvSpPr>
            <p:cNvPr id="330" name="Google Shape;330;p27"/>
            <p:cNvSpPr/>
            <p:nvPr/>
          </p:nvSpPr>
          <p:spPr>
            <a:xfrm>
              <a:off x="5284144" y="546466"/>
              <a:ext cx="3426102" cy="506400"/>
            </a:xfrm>
            <a:prstGeom prst="roundRect">
              <a:avLst>
                <a:gd name="adj" fmla="val 50000"/>
              </a:avLst>
            </a:prstGeom>
            <a:solidFill>
              <a:srgbClr val="7CA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27"/>
            <p:cNvSpPr txBox="1"/>
            <p:nvPr/>
          </p:nvSpPr>
          <p:spPr>
            <a:xfrm>
              <a:off x="5331177" y="546466"/>
              <a:ext cx="3332036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우산 등록 및 삭제</a:t>
              </a:r>
              <a:endParaRPr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  <p:sp>
        <p:nvSpPr>
          <p:cNvPr id="333" name="Google Shape;333;p27"/>
          <p:cNvSpPr txBox="1"/>
          <p:nvPr/>
        </p:nvSpPr>
        <p:spPr>
          <a:xfrm>
            <a:off x="59195" y="6211884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34" name="Google Shape;3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60" y="1276063"/>
            <a:ext cx="2589390" cy="253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954" y="1276066"/>
            <a:ext cx="2589390" cy="253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825" y="4029519"/>
            <a:ext cx="2589390" cy="253028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/>
          <p:nvPr/>
        </p:nvSpPr>
        <p:spPr>
          <a:xfrm>
            <a:off x="4267225" y="3047400"/>
            <a:ext cx="432900" cy="381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4139" y="4029530"/>
            <a:ext cx="2589375" cy="2530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0;p25">
            <a:extLst>
              <a:ext uri="{FF2B5EF4-FFF2-40B4-BE49-F238E27FC236}">
                <a16:creationId xmlns:a16="http://schemas.microsoft.com/office/drawing/2014/main" id="{127165CF-9B9F-4D16-86BF-8DB1CE3CA8A0}"/>
              </a:ext>
            </a:extLst>
          </p:cNvPr>
          <p:cNvSpPr txBox="1"/>
          <p:nvPr/>
        </p:nvSpPr>
        <p:spPr>
          <a:xfrm>
            <a:off x="353024" y="883383"/>
            <a:ext cx="134524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</a:t>
            </a:r>
            <a:r>
              <a:rPr lang="en-US" alt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2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16" name="Google Shape;319;p26">
            <a:extLst>
              <a:ext uri="{FF2B5EF4-FFF2-40B4-BE49-F238E27FC236}">
                <a16:creationId xmlns:a16="http://schemas.microsoft.com/office/drawing/2014/main" id="{98C3F14E-A659-4FD6-AE83-5E10F3CDE0EF}"/>
              </a:ext>
            </a:extLst>
          </p:cNvPr>
          <p:cNvSpPr txBox="1"/>
          <p:nvPr/>
        </p:nvSpPr>
        <p:spPr>
          <a:xfrm>
            <a:off x="8273514" y="3067700"/>
            <a:ext cx="36999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우산을 </a:t>
            </a:r>
            <a:r>
              <a:rPr lang="ko-KR" altLang="en-US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워치에</a:t>
            </a: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등록</a:t>
            </a:r>
            <a:endParaRPr lang="en-US" altLang="ko-KR"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등록한 우산의 정보를 삭제</a:t>
            </a:r>
            <a:endParaRPr lang="en-US" altLang="ko-KR"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우산 관리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 txBox="1"/>
          <p:nvPr/>
        </p:nvSpPr>
        <p:spPr>
          <a:xfrm>
            <a:off x="5049224" y="4512370"/>
            <a:ext cx="40947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●"/>
            </a:pP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Tizen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</a:t>
            </a: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Bluetooth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API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59195" y="6211884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50" name="Google Shape;350;p28"/>
          <p:cNvPicPr preferRelativeResize="0"/>
          <p:nvPr/>
        </p:nvPicPr>
        <p:blipFill rotWithShape="1">
          <a:blip r:embed="rId4">
            <a:alphaModFix/>
          </a:blip>
          <a:srcRect t="14022"/>
          <a:stretch/>
        </p:blipFill>
        <p:spPr>
          <a:xfrm>
            <a:off x="2178675" y="2121280"/>
            <a:ext cx="9835799" cy="1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00;p25">
            <a:extLst>
              <a:ext uri="{FF2B5EF4-FFF2-40B4-BE49-F238E27FC236}">
                <a16:creationId xmlns:a16="http://schemas.microsoft.com/office/drawing/2014/main" id="{DD49460B-1E01-4F01-995B-9B675AEA52C2}"/>
              </a:ext>
            </a:extLst>
          </p:cNvPr>
          <p:cNvSpPr txBox="1"/>
          <p:nvPr/>
        </p:nvSpPr>
        <p:spPr>
          <a:xfrm>
            <a:off x="353024" y="883383"/>
            <a:ext cx="134524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</a:t>
            </a:r>
            <a:r>
              <a:rPr lang="en-US" alt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구현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31F108-D24F-4D80-9219-FCB974D44F37}"/>
              </a:ext>
            </a:extLst>
          </p:cNvPr>
          <p:cNvGrpSpPr/>
          <p:nvPr/>
        </p:nvGrpSpPr>
        <p:grpSpPr>
          <a:xfrm>
            <a:off x="5391195" y="511558"/>
            <a:ext cx="3426102" cy="506400"/>
            <a:chOff x="5284144" y="546466"/>
            <a:chExt cx="3426102" cy="506400"/>
          </a:xfrm>
        </p:grpSpPr>
        <p:sp>
          <p:nvSpPr>
            <p:cNvPr id="13" name="Google Shape;330;p27">
              <a:extLst>
                <a:ext uri="{FF2B5EF4-FFF2-40B4-BE49-F238E27FC236}">
                  <a16:creationId xmlns:a16="http://schemas.microsoft.com/office/drawing/2014/main" id="{3685BFDE-30A2-48A5-90EB-97DBE4F0B439}"/>
                </a:ext>
              </a:extLst>
            </p:cNvPr>
            <p:cNvSpPr/>
            <p:nvPr/>
          </p:nvSpPr>
          <p:spPr>
            <a:xfrm>
              <a:off x="5284144" y="546466"/>
              <a:ext cx="3426102" cy="506400"/>
            </a:xfrm>
            <a:prstGeom prst="roundRect">
              <a:avLst>
                <a:gd name="adj" fmla="val 50000"/>
              </a:avLst>
            </a:prstGeom>
            <a:solidFill>
              <a:srgbClr val="7CA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14" name="Google Shape;331;p27">
              <a:extLst>
                <a:ext uri="{FF2B5EF4-FFF2-40B4-BE49-F238E27FC236}">
                  <a16:creationId xmlns:a16="http://schemas.microsoft.com/office/drawing/2014/main" id="{304CEE6B-D1F2-4CA8-8526-45813FF3BDA4}"/>
                </a:ext>
              </a:extLst>
            </p:cNvPr>
            <p:cNvSpPr txBox="1"/>
            <p:nvPr/>
          </p:nvSpPr>
          <p:spPr>
            <a:xfrm>
              <a:off x="5331177" y="546466"/>
              <a:ext cx="3332036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우산 등록 및 삭제</a:t>
              </a:r>
              <a:endParaRPr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 txBox="1"/>
          <p:nvPr/>
        </p:nvSpPr>
        <p:spPr>
          <a:xfrm>
            <a:off x="3530927" y="5363682"/>
            <a:ext cx="733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우산과의 연결이 끊어진 경우, </a:t>
            </a: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재연결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버튼을 누르면 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가장 최근에 연결했던 우산과 바로 자동 연결한다.</a:t>
            </a:r>
            <a:endParaRPr sz="28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59195" y="6211884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62" name="Google Shape;3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431" y="2021028"/>
            <a:ext cx="2589390" cy="253028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9"/>
          <p:cNvSpPr/>
          <p:nvPr/>
        </p:nvSpPr>
        <p:spPr>
          <a:xfrm>
            <a:off x="4795177" y="3440813"/>
            <a:ext cx="432900" cy="381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64" name="Google Shape;3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296" y="3290487"/>
            <a:ext cx="1331842" cy="13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9"/>
          <p:cNvPicPr preferRelativeResize="0"/>
          <p:nvPr/>
        </p:nvPicPr>
        <p:blipFill rotWithShape="1">
          <a:blip r:embed="rId6">
            <a:alphaModFix/>
          </a:blip>
          <a:srcRect l="9089" t="-1160" r="-9090" b="1160"/>
          <a:stretch/>
        </p:blipFill>
        <p:spPr>
          <a:xfrm>
            <a:off x="9193005" y="2269350"/>
            <a:ext cx="2111900" cy="19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4977" y="2744012"/>
            <a:ext cx="710725" cy="1084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29"/>
          <p:cNvCxnSpPr>
            <a:endCxn id="366" idx="1"/>
          </p:cNvCxnSpPr>
          <p:nvPr/>
        </p:nvCxnSpPr>
        <p:spPr>
          <a:xfrm>
            <a:off x="5588077" y="3279563"/>
            <a:ext cx="144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9"/>
          <p:cNvCxnSpPr>
            <a:stCxn id="366" idx="3"/>
            <a:endCxn id="365" idx="1"/>
          </p:cNvCxnSpPr>
          <p:nvPr/>
        </p:nvCxnSpPr>
        <p:spPr>
          <a:xfrm flipV="1">
            <a:off x="7745702" y="3265213"/>
            <a:ext cx="1447303" cy="20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00;p25">
            <a:extLst>
              <a:ext uri="{FF2B5EF4-FFF2-40B4-BE49-F238E27FC236}">
                <a16:creationId xmlns:a16="http://schemas.microsoft.com/office/drawing/2014/main" id="{FB929CD5-7D97-461A-AB31-60AB7D1ABE77}"/>
              </a:ext>
            </a:extLst>
          </p:cNvPr>
          <p:cNvSpPr txBox="1"/>
          <p:nvPr/>
        </p:nvSpPr>
        <p:spPr>
          <a:xfrm>
            <a:off x="353024" y="883383"/>
            <a:ext cx="13452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</a:t>
            </a:r>
            <a:r>
              <a:rPr lang="en-US" alt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3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AC41F3-ED2F-435D-9829-1E2FA989DA78}"/>
              </a:ext>
            </a:extLst>
          </p:cNvPr>
          <p:cNvGrpSpPr/>
          <p:nvPr/>
        </p:nvGrpSpPr>
        <p:grpSpPr>
          <a:xfrm>
            <a:off x="5756032" y="646125"/>
            <a:ext cx="2391506" cy="506400"/>
            <a:chOff x="5284144" y="546466"/>
            <a:chExt cx="1820041" cy="506400"/>
          </a:xfrm>
        </p:grpSpPr>
        <p:sp>
          <p:nvSpPr>
            <p:cNvPr id="22" name="Google Shape;358;p29">
              <a:extLst>
                <a:ext uri="{FF2B5EF4-FFF2-40B4-BE49-F238E27FC236}">
                  <a16:creationId xmlns:a16="http://schemas.microsoft.com/office/drawing/2014/main" id="{A09D205D-2A6C-43EE-915D-FBA768D06065}"/>
                </a:ext>
              </a:extLst>
            </p:cNvPr>
            <p:cNvSpPr/>
            <p:nvPr/>
          </p:nvSpPr>
          <p:spPr>
            <a:xfrm>
              <a:off x="5284144" y="546466"/>
              <a:ext cx="1820041" cy="506400"/>
            </a:xfrm>
            <a:prstGeom prst="roundRect">
              <a:avLst>
                <a:gd name="adj" fmla="val 50000"/>
              </a:avLst>
            </a:prstGeom>
            <a:solidFill>
              <a:srgbClr val="7CA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23" name="Google Shape;359;p29">
              <a:extLst>
                <a:ext uri="{FF2B5EF4-FFF2-40B4-BE49-F238E27FC236}">
                  <a16:creationId xmlns:a16="http://schemas.microsoft.com/office/drawing/2014/main" id="{0D200FA2-70F0-4054-96A0-B8B37A7EDE5C}"/>
                </a:ext>
              </a:extLst>
            </p:cNvPr>
            <p:cNvSpPr txBox="1"/>
            <p:nvPr/>
          </p:nvSpPr>
          <p:spPr>
            <a:xfrm>
              <a:off x="5721514" y="559603"/>
              <a:ext cx="945301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2400" dirty="0" err="1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재연결</a:t>
              </a:r>
              <a:endParaRPr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390" name="Google Shape;39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1"/>
          <p:cNvSpPr/>
          <p:nvPr/>
        </p:nvSpPr>
        <p:spPr>
          <a:xfrm>
            <a:off x="5943600" y="730057"/>
            <a:ext cx="2438400" cy="506400"/>
          </a:xfrm>
          <a:prstGeom prst="roundRect">
            <a:avLst>
              <a:gd name="adj" fmla="val 50000"/>
            </a:avLst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6441121" y="730057"/>
            <a:ext cx="16488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알림 설</a:t>
            </a:r>
            <a:r>
              <a:rPr lang="ko-KR" altLang="en-US"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정</a:t>
            </a:r>
            <a:endParaRPr dirty="0"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3744933" y="5526343"/>
            <a:ext cx="6749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비가 올 예정인 경우, 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사용자가 설정한 시각에 우산을 챙기라는 알림을 보낸다.</a:t>
            </a:r>
            <a:endParaRPr sz="28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59195" y="6211884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175" y="1619300"/>
            <a:ext cx="3429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5950" y="1714500"/>
            <a:ext cx="3429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2316" y="4047337"/>
            <a:ext cx="1331842" cy="13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/>
          <p:nvPr/>
        </p:nvSpPr>
        <p:spPr>
          <a:xfrm>
            <a:off x="3952325" y="4047325"/>
            <a:ext cx="531600" cy="506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13" name="Google Shape;300;p25">
            <a:extLst>
              <a:ext uri="{FF2B5EF4-FFF2-40B4-BE49-F238E27FC236}">
                <a16:creationId xmlns:a16="http://schemas.microsoft.com/office/drawing/2014/main" id="{520DD145-2D84-48DF-8418-784BA799FEAD}"/>
              </a:ext>
            </a:extLst>
          </p:cNvPr>
          <p:cNvSpPr txBox="1"/>
          <p:nvPr/>
        </p:nvSpPr>
        <p:spPr>
          <a:xfrm>
            <a:off x="353024" y="883383"/>
            <a:ext cx="13452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</a:t>
            </a:r>
            <a:r>
              <a:rPr lang="en-US" alt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4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2"/>
          <p:cNvSpPr txBox="1"/>
          <p:nvPr/>
        </p:nvSpPr>
        <p:spPr>
          <a:xfrm>
            <a:off x="5818751" y="564850"/>
            <a:ext cx="362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알림 설정</a:t>
            </a:r>
            <a:endParaRPr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8382000" y="4437567"/>
            <a:ext cx="3044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Alarm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API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Notification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API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9195" y="6211884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4">
            <a:alphaModFix/>
          </a:blip>
          <a:srcRect b="26182"/>
          <a:stretch/>
        </p:blipFill>
        <p:spPr>
          <a:xfrm>
            <a:off x="2536545" y="1625500"/>
            <a:ext cx="9166475" cy="18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913" y="3771577"/>
            <a:ext cx="5017988" cy="186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00;p25">
            <a:extLst>
              <a:ext uri="{FF2B5EF4-FFF2-40B4-BE49-F238E27FC236}">
                <a16:creationId xmlns:a16="http://schemas.microsoft.com/office/drawing/2014/main" id="{F9AEEDE4-C084-4081-ACEC-6412B0800FA2}"/>
              </a:ext>
            </a:extLst>
          </p:cNvPr>
          <p:cNvSpPr txBox="1"/>
          <p:nvPr/>
        </p:nvSpPr>
        <p:spPr>
          <a:xfrm>
            <a:off x="353024" y="883383"/>
            <a:ext cx="134524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</a:t>
            </a:r>
            <a:r>
              <a:rPr lang="en-US" alt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구현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14" name="Google Shape;391;p31">
            <a:extLst>
              <a:ext uri="{FF2B5EF4-FFF2-40B4-BE49-F238E27FC236}">
                <a16:creationId xmlns:a16="http://schemas.microsoft.com/office/drawing/2014/main" id="{4A2A6A0E-7E03-49D0-AE5D-AA36E5F863E9}"/>
              </a:ext>
            </a:extLst>
          </p:cNvPr>
          <p:cNvSpPr/>
          <p:nvPr/>
        </p:nvSpPr>
        <p:spPr>
          <a:xfrm>
            <a:off x="5943600" y="730057"/>
            <a:ext cx="2438400" cy="506400"/>
          </a:xfrm>
          <a:prstGeom prst="roundRect">
            <a:avLst>
              <a:gd name="adj" fmla="val 50000"/>
            </a:avLst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5" name="Google Shape;392;p31">
            <a:extLst>
              <a:ext uri="{FF2B5EF4-FFF2-40B4-BE49-F238E27FC236}">
                <a16:creationId xmlns:a16="http://schemas.microsoft.com/office/drawing/2014/main" id="{2BA106CF-A176-4B55-8215-BC77EF8E56B1}"/>
              </a:ext>
            </a:extLst>
          </p:cNvPr>
          <p:cNvSpPr txBox="1"/>
          <p:nvPr/>
        </p:nvSpPr>
        <p:spPr>
          <a:xfrm>
            <a:off x="6441121" y="730057"/>
            <a:ext cx="16488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알림 설</a:t>
            </a:r>
            <a:r>
              <a:rPr lang="ko-KR" altLang="en-US"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정</a:t>
            </a:r>
            <a:endParaRPr dirty="0"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418" name="Google Shape;41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3"/>
          <p:cNvSpPr/>
          <p:nvPr/>
        </p:nvSpPr>
        <p:spPr>
          <a:xfrm>
            <a:off x="3800100" y="629438"/>
            <a:ext cx="6593100" cy="506400"/>
          </a:xfrm>
          <a:prstGeom prst="roundRect">
            <a:avLst>
              <a:gd name="adj" fmla="val 50000"/>
            </a:avLst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3729900" y="440171"/>
            <a:ext cx="673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블루투스 신호를 감지하여 우산 분실 방지</a:t>
            </a:r>
            <a:endParaRPr sz="2400" dirty="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2670864" y="2177850"/>
            <a:ext cx="327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워치는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우산의 블루투스 </a:t>
            </a:r>
            <a:endParaRPr sz="20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신호를 항상 감지하고 있다.</a:t>
            </a:r>
            <a:endParaRPr sz="28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59195" y="6211884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116" y="4317212"/>
            <a:ext cx="1243525" cy="12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8160" y="4047885"/>
            <a:ext cx="1881250" cy="18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2470" y="369389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3299" y="44817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6610" y="1661948"/>
            <a:ext cx="1881250" cy="18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3311" y="207465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33"/>
          <p:cNvCxnSpPr>
            <a:stCxn id="430" idx="3"/>
            <a:endCxn id="427" idx="1"/>
          </p:cNvCxnSpPr>
          <p:nvPr/>
        </p:nvCxnSpPr>
        <p:spPr>
          <a:xfrm>
            <a:off x="7325646" y="2606475"/>
            <a:ext cx="275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0" name="Google Shape;4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121" y="1984713"/>
            <a:ext cx="1243525" cy="124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33"/>
          <p:cNvCxnSpPr/>
          <p:nvPr/>
        </p:nvCxnSpPr>
        <p:spPr>
          <a:xfrm>
            <a:off x="7921046" y="4992412"/>
            <a:ext cx="2117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33"/>
          <p:cNvSpPr txBox="1"/>
          <p:nvPr/>
        </p:nvSpPr>
        <p:spPr>
          <a:xfrm>
            <a:off x="7645600" y="4792288"/>
            <a:ext cx="33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accen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rPr>
              <a:t>//</a:t>
            </a:r>
            <a:endParaRPr>
              <a:solidFill>
                <a:schemeClr val="accen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3955800" y="4484500"/>
            <a:ext cx="3906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워치와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</a:t>
            </a: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우산간의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거리가 멀어져 블루투스 연결이 끊기면 </a:t>
            </a:r>
            <a:r>
              <a:rPr lang="ko-KR" sz="2000" dirty="0" err="1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워치에</a:t>
            </a:r>
            <a:r>
              <a:rPr lang="ko-KR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알림이 울린다.</a:t>
            </a:r>
            <a:endParaRPr sz="28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22" name="Google Shape;300;p25">
            <a:extLst>
              <a:ext uri="{FF2B5EF4-FFF2-40B4-BE49-F238E27FC236}">
                <a16:creationId xmlns:a16="http://schemas.microsoft.com/office/drawing/2014/main" id="{5942C426-6841-4A9D-99BE-B47814689F57}"/>
              </a:ext>
            </a:extLst>
          </p:cNvPr>
          <p:cNvSpPr txBox="1"/>
          <p:nvPr/>
        </p:nvSpPr>
        <p:spPr>
          <a:xfrm>
            <a:off x="353024" y="883383"/>
            <a:ext cx="13452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</a:t>
            </a:r>
            <a:r>
              <a:rPr lang="en-US" alt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5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/>
          <p:nvPr/>
        </p:nvSpPr>
        <p:spPr>
          <a:xfrm>
            <a:off x="0" y="0"/>
            <a:ext cx="2051400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452" name="Google Shape;45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5"/>
          <p:cNvSpPr/>
          <p:nvPr/>
        </p:nvSpPr>
        <p:spPr>
          <a:xfrm>
            <a:off x="5284144" y="546466"/>
            <a:ext cx="3700200" cy="506400"/>
          </a:xfrm>
          <a:prstGeom prst="roundRect">
            <a:avLst>
              <a:gd name="adj" fmla="val 50000"/>
            </a:avLst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54" name="Google Shape;454;p35"/>
          <p:cNvSpPr txBox="1"/>
          <p:nvPr/>
        </p:nvSpPr>
        <p:spPr>
          <a:xfrm>
            <a:off x="3363501" y="5614725"/>
            <a:ext cx="730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워치와 우산이 블루투스로 연결된 상태에서 우산 찾기 버튼을 누르면 우산에서 소리가 나서 쉽게 찾을 수 있다.</a:t>
            </a:r>
            <a:endParaRPr sz="280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455" name="Google Shape;455;p35"/>
          <p:cNvSpPr txBox="1"/>
          <p:nvPr/>
        </p:nvSpPr>
        <p:spPr>
          <a:xfrm>
            <a:off x="59195" y="6211884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5284501" y="546475"/>
            <a:ext cx="362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우산 찾기</a:t>
            </a:r>
            <a:endParaRPr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457" name="Google Shape;4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175" y="161930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5"/>
          <p:cNvSpPr/>
          <p:nvPr/>
        </p:nvSpPr>
        <p:spPr>
          <a:xfrm>
            <a:off x="3420725" y="3540925"/>
            <a:ext cx="531600" cy="506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459" name="Google Shape;4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9510" y="2694410"/>
            <a:ext cx="1881250" cy="18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1325" y="1825428"/>
            <a:ext cx="1331825" cy="13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3491" y="3540937"/>
            <a:ext cx="1331842" cy="13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00;p25">
            <a:extLst>
              <a:ext uri="{FF2B5EF4-FFF2-40B4-BE49-F238E27FC236}">
                <a16:creationId xmlns:a16="http://schemas.microsoft.com/office/drawing/2014/main" id="{A783421A-2757-43F1-993F-EA533DCB4FF2}"/>
              </a:ext>
            </a:extLst>
          </p:cNvPr>
          <p:cNvSpPr txBox="1"/>
          <p:nvPr/>
        </p:nvSpPr>
        <p:spPr>
          <a:xfrm>
            <a:off x="353024" y="883383"/>
            <a:ext cx="13452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기능 </a:t>
            </a:r>
            <a:r>
              <a:rPr lang="en-US" altLang="ko-KR" sz="28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6</a:t>
            </a:r>
            <a:endParaRPr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511545" y="692588"/>
            <a:ext cx="11689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목차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4303359" y="1806961"/>
            <a:ext cx="4261748" cy="818393"/>
            <a:chOff x="1605194" y="2465782"/>
            <a:chExt cx="4261748" cy="818393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5194" y="2465782"/>
              <a:ext cx="587560" cy="58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4"/>
            <p:cNvSpPr txBox="1"/>
            <p:nvPr/>
          </p:nvSpPr>
          <p:spPr>
            <a:xfrm>
              <a:off x="2364060" y="2822510"/>
              <a:ext cx="35028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01 작품 기획배경 및 소개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4303359" y="2973158"/>
            <a:ext cx="3727945" cy="839330"/>
            <a:chOff x="1605194" y="2299881"/>
            <a:chExt cx="3727945" cy="839330"/>
          </a:xfrm>
        </p:grpSpPr>
        <p:pic>
          <p:nvPicPr>
            <p:cNvPr id="108" name="Google Shape;10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5194" y="2299881"/>
              <a:ext cx="587560" cy="58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4"/>
            <p:cNvSpPr txBox="1"/>
            <p:nvPr/>
          </p:nvSpPr>
          <p:spPr>
            <a:xfrm>
              <a:off x="2370468" y="2677546"/>
              <a:ext cx="29626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02 작품 기능 및 구현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4303359" y="4139355"/>
            <a:ext cx="2565765" cy="842284"/>
            <a:chOff x="1622833" y="2441891"/>
            <a:chExt cx="2565765" cy="842284"/>
          </a:xfrm>
        </p:grpSpPr>
        <p:pic>
          <p:nvPicPr>
            <p:cNvPr id="111" name="Google Shape;11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22833" y="2441891"/>
              <a:ext cx="587560" cy="58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4"/>
            <p:cNvSpPr txBox="1"/>
            <p:nvPr/>
          </p:nvSpPr>
          <p:spPr>
            <a:xfrm>
              <a:off x="2364060" y="2822510"/>
              <a:ext cx="1824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03 기대효과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4303359" y="5305552"/>
            <a:ext cx="2559351" cy="816665"/>
            <a:chOff x="1640468" y="2499975"/>
            <a:chExt cx="2559351" cy="816665"/>
          </a:xfrm>
        </p:grpSpPr>
        <p:pic>
          <p:nvPicPr>
            <p:cNvPr id="114" name="Google Shape;11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40468" y="2499975"/>
              <a:ext cx="587560" cy="58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4"/>
            <p:cNvSpPr txBox="1"/>
            <p:nvPr/>
          </p:nvSpPr>
          <p:spPr>
            <a:xfrm>
              <a:off x="2364060" y="2854975"/>
              <a:ext cx="18357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04 시연영상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7"/>
          <p:cNvGrpSpPr/>
          <p:nvPr/>
        </p:nvGrpSpPr>
        <p:grpSpPr>
          <a:xfrm>
            <a:off x="4257674" y="2813742"/>
            <a:ext cx="3676652" cy="1230515"/>
            <a:chOff x="1605194" y="2299881"/>
            <a:chExt cx="3676652" cy="1230515"/>
          </a:xfrm>
        </p:grpSpPr>
        <p:pic>
          <p:nvPicPr>
            <p:cNvPr id="479" name="Google Shape;479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5194" y="2299881"/>
              <a:ext cx="758866" cy="758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Google Shape;480;p37"/>
            <p:cNvSpPr txBox="1"/>
            <p:nvPr/>
          </p:nvSpPr>
          <p:spPr>
            <a:xfrm>
              <a:off x="2364060" y="2822510"/>
              <a:ext cx="29177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03 기대효과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218337" y="829591"/>
            <a:ext cx="1614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기대효과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487" name="Google Shape;48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38"/>
          <p:cNvGrpSpPr/>
          <p:nvPr/>
        </p:nvGrpSpPr>
        <p:grpSpPr>
          <a:xfrm>
            <a:off x="4581575" y="570968"/>
            <a:ext cx="5030027" cy="506319"/>
            <a:chOff x="3588774" y="546466"/>
            <a:chExt cx="5030027" cy="506319"/>
          </a:xfrm>
        </p:grpSpPr>
        <p:sp>
          <p:nvSpPr>
            <p:cNvPr id="489" name="Google Shape;489;p38"/>
            <p:cNvSpPr/>
            <p:nvPr/>
          </p:nvSpPr>
          <p:spPr>
            <a:xfrm>
              <a:off x="3588774" y="546466"/>
              <a:ext cx="5030027" cy="506319"/>
            </a:xfrm>
            <a:prstGeom prst="roundRect">
              <a:avLst>
                <a:gd name="adj" fmla="val 50000"/>
              </a:avLst>
            </a:prstGeom>
            <a:solidFill>
              <a:srgbClr val="7CA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38"/>
            <p:cNvSpPr txBox="1"/>
            <p:nvPr/>
          </p:nvSpPr>
          <p:spPr>
            <a:xfrm>
              <a:off x="3881062" y="546466"/>
              <a:ext cx="4445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잃어버린 우산들은 어디로 갈까?</a:t>
              </a:r>
              <a:endParaRPr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  <p:sp>
        <p:nvSpPr>
          <p:cNvPr id="491" name="Google Shape;491;p38"/>
          <p:cNvSpPr txBox="1"/>
          <p:nvPr/>
        </p:nvSpPr>
        <p:spPr>
          <a:xfrm>
            <a:off x="6459207" y="6300165"/>
            <a:ext cx="572020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출처 : 중앙일보 </a:t>
            </a:r>
            <a:r>
              <a:rPr lang="ko-KR" sz="1500" u="sng">
                <a:solidFill>
                  <a:schemeClr val="hlink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  <a:hlinkClick r:id="rId4"/>
              </a:rPr>
              <a:t>https://news.joins.com/article/21857087</a:t>
            </a:r>
            <a:r>
              <a:rPr lang="ko-KR" sz="150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 </a:t>
            </a:r>
            <a:endParaRPr sz="150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493" name="Google Shape;493;p38"/>
          <p:cNvGrpSpPr/>
          <p:nvPr/>
        </p:nvGrpSpPr>
        <p:grpSpPr>
          <a:xfrm>
            <a:off x="3254006" y="1522270"/>
            <a:ext cx="7536639" cy="1246779"/>
            <a:chOff x="3254006" y="1335458"/>
            <a:chExt cx="7536639" cy="1246779"/>
          </a:xfrm>
        </p:grpSpPr>
        <p:sp>
          <p:nvSpPr>
            <p:cNvPr id="494" name="Google Shape;494;p38"/>
            <p:cNvSpPr txBox="1"/>
            <p:nvPr/>
          </p:nvSpPr>
          <p:spPr>
            <a:xfrm>
              <a:off x="6243486" y="2182127"/>
              <a:ext cx="18558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매년 약 </a:t>
              </a:r>
              <a:r>
                <a:rPr lang="ko-KR" sz="2000">
                  <a:solidFill>
                    <a:srgbClr val="FF0000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수천개</a:t>
              </a:r>
              <a:endParaRPr sz="2000">
                <a:solidFill>
                  <a:srgbClr val="FF0000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  <p:pic>
          <p:nvPicPr>
            <p:cNvPr id="495" name="Google Shape;495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54006" y="1335458"/>
              <a:ext cx="1148326" cy="1046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38"/>
            <p:cNvSpPr txBox="1"/>
            <p:nvPr/>
          </p:nvSpPr>
          <p:spPr>
            <a:xfrm>
              <a:off x="4434091" y="1754443"/>
              <a:ext cx="6356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지하철 등 대중교통수단이나 식당 등에서 분실되는 우산</a:t>
              </a:r>
              <a:endParaRPr sz="200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3235935" y="3826491"/>
            <a:ext cx="7800810" cy="1315940"/>
            <a:chOff x="3235935" y="3738002"/>
            <a:chExt cx="7800810" cy="1315940"/>
          </a:xfrm>
        </p:grpSpPr>
        <p:grpSp>
          <p:nvGrpSpPr>
            <p:cNvPr id="498" name="Google Shape;498;p38"/>
            <p:cNvGrpSpPr/>
            <p:nvPr/>
          </p:nvGrpSpPr>
          <p:grpSpPr>
            <a:xfrm>
              <a:off x="3235935" y="3896318"/>
              <a:ext cx="7800810" cy="1157624"/>
              <a:chOff x="3196607" y="3896318"/>
              <a:chExt cx="7800810" cy="1157624"/>
            </a:xfrm>
          </p:grpSpPr>
          <p:sp>
            <p:nvSpPr>
              <p:cNvPr id="499" name="Google Shape;499;p38"/>
              <p:cNvSpPr txBox="1"/>
              <p:nvPr/>
            </p:nvSpPr>
            <p:spPr>
              <a:xfrm>
                <a:off x="3196607" y="4257456"/>
                <a:ext cx="652519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ko-KR" sz="2000" b="0" i="0">
                    <a:solidFill>
                      <a:schemeClr val="dk1"/>
                    </a:solidFill>
                    <a:latin typeface="210 밤의해변 R" panose="02020603020101020101" pitchFamily="18" charset="-127"/>
                    <a:ea typeface="210 밤의해변 R" panose="02020603020101020101" pitchFamily="18" charset="-127"/>
                    <a:sym typeface="Arial"/>
                  </a:rPr>
                  <a:t>땅속에 묻으면 비닐 부분이 썩는 데만 약 </a:t>
                </a:r>
                <a:r>
                  <a:rPr lang="ko-KR" sz="2000" b="0" i="0">
                    <a:solidFill>
                      <a:srgbClr val="FF0000"/>
                    </a:solidFill>
                    <a:latin typeface="210 밤의해변 R" panose="02020603020101020101" pitchFamily="18" charset="-127"/>
                    <a:ea typeface="210 밤의해변 R" panose="02020603020101020101" pitchFamily="18" charset="-127"/>
                    <a:sym typeface="Arial"/>
                  </a:rPr>
                  <a:t>100년</a:t>
                </a:r>
                <a:r>
                  <a:rPr lang="ko-KR" sz="2000" b="0" i="0">
                    <a:solidFill>
                      <a:schemeClr val="dk1"/>
                    </a:solidFill>
                    <a:latin typeface="210 밤의해변 R" panose="02020603020101020101" pitchFamily="18" charset="-127"/>
                    <a:ea typeface="210 밤의해변 R" panose="02020603020101020101" pitchFamily="18" charset="-127"/>
                    <a:sym typeface="Arial"/>
                  </a:rPr>
                  <a:t> 소요</a:t>
                </a:r>
                <a:endParaRPr sz="20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endParaRPr>
              </a:p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ko-KR" sz="2000" b="0" i="0">
                    <a:solidFill>
                      <a:schemeClr val="dk1"/>
                    </a:solidFill>
                    <a:latin typeface="210 밤의해변 R" panose="02020603020101020101" pitchFamily="18" charset="-127"/>
                    <a:ea typeface="210 밤의해변 R" panose="02020603020101020101" pitchFamily="18" charset="-127"/>
                    <a:sym typeface="Arial"/>
                  </a:rPr>
                  <a:t>소각하면 공기를 오염시키는 유해 성분을 배출</a:t>
                </a:r>
                <a:endParaRPr sz="2000" b="0" i="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endParaRPr>
              </a:p>
            </p:txBody>
          </p:sp>
          <p:pic>
            <p:nvPicPr>
              <p:cNvPr id="500" name="Google Shape;500;p3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839793" y="3896318"/>
                <a:ext cx="1157624" cy="11576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1" name="Google Shape;501;p38"/>
            <p:cNvSpPr txBox="1"/>
            <p:nvPr/>
          </p:nvSpPr>
          <p:spPr>
            <a:xfrm>
              <a:off x="5647396" y="3738002"/>
              <a:ext cx="3048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0" i="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비닐우산의 경우</a:t>
              </a:r>
              <a:endParaRPr sz="2000" b="0" i="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07" name="Google Shape;507;p39"/>
          <p:cNvSpPr txBox="1"/>
          <p:nvPr/>
        </p:nvSpPr>
        <p:spPr>
          <a:xfrm>
            <a:off x="218337" y="829591"/>
            <a:ext cx="1614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기대효과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508" name="Google Shape;50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9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510" name="Google Shape;510;p39"/>
          <p:cNvGrpSpPr/>
          <p:nvPr/>
        </p:nvGrpSpPr>
        <p:grpSpPr>
          <a:xfrm>
            <a:off x="4005926" y="1170758"/>
            <a:ext cx="5944319" cy="1012006"/>
            <a:chOff x="3779785" y="1239583"/>
            <a:chExt cx="5944319" cy="1012006"/>
          </a:xfrm>
        </p:grpSpPr>
        <p:pic>
          <p:nvPicPr>
            <p:cNvPr id="511" name="Google Shape;511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79785" y="1239583"/>
              <a:ext cx="1012006" cy="10120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39"/>
            <p:cNvSpPr txBox="1"/>
            <p:nvPr/>
          </p:nvSpPr>
          <p:spPr>
            <a:xfrm>
              <a:off x="5229685" y="1545531"/>
              <a:ext cx="44944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버려지는 우산을 줄임으로써 환경 보호</a:t>
              </a:r>
              <a:endParaRPr sz="200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005926" y="2854171"/>
            <a:ext cx="5944318" cy="1012007"/>
            <a:chOff x="3779785" y="2922996"/>
            <a:chExt cx="5944318" cy="1012007"/>
          </a:xfrm>
        </p:grpSpPr>
        <p:pic>
          <p:nvPicPr>
            <p:cNvPr id="514" name="Google Shape;514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79785" y="2922996"/>
              <a:ext cx="1012007" cy="1012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39"/>
            <p:cNvSpPr txBox="1"/>
            <p:nvPr/>
          </p:nvSpPr>
          <p:spPr>
            <a:xfrm>
              <a:off x="5229684" y="3075056"/>
              <a:ext cx="4494419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우산을 깜빡하고 나갔을 경우 우산 구매에 소비되는 돈 절약</a:t>
              </a:r>
              <a:endParaRPr sz="200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005926" y="4537586"/>
            <a:ext cx="5944318" cy="1066043"/>
            <a:chOff x="3779785" y="4606411"/>
            <a:chExt cx="5944318" cy="1066043"/>
          </a:xfrm>
        </p:grpSpPr>
        <p:pic>
          <p:nvPicPr>
            <p:cNvPr id="517" name="Google Shape;517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79785" y="4606411"/>
              <a:ext cx="1012006" cy="10120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39"/>
            <p:cNvSpPr txBox="1"/>
            <p:nvPr/>
          </p:nvSpPr>
          <p:spPr>
            <a:xfrm>
              <a:off x="5229684" y="4964568"/>
              <a:ext cx="4494419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비오는 날, 비가 올 줄 모르고 우산을 안 챙겨나가 비를 맞는 불상사 방지</a:t>
              </a:r>
              <a:endParaRPr sz="200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0"/>
          <p:cNvGrpSpPr/>
          <p:nvPr/>
        </p:nvGrpSpPr>
        <p:grpSpPr>
          <a:xfrm>
            <a:off x="4247254" y="2813742"/>
            <a:ext cx="3697491" cy="1230515"/>
            <a:chOff x="1605194" y="2299881"/>
            <a:chExt cx="3697491" cy="1230515"/>
          </a:xfrm>
        </p:grpSpPr>
        <p:pic>
          <p:nvPicPr>
            <p:cNvPr id="524" name="Google Shape;52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5194" y="2299881"/>
              <a:ext cx="758866" cy="758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40"/>
            <p:cNvSpPr txBox="1"/>
            <p:nvPr/>
          </p:nvSpPr>
          <p:spPr>
            <a:xfrm>
              <a:off x="2364060" y="2822510"/>
              <a:ext cx="29386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04 시연영상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218337" y="829591"/>
            <a:ext cx="1614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시연영상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533" name="Google Shape;5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 txBox="1"/>
          <p:nvPr/>
        </p:nvSpPr>
        <p:spPr>
          <a:xfrm>
            <a:off x="5818747" y="564847"/>
            <a:ext cx="26308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제목을 적어주세요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536" name="Google Shape;536;p41"/>
          <p:cNvSpPr txBox="1"/>
          <p:nvPr/>
        </p:nvSpPr>
        <p:spPr>
          <a:xfrm>
            <a:off x="4023360" y="2951966"/>
            <a:ext cx="641096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  <a:hlinkClick r:id="rId4"/>
              </a:rPr>
              <a:t>https://www.youtube.com/watch?v=pXv7uDZRxnw&amp;t=3s</a:t>
            </a:r>
            <a:r>
              <a:rPr lang="ko-KR" altLang="en-US" sz="2000" dirty="0">
                <a:solidFill>
                  <a:srgbClr val="7F7F7F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</a:t>
            </a:r>
            <a:endParaRPr sz="2800" dirty="0">
              <a:solidFill>
                <a:srgbClr val="7F7F7F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537" name="Google Shape;537;p41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42"/>
          <p:cNvCxnSpPr/>
          <p:nvPr/>
        </p:nvCxnSpPr>
        <p:spPr>
          <a:xfrm flipH="1">
            <a:off x="1061535" y="2208530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543" name="Google Shape;543;p42"/>
          <p:cNvPicPr preferRelativeResize="0"/>
          <p:nvPr/>
        </p:nvPicPr>
        <p:blipFill rotWithShape="1">
          <a:blip r:embed="rId3">
            <a:alphaModFix/>
          </a:blip>
          <a:srcRect b="41398"/>
          <a:stretch/>
        </p:blipFill>
        <p:spPr>
          <a:xfrm>
            <a:off x="2824393" y="3804657"/>
            <a:ext cx="6543213" cy="3053343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2"/>
          <p:cNvSpPr txBox="1"/>
          <p:nvPr/>
        </p:nvSpPr>
        <p:spPr>
          <a:xfrm>
            <a:off x="5124418" y="2041870"/>
            <a:ext cx="194316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THANK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YOU</a:t>
            </a:r>
            <a:endParaRPr sz="40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cxnSp>
        <p:nvCxnSpPr>
          <p:cNvPr id="545" name="Google Shape;545;p42"/>
          <p:cNvCxnSpPr/>
          <p:nvPr/>
        </p:nvCxnSpPr>
        <p:spPr>
          <a:xfrm flipH="1">
            <a:off x="3493650" y="410816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42"/>
          <p:cNvCxnSpPr/>
          <p:nvPr/>
        </p:nvCxnSpPr>
        <p:spPr>
          <a:xfrm flipH="1">
            <a:off x="1157294" y="4546137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42"/>
          <p:cNvCxnSpPr/>
          <p:nvPr/>
        </p:nvCxnSpPr>
        <p:spPr>
          <a:xfrm flipH="1">
            <a:off x="9238939" y="2107737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48" name="Google Shape;548;p42"/>
          <p:cNvCxnSpPr/>
          <p:nvPr/>
        </p:nvCxnSpPr>
        <p:spPr>
          <a:xfrm flipH="1">
            <a:off x="11166698" y="810928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49" name="Google Shape;549;p42"/>
          <p:cNvCxnSpPr/>
          <p:nvPr/>
        </p:nvCxnSpPr>
        <p:spPr>
          <a:xfrm flipH="1">
            <a:off x="10190965" y="4953641"/>
            <a:ext cx="685801" cy="1033669"/>
          </a:xfrm>
          <a:prstGeom prst="straightConnector1">
            <a:avLst/>
          </a:prstGeom>
          <a:noFill/>
          <a:ln w="28575" cap="flat" cmpd="sng">
            <a:solidFill>
              <a:srgbClr val="FFFFFF">
                <a:alpha val="6000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"/>
    </mc:Choice>
    <mc:Fallback xmlns="">
      <p:transition spd="slow" advTm="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2856649" y="2813742"/>
            <a:ext cx="6478702" cy="1230515"/>
            <a:chOff x="1605194" y="2299881"/>
            <a:chExt cx="6478702" cy="1230515"/>
          </a:xfrm>
        </p:grpSpPr>
        <p:pic>
          <p:nvPicPr>
            <p:cNvPr id="121" name="Google Shape;12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5194" y="2299881"/>
              <a:ext cx="758866" cy="758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5"/>
            <p:cNvSpPr txBox="1"/>
            <p:nvPr/>
          </p:nvSpPr>
          <p:spPr>
            <a:xfrm>
              <a:off x="2364060" y="2822510"/>
              <a:ext cx="57198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01 작품 기획배경 및 소개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6"/>
          <p:cNvGrpSpPr/>
          <p:nvPr/>
        </p:nvGrpSpPr>
        <p:grpSpPr>
          <a:xfrm>
            <a:off x="218337" y="174507"/>
            <a:ext cx="1614613" cy="1178304"/>
            <a:chOff x="218337" y="174507"/>
            <a:chExt cx="1614613" cy="1178304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218337" y="829591"/>
              <a:ext cx="16146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기획배경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  <p:pic>
          <p:nvPicPr>
            <p:cNvPr id="129" name="Google Shape;129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9826" y="174507"/>
              <a:ext cx="531636" cy="531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6"/>
          <p:cNvSpPr txBox="1"/>
          <p:nvPr/>
        </p:nvSpPr>
        <p:spPr>
          <a:xfrm>
            <a:off x="2303134" y="2828835"/>
            <a:ext cx="75857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비가 오는 날, 우산을 챙겨나가는 것을</a:t>
            </a:r>
            <a:endParaRPr sz="36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까먹은 경험이 있으신가요?</a:t>
            </a:r>
            <a:endParaRPr sz="36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FDE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218337" y="174507"/>
            <a:ext cx="1614613" cy="1178304"/>
            <a:chOff x="218337" y="174507"/>
            <a:chExt cx="1614613" cy="1178304"/>
          </a:xfrm>
        </p:grpSpPr>
        <p:sp>
          <p:nvSpPr>
            <p:cNvPr id="170" name="Google Shape;170;p18"/>
            <p:cNvSpPr txBox="1"/>
            <p:nvPr/>
          </p:nvSpPr>
          <p:spPr>
            <a:xfrm>
              <a:off x="218337" y="829591"/>
              <a:ext cx="16146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기획배경</a:t>
              </a:r>
              <a:endParaRPr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  <p:pic>
          <p:nvPicPr>
            <p:cNvPr id="171" name="Google Shape;17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9826" y="174507"/>
              <a:ext cx="531636" cy="531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18"/>
          <p:cNvSpPr txBox="1"/>
          <p:nvPr/>
        </p:nvSpPr>
        <p:spPr>
          <a:xfrm>
            <a:off x="2365651" y="3105834"/>
            <a:ext cx="74606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우산을 잃어버린 경험이 있으신가요?</a:t>
            </a:r>
            <a:endParaRPr sz="36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218337" y="829591"/>
            <a:ext cx="1614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기획배경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5496986" y="4232791"/>
            <a:ext cx="5896732" cy="1571542"/>
            <a:chOff x="3582287" y="1437988"/>
            <a:chExt cx="5286505" cy="1571542"/>
          </a:xfrm>
        </p:grpSpPr>
        <p:sp>
          <p:nvSpPr>
            <p:cNvPr id="215" name="Google Shape;215;p20"/>
            <p:cNvSpPr/>
            <p:nvPr/>
          </p:nvSpPr>
          <p:spPr>
            <a:xfrm>
              <a:off x="3582287" y="1437988"/>
              <a:ext cx="5286505" cy="1571542"/>
            </a:xfrm>
            <a:prstGeom prst="wedgeRoundRectCallout">
              <a:avLst>
                <a:gd name="adj1" fmla="val -56429"/>
                <a:gd name="adj2" fmla="val 1326"/>
                <a:gd name="adj3" fmla="val 16667"/>
              </a:avLst>
            </a:prstGeom>
            <a:solidFill>
              <a:srgbClr val="7CA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3857241" y="1617439"/>
              <a:ext cx="4773000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지금 당장 비가 오고 있지 않더라도</a:t>
              </a:r>
              <a:endParaRPr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오늘 비가 올 예정이</a:t>
              </a: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라</a:t>
              </a: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면</a:t>
              </a:r>
              <a:endParaRPr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우산을 챙기라는 알림이 떴으면 좋겠다!</a:t>
              </a:r>
              <a:endParaRPr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496986" y="2521358"/>
            <a:ext cx="6085413" cy="1225124"/>
            <a:chOff x="5403479" y="3565356"/>
            <a:chExt cx="6085413" cy="1225124"/>
          </a:xfrm>
        </p:grpSpPr>
        <p:sp>
          <p:nvSpPr>
            <p:cNvPr id="218" name="Google Shape;218;p20"/>
            <p:cNvSpPr/>
            <p:nvPr/>
          </p:nvSpPr>
          <p:spPr>
            <a:xfrm>
              <a:off x="5403479" y="3565356"/>
              <a:ext cx="6085413" cy="1225124"/>
            </a:xfrm>
            <a:prstGeom prst="wedgeRoundRectCallout">
              <a:avLst>
                <a:gd name="adj1" fmla="val -57158"/>
                <a:gd name="adj2" fmla="val 43484"/>
                <a:gd name="adj3" fmla="val 16667"/>
              </a:avLst>
            </a:prstGeom>
            <a:solidFill>
              <a:srgbClr val="7CA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5479568" y="3739105"/>
              <a:ext cx="5913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우산을 잃어버리지 않도록</a:t>
              </a:r>
              <a:endParaRPr sz="2400" dirty="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우산과의 거리가 멀어지면 알려주면 좋겠다!</a:t>
              </a:r>
              <a:endParaRPr dirty="0"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  <p:pic>
        <p:nvPicPr>
          <p:cNvPr id="220" name="Google Shape;22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1747" y="3763705"/>
            <a:ext cx="1273148" cy="1273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0"/>
          <p:cNvGrpSpPr/>
          <p:nvPr/>
        </p:nvGrpSpPr>
        <p:grpSpPr>
          <a:xfrm>
            <a:off x="3151747" y="463206"/>
            <a:ext cx="7236513" cy="1263692"/>
            <a:chOff x="3151747" y="463206"/>
            <a:chExt cx="7236513" cy="1263692"/>
          </a:xfrm>
        </p:grpSpPr>
        <p:pic>
          <p:nvPicPr>
            <p:cNvPr id="222" name="Google Shape;222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51747" y="463206"/>
              <a:ext cx="1263692" cy="1263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0"/>
            <p:cNvSpPr txBox="1"/>
            <p:nvPr/>
          </p:nvSpPr>
          <p:spPr>
            <a:xfrm>
              <a:off x="4503315" y="859074"/>
              <a:ext cx="58849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어떻게 하면 이런 문제를 해결할 수 있을까?</a:t>
              </a:r>
              <a:endParaRPr dirty="0"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218337" y="829591"/>
            <a:ext cx="1614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기획배경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6D791E-89AA-4BCB-BFA7-A21E6D4CFE3C}"/>
              </a:ext>
            </a:extLst>
          </p:cNvPr>
          <p:cNvGrpSpPr/>
          <p:nvPr/>
        </p:nvGrpSpPr>
        <p:grpSpPr>
          <a:xfrm>
            <a:off x="2855472" y="1452716"/>
            <a:ext cx="4267199" cy="3952568"/>
            <a:chOff x="3136490" y="1246435"/>
            <a:chExt cx="4267199" cy="395256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B30B021-BA9C-4309-B1AE-D4E03D83C58E}"/>
                </a:ext>
              </a:extLst>
            </p:cNvPr>
            <p:cNvSpPr/>
            <p:nvPr/>
          </p:nvSpPr>
          <p:spPr>
            <a:xfrm>
              <a:off x="3136490" y="1246435"/>
              <a:ext cx="4267199" cy="3952568"/>
            </a:xfrm>
            <a:prstGeom prst="roundRect">
              <a:avLst>
                <a:gd name="adj" fmla="val 9558"/>
              </a:avLst>
            </a:prstGeom>
            <a:solidFill>
              <a:srgbClr val="E7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  <p:graphicFrame>
          <p:nvGraphicFramePr>
            <p:cNvPr id="23" name="차트 22">
              <a:extLst>
                <a:ext uri="{FF2B5EF4-FFF2-40B4-BE49-F238E27FC236}">
                  <a16:creationId xmlns:a16="http://schemas.microsoft.com/office/drawing/2014/main" id="{F5A6056D-EA30-463F-AAD5-35BD474D9B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49817735"/>
                </p:ext>
              </p:extLst>
            </p:nvPr>
          </p:nvGraphicFramePr>
          <p:xfrm>
            <a:off x="3313713" y="1421637"/>
            <a:ext cx="3903407" cy="33115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91AEE08-119F-47DA-84B9-635848065877}"/>
              </a:ext>
            </a:extLst>
          </p:cNvPr>
          <p:cNvSpPr txBox="1"/>
          <p:nvPr/>
        </p:nvSpPr>
        <p:spPr>
          <a:xfrm>
            <a:off x="5313174" y="4939477"/>
            <a:ext cx="1691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595959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출처 </a:t>
            </a:r>
            <a:r>
              <a:rPr lang="en-US" altLang="ko-KR" sz="1500" dirty="0">
                <a:solidFill>
                  <a:srgbClr val="595959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: </a:t>
            </a:r>
            <a:r>
              <a:rPr lang="ko-KR" altLang="en-US" sz="1500" dirty="0">
                <a:solidFill>
                  <a:srgbClr val="595959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</a:rPr>
              <a:t>한국갤럽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19540-DFE1-4DE5-B72B-65E8F077349B}"/>
              </a:ext>
            </a:extLst>
          </p:cNvPr>
          <p:cNvSpPr txBox="1"/>
          <p:nvPr/>
        </p:nvSpPr>
        <p:spPr>
          <a:xfrm>
            <a:off x="7539169" y="1975945"/>
            <a:ext cx="380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스마트워치</a:t>
            </a:r>
            <a:r>
              <a:rPr lang="ko-KR" altLang="en-US" sz="2000" dirty="0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 사용률 급증</a:t>
            </a:r>
            <a:endParaRPr lang="en-US" altLang="ko-KR" sz="2000"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FD63F-1AFF-4E73-BB05-F1C9809F92C0}"/>
              </a:ext>
            </a:extLst>
          </p:cNvPr>
          <p:cNvSpPr txBox="1"/>
          <p:nvPr/>
        </p:nvSpPr>
        <p:spPr>
          <a:xfrm>
            <a:off x="7539169" y="2414742"/>
            <a:ext cx="380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외출 시 손목에 밀착</a:t>
            </a:r>
            <a:endParaRPr lang="en-US" altLang="ko-KR" sz="2000"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94B973-EC61-4ACA-B99A-EBB518A7F759}"/>
              </a:ext>
            </a:extLst>
          </p:cNvPr>
          <p:cNvSpPr txBox="1"/>
          <p:nvPr/>
        </p:nvSpPr>
        <p:spPr>
          <a:xfrm>
            <a:off x="7539169" y="2853539"/>
            <a:ext cx="404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장소에 구애 </a:t>
            </a:r>
            <a:r>
              <a:rPr lang="en-US" altLang="ko-KR" sz="2000" dirty="0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x </a:t>
            </a:r>
            <a:r>
              <a:rPr lang="ko-KR" altLang="en-US" sz="2000" dirty="0">
                <a:latin typeface="210 밤의해변 R" panose="02020603020101020101" pitchFamily="18" charset="-127"/>
                <a:ea typeface="210 밤의해변 R" panose="02020603020101020101" pitchFamily="18" charset="-127"/>
              </a:rPr>
              <a:t>알림 받을 수 있음</a:t>
            </a:r>
            <a:endParaRPr lang="en-US" altLang="ko-KR" sz="2000" dirty="0"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4D3EB7-2CDA-460B-AE09-C1DC4F957BFF}"/>
              </a:ext>
            </a:extLst>
          </p:cNvPr>
          <p:cNvGrpSpPr/>
          <p:nvPr/>
        </p:nvGrpSpPr>
        <p:grpSpPr>
          <a:xfrm>
            <a:off x="7866606" y="3531078"/>
            <a:ext cx="3805084" cy="1077649"/>
            <a:chOff x="7866606" y="3531078"/>
            <a:chExt cx="3805084" cy="1077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D03D28-401A-43CA-B569-988789FA20B6}"/>
                </a:ext>
              </a:extLst>
            </p:cNvPr>
            <p:cNvSpPr txBox="1"/>
            <p:nvPr/>
          </p:nvSpPr>
          <p:spPr>
            <a:xfrm>
              <a:off x="7866606" y="4208617"/>
              <a:ext cx="3805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en-US" sz="2000" dirty="0" err="1"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워치전용</a:t>
              </a:r>
              <a:r>
                <a:rPr lang="ko-KR" altLang="en-US" sz="2000" dirty="0"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 어플리케이션 개발</a:t>
              </a:r>
              <a:endParaRPr lang="en-US" altLang="ko-KR" sz="2000" dirty="0">
                <a:latin typeface="210 밤의해변 R" panose="02020603020101020101" pitchFamily="18" charset="-127"/>
                <a:ea typeface="210 밤의해변 R" panose="02020603020101020101" pitchFamily="18" charset="-127"/>
              </a:endParaRP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DEC30B5-73A0-4FEC-9D06-A1FE8A3A11FF}"/>
                </a:ext>
              </a:extLst>
            </p:cNvPr>
            <p:cNvSpPr/>
            <p:nvPr/>
          </p:nvSpPr>
          <p:spPr>
            <a:xfrm>
              <a:off x="9303488" y="3531078"/>
              <a:ext cx="276446" cy="40011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218337" y="829591"/>
            <a:ext cx="1614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작품소개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2"/>
          <p:cNvGrpSpPr/>
          <p:nvPr/>
        </p:nvGrpSpPr>
        <p:grpSpPr>
          <a:xfrm>
            <a:off x="5284144" y="644786"/>
            <a:ext cx="3700051" cy="506319"/>
            <a:chOff x="5284144" y="546466"/>
            <a:chExt cx="3700051" cy="506319"/>
          </a:xfrm>
        </p:grpSpPr>
        <p:sp>
          <p:nvSpPr>
            <p:cNvPr id="250" name="Google Shape;250;p22"/>
            <p:cNvSpPr/>
            <p:nvPr/>
          </p:nvSpPr>
          <p:spPr>
            <a:xfrm>
              <a:off x="5284144" y="546466"/>
              <a:ext cx="3700051" cy="506319"/>
            </a:xfrm>
            <a:prstGeom prst="roundRect">
              <a:avLst>
                <a:gd name="adj" fmla="val 50000"/>
              </a:avLst>
            </a:prstGeom>
            <a:solidFill>
              <a:srgbClr val="7CA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6181026" y="564847"/>
              <a:ext cx="19062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오 마이 우산!</a:t>
              </a:r>
              <a:endParaRPr sz="24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endParaRPr>
            </a:p>
          </p:txBody>
        </p:sp>
      </p:grpSp>
      <p:sp>
        <p:nvSpPr>
          <p:cNvPr id="252" name="Google Shape;252;p22"/>
          <p:cNvSpPr txBox="1"/>
          <p:nvPr/>
        </p:nvSpPr>
        <p:spPr>
          <a:xfrm>
            <a:off x="4236709" y="4626672"/>
            <a:ext cx="67086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dirty="0" err="1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스마트워치와</a:t>
            </a:r>
            <a:r>
              <a:rPr lang="ko-KR" sz="2000" dirty="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 블루투스 모듈 사이의 통신을 이용</a:t>
            </a:r>
            <a:endParaRPr sz="2000" dirty="0"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dirty="0" err="1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비오는</a:t>
            </a:r>
            <a:r>
              <a:rPr lang="ko-KR" sz="2000" dirty="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 날 발생하는 여러 문제점들을 해결</a:t>
            </a:r>
            <a:endParaRPr sz="2000" dirty="0">
              <a:solidFill>
                <a:schemeClr val="dk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grpSp>
        <p:nvGrpSpPr>
          <p:cNvPr id="254" name="Google Shape;254;p22"/>
          <p:cNvGrpSpPr/>
          <p:nvPr/>
        </p:nvGrpSpPr>
        <p:grpSpPr>
          <a:xfrm>
            <a:off x="5614098" y="2027184"/>
            <a:ext cx="3021851" cy="805761"/>
            <a:chOff x="5614098" y="1928864"/>
            <a:chExt cx="3021851" cy="805761"/>
          </a:xfrm>
        </p:grpSpPr>
        <p:pic>
          <p:nvPicPr>
            <p:cNvPr id="255" name="Google Shape;255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22143" y="1928864"/>
              <a:ext cx="805761" cy="8057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2"/>
            <p:cNvSpPr/>
            <p:nvPr/>
          </p:nvSpPr>
          <p:spPr>
            <a:xfrm>
              <a:off x="5614098" y="2244876"/>
              <a:ext cx="557784" cy="173736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8078165" y="2244876"/>
              <a:ext cx="557784" cy="173736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3059936" y="1679651"/>
            <a:ext cx="2530602" cy="2096178"/>
            <a:chOff x="3059936" y="1581331"/>
            <a:chExt cx="2530602" cy="2096178"/>
          </a:xfrm>
        </p:grpSpPr>
        <p:pic>
          <p:nvPicPr>
            <p:cNvPr id="259" name="Google Shape;259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74822" y="1581331"/>
              <a:ext cx="1500831" cy="1500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2"/>
            <p:cNvSpPr txBox="1"/>
            <p:nvPr/>
          </p:nvSpPr>
          <p:spPr>
            <a:xfrm>
              <a:off x="3059936" y="3354344"/>
              <a:ext cx="25306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스마트워치용 어플리케이션</a:t>
              </a:r>
              <a:endParaRPr sz="150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61" name="Google Shape;261;p22"/>
          <p:cNvGrpSpPr/>
          <p:nvPr/>
        </p:nvGrpSpPr>
        <p:grpSpPr>
          <a:xfrm>
            <a:off x="8715290" y="1733196"/>
            <a:ext cx="2616911" cy="2048810"/>
            <a:chOff x="8715290" y="1634876"/>
            <a:chExt cx="2616911" cy="2048810"/>
          </a:xfrm>
        </p:grpSpPr>
        <p:pic>
          <p:nvPicPr>
            <p:cNvPr id="262" name="Google Shape;262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326879" y="1634876"/>
              <a:ext cx="1393735" cy="1393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2"/>
            <p:cNvSpPr txBox="1"/>
            <p:nvPr/>
          </p:nvSpPr>
          <p:spPr>
            <a:xfrm>
              <a:off x="8715290" y="3360521"/>
              <a:ext cx="26169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210 밤의해변 R" panose="02020603020101020101" pitchFamily="18" charset="-127"/>
                  <a:ea typeface="210 밤의해변 R" panose="02020603020101020101" pitchFamily="18" charset="-127"/>
                  <a:sym typeface="Arial"/>
                </a:rPr>
                <a:t>우산 손잡이형 하드웨어 장치</a:t>
              </a:r>
              <a:endParaRPr sz="1500">
                <a:solidFill>
                  <a:schemeClr val="dk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/>
          <p:nvPr/>
        </p:nvSpPr>
        <p:spPr>
          <a:xfrm>
            <a:off x="0" y="0"/>
            <a:ext cx="2051288" cy="685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218337" y="829591"/>
            <a:ext cx="1614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작품소개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26" y="174507"/>
            <a:ext cx="531636" cy="5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 txBox="1"/>
          <p:nvPr/>
        </p:nvSpPr>
        <p:spPr>
          <a:xfrm>
            <a:off x="59195" y="6211884"/>
            <a:ext cx="13452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인천대학교</a:t>
            </a:r>
            <a:endParaRPr sz="1500">
              <a:solidFill>
                <a:srgbClr val="DDEAF6"/>
              </a:solidFill>
              <a:latin typeface="210 밤의해변 R" panose="02020603020101020101" pitchFamily="18" charset="-127"/>
              <a:ea typeface="210 밤의해변 R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DDEAF6"/>
                </a:solidFill>
                <a:latin typeface="210 밤의해변 R" panose="02020603020101020101" pitchFamily="18" charset="-127"/>
                <a:ea typeface="210 밤의해변 R" panose="02020603020101020101" pitchFamily="18" charset="-127"/>
                <a:sym typeface="Arial"/>
              </a:rPr>
              <a:t>컴퓨터공학부 </a:t>
            </a:r>
            <a:endParaRPr>
              <a:latin typeface="210 밤의해변 R" panose="02020603020101020101" pitchFamily="18" charset="-127"/>
              <a:ea typeface="210 밤의해변 R" panose="02020603020101020101" pitchFamily="18" charset="-127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4">
            <a:alphaModFix/>
          </a:blip>
          <a:srcRect l="24286" r="24329"/>
          <a:stretch/>
        </p:blipFill>
        <p:spPr>
          <a:xfrm>
            <a:off x="9033060" y="4125701"/>
            <a:ext cx="1981370" cy="1927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540D526-FB54-41F1-ACA2-E7695D2D9425}"/>
              </a:ext>
            </a:extLst>
          </p:cNvPr>
          <p:cNvGrpSpPr/>
          <p:nvPr/>
        </p:nvGrpSpPr>
        <p:grpSpPr>
          <a:xfrm>
            <a:off x="2496296" y="4375116"/>
            <a:ext cx="5303218" cy="1429154"/>
            <a:chOff x="2496296" y="4375116"/>
            <a:chExt cx="5303218" cy="1429154"/>
          </a:xfrm>
        </p:grpSpPr>
        <p:grpSp>
          <p:nvGrpSpPr>
            <p:cNvPr id="284" name="Google Shape;284;p23"/>
            <p:cNvGrpSpPr/>
            <p:nvPr/>
          </p:nvGrpSpPr>
          <p:grpSpPr>
            <a:xfrm>
              <a:off x="2496296" y="4375116"/>
              <a:ext cx="4069674" cy="1429154"/>
              <a:chOff x="2338980" y="4215655"/>
              <a:chExt cx="4069674" cy="1429154"/>
            </a:xfrm>
          </p:grpSpPr>
          <p:pic>
            <p:nvPicPr>
              <p:cNvPr id="285" name="Google Shape;285;p2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38980" y="4215655"/>
                <a:ext cx="1441911" cy="13941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934308" y="4274253"/>
                <a:ext cx="2474346" cy="13705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50639" y="4570518"/>
              <a:ext cx="1048875" cy="119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0D02A8-55AC-4235-BF76-861006ED615A}"/>
              </a:ext>
            </a:extLst>
          </p:cNvPr>
          <p:cNvGrpSpPr/>
          <p:nvPr/>
        </p:nvGrpSpPr>
        <p:grpSpPr>
          <a:xfrm>
            <a:off x="3059936" y="644786"/>
            <a:ext cx="8272265" cy="3137220"/>
            <a:chOff x="3059936" y="644786"/>
            <a:chExt cx="8272265" cy="313722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21147CC-EFD6-402E-9A3B-A765D304F253}"/>
                </a:ext>
              </a:extLst>
            </p:cNvPr>
            <p:cNvGrpSpPr/>
            <p:nvPr/>
          </p:nvGrpSpPr>
          <p:grpSpPr>
            <a:xfrm>
              <a:off x="5284144" y="644786"/>
              <a:ext cx="3700051" cy="506319"/>
              <a:chOff x="5284144" y="546466"/>
              <a:chExt cx="3700051" cy="506319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D6ACEBA8-FBDC-453B-B1F0-80A8B669AD16}"/>
                  </a:ext>
                </a:extLst>
              </p:cNvPr>
              <p:cNvSpPr/>
              <p:nvPr/>
            </p:nvSpPr>
            <p:spPr>
              <a:xfrm>
                <a:off x="5284144" y="546466"/>
                <a:ext cx="3700051" cy="506319"/>
              </a:xfrm>
              <a:prstGeom prst="roundRect">
                <a:avLst>
                  <a:gd name="adj" fmla="val 50000"/>
                </a:avLst>
              </a:prstGeom>
              <a:solidFill>
                <a:srgbClr val="7CAF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F7DBE1-176F-4B90-B65D-5C7EEE0BD0AD}"/>
                  </a:ext>
                </a:extLst>
              </p:cNvPr>
              <p:cNvSpPr txBox="1"/>
              <p:nvPr/>
            </p:nvSpPr>
            <p:spPr>
              <a:xfrm>
                <a:off x="6408654" y="564847"/>
                <a:ext cx="14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210 밤의해변 R" panose="02020603020101020101" pitchFamily="18" charset="-127"/>
                    <a:ea typeface="210 밤의해변 R" panose="02020603020101020101" pitchFamily="18" charset="-127"/>
                  </a:rPr>
                  <a:t>개발 환경</a:t>
                </a: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438C872-4EF9-4878-9BBC-D7FEDFA32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822" y="1679651"/>
              <a:ext cx="1500831" cy="150083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2D2AEAD-21FB-44D3-B58B-BDF8EFE0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879" y="1733196"/>
              <a:ext cx="1393735" cy="139373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572206C-6FC4-4E2D-B676-315DA0096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143" y="2027184"/>
              <a:ext cx="805761" cy="805761"/>
            </a:xfrm>
            <a:prstGeom prst="rect">
              <a:avLst/>
            </a:prstGeom>
          </p:spPr>
        </p:pic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5622D5C3-F6E1-46FC-AD69-4F8A17248C9A}"/>
                </a:ext>
              </a:extLst>
            </p:cNvPr>
            <p:cNvSpPr/>
            <p:nvPr/>
          </p:nvSpPr>
          <p:spPr>
            <a:xfrm>
              <a:off x="5614098" y="2343196"/>
              <a:ext cx="557784" cy="17373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D6E98806-8883-4CCB-AF3E-6C2AA4E6F84D}"/>
                </a:ext>
              </a:extLst>
            </p:cNvPr>
            <p:cNvSpPr/>
            <p:nvPr/>
          </p:nvSpPr>
          <p:spPr>
            <a:xfrm>
              <a:off x="8078165" y="2343196"/>
              <a:ext cx="557784" cy="17373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785CB2-940C-4B8F-B8F1-3E9D93D18A6E}"/>
                </a:ext>
              </a:extLst>
            </p:cNvPr>
            <p:cNvSpPr txBox="1"/>
            <p:nvPr/>
          </p:nvSpPr>
          <p:spPr>
            <a:xfrm>
              <a:off x="3059936" y="3452664"/>
              <a:ext cx="253060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err="1"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스마트워치용</a:t>
              </a:r>
              <a:r>
                <a:rPr lang="ko-KR" altLang="en-US" sz="1500" dirty="0"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 어플리케이션</a:t>
              </a:r>
              <a:endParaRPr lang="ko-KR" altLang="en-US" sz="15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7A9D99-3B47-48C7-A092-470A8AF3B873}"/>
                </a:ext>
              </a:extLst>
            </p:cNvPr>
            <p:cNvSpPr txBox="1"/>
            <p:nvPr/>
          </p:nvSpPr>
          <p:spPr>
            <a:xfrm>
              <a:off x="8715290" y="3458841"/>
              <a:ext cx="261691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210 밤의해변 R" panose="02020603020101020101" pitchFamily="18" charset="-127"/>
                  <a:ea typeface="210 밤의해변 R" panose="02020603020101020101" pitchFamily="18" charset="-127"/>
                </a:rPr>
                <a:t>우산 손잡이형 하드웨어 장치</a:t>
              </a:r>
              <a:endParaRPr lang="ko-KR" altLang="en-US" sz="15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와이드스크린</PresentationFormat>
  <Paragraphs>208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210 밤의해변 R</vt:lpstr>
      <vt:lpstr>Roboto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Hanna Lee</dc:creator>
  <cp:lastModifiedBy>한나 이</cp:lastModifiedBy>
  <cp:revision>40</cp:revision>
  <dcterms:modified xsi:type="dcterms:W3CDTF">2021-06-02T01:23:42Z</dcterms:modified>
</cp:coreProperties>
</file>