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WZcdaRHJmknbPvPnGZbQq3jJd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1FF74B-83B9-40AF-8B26-C245E192EFBB}">
  <a:tblStyle styleId="{0F1FF74B-83B9-40AF-8B26-C245E192E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ce2e7a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5ece2e7a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ac7b03f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dac7b03f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ce2e7a1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5ece2e7a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ac7b03f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dac7b03f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ac7b03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dac7b03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ac7b03f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dac7b03f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ac7b03f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dac7b03f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ac7b03f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5dac7b03f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ac7b03f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dac7b03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ac7b03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5dac7b03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ac7b03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dac7b03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ac7b03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dac7b03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ac7b03f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dac7b03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ac7b03f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dac7b03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ac7b03f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5dac7b03f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ac7b03f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dac7b03f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ac7b03f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dac7b03f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ac7b03f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5dac7b03f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ac7b03f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dac7b03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ac7b03f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5dac7b03f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ece2e7a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5ece2e7a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ac7b03f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5dac7b03f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ac7b03f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dac7b03f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ac7b03f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dac7b03f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ac7b03f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5dac7b03f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ac7b03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5dac7b03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dcf7d3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5dcf7d3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dcf7d35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5dcf7d35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dcf7d35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dcf7d35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ce2e7a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5ece2e7a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ce2e7a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5ece2e7a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ce2e7a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5ece2e7a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ac7b03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5dac7b03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ac7b03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5dac7b03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ac7b03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dac7b03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jament.com.br/dh/microteaching/poo/index.php" TargetMode="External"/><Relationship Id="rId4" Type="http://schemas.openxmlformats.org/officeDocument/2006/relationships/hyperlink" Target="https://github.com/Marcelo-Diament/poo-revisao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968850" y="1960050"/>
            <a:ext cx="72063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Micro Teaching | Aula 0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POO</a:t>
            </a: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Básico</a:t>
            </a:r>
            <a:r>
              <a:rPr b="1" lang="pt-BR" sz="2500">
                <a:latin typeface="Raleway"/>
                <a:ea typeface="Raleway"/>
                <a:cs typeface="Raleway"/>
                <a:sym typeface="Raleway"/>
              </a:rPr>
              <a:t> (parte 1)</a:t>
            </a:r>
            <a:endParaRPr b="1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ce2e7a19_0_48"/>
          <p:cNvSpPr txBox="1"/>
          <p:nvPr/>
        </p:nvSpPr>
        <p:spPr>
          <a:xfrm>
            <a:off x="0" y="515000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Programação Estruturada</a:t>
            </a:r>
            <a:br>
              <a:rPr b="1" lang="pt-BR" sz="3600">
                <a:latin typeface="Raleway"/>
                <a:ea typeface="Raleway"/>
                <a:cs typeface="Raleway"/>
                <a:sym typeface="Raleway"/>
              </a:rPr>
            </a:b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vs</a:t>
            </a:r>
            <a:br>
              <a:rPr b="1" lang="pt-BR" sz="3600">
                <a:latin typeface="Raleway"/>
                <a:ea typeface="Raleway"/>
                <a:cs typeface="Raleway"/>
                <a:sym typeface="Raleway"/>
              </a:rPr>
            </a:b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Programação Orientada a Objetos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7" name="Google Shape;97;g5ece2e7a19_0_48"/>
          <p:cNvGrpSpPr/>
          <p:nvPr/>
        </p:nvGrpSpPr>
        <p:grpSpPr>
          <a:xfrm>
            <a:off x="2385063" y="2282125"/>
            <a:ext cx="5135875" cy="2026800"/>
            <a:chOff x="2385063" y="2282125"/>
            <a:chExt cx="5135875" cy="2026800"/>
          </a:xfrm>
        </p:grpSpPr>
        <p:sp>
          <p:nvSpPr>
            <p:cNvPr id="98" name="Google Shape;98;g5ece2e7a19_0_48"/>
            <p:cNvSpPr txBox="1"/>
            <p:nvPr/>
          </p:nvSpPr>
          <p:spPr>
            <a:xfrm>
              <a:off x="2385063" y="2282125"/>
              <a:ext cx="2361000" cy="20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2200">
                  <a:latin typeface="Raleway Medium"/>
                  <a:ea typeface="Raleway Medium"/>
                  <a:cs typeface="Raleway Medium"/>
                  <a:sym typeface="Raleway Medium"/>
                </a:rPr>
                <a:t>Desempenho   x</a:t>
              </a:r>
              <a:endParaRPr sz="2200">
                <a:latin typeface="Raleway Medium"/>
                <a:ea typeface="Raleway Medium"/>
                <a:cs typeface="Raleway Medium"/>
                <a:sym typeface="Raleway Medium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2200">
                  <a:latin typeface="Raleway Medium"/>
                  <a:ea typeface="Raleway Medium"/>
                  <a:cs typeface="Raleway Medium"/>
                  <a:sym typeface="Raleway Medium"/>
                </a:rPr>
                <a:t>Linear   x</a:t>
              </a:r>
              <a:endParaRPr sz="2200">
                <a:latin typeface="Raleway Medium"/>
                <a:ea typeface="Raleway Medium"/>
                <a:cs typeface="Raleway Medium"/>
                <a:sym typeface="Raleway Medium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2200">
                  <a:latin typeface="Raleway Medium"/>
                  <a:ea typeface="Raleway Medium"/>
                  <a:cs typeface="Raleway Medium"/>
                  <a:sym typeface="Raleway Medium"/>
                </a:rPr>
                <a:t>Repetição   x</a:t>
              </a:r>
              <a:endParaRPr sz="2200"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99" name="Google Shape;99;g5ece2e7a19_0_48"/>
            <p:cNvSpPr txBox="1"/>
            <p:nvPr/>
          </p:nvSpPr>
          <p:spPr>
            <a:xfrm>
              <a:off x="4844038" y="2282125"/>
              <a:ext cx="2676900" cy="20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2200">
                  <a:latin typeface="Raleway Medium"/>
                  <a:ea typeface="Raleway Medium"/>
                  <a:cs typeface="Raleway Medium"/>
                  <a:sym typeface="Raleway Medium"/>
                </a:rPr>
                <a:t>Verosimilhança</a:t>
              </a:r>
              <a:endParaRPr sz="2200">
                <a:latin typeface="Raleway Medium"/>
                <a:ea typeface="Raleway Medium"/>
                <a:cs typeface="Raleway Medium"/>
                <a:sym typeface="Raleway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2200">
                  <a:latin typeface="Raleway Medium"/>
                  <a:ea typeface="Raleway Medium"/>
                  <a:cs typeface="Raleway Medium"/>
                  <a:sym typeface="Raleway Medium"/>
                </a:rPr>
                <a:t>Modular</a:t>
              </a:r>
              <a:endParaRPr sz="2200">
                <a:latin typeface="Raleway Medium"/>
                <a:ea typeface="Raleway Medium"/>
                <a:cs typeface="Raleway Medium"/>
                <a:sym typeface="Raleway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2200">
                  <a:latin typeface="Raleway Medium"/>
                  <a:ea typeface="Raleway Medium"/>
                  <a:cs typeface="Raleway Medium"/>
                  <a:sym typeface="Raleway Medium"/>
                </a:rPr>
                <a:t>Reaproveitamento</a:t>
              </a:r>
              <a:endParaRPr sz="2200"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ac7b03fc_0_172"/>
          <p:cNvSpPr txBox="1"/>
          <p:nvPr/>
        </p:nvSpPr>
        <p:spPr>
          <a:xfrm>
            <a:off x="0" y="515000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Classe 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vs </a:t>
            </a: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 Instância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g5dac7b03fc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50" y="1528425"/>
            <a:ext cx="2742700" cy="22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5dac7b03fc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150" y="11429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ce2e7a19_0_53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MinhaClasse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</a:t>
            </a: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sso código que definirá a classe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2" name="Google Shape;112;g5ece2e7a19_0_53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Criando uma classe</a:t>
            </a:r>
            <a:endParaRPr b="1" i="0" sz="2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ac7b03fc_0_210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MinhaClasseFilha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i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extends 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</a:t>
            </a: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sso código que definirá a classe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8" name="Google Shape;118;g5dac7b03fc_0_210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Criando uma classe herdeira</a:t>
            </a:r>
            <a:endParaRPr b="1" i="0" sz="2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ac7b03fc_0_166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7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meuObjeto = </a:t>
            </a:r>
            <a:r>
              <a:rPr b="1" i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MinhaClasse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();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4" name="Google Shape;124;g5dac7b03fc_0_166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Criando uma instância</a:t>
            </a:r>
            <a:endParaRPr b="1" i="0" sz="2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ac7b03fc_0_187"/>
          <p:cNvSpPr txBox="1"/>
          <p:nvPr/>
        </p:nvSpPr>
        <p:spPr>
          <a:xfrm>
            <a:off x="0" y="515000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Visibilidade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g5dac7b03fc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190625"/>
            <a:ext cx="32956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ac7b03fc_0_111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Visibilidade</a:t>
            </a:r>
            <a:endParaRPr b="1" i="0" sz="2600" u="sng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6" name="Google Shape;136;g5dac7b03fc_0_111"/>
          <p:cNvGraphicFramePr/>
          <p:nvPr/>
        </p:nvGraphicFramePr>
        <p:xfrm>
          <a:off x="8378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{0F1FF74B-83B9-40AF-8B26-C245E192EFBB}</a:tableStyleId>
              </a:tblPr>
              <a:tblGrid>
                <a:gridCol w="1867100"/>
                <a:gridCol w="1867100"/>
                <a:gridCol w="1867100"/>
                <a:gridCol w="186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Acesso \ Visibilidade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Público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Protegido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Privado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Mesma Classe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AA84F"/>
                          </a:solidFill>
                        </a:rPr>
                        <a:t>✓</a:t>
                      </a:r>
                      <a:endParaRPr b="1" sz="1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6AA84F"/>
                          </a:solidFill>
                        </a:rPr>
                        <a:t>✓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6AA84F"/>
                          </a:solidFill>
                        </a:rPr>
                        <a:t>✓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Classe Relacionada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6AA84F"/>
                          </a:solidFill>
                        </a:rPr>
                        <a:t>✓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6AA84F"/>
                          </a:solidFill>
                        </a:rPr>
                        <a:t>✓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C10003"/>
                          </a:solidFill>
                        </a:rPr>
                        <a:t>✖</a:t>
                      </a:r>
                      <a:endParaRPr b="1" sz="1600">
                        <a:solidFill>
                          <a:srgbClr val="C1000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Qualquer Classe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6AA84F"/>
                          </a:solidFill>
                        </a:rPr>
                        <a:t>✓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300">
                          <a:solidFill>
                            <a:srgbClr val="C10003"/>
                          </a:solidFill>
                        </a:rPr>
                        <a:t>✖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300">
                          <a:solidFill>
                            <a:srgbClr val="C10003"/>
                          </a:solidFill>
                        </a:rPr>
                        <a:t>✖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ac7b03fc_0_194"/>
          <p:cNvSpPr txBox="1"/>
          <p:nvPr/>
        </p:nvSpPr>
        <p:spPr>
          <a:xfrm>
            <a:off x="0" y="515000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Propriedades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g5dac7b03fc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432012"/>
            <a:ext cx="3333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ac7b03fc_0_53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b="1" i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propriedadePublica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8" name="Google Shape;148;g5dac7b03fc_0_53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uma propriedade pública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ac7b03fc_0_76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protected 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propriedadeProtegida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4" name="Google Shape;154;g5dac7b03fc_0_76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uma propriedade protegida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0" y="1062200"/>
            <a:ext cx="9144000" cy="1647700"/>
            <a:chOff x="0" y="1062200"/>
            <a:chExt cx="9144000" cy="1647700"/>
          </a:xfrm>
        </p:grpSpPr>
        <p:sp>
          <p:nvSpPr>
            <p:cNvPr id="43" name="Google Shape;43;p3"/>
            <p:cNvSpPr txBox="1"/>
            <p:nvPr/>
          </p:nvSpPr>
          <p:spPr>
            <a:xfrm>
              <a:off x="0" y="1062200"/>
              <a:ext cx="91440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pt-BR" sz="3600">
                  <a:latin typeface="Raleway"/>
                  <a:ea typeface="Raleway"/>
                  <a:cs typeface="Raleway"/>
                  <a:sym typeface="Raleway"/>
                </a:rPr>
                <a:t>POO</a:t>
              </a:r>
              <a:endParaRPr b="1" i="0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0" y="1919400"/>
              <a:ext cx="91440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rogramação </a:t>
              </a: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O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rientada a </a:t>
              </a:r>
              <a:r>
                <a:rPr b="1" i="0" lang="pt-BR" sz="26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</a:t>
              </a:r>
              <a:r>
                <a:rPr b="0" i="0" lang="pt-BR" sz="2600" u="none" cap="none" strike="noStrike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bje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tos</a:t>
              </a:r>
              <a:endParaRPr b="0" i="0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ac7b03fc_0_81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private 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propriedadePrivada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0" name="Google Shape;160;g5dac7b03fc_0_81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uma propriedade 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privada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ac7b03fc_0_201"/>
          <p:cNvSpPr txBox="1"/>
          <p:nvPr/>
        </p:nvSpPr>
        <p:spPr>
          <a:xfrm>
            <a:off x="0" y="515000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Métodos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g5dac7b03fc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525" y="1142900"/>
            <a:ext cx="4434960" cy="36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ac7b03fc_0_86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b="1" i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metodoPublico()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nosso método = ação = função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2" name="Google Shape;172;g5dac7b03fc_0_86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 método público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ac7b03fc_0_101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protected </a:t>
            </a:r>
            <a:r>
              <a:rPr b="1" i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metodoProtegido()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nosso método = ação = função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8" name="Google Shape;178;g5dac7b03fc_0_101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 método protegido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ac7b03fc_0_106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private </a:t>
            </a:r>
            <a:r>
              <a:rPr b="1" i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metodoPrivado()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nosso método = ação = função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84" name="Google Shape;184;g5dac7b03fc_0_106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 método 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privado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5dac7b03fc_0_124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2901750" y="1752800"/>
            <a:ext cx="3340501" cy="27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5dac7b03fc_0_124"/>
          <p:cNvSpPr txBox="1"/>
          <p:nvPr/>
        </p:nvSpPr>
        <p:spPr>
          <a:xfrm>
            <a:off x="0" y="515000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Referências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ac7b03fc_0_143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</a:t>
            </a:r>
            <a:r>
              <a:rPr i="1"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function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$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</a:t>
            </a:r>
            <a:r>
              <a:rPr i="1"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function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$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mostrarNome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echo 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-&gt;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96" name="Google Shape;196;g5dac7b03fc_0_143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Keyword $this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g5dac7b03fc_0_143"/>
          <p:cNvSpPr txBox="1"/>
          <p:nvPr/>
        </p:nvSpPr>
        <p:spPr>
          <a:xfrm>
            <a:off x="563975" y="4034850"/>
            <a:ext cx="8046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Chama um método na classe que cria a instância, refere-se ao objeto</a:t>
            </a:r>
            <a:endParaRPr sz="1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ac7b03fc_0_158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</a:t>
            </a:r>
            <a:r>
              <a:rPr i="1"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function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$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funcao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self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::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fala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3" name="Google Shape;203;g5dac7b03fc_0_158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Keyword self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5dac7b03fc_0_158"/>
          <p:cNvSpPr txBox="1"/>
          <p:nvPr/>
        </p:nvSpPr>
        <p:spPr>
          <a:xfrm>
            <a:off x="563975" y="4034850"/>
            <a:ext cx="8046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Chama o método da classe atual, independente da instância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ac7b03fc_0_153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</a:t>
            </a:r>
            <a:r>
              <a:rPr i="1"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function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$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usarFuncaoDeOutraClasse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OutraClasse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::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funcao()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10" name="Google Shape;210;g5dac7b03fc_0_153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Capturando métodos de outra Classe</a:t>
            </a:r>
            <a:endParaRPr b="1" i="0" sz="2600" u="sng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g5dac7b03fc_0_153"/>
          <p:cNvSpPr txBox="1"/>
          <p:nvPr/>
        </p:nvSpPr>
        <p:spPr>
          <a:xfrm>
            <a:off x="563975" y="4034850"/>
            <a:ext cx="8046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Chama o método de outra classe, independente da instância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ac7b03fc_0_137"/>
          <p:cNvSpPr txBox="1"/>
          <p:nvPr/>
        </p:nvSpPr>
        <p:spPr>
          <a:xfrm>
            <a:off x="0" y="452600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Métodos Mágicos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7" name="Google Shape;217;g5dac7b03fc_0_137"/>
          <p:cNvPicPr preferRelativeResize="0"/>
          <p:nvPr/>
        </p:nvPicPr>
        <p:blipFill rotWithShape="1">
          <a:blip r:embed="rId3">
            <a:alphaModFix/>
          </a:blip>
          <a:srcRect b="2066" l="0" r="1835" t="0"/>
          <a:stretch/>
        </p:blipFill>
        <p:spPr>
          <a:xfrm>
            <a:off x="2763538" y="1295600"/>
            <a:ext cx="3616924" cy="3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ece2e7a19_0_17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Introdução ao </a:t>
            </a: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POO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0" name="Google Shape;50;g5ece2e7a1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338" y="1905400"/>
            <a:ext cx="2501325" cy="25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ac7b03fc_0_132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b="1" i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__construct</a:t>
            </a:r>
            <a:r>
              <a:rPr b="1" i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parametroOpcional</a:t>
            </a:r>
            <a:r>
              <a:rPr b="1" i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b="1" sz="17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nosso método = ação = função construtora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será executado assim que declararmos nosso objeto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3" name="Google Shape;223;g5dac7b03fc_0_132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 método 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construtor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ac7b03fc_0_148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b="1" i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__destruct()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b="1" sz="17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nosso método = ação = função destrutora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 executado assim todas as ações forem executadas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9" name="Google Shape;229;g5dac7b03fc_0_148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Definindo um método 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strutor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ac7b03fc_0_230"/>
          <p:cNvSpPr txBox="1"/>
          <p:nvPr/>
        </p:nvSpPr>
        <p:spPr>
          <a:xfrm>
            <a:off x="0" y="452600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set() &amp; get()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5" name="Google Shape;235;g5dac7b03fc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88" y="1271025"/>
            <a:ext cx="5627825" cy="3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ac7b03fc_0_225"/>
          <p:cNvSpPr txBox="1"/>
          <p:nvPr/>
        </p:nvSpPr>
        <p:spPr>
          <a:xfrm>
            <a:off x="849075" y="1108650"/>
            <a:ext cx="74457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</a:t>
            </a:r>
            <a:r>
              <a:rPr i="1"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function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i="1"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__construct</a:t>
            </a:r>
            <a:r>
              <a:rPr i="1"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$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i="1"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-&gt;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setN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ome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;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b="1" i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setNome(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b="1" i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b="1" sz="17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-&gt;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nome 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 $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1" name="Google Shape;241;g5dac7b03fc_0_225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O método set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ac7b03fc_0_215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php</a:t>
            </a:r>
            <a:endParaRPr b="0" i="0" sz="1700" u="none" cap="none" strike="noStrike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class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MinhaClasse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</a:t>
            </a:r>
            <a:r>
              <a:rPr i="1"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function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getNome</a:t>
            </a:r>
            <a:r>
              <a:rPr lang="pt-BR" sz="1700">
                <a:solidFill>
                  <a:srgbClr val="C1000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()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return 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17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1" lang="pt-BR" sz="17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-&gt;</a:t>
            </a:r>
            <a:r>
              <a:rPr b="1" lang="pt-BR" sz="17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;</a:t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?&gt;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7" name="Google Shape;247;g5dac7b03fc_0_215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método g</a:t>
            </a: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et</a:t>
            </a:r>
            <a:endParaRPr b="1" i="0" sz="2600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cf7d3522_0_0"/>
          <p:cNvSpPr txBox="1"/>
          <p:nvPr/>
        </p:nvSpPr>
        <p:spPr>
          <a:xfrm>
            <a:off x="407000" y="2226450"/>
            <a:ext cx="8330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to be continued</a:t>
            </a: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dcf7d3522_0_12"/>
          <p:cNvSpPr txBox="1"/>
          <p:nvPr/>
        </p:nvSpPr>
        <p:spPr>
          <a:xfrm>
            <a:off x="407000" y="513950"/>
            <a:ext cx="8330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Materiais de Apoio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g5dcf7d3522_0_12"/>
          <p:cNvSpPr txBox="1"/>
          <p:nvPr/>
        </p:nvSpPr>
        <p:spPr>
          <a:xfrm>
            <a:off x="541425" y="3196700"/>
            <a:ext cx="80613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2100" u="none" cap="none" strike="noStrike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#spoiler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|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Tem ideia do que seja uma classe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abstrata</a:t>
            </a:r>
            <a:r>
              <a:rPr b="0" i="0" lang="pt-BR" sz="21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E quanto a uma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interface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? Fica pro próximo Micro Teaching!</a:t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9" name="Google Shape;259;g5dcf7d3522_0_12">
            <a:hlinkClick r:id="rId3"/>
          </p:cNvPr>
          <p:cNvSpPr txBox="1"/>
          <p:nvPr/>
        </p:nvSpPr>
        <p:spPr>
          <a:xfrm>
            <a:off x="1978900" y="2055125"/>
            <a:ext cx="2391300" cy="4701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Prática da Aula</a:t>
            </a:r>
            <a:endParaRPr b="0" i="0" sz="1600" u="none" cap="none" strike="noStrike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g5dcf7d3522_0_12">
            <a:hlinkClick r:id="rId4"/>
          </p:cNvPr>
          <p:cNvSpPr txBox="1"/>
          <p:nvPr/>
        </p:nvSpPr>
        <p:spPr>
          <a:xfrm>
            <a:off x="4773800" y="2055125"/>
            <a:ext cx="2391300" cy="4701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Repositório</a:t>
            </a:r>
            <a:endParaRPr b="0" i="0" sz="1600" u="none" cap="none" strike="noStrike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cf7d3522_0_8"/>
          <p:cNvSpPr txBox="1"/>
          <p:nvPr/>
        </p:nvSpPr>
        <p:spPr>
          <a:xfrm>
            <a:off x="968850" y="1960050"/>
            <a:ext cx="72063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ece2e7a19_0_11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que serve?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g5ece2e7a19_0_11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É 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paradigma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que serve, principalmente para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reaproveitarmos códigos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e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conferirmos maior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segurança</a:t>
            </a:r>
            <a:endParaRPr b="1" i="0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g5ece2e7a1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350" y="3122600"/>
            <a:ext cx="1825275" cy="18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ce2e7a19_0_22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Paradigma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g5ece2e7a19_0_22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Algumas linguagens são fundamentalmente orientadas a objetos. Já outras, são ‘multi paradigmas’, como PHP e JS.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ce2e7a19_0_32"/>
          <p:cNvSpPr txBox="1"/>
          <p:nvPr/>
        </p:nvSpPr>
        <p:spPr>
          <a:xfrm>
            <a:off x="127825" y="274825"/>
            <a:ext cx="9016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Pilares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g5ece2e7a19_0_32"/>
          <p:cNvSpPr txBox="1"/>
          <p:nvPr/>
        </p:nvSpPr>
        <p:spPr>
          <a:xfrm>
            <a:off x="786600" y="108365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Abstração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pt-BR" sz="21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Identidade, Características e Ações</a:t>
            </a:r>
            <a:endParaRPr b="1" i="0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g5ece2e7a1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429" y="1923950"/>
            <a:ext cx="3775142" cy="26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ac7b03fc_0_10"/>
          <p:cNvSpPr txBox="1"/>
          <p:nvPr/>
        </p:nvSpPr>
        <p:spPr>
          <a:xfrm>
            <a:off x="127825" y="274825"/>
            <a:ext cx="9016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Pilares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g5dac7b03fc_0_10"/>
          <p:cNvSpPr txBox="1"/>
          <p:nvPr/>
        </p:nvSpPr>
        <p:spPr>
          <a:xfrm>
            <a:off x="786600" y="108365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Encapsulamento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pt-BR" sz="21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Segurança e Privacidade</a:t>
            </a:r>
            <a:endParaRPr b="1" i="0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" name="Google Shape;77;g5dac7b03f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953" y="2270775"/>
            <a:ext cx="5024100" cy="26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ac7b03fc_0_29"/>
          <p:cNvSpPr txBox="1"/>
          <p:nvPr/>
        </p:nvSpPr>
        <p:spPr>
          <a:xfrm>
            <a:off x="127825" y="274825"/>
            <a:ext cx="9016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Pilares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g5dac7b03fc_0_29"/>
          <p:cNvSpPr txBox="1"/>
          <p:nvPr/>
        </p:nvSpPr>
        <p:spPr>
          <a:xfrm>
            <a:off x="786600" y="108365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Herança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pt-BR" sz="21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Características herdadas</a:t>
            </a:r>
            <a:endParaRPr b="1" i="0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g5dac7b03f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25" y="1923950"/>
            <a:ext cx="2686150" cy="2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ac7b03fc_0_35"/>
          <p:cNvSpPr txBox="1"/>
          <p:nvPr/>
        </p:nvSpPr>
        <p:spPr>
          <a:xfrm>
            <a:off x="127825" y="274825"/>
            <a:ext cx="9016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Pilares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g5dac7b03fc_0_35"/>
          <p:cNvSpPr txBox="1"/>
          <p:nvPr/>
        </p:nvSpPr>
        <p:spPr>
          <a:xfrm>
            <a:off x="786600" y="108365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Polimorfismo</a:t>
            </a:r>
            <a:r>
              <a:rPr b="1" i="0" lang="pt-BR" sz="2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pt-BR" sz="21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Adaptação e Mutação</a:t>
            </a:r>
            <a:endParaRPr b="1" i="0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g5dac7b03f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37" y="2039750"/>
            <a:ext cx="3778731" cy="2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