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546097" y="-4764"/>
            <a:ext cx="5014918" cy="6862763"/>
            <a:chOff x="546097" y="-4764"/>
            <a:chExt cx="5014918" cy="6862763"/>
          </a:xfrm>
        </p:grpSpPr>
        <p:sp>
          <p:nvSpPr>
            <p:cNvPr id="3" name="Freeform 6"/>
            <p:cNvSpPr/>
            <p:nvPr/>
          </p:nvSpPr>
          <p:spPr>
            <a:xfrm>
              <a:off x="984251" y="-4764"/>
              <a:ext cx="1063620" cy="278288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70"/>
                <a:gd name="f4" fmla="val 1753"/>
                <a:gd name="f5" fmla="val 1696"/>
                <a:gd name="f6" fmla="val 225"/>
                <a:gd name="f7" fmla="val 430"/>
                <a:gd name="f8" fmla="*/ f0 1 670"/>
                <a:gd name="f9" fmla="*/ f1 1 1753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70"/>
                <a:gd name="f16" fmla="*/ f13 1 1753"/>
                <a:gd name="f17" fmla="*/ 0 1 f15"/>
                <a:gd name="f18" fmla="*/ f11 1 f15"/>
                <a:gd name="f19" fmla="*/ 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70" h="1753">
                  <a:moveTo>
                    <a:pt x="f2" y="f5"/>
                  </a:moveTo>
                  <a:lnTo>
                    <a:pt x="f6" y="f4"/>
                  </a:lnTo>
                  <a:lnTo>
                    <a:pt x="f3" y="f2"/>
                  </a:lnTo>
                  <a:lnTo>
                    <a:pt x="f7" y="f2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30ACEC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4" name="Freeform 7"/>
            <p:cNvSpPr/>
            <p:nvPr/>
          </p:nvSpPr>
          <p:spPr>
            <a:xfrm>
              <a:off x="546097" y="-4764"/>
              <a:ext cx="1035045" cy="267334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52"/>
                <a:gd name="f4" fmla="val 1684"/>
                <a:gd name="f5" fmla="val 225"/>
                <a:gd name="f6" fmla="val 411"/>
                <a:gd name="f7" fmla="val 1627"/>
                <a:gd name="f8" fmla="val 219"/>
                <a:gd name="f9" fmla="val 1681"/>
                <a:gd name="f10" fmla="*/ f0 1 652"/>
                <a:gd name="f11" fmla="*/ f1 1 1684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652"/>
                <a:gd name="f18" fmla="*/ f15 1 1684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652" h="1684">
                  <a:moveTo>
                    <a:pt x="f5" y="f4"/>
                  </a:moveTo>
                  <a:lnTo>
                    <a:pt x="f3" y="f2"/>
                  </a:lnTo>
                  <a:lnTo>
                    <a:pt x="f6" y="f2"/>
                  </a:lnTo>
                  <a:lnTo>
                    <a:pt x="f2" y="f7"/>
                  </a:lnTo>
                  <a:lnTo>
                    <a:pt x="f8" y="f9"/>
                  </a:lnTo>
                  <a:lnTo>
                    <a:pt x="f5" y="f4"/>
                  </a:lnTo>
                  <a:close/>
                </a:path>
              </a:pathLst>
            </a:custGeom>
            <a:solidFill>
              <a:srgbClr val="595959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5" name="Freeform 9"/>
            <p:cNvSpPr/>
            <p:nvPr/>
          </p:nvSpPr>
          <p:spPr>
            <a:xfrm>
              <a:off x="546097" y="2582859"/>
              <a:ext cx="2693986" cy="42751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697"/>
                <a:gd name="f4" fmla="val 2693"/>
                <a:gd name="f5" fmla="val 1622"/>
                <a:gd name="f6" fmla="*/ f0 1 1697"/>
                <a:gd name="f7" fmla="*/ f1 1 2693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697"/>
                <a:gd name="f14" fmla="*/ f11 1 2693"/>
                <a:gd name="f15" fmla="*/ 0 1 f13"/>
                <a:gd name="f16" fmla="*/ f9 1 f13"/>
                <a:gd name="f17" fmla="*/ 0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697" h="2693">
                  <a:moveTo>
                    <a:pt x="f2" y="f2"/>
                  </a:moveTo>
                  <a:lnTo>
                    <a:pt x="f5" y="f4"/>
                  </a:lnTo>
                  <a:lnTo>
                    <a:pt x="f3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262626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6" name="Freeform 10"/>
            <p:cNvSpPr/>
            <p:nvPr/>
          </p:nvSpPr>
          <p:spPr>
            <a:xfrm>
              <a:off x="989015" y="2692395"/>
              <a:ext cx="3332165" cy="416560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099"/>
                <a:gd name="f4" fmla="val 2624"/>
                <a:gd name="f5" fmla="val 2021"/>
                <a:gd name="f6" fmla="*/ f0 1 2099"/>
                <a:gd name="f7" fmla="*/ f1 1 2624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099"/>
                <a:gd name="f14" fmla="*/ f11 1 2624"/>
                <a:gd name="f15" fmla="*/ 0 1 f13"/>
                <a:gd name="f16" fmla="*/ f9 1 f13"/>
                <a:gd name="f17" fmla="*/ 0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099" h="2624">
                  <a:moveTo>
                    <a:pt x="f3" y="f4"/>
                  </a:moveTo>
                  <a:lnTo>
                    <a:pt x="f2" y="f2"/>
                  </a:lnTo>
                  <a:lnTo>
                    <a:pt x="f5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0C5A82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7" name="Freeform 11"/>
            <p:cNvSpPr/>
            <p:nvPr/>
          </p:nvSpPr>
          <p:spPr>
            <a:xfrm>
              <a:off x="984251" y="2687641"/>
              <a:ext cx="4576764" cy="417035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83"/>
                <a:gd name="f4" fmla="val 2627"/>
                <a:gd name="f5" fmla="val 3"/>
                <a:gd name="f6" fmla="val 2102"/>
                <a:gd name="f7" fmla="val 225"/>
                <a:gd name="f8" fmla="val 57"/>
                <a:gd name="f9" fmla="*/ f0 1 2883"/>
                <a:gd name="f10" fmla="*/ f1 1 2627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2883"/>
                <a:gd name="f17" fmla="*/ f14 1 2627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2883" h="2627">
                  <a:moveTo>
                    <a:pt x="f2" y="f2"/>
                  </a:moveTo>
                  <a:lnTo>
                    <a:pt x="f5" y="f5"/>
                  </a:lnTo>
                  <a:lnTo>
                    <a:pt x="f6" y="f4"/>
                  </a:lnTo>
                  <a:lnTo>
                    <a:pt x="f3" y="f4"/>
                  </a:lnTo>
                  <a:lnTo>
                    <a:pt x="f7" y="f8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1287C3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8" name="Freeform 12"/>
            <p:cNvSpPr/>
            <p:nvPr/>
          </p:nvSpPr>
          <p:spPr>
            <a:xfrm>
              <a:off x="546097" y="2578095"/>
              <a:ext cx="3584576" cy="427990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58"/>
                <a:gd name="f4" fmla="val 2696"/>
                <a:gd name="f5" fmla="val 264"/>
                <a:gd name="f6" fmla="val 111"/>
                <a:gd name="f7" fmla="val 228"/>
                <a:gd name="f8" fmla="val 60"/>
                <a:gd name="f9" fmla="val 225"/>
                <a:gd name="f10" fmla="val 57"/>
                <a:gd name="f11" fmla="val 3"/>
                <a:gd name="f12" fmla="val 1697"/>
                <a:gd name="f13" fmla="*/ f0 1 2258"/>
                <a:gd name="f14" fmla="*/ f1 1 2696"/>
                <a:gd name="f15" fmla="val f2"/>
                <a:gd name="f16" fmla="val f3"/>
                <a:gd name="f17" fmla="val f4"/>
                <a:gd name="f18" fmla="+- f17 0 f15"/>
                <a:gd name="f19" fmla="+- f16 0 f15"/>
                <a:gd name="f20" fmla="*/ f19 1 2258"/>
                <a:gd name="f21" fmla="*/ f18 1 2696"/>
                <a:gd name="f22" fmla="*/ 0 1 f20"/>
                <a:gd name="f23" fmla="*/ f16 1 f20"/>
                <a:gd name="f24" fmla="*/ 0 1 f21"/>
                <a:gd name="f25" fmla="*/ f17 1 f21"/>
                <a:gd name="f26" fmla="*/ f22 f13 1"/>
                <a:gd name="f27" fmla="*/ f23 f13 1"/>
                <a:gd name="f28" fmla="*/ f25 f14 1"/>
                <a:gd name="f29" fmla="*/ f24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29" r="f27" b="f28"/>
              <a:pathLst>
                <a:path w="2258" h="2696">
                  <a:moveTo>
                    <a:pt x="f3" y="f4"/>
                  </a:moveTo>
                  <a:lnTo>
                    <a:pt x="f5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2" y="f2"/>
                  </a:lnTo>
                  <a:lnTo>
                    <a:pt x="f2" y="f11"/>
                  </a:lnTo>
                  <a:lnTo>
                    <a:pt x="f12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404040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</p:grpSp>
      <p:sp>
        <p:nvSpPr>
          <p:cNvPr id="9" name="Title 1"/>
          <p:cNvSpPr txBox="1">
            <a:spLocks noGrp="1"/>
          </p:cNvSpPr>
          <p:nvPr>
            <p:ph type="ctrTitle"/>
          </p:nvPr>
        </p:nvSpPr>
        <p:spPr>
          <a:xfrm>
            <a:off x="2928402" y="1380067"/>
            <a:ext cx="8574621" cy="2616198"/>
          </a:xfrm>
        </p:spPr>
        <p:txBody>
          <a:bodyPr anchor="b" anchorCtr="0"/>
          <a:lstStyle>
            <a:lvl1pPr algn="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ubtitle 2"/>
          <p:cNvSpPr txBox="1">
            <a:spLocks noGrp="1"/>
          </p:cNvSpPr>
          <p:nvPr>
            <p:ph type="subTitle" idx="1"/>
          </p:nvPr>
        </p:nvSpPr>
        <p:spPr>
          <a:xfrm>
            <a:off x="4515380" y="3996266"/>
            <a:ext cx="6987643" cy="1388534"/>
          </a:xfrm>
        </p:spPr>
        <p:txBody>
          <a:bodyPr anchor="t"/>
          <a:lstStyle>
            <a:lvl1pPr marL="0" indent="0" algn="r">
              <a:spcBef>
                <a:spcPts val="500"/>
              </a:spcBef>
              <a:buNone/>
              <a:defRPr sz="21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1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D5F6DD-6C7D-4EBD-9B11-4E108C7F710F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12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5332415" y="5883277"/>
            <a:ext cx="4324042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3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6B54D7-3696-4950-B553-085BCCD89E24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92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2386007" y="932111"/>
            <a:ext cx="8225942" cy="3164976"/>
          </a:xfrm>
          <a:ln w="38103">
            <a:solidFill>
              <a:srgbClr val="CDD0D1"/>
            </a:solidFill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endParaRPr lang="en-US"/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484308" y="5299606"/>
            <a:ext cx="10018715" cy="493711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063EB4-6377-4544-9D7D-DB82125CE598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BB546C-2DA1-4049-9318-C4F61B33C36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6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343400"/>
            <a:ext cx="10018715" cy="1447796"/>
          </a:xfrm>
        </p:spPr>
        <p:txBody>
          <a:bodyPr anchorCtr="1"/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02DE19-E66B-4817-A308-42710BDB0251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EC9D9A-A936-4B41-9B3C-CDC8D31B916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90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10893420" y="2819396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Corbel"/>
              </a:rPr>
              <a:t>”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2208211" y="685800"/>
            <a:ext cx="8990015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2436811" y="3429000"/>
            <a:ext cx="8532815" cy="381003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343400"/>
            <a:ext cx="10018715" cy="1447796"/>
          </a:xfrm>
        </p:spPr>
        <p:txBody>
          <a:bodyPr anchorCtr="1"/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E7D463-4676-4F11-968C-18E56C7DCE13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39AE2C-ADEF-4645-8F5F-0BE7927871E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00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777383"/>
            <a:ext cx="10018705" cy="860395"/>
          </a:xfrm>
        </p:spPr>
        <p:txBody>
          <a:bodyPr anchor="t"/>
          <a:lstStyle>
            <a:lvl1pPr marL="0" indent="0" algn="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820FA7-E8D8-486C-A9BE-470BCC91259A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5469A4-9BF7-416B-BF46-0DE0A869EDB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85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10893420" y="2819396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Corbel"/>
              </a:rPr>
              <a:t>”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2208211" y="685800"/>
            <a:ext cx="8990015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484308" y="3886200"/>
            <a:ext cx="10018705" cy="888997"/>
          </a:xfrm>
        </p:spPr>
        <p:txBody>
          <a:bodyPr anchor="b"/>
          <a:lstStyle>
            <a:lvl1pPr marL="0" algn="r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775197"/>
            <a:ext cx="10018705" cy="1015998"/>
          </a:xfrm>
        </p:spPr>
        <p:txBody>
          <a:bodyPr anchor="t"/>
          <a:lstStyle>
            <a:lvl1pPr marL="0" indent="0" algn="r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FDC7F2-0788-4183-A03E-E910C0BFEF12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4A14E4-1090-422D-AFC6-6DB39FCFF5B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66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484308" y="3505196"/>
            <a:ext cx="10018715" cy="838203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343400"/>
            <a:ext cx="10018715" cy="1447796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A3BDBD-A1B0-4CC3-A063-2EA67F8C3C8D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23FF37-78C7-4C99-A57D-E11449A9569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57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C85FFF-B744-4583-A2EC-D7AD9AA2698D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3716C5-23F5-4B09-A46F-50811CF9F14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8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84308" y="685800"/>
            <a:ext cx="8019745" cy="5105396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1AF5D3-39E3-408F-89F8-F1794360E466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615FED-00DC-4C35-9656-96FFDDDCAF9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22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DFC350-B51F-4144-BA0D-9C5D4983318C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10951860" y="5867128"/>
            <a:ext cx="5511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918B02B-4B21-4C4B-8B35-9D8F52CDCDD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31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/>
          </p:cNvSpPr>
          <p:nvPr>
            <p:ph type="body" idx="1"/>
          </p:nvPr>
        </p:nvSpPr>
        <p:spPr>
          <a:xfrm>
            <a:off x="2572280" y="4777383"/>
            <a:ext cx="8930743" cy="860395"/>
          </a:xfrm>
        </p:spPr>
        <p:txBody>
          <a:bodyPr anchor="t"/>
          <a:lstStyle>
            <a:lvl1pPr marL="0" indent="0" algn="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AC3301-F281-4B9B-B3F2-25AC80A78298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085D18-7431-4735-BCDD-C65ACA90E4D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38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>
          <a:xfrm>
            <a:off x="1484308" y="2667003"/>
            <a:ext cx="4895057" cy="3124203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/>
          <p:cNvSpPr txBox="1">
            <a:spLocks noGrp="1"/>
          </p:cNvSpPr>
          <p:nvPr>
            <p:ph idx="2"/>
          </p:nvPr>
        </p:nvSpPr>
        <p:spPr>
          <a:xfrm>
            <a:off x="6607966" y="2667003"/>
            <a:ext cx="4895057" cy="3124203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9B7DF1-B5EA-4236-87C4-1A32ABC40300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AADDC4-72BF-4E26-8275-88696B0B982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36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/>
          </p:cNvSpPr>
          <p:nvPr>
            <p:ph type="body" idx="1"/>
          </p:nvPr>
        </p:nvSpPr>
        <p:spPr>
          <a:xfrm>
            <a:off x="1772180" y="2658535"/>
            <a:ext cx="4607186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1287C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/>
          <p:cNvSpPr txBox="1">
            <a:spLocks noGrp="1"/>
          </p:cNvSpPr>
          <p:nvPr>
            <p:ph idx="2"/>
          </p:nvPr>
        </p:nvSpPr>
        <p:spPr>
          <a:xfrm>
            <a:off x="1484308" y="3335338"/>
            <a:ext cx="4895057" cy="2455858"/>
          </a:xfrm>
        </p:spPr>
        <p:txBody>
          <a:bodyPr anchor="t"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4"/>
          <p:cNvSpPr txBox="1">
            <a:spLocks noGrp="1"/>
          </p:cNvSpPr>
          <p:nvPr>
            <p:ph type="body" idx="3"/>
          </p:nvPr>
        </p:nvSpPr>
        <p:spPr>
          <a:xfrm>
            <a:off x="6880485" y="2667003"/>
            <a:ext cx="4622538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1287C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5"/>
          <p:cNvSpPr txBox="1">
            <a:spLocks noGrp="1"/>
          </p:cNvSpPr>
          <p:nvPr>
            <p:ph idx="4"/>
          </p:nvPr>
        </p:nvSpPr>
        <p:spPr>
          <a:xfrm>
            <a:off x="6607966" y="3335338"/>
            <a:ext cx="4895057" cy="2455858"/>
          </a:xfrm>
        </p:spPr>
        <p:txBody>
          <a:bodyPr anchor="t"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D253A5-CA9D-4764-AAB8-E8396FABC2E7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7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F5D97A-755A-41B9-A1BA-5E9FCECD05B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2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430B2C-1FBD-48D9-A4FF-E3E3C7556087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3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254C91-0FE8-4660-A9AE-53519104EE5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07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5853B8-95FD-4766-BE50-688C2CD6320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72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>
          <a:xfrm>
            <a:off x="5262033" y="685800"/>
            <a:ext cx="6240990" cy="5105396"/>
          </a:xfrm>
        </p:spPr>
        <p:txBody>
          <a:bodyPr/>
          <a:lstStyle>
            <a:lvl1pPr>
              <a:spcBef>
                <a:spcPts val="500"/>
              </a:spcBef>
              <a:defRPr sz="2000"/>
            </a:lvl1pPr>
            <a:lvl2pPr>
              <a:spcBef>
                <a:spcPts val="400"/>
              </a:spcBef>
              <a:defRPr sz="1800"/>
            </a:lvl2pPr>
            <a:lvl3pPr>
              <a:defRPr sz="1600"/>
            </a:lvl3pPr>
            <a:lvl4pPr>
              <a:spcBef>
                <a:spcPts val="300"/>
              </a:spcBef>
              <a:defRPr sz="1400"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2"/>
          </p:nvPr>
        </p:nvSpPr>
        <p:spPr>
          <a:xfrm>
            <a:off x="1484308" y="2971800"/>
            <a:ext cx="3549124" cy="1828800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3DE8A8-0D57-42C1-A1CB-EFD8F5454435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F0C837-3B4E-4569-8FCD-ED9103E1FC1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2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 txBox="1">
            <a:spLocks noGrp="1"/>
          </p:cNvSpPr>
          <p:nvPr>
            <p:ph type="pic" idx="1"/>
          </p:nvPr>
        </p:nvSpPr>
        <p:spPr>
          <a:xfrm>
            <a:off x="7594686" y="914400"/>
            <a:ext cx="3280976" cy="4572000"/>
          </a:xfrm>
          <a:ln w="38103">
            <a:solidFill>
              <a:srgbClr val="CDD0D1"/>
            </a:solidFill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endParaRPr lang="en-US"/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2"/>
          </p:nvPr>
        </p:nvSpPr>
        <p:spPr>
          <a:xfrm>
            <a:off x="1482727" y="3124203"/>
            <a:ext cx="5426159" cy="1828800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0B25BC-D82C-4A14-A7E8-6E763A691F2B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381CFA-32E2-4998-8189-3430170940B4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81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150811" y="0"/>
            <a:ext cx="2436812" cy="6858000"/>
            <a:chOff x="150811" y="0"/>
            <a:chExt cx="2436812" cy="6858000"/>
          </a:xfrm>
        </p:grpSpPr>
        <p:sp>
          <p:nvSpPr>
            <p:cNvPr id="3" name="Freeform 6"/>
            <p:cNvSpPr/>
            <p:nvPr/>
          </p:nvSpPr>
          <p:spPr>
            <a:xfrm>
              <a:off x="457200" y="0"/>
              <a:ext cx="1122361" cy="53292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07"/>
                <a:gd name="f4" fmla="val 3357"/>
                <a:gd name="f5" fmla="val 3330"/>
                <a:gd name="f6" fmla="val 156"/>
                <a:gd name="f7" fmla="val 547"/>
                <a:gd name="f8" fmla="*/ f0 1 707"/>
                <a:gd name="f9" fmla="*/ f1 1 3357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707"/>
                <a:gd name="f16" fmla="*/ f13 1 3357"/>
                <a:gd name="f17" fmla="*/ 0 1 f15"/>
                <a:gd name="f18" fmla="*/ f11 1 f15"/>
                <a:gd name="f19" fmla="*/ 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707" h="3357">
                  <a:moveTo>
                    <a:pt x="f2" y="f5"/>
                  </a:moveTo>
                  <a:lnTo>
                    <a:pt x="f6" y="f4"/>
                  </a:lnTo>
                  <a:lnTo>
                    <a:pt x="f3" y="f2"/>
                  </a:lnTo>
                  <a:lnTo>
                    <a:pt x="f7" y="f2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30ACEC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4" name="Freeform 7"/>
            <p:cNvSpPr/>
            <p:nvPr/>
          </p:nvSpPr>
          <p:spPr>
            <a:xfrm>
              <a:off x="150811" y="0"/>
              <a:ext cx="1117597" cy="52768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04"/>
                <a:gd name="f4" fmla="val 3324"/>
                <a:gd name="f5" fmla="val 545"/>
                <a:gd name="f6" fmla="val 3300"/>
                <a:gd name="f7" fmla="val 157"/>
                <a:gd name="f8" fmla="*/ f0 1 704"/>
                <a:gd name="f9" fmla="*/ f1 1 3324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704"/>
                <a:gd name="f16" fmla="*/ f13 1 3324"/>
                <a:gd name="f17" fmla="*/ 0 1 f15"/>
                <a:gd name="f18" fmla="*/ f11 1 f15"/>
                <a:gd name="f19" fmla="*/ 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704" h="3324">
                  <a:moveTo>
                    <a:pt x="f3" y="f2"/>
                  </a:moveTo>
                  <a:lnTo>
                    <a:pt x="f5" y="f2"/>
                  </a:lnTo>
                  <a:lnTo>
                    <a:pt x="f2" y="f6"/>
                  </a:lnTo>
                  <a:lnTo>
                    <a:pt x="f7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595959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5" name="Freeform 8"/>
            <p:cNvSpPr/>
            <p:nvPr/>
          </p:nvSpPr>
          <p:spPr>
            <a:xfrm>
              <a:off x="150811" y="5238753"/>
              <a:ext cx="1228725" cy="1619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74"/>
                <a:gd name="f4" fmla="val 1020"/>
                <a:gd name="f5" fmla="val 740"/>
                <a:gd name="f6" fmla="*/ f0 1 774"/>
                <a:gd name="f7" fmla="*/ f1 1 102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774"/>
                <a:gd name="f14" fmla="*/ f11 1 1020"/>
                <a:gd name="f15" fmla="*/ 0 1 f13"/>
                <a:gd name="f16" fmla="*/ f9 1 f13"/>
                <a:gd name="f17" fmla="*/ 0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774" h="1020">
                  <a:moveTo>
                    <a:pt x="f2" y="f2"/>
                  </a:moveTo>
                  <a:lnTo>
                    <a:pt x="f5" y="f4"/>
                  </a:lnTo>
                  <a:lnTo>
                    <a:pt x="f3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262626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6" name="Freeform 9"/>
            <p:cNvSpPr/>
            <p:nvPr/>
          </p:nvSpPr>
          <p:spPr>
            <a:xfrm>
              <a:off x="457200" y="5291139"/>
              <a:ext cx="1495428" cy="15668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42"/>
                <a:gd name="f4" fmla="val 987"/>
                <a:gd name="f5" fmla="val 909"/>
                <a:gd name="f6" fmla="*/ f0 1 942"/>
                <a:gd name="f7" fmla="*/ f1 1 98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942"/>
                <a:gd name="f14" fmla="*/ f11 1 987"/>
                <a:gd name="f15" fmla="*/ 0 1 f13"/>
                <a:gd name="f16" fmla="*/ f9 1 f13"/>
                <a:gd name="f17" fmla="*/ 0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942" h="987">
                  <a:moveTo>
                    <a:pt x="f2" y="f2"/>
                  </a:moveTo>
                  <a:lnTo>
                    <a:pt x="f5" y="f4"/>
                  </a:lnTo>
                  <a:lnTo>
                    <a:pt x="f3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C5A82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7" name="Freeform 10"/>
            <p:cNvSpPr/>
            <p:nvPr/>
          </p:nvSpPr>
          <p:spPr>
            <a:xfrm>
              <a:off x="457200" y="5286375"/>
              <a:ext cx="2130423" cy="157162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42"/>
                <a:gd name="f4" fmla="val 990"/>
                <a:gd name="f5" fmla="val 3"/>
                <a:gd name="f6" fmla="val 942"/>
                <a:gd name="f7" fmla="val 156"/>
                <a:gd name="f8" fmla="val 27"/>
                <a:gd name="f9" fmla="*/ f0 1 1342"/>
                <a:gd name="f10" fmla="*/ f1 1 990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342"/>
                <a:gd name="f17" fmla="*/ f14 1 990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342" h="990">
                  <a:moveTo>
                    <a:pt x="f2" y="f5"/>
                  </a:moveTo>
                  <a:lnTo>
                    <a:pt x="f6" y="f4"/>
                  </a:lnTo>
                  <a:lnTo>
                    <a:pt x="f3" y="f4"/>
                  </a:lnTo>
                  <a:lnTo>
                    <a:pt x="f7" y="f8"/>
                  </a:lnTo>
                  <a:lnTo>
                    <a:pt x="f2" y="f2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1287C3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8" name="Freeform 11"/>
            <p:cNvSpPr/>
            <p:nvPr/>
          </p:nvSpPr>
          <p:spPr>
            <a:xfrm>
              <a:off x="150811" y="5238753"/>
              <a:ext cx="1695453" cy="1619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68"/>
                <a:gd name="f4" fmla="val 1020"/>
                <a:gd name="f5" fmla="val 184"/>
                <a:gd name="f6" fmla="val 60"/>
                <a:gd name="f7" fmla="val 154"/>
                <a:gd name="f8" fmla="val 27"/>
                <a:gd name="f9" fmla="val 157"/>
                <a:gd name="f10" fmla="val 24"/>
                <a:gd name="f11" fmla="val 774"/>
                <a:gd name="f12" fmla="*/ f0 1 1068"/>
                <a:gd name="f13" fmla="*/ f1 1 1020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1068"/>
                <a:gd name="f20" fmla="*/ f17 1 1020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1068" h="1020">
                  <a:moveTo>
                    <a:pt x="f3" y="f4"/>
                  </a:moveTo>
                  <a:lnTo>
                    <a:pt x="f5" y="f6"/>
                  </a:lnTo>
                  <a:lnTo>
                    <a:pt x="f7" y="f8"/>
                  </a:lnTo>
                  <a:lnTo>
                    <a:pt x="f9" y="f8"/>
                  </a:lnTo>
                  <a:lnTo>
                    <a:pt x="f9" y="f10"/>
                  </a:lnTo>
                  <a:lnTo>
                    <a:pt x="f7" y="f10"/>
                  </a:lnTo>
                  <a:lnTo>
                    <a:pt x="f2" y="f2"/>
                  </a:lnTo>
                  <a:lnTo>
                    <a:pt x="f2" y="f2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404040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</p:grpSp>
      <p:sp>
        <p:nvSpPr>
          <p:cNvPr id="9" name="Title Placeholder 1"/>
          <p:cNvSpPr txBox="1">
            <a:spLocks noGrp="1"/>
          </p:cNvSpPr>
          <p:nvPr>
            <p:ph type="title"/>
          </p:nvPr>
        </p:nvSpPr>
        <p:spPr>
          <a:xfrm>
            <a:off x="1484308" y="685800"/>
            <a:ext cx="10018715" cy="1752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 txBox="1">
            <a:spLocks noGrp="1"/>
          </p:cNvSpPr>
          <p:nvPr>
            <p:ph type="body" idx="1"/>
          </p:nvPr>
        </p:nvSpPr>
        <p:spPr>
          <a:xfrm>
            <a:off x="1484308" y="2667003"/>
            <a:ext cx="10018715" cy="31242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9732654" y="5883277"/>
            <a:ext cx="11430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fld id="{375FDD3C-3100-462B-BC89-89B9A992FF22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12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951860" y="5883277"/>
            <a:ext cx="5511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fld id="{2A61CD64-DC3B-4254-B93A-3B287AD28D2E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ctr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none" spc="0" baseline="0">
          <a:solidFill>
            <a:srgbClr val="000000"/>
          </a:solidFill>
          <a:uFillTx/>
          <a:latin typeface="Corbel"/>
        </a:defRPr>
      </a:lvl1pPr>
    </p:titleStyle>
    <p:bodyStyle>
      <a:lvl1pPr marL="285750" marR="0" lvl="0" indent="-285750" algn="l" defTabSz="457200" rtl="0" fontAlgn="auto" hangingPunct="1">
        <a:lnSpc>
          <a:spcPct val="100000"/>
        </a:lnSpc>
        <a:spcBef>
          <a:spcPts val="6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orbel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5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orbel"/>
        </a:defRPr>
      </a:lvl2pPr>
      <a:lvl3pPr marL="1200150" marR="0" lvl="2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orbel"/>
        </a:defRPr>
      </a:lvl3pPr>
      <a:lvl4pPr marL="1543050" marR="0" lvl="3" indent="-1714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en-US" sz="1600" b="0" i="0" u="none" strike="noStrike" kern="1200" cap="none" spc="0" baseline="0">
          <a:solidFill>
            <a:srgbClr val="000000"/>
          </a:solidFill>
          <a:uFillTx/>
          <a:latin typeface="Corbel"/>
        </a:defRPr>
      </a:lvl4pPr>
      <a:lvl5pPr marL="2000250" marR="0" lvl="4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en-US" sz="1400" b="0" i="0" u="none" strike="noStrike" kern="1200" cap="none" spc="0" baseline="0">
          <a:solidFill>
            <a:srgbClr val="000000"/>
          </a:solidFill>
          <a:uFillTx/>
          <a:latin typeface="Corbe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de-DE"/>
              <a:t>Rede de Gestão para uma Clínica de Nutrição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2511774" y="4194169"/>
            <a:ext cx="9144000" cy="2561536"/>
          </a:xfrm>
        </p:spPr>
        <p:txBody>
          <a:bodyPr anchor="b"/>
          <a:lstStyle/>
          <a:p>
            <a:pPr lvl="0"/>
            <a:r>
              <a:rPr lang="de-DE"/>
              <a:t>Alunas: Bárbara Lima</a:t>
            </a:r>
          </a:p>
          <a:p>
            <a:pPr lvl="0"/>
            <a:r>
              <a:rPr lang="de-DE"/>
              <a:t>Natália Lopes</a:t>
            </a:r>
          </a:p>
          <a:p>
            <a:pPr lvl="0"/>
            <a:endParaRPr lang="de-DE"/>
          </a:p>
          <a:p>
            <a:pPr lvl="0"/>
            <a:endParaRPr lang="de-DE"/>
          </a:p>
          <a:p>
            <a:pPr lvl="0" algn="ctr"/>
            <a:r>
              <a:rPr lang="de-DE"/>
              <a:t>Ouro Branco, 2025</a:t>
            </a:r>
          </a:p>
        </p:txBody>
      </p:sp>
      <p:pic>
        <p:nvPicPr>
          <p:cNvPr id="4" name="Imagem 3" descr="O que é nutrição clínica? – Fernandes"/>
          <p:cNvPicPr>
            <a:picLocks noChangeAspect="1"/>
          </p:cNvPicPr>
          <p:nvPr/>
        </p:nvPicPr>
        <p:blipFill>
          <a:blip r:embed="rId2"/>
          <a:srcRect l="-16427" t="2899" r="17291" b="-5073"/>
          <a:stretch>
            <a:fillRect/>
          </a:stretch>
        </p:blipFill>
        <p:spPr>
          <a:xfrm>
            <a:off x="3833009" y="164866"/>
            <a:ext cx="4942944" cy="2028175"/>
          </a:xfrm>
          <a:prstGeom prst="rect">
            <a:avLst/>
          </a:prstGeom>
          <a:noFill/>
          <a:ln w="63495" cap="rnd">
            <a:solidFill>
              <a:srgbClr val="333333"/>
            </a:solidFill>
            <a:prstDash val="solid"/>
          </a:ln>
          <a:effectLst>
            <a:outerShdw dist="292095" dir="5400000" algn="tl">
              <a:srgbClr val="000000">
                <a:alpha val="22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1484308" y="685800"/>
            <a:ext cx="10018715" cy="1752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/>
            <a:r>
              <a:rPr lang="pt-BR"/>
              <a:t>Programa para Clínica de Nutrição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lvl="0">
              <a:spcBef>
                <a:spcPts val="500"/>
              </a:spcBef>
            </a:pPr>
            <a:r>
              <a:rPr lang="pt-BR" sz="2000">
                <a:solidFill>
                  <a:srgbClr val="404040"/>
                </a:solidFill>
              </a:rPr>
              <a:t>Desenvolvimento de um sistema de gerenciamento para uma clínica de nutrição.</a:t>
            </a:r>
            <a:endParaRPr lang="pt-BR" sz="2000"/>
          </a:p>
          <a:p>
            <a:pPr lvl="0">
              <a:spcBef>
                <a:spcPts val="500"/>
              </a:spcBef>
            </a:pPr>
            <a:r>
              <a:rPr lang="pt-BR" sz="2000">
                <a:solidFill>
                  <a:srgbClr val="404040"/>
                </a:solidFill>
              </a:rPr>
              <a:t>Funcionalidades:</a:t>
            </a:r>
            <a:endParaRPr lang="pt-BR" sz="2000"/>
          </a:p>
          <a:p>
            <a:pPr lvl="1">
              <a:buFont typeface="Courier New"/>
              <a:buChar char="o"/>
            </a:pPr>
            <a:r>
              <a:rPr lang="pt-BR">
                <a:solidFill>
                  <a:srgbClr val="404040"/>
                </a:solidFill>
              </a:rPr>
              <a:t>Cadastro de pacientes.</a:t>
            </a:r>
            <a:endParaRPr lang="pt-BR"/>
          </a:p>
          <a:p>
            <a:pPr lvl="1">
              <a:buFont typeface="Courier New"/>
              <a:buChar char="o"/>
            </a:pPr>
            <a:r>
              <a:rPr lang="pt-BR">
                <a:solidFill>
                  <a:srgbClr val="404040"/>
                </a:solidFill>
              </a:rPr>
              <a:t>Agendamento de consultas.</a:t>
            </a:r>
            <a:endParaRPr lang="pt-BR"/>
          </a:p>
          <a:p>
            <a:pPr lvl="1">
              <a:buFont typeface="Courier New"/>
              <a:buChar char="o"/>
            </a:pPr>
            <a:r>
              <a:rPr lang="pt-BR">
                <a:solidFill>
                  <a:srgbClr val="404040"/>
                </a:solidFill>
              </a:rPr>
              <a:t>Exibição de dados.</a:t>
            </a:r>
            <a:endParaRPr lang="pt-BR"/>
          </a:p>
          <a:p>
            <a:pPr lvl="0">
              <a:spcBef>
                <a:spcPts val="500"/>
              </a:spcBef>
            </a:pPr>
            <a:r>
              <a:rPr lang="pt-BR" sz="2000">
                <a:solidFill>
                  <a:srgbClr val="404040"/>
                </a:solidFill>
              </a:rPr>
              <a:t>Tecnologias utilizadas:</a:t>
            </a:r>
            <a:endParaRPr lang="pt-BR" sz="2000"/>
          </a:p>
          <a:p>
            <a:pPr lvl="1">
              <a:buFont typeface="Courier New"/>
              <a:buChar char="o"/>
            </a:pPr>
            <a:r>
              <a:rPr lang="pt-BR">
                <a:solidFill>
                  <a:srgbClr val="404040"/>
                </a:solidFill>
              </a:rPr>
              <a:t>Java </a:t>
            </a:r>
            <a:endParaRPr lang="pt-BR"/>
          </a:p>
          <a:p>
            <a:pPr lvl="1">
              <a:buFont typeface="Courier New"/>
              <a:buChar char="o"/>
            </a:pPr>
            <a:r>
              <a:rPr lang="pt-BR">
                <a:solidFill>
                  <a:srgbClr val="404040"/>
                </a:solidFill>
              </a:rPr>
              <a:t>Arquivos de texto para geração de arquivos.</a:t>
            </a:r>
            <a:endParaRPr lang="pt-BR"/>
          </a:p>
          <a:p>
            <a:pPr lvl="0"/>
            <a:endParaRPr lang="pt-BR"/>
          </a:p>
        </p:txBody>
      </p:sp>
      <p:pic>
        <p:nvPicPr>
          <p:cNvPr id="4" name="Imagem 3" descr="25 Sites Para Aprender Como Programar de Graç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532" y="4232410"/>
            <a:ext cx="4396599" cy="2634505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1484308" y="685800"/>
            <a:ext cx="10018715" cy="1752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/>
            <a:r>
              <a:rPr lang="pt-BR"/>
              <a:t>Caso de Uso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>
              <a:spcBef>
                <a:spcPts val="500"/>
              </a:spcBef>
            </a:pPr>
            <a:r>
              <a:rPr lang="pt-BR" sz="2000" b="1">
                <a:solidFill>
                  <a:srgbClr val="404040"/>
                </a:solidFill>
              </a:rPr>
              <a:t>Cadastrar Paciente</a:t>
            </a:r>
            <a:r>
              <a:rPr lang="pt-BR" sz="2000">
                <a:solidFill>
                  <a:srgbClr val="404040"/>
                </a:solidFill>
              </a:rPr>
              <a:t>:</a:t>
            </a:r>
            <a:endParaRPr lang="pt-BR" sz="2000"/>
          </a:p>
          <a:p>
            <a:pPr lvl="1">
              <a:buFont typeface="Courier New"/>
              <a:buChar char="o"/>
            </a:pPr>
            <a:r>
              <a:rPr lang="pt-BR">
                <a:solidFill>
                  <a:srgbClr val="404040"/>
                </a:solidFill>
              </a:rPr>
              <a:t>Cadastro de nome, idade e peso.</a:t>
            </a:r>
            <a:endParaRPr lang="pt-BR"/>
          </a:p>
          <a:p>
            <a:pPr lvl="0">
              <a:spcBef>
                <a:spcPts val="500"/>
              </a:spcBef>
            </a:pPr>
            <a:r>
              <a:rPr lang="pt-BR" sz="2000" b="1">
                <a:solidFill>
                  <a:srgbClr val="404040"/>
                </a:solidFill>
              </a:rPr>
              <a:t>Agendar Consulta</a:t>
            </a:r>
            <a:r>
              <a:rPr lang="pt-BR" sz="2000">
                <a:solidFill>
                  <a:srgbClr val="404040"/>
                </a:solidFill>
              </a:rPr>
              <a:t>:</a:t>
            </a:r>
            <a:endParaRPr lang="pt-BR" sz="2000"/>
          </a:p>
          <a:p>
            <a:pPr lvl="1">
              <a:buFont typeface="Courier New"/>
              <a:buChar char="o"/>
            </a:pPr>
            <a:r>
              <a:rPr lang="pt-BR">
                <a:solidFill>
                  <a:srgbClr val="404040"/>
                </a:solidFill>
              </a:rPr>
              <a:t>Agendamento de data e horário.</a:t>
            </a:r>
            <a:endParaRPr lang="pt-BR"/>
          </a:p>
          <a:p>
            <a:pPr lvl="0">
              <a:spcBef>
                <a:spcPts val="500"/>
              </a:spcBef>
            </a:pPr>
            <a:r>
              <a:rPr lang="pt-BR" sz="2000" b="1">
                <a:solidFill>
                  <a:srgbClr val="404040"/>
                </a:solidFill>
              </a:rPr>
              <a:t>Exibir Dados</a:t>
            </a:r>
            <a:r>
              <a:rPr lang="pt-BR" sz="2000">
                <a:solidFill>
                  <a:srgbClr val="404040"/>
                </a:solidFill>
              </a:rPr>
              <a:t>:</a:t>
            </a:r>
            <a:endParaRPr lang="pt-BR" sz="2000"/>
          </a:p>
          <a:p>
            <a:pPr lvl="1">
              <a:buFont typeface="Courier New"/>
              <a:buChar char="o"/>
            </a:pPr>
            <a:r>
              <a:rPr lang="pt-BR">
                <a:solidFill>
                  <a:srgbClr val="404040"/>
                </a:solidFill>
              </a:rPr>
              <a:t>Visualização de pacientes e consultas.</a:t>
            </a:r>
            <a:endParaRPr lang="pt-BR"/>
          </a:p>
          <a:p>
            <a:pPr lvl="0"/>
            <a:endParaRPr lang="pt-BR"/>
          </a:p>
        </p:txBody>
      </p:sp>
      <p:pic>
        <p:nvPicPr>
          <p:cNvPr id="4" name="Imagem 3" descr="Software para Gestão de Clínicas: descubra as vantagens de se ter um ..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487" y="3130942"/>
            <a:ext cx="3370953" cy="3414086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1648083" y="1820845"/>
            <a:ext cx="5215720" cy="3124203"/>
          </a:xfrm>
        </p:spPr>
        <p:txBody>
          <a:bodyPr anchor="t">
            <a:noAutofit/>
          </a:bodyPr>
          <a:lstStyle/>
          <a:p>
            <a:pPr marL="0" lvl="0" indent="0">
              <a:lnSpc>
                <a:spcPct val="120000"/>
              </a:lnSpc>
              <a:buFont typeface="Arial"/>
              <a:buNone/>
            </a:pPr>
            <a:r>
              <a:rPr lang="pt-BR" sz="2000" b="1" dirty="0">
                <a:ea typeface="+mn-ea"/>
                <a:cs typeface="+mn-cs"/>
              </a:rPr>
              <a:t>1. Tela Principal</a:t>
            </a:r>
          </a:p>
          <a:p>
            <a:pPr marL="0" lvl="0" indent="0">
              <a:lnSpc>
                <a:spcPct val="120000"/>
              </a:lnSpc>
              <a:buFont typeface="Arial"/>
              <a:buNone/>
            </a:pPr>
            <a:r>
              <a:rPr lang="pt-BR" sz="2000" dirty="0">
                <a:ea typeface="+mn-ea"/>
                <a:cs typeface="+mn-cs"/>
              </a:rPr>
              <a:t>	A tela principal exibe os botões de navegação para as principais funcionalidades do sistema.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pt-BR" sz="2000" dirty="0">
                <a:ea typeface="+mn-ea"/>
                <a:cs typeface="+mn-cs"/>
              </a:rPr>
              <a:t>Botões disponíveis:</a:t>
            </a:r>
          </a:p>
          <a:p>
            <a:pPr>
              <a:lnSpc>
                <a:spcPct val="120000"/>
              </a:lnSpc>
            </a:pPr>
            <a:r>
              <a:rPr lang="pt-BR" sz="2000" dirty="0">
                <a:ea typeface="+mn-ea"/>
                <a:cs typeface="+mn-cs"/>
              </a:rPr>
              <a:t>Cadastrar Paciente</a:t>
            </a:r>
          </a:p>
          <a:p>
            <a:pPr>
              <a:lnSpc>
                <a:spcPct val="120000"/>
              </a:lnSpc>
            </a:pPr>
            <a:r>
              <a:rPr lang="pt-BR" sz="2000" dirty="0">
                <a:ea typeface="+mn-ea"/>
                <a:cs typeface="+mn-cs"/>
              </a:rPr>
              <a:t>Cadastrar Nutricionista</a:t>
            </a:r>
          </a:p>
          <a:p>
            <a:pPr>
              <a:lnSpc>
                <a:spcPct val="120000"/>
              </a:lnSpc>
            </a:pPr>
            <a:r>
              <a:rPr lang="pt-BR" sz="2000" dirty="0">
                <a:ea typeface="+mn-ea"/>
                <a:cs typeface="+mn-cs"/>
              </a:rPr>
              <a:t>Agendar Consulta</a:t>
            </a:r>
          </a:p>
          <a:p>
            <a:pPr>
              <a:lnSpc>
                <a:spcPct val="120000"/>
              </a:lnSpc>
            </a:pPr>
            <a:r>
              <a:rPr lang="pt-BR" sz="2000" dirty="0">
                <a:ea typeface="+mn-ea"/>
                <a:cs typeface="+mn-cs"/>
              </a:rPr>
              <a:t>Exibir Registros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7082167" y="1902732"/>
            <a:ext cx="4834605" cy="31242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85750" marR="0" lvl="0" indent="-285750" algn="l" defTabSz="4572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  <a:lvl2pPr marL="742950" marR="0" lvl="1" indent="-285750" algn="l" defTabSz="4572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2pPr>
            <a:lvl3pPr marL="1200150" marR="0" lvl="2" indent="-285750" algn="l" defTabSz="4572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3pPr>
            <a:lvl4pPr marL="1543050" marR="0" lvl="3" indent="-171450" algn="l" defTabSz="4572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  <a:tabLst/>
              <a:def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4pPr>
            <a:lvl5pPr marL="2000250" marR="0" lvl="4" indent="-171450" algn="l" defTabSz="4572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 smtClean="0"/>
              <a:t>2. Tela de Cadastro de Paciente</a:t>
            </a:r>
          </a:p>
          <a:p>
            <a:pPr marL="0" indent="0">
              <a:buNone/>
            </a:pPr>
            <a:r>
              <a:rPr lang="pt-BR" sz="2000" dirty="0" smtClean="0"/>
              <a:t>Essa tela permite o cadastro de um novo paciente, solicitando os seguintes dados:</a:t>
            </a:r>
          </a:p>
          <a:p>
            <a:r>
              <a:rPr lang="pt-BR" sz="2000" dirty="0" smtClean="0"/>
              <a:t>Nome</a:t>
            </a:r>
          </a:p>
          <a:p>
            <a:r>
              <a:rPr lang="pt-BR" sz="2000" dirty="0" smtClean="0"/>
              <a:t>Idade</a:t>
            </a:r>
          </a:p>
          <a:p>
            <a:r>
              <a:rPr lang="pt-BR" sz="2000" dirty="0" smtClean="0"/>
              <a:t>Botão "Salvar" para armazenar os dados</a:t>
            </a:r>
            <a:endParaRPr lang="pt-BR" sz="20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525250" y="235423"/>
            <a:ext cx="10018715" cy="1752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r>
              <a:rPr lang="pt-BR" dirty="0" smtClean="0"/>
              <a:t>Telas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440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1648083" y="1752606"/>
            <a:ext cx="5215720" cy="494844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2000" b="1" dirty="0" smtClean="0"/>
              <a:t>3. Tela de Agendamento de Consulta</a:t>
            </a:r>
          </a:p>
          <a:p>
            <a:pPr marL="0" indent="0">
              <a:buNone/>
            </a:pPr>
            <a:r>
              <a:rPr lang="pt-BR" sz="2000" dirty="0" smtClean="0"/>
              <a:t>Essa tela possibilita o agendamento de consultas, onde o usuário pode selecionar: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 smtClean="0"/>
              <a:t>Paciente (via menu suspenso)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 smtClean="0"/>
              <a:t>Nutricionista (via menu suspenso)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 smtClean="0"/>
              <a:t>Data da consulta (campo de texto)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 smtClean="0"/>
              <a:t>Botão "Agendar" para confirmar o agendamento</a:t>
            </a:r>
            <a:endParaRPr lang="pt-BR" sz="2000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754620" y="1752605"/>
            <a:ext cx="5215720" cy="49484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85750" marR="0" lvl="0" indent="-285750" algn="l" defTabSz="4572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  <a:lvl2pPr marL="742950" marR="0" lvl="1" indent="-285750" algn="l" defTabSz="4572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2pPr>
            <a:lvl3pPr marL="1200150" marR="0" lvl="2" indent="-285750" algn="l" defTabSz="4572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3pPr>
            <a:lvl4pPr marL="1543050" marR="0" lvl="3" indent="-171450" algn="l" defTabSz="4572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  <a:tabLst/>
              <a:def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4pPr>
            <a:lvl5pPr marL="2000250" marR="0" lvl="4" indent="-171450" algn="l" defTabSz="4572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 smtClean="0"/>
              <a:t>4. Tela de Exibição de Registros</a:t>
            </a:r>
          </a:p>
          <a:p>
            <a:pPr marL="0" indent="0">
              <a:buNone/>
            </a:pPr>
            <a:r>
              <a:rPr lang="pt-BR" sz="2000" dirty="0" smtClean="0"/>
              <a:t>Essa tela exibe os registros cadastrados no sistema, incluindo: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 smtClean="0"/>
              <a:t>Lista de pacientes cadastrados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 smtClean="0"/>
              <a:t>Lista de nutricionistas cadastrados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 smtClean="0"/>
              <a:t>Lista de consultas agendadas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07186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1484308" y="685800"/>
            <a:ext cx="10018715" cy="1752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/>
            <a:r>
              <a:rPr lang="pt-BR"/>
              <a:t>Diagrama de Classes</a:t>
            </a:r>
          </a:p>
        </p:txBody>
      </p:sp>
      <p:pic>
        <p:nvPicPr>
          <p:cNvPr id="3" name="Imagem 3" descr="Uma imagem contendo Ícone&#10;&#10;O conteúdo gerado por IA pode estar incorreto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256" y="2437863"/>
            <a:ext cx="9369006" cy="2830543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1484308" y="685800"/>
            <a:ext cx="10018715" cy="1752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/>
            <a:r>
              <a:rPr lang="pt-BR"/>
              <a:t>Conclusão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>
              <a:spcBef>
                <a:spcPts val="500"/>
              </a:spcBef>
            </a:pPr>
            <a:r>
              <a:rPr lang="pt-BR" sz="2000">
                <a:solidFill>
                  <a:srgbClr val="404040"/>
                </a:solidFill>
              </a:rPr>
              <a:t>O sistema atende às necessidades básicas para uma clínica de nutrição, facilitando o gerenciamento de pacientes e consultas.</a:t>
            </a:r>
            <a:endParaRPr lang="pt-BR" sz="2000"/>
          </a:p>
          <a:p>
            <a:pPr lvl="0"/>
            <a:r>
              <a:rPr lang="pt-BR" sz="2000">
                <a:solidFill>
                  <a:srgbClr val="404040"/>
                </a:solidFill>
              </a:rPr>
              <a:t>Possíveis melhorias: criar um sistema para armazenamento de relatórios e históricos de consultas. Melhorar desenvolvimento da interface gráfica da Tela Principal</a:t>
            </a:r>
            <a:r>
              <a:rPr lang="pt-BR">
                <a:solidFill>
                  <a:srgbClr val="404040"/>
                </a:solidFill>
              </a:rPr>
              <a:t>.</a:t>
            </a:r>
          </a:p>
          <a:p>
            <a:pPr lvl="0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Parallax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249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Courier New</vt:lpstr>
      <vt:lpstr>Parallax</vt:lpstr>
      <vt:lpstr>Rede de Gestão para uma Clínica de Nutrição</vt:lpstr>
      <vt:lpstr>Programa para Clínica de Nutrição</vt:lpstr>
      <vt:lpstr>Caso de Uso</vt:lpstr>
      <vt:lpstr>Apresentação do PowerPoint</vt:lpstr>
      <vt:lpstr>Apresentação do PowerPoint</vt:lpstr>
      <vt:lpstr>Diagrama de Classes</vt:lpstr>
      <vt:lpstr>Conclusão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 de Gestão para uma Clínica de Nutrição</dc:title>
  <dc:creator>PC</dc:creator>
  <cp:lastModifiedBy>Conta da Microsoft</cp:lastModifiedBy>
  <cp:revision>132</cp:revision>
  <dcterms:created xsi:type="dcterms:W3CDTF">2025-02-21T16:11:06Z</dcterms:created>
  <dcterms:modified xsi:type="dcterms:W3CDTF">2025-02-22T01:07:32Z</dcterms:modified>
</cp:coreProperties>
</file>