
<file path=[Content_Types].xml><?xml version="1.0" encoding="utf-8"?>
<Types xmlns="http://schemas.openxmlformats.org/package/2006/content-types">
  <Override PartName="/ppt/slideMasters/slideMaster2.xml" ContentType="application/vnd.openxmlformats-officedocument.presentationml.slideMaster+xml"/>
  <Default Extension="png" ContentType="image/png"/>
  <Default Extension="bin" ContentType="application/vnd.openxmlformats-officedocument.oleObject"/>
  <Override PartName="/ppt/theme/theme4.xml" ContentType="application/vnd.openxmlformats-officedocument.them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Default Extension="vml" ContentType="application/vnd.openxmlformats-officedocument.vmlDrawing"/>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27432000" cy="18288000"/>
  <p:notesSz cx="9144000" cy="6858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687">
          <p15:clr>
            <a:srgbClr val="A4A3A4"/>
          </p15:clr>
        </p15:guide>
        <p15:guide id="2" orient="horz" pos="320">
          <p15:clr>
            <a:srgbClr val="A4A3A4"/>
          </p15:clr>
        </p15:guide>
        <p15:guide id="3" orient="horz" pos="22400">
          <p15:clr>
            <a:srgbClr val="A4A3A4"/>
          </p15:clr>
        </p15:guide>
        <p15:guide id="4" orient="horz">
          <p15:clr>
            <a:srgbClr val="A4A3A4"/>
          </p15:clr>
        </p15:guide>
        <p15:guide id="5" pos="364">
          <p15:clr>
            <a:srgbClr val="A4A3A4"/>
          </p15:clr>
        </p15:guide>
        <p15:guide id="6" pos="1691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3F5FA"/>
    <a:srgbClr val="CDD2DE"/>
    <a:srgbClr val="E3E9E5"/>
    <a:srgbClr val="EAEAEA"/>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0648" autoAdjust="0"/>
    <p:restoredTop sz="94707" autoAdjust="0"/>
  </p:normalViewPr>
  <p:slideViewPr>
    <p:cSldViewPr snapToGrid="0" snapToObjects="1" showGuides="1">
      <p:cViewPr>
        <p:scale>
          <a:sx n="66" d="100"/>
          <a:sy n="66" d="100"/>
        </p:scale>
        <p:origin x="1638" y="2154"/>
      </p:cViewPr>
      <p:guideLst>
        <p:guide orient="horz" pos="1844"/>
        <p:guide orient="horz" pos="160"/>
        <p:guide orient="horz" pos="11200"/>
        <p:guide orient="horz"/>
        <p:guide pos="364"/>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8/28/2018</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xmlns=""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8/28/2018</a:t>
            </a:fld>
            <a:endParaRPr lang="en-US" dirty="0"/>
          </a:p>
        </p:txBody>
      </p:sp>
      <p:sp>
        <p:nvSpPr>
          <p:cNvPr id="4" name="Slide Image Placeholder 3"/>
          <p:cNvSpPr>
            <a:spLocks noGrp="1" noRot="1" noChangeAspect="1"/>
          </p:cNvSpPr>
          <p:nvPr>
            <p:ph type="sldImg" idx="2"/>
          </p:nvPr>
        </p:nvSpPr>
        <p:spPr>
          <a:xfrm>
            <a:off x="2643188" y="514350"/>
            <a:ext cx="385762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xmlns=""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3264344"/>
            <a:ext cx="1295628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76466" y="2941090"/>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76462" y="7911520"/>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3856718" y="2941090"/>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3856718" y="3264344"/>
            <a:ext cx="12945893"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3856717" y="7921166"/>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3856717" y="8267645"/>
            <a:ext cx="1294729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3856718" y="14258787"/>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3856717" y="14613812"/>
            <a:ext cx="1294233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65119" y="8258794"/>
            <a:ext cx="1295740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3505967" y="1777185"/>
            <a:ext cx="20420066" cy="650326"/>
          </a:xfrm>
          <a:prstGeom prst="rect">
            <a:avLst/>
          </a:prstGeom>
        </p:spPr>
        <p:txBody>
          <a:bodyPr lIns="95646" tIns="47823" rIns="95646" bIns="47823">
            <a:normAutofit/>
          </a:bodyPr>
          <a:lstStyle>
            <a:lvl1pPr marL="0" indent="0" algn="ctr">
              <a:buFontTx/>
              <a:buNone/>
              <a:defRPr sz="63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3505967" y="1126859"/>
            <a:ext cx="20420066" cy="650326"/>
          </a:xfrm>
          <a:prstGeom prst="rect">
            <a:avLst/>
          </a:prstGeom>
        </p:spPr>
        <p:txBody>
          <a:bodyPr lIns="95646" tIns="47823" rIns="95646" bIns="47823" anchor="t" anchorCtr="1">
            <a:normAutofit/>
          </a:bodyPr>
          <a:lstStyle>
            <a:lvl1pPr marL="0" indent="0" algn="ctr">
              <a:buFontTx/>
              <a:buNone/>
              <a:defRPr sz="92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3505967" y="294762"/>
            <a:ext cx="20420066" cy="832097"/>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3306386"/>
            <a:ext cx="6285508"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576465" y="2918613"/>
            <a:ext cx="6280548" cy="697033"/>
          </a:xfrm>
          <a:prstGeom prst="rect">
            <a:avLst/>
          </a:prstGeom>
          <a:noFill/>
        </p:spPr>
        <p:txBody>
          <a:bodyPr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INTRODUCTION</a:t>
            </a:r>
            <a:endParaRPr lang="en-US" dirty="0"/>
          </a:p>
        </p:txBody>
      </p:sp>
      <p:sp>
        <p:nvSpPr>
          <p:cNvPr id="19" name="Text Placeholder 3"/>
          <p:cNvSpPr>
            <a:spLocks noGrp="1"/>
          </p:cNvSpPr>
          <p:nvPr>
            <p:ph type="body" sz="quarter" idx="19" hasCustomPrompt="1"/>
          </p:nvPr>
        </p:nvSpPr>
        <p:spPr>
          <a:xfrm>
            <a:off x="564124" y="8216936"/>
            <a:ext cx="6286500"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576463" y="7888294"/>
            <a:ext cx="6281538"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241977" y="3306386"/>
            <a:ext cx="12950030"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241979" y="2917864"/>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241979" y="12047125"/>
            <a:ext cx="12950031"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241979" y="11700646"/>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0571964" y="2917864"/>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0571964" y="3306386"/>
            <a:ext cx="6279386"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0571964" y="7921752"/>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0594754" y="8268232"/>
            <a:ext cx="6233811"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0571964" y="14512226"/>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0570392" y="14900237"/>
            <a:ext cx="6282532" cy="765388"/>
          </a:xfrm>
          <a:prstGeom prst="rect">
            <a:avLst/>
          </a:prstGeom>
        </p:spPr>
        <p:txBody>
          <a:bodyPr wrap="square" lIns="196113" tIns="196113" rIns="196113" bIns="196113">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3505967" y="1777185"/>
            <a:ext cx="20420066" cy="650326"/>
          </a:xfrm>
          <a:prstGeom prst="rect">
            <a:avLst/>
          </a:prstGeom>
        </p:spPr>
        <p:txBody>
          <a:bodyPr lIns="95646" tIns="47823" rIns="95646" bIns="47823">
            <a:normAutofit/>
          </a:bodyPr>
          <a:lstStyle>
            <a:lvl1pPr marL="0" indent="0" algn="ctr">
              <a:buFontTx/>
              <a:buNone/>
              <a:defRPr sz="63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3505967" y="1126859"/>
            <a:ext cx="20420066" cy="650326"/>
          </a:xfrm>
          <a:prstGeom prst="rect">
            <a:avLst/>
          </a:prstGeom>
        </p:spPr>
        <p:txBody>
          <a:bodyPr lIns="95646" tIns="47823" rIns="95646" bIns="47823" anchor="t" anchorCtr="1">
            <a:normAutofit/>
          </a:bodyPr>
          <a:lstStyle>
            <a:lvl1pPr marL="0" indent="0" algn="ctr">
              <a:buFontTx/>
              <a:buNone/>
              <a:defRPr sz="9200">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3505967" y="294762"/>
            <a:ext cx="20420066" cy="832097"/>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hyperlink" Target="http://www.facebook.com/pages/PosterPresentationscom/217914411419?v=app_4949752878&amp;ref=ts" TargetMode="External"/><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4.bin"/><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oleObject" Target="../embeddings/oleObject3.bin"/><Relationship Id="rId4" Type="http://schemas.openxmlformats.org/officeDocument/2006/relationships/image" Target="../media/image5.png"/><Relationship Id="rId9" Type="http://schemas.openxmlformats.org/officeDocument/2006/relationships/oleObject" Target="../embeddings/oleObject2.bin"/><Relationship Id="rId14" Type="http://schemas.openxmlformats.org/officeDocument/2006/relationships/image" Target="../media/image10.jpe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hyperlink" Target="http://www.facebook.com/pages/PosterPresentationscom/217914411419?v=app_4949752878&amp;ref=ts" TargetMode="External"/><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8.bin"/><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oleObject" Target="../embeddings/oleObject7.bin"/><Relationship Id="rId4" Type="http://schemas.openxmlformats.org/officeDocument/2006/relationships/image" Target="../media/image5.png"/><Relationship Id="rId9" Type="http://schemas.openxmlformats.org/officeDocument/2006/relationships/oleObject" Target="../embeddings/oleObject6.bin"/><Relationship Id="rId14"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7030A0">
            <a:alpha val="35000"/>
          </a:srgb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667000"/>
          </a:xfrm>
          <a:prstGeom prst="rect">
            <a:avLst/>
          </a:prstGeom>
          <a:solidFill>
            <a:schemeClr val="accent5">
              <a:lumMod val="75000"/>
            </a:schemeClr>
          </a:solidFill>
          <a:ln w="9525">
            <a:solidFill>
              <a:schemeClr val="tx1"/>
            </a:solidFill>
            <a:miter lim="800000"/>
            <a:headEnd/>
            <a:tailEnd/>
          </a:ln>
          <a:effectLst/>
        </p:spPr>
        <p:txBody>
          <a:bodyPr wrap="none" lIns="78446" tIns="39222" rIns="78446" bIns="39222" anchor="ctr"/>
          <a:lstStyle/>
          <a:p>
            <a:pPr>
              <a:defRPr/>
            </a:pPr>
            <a:endParaRPr lang="en-US" dirty="0"/>
          </a:p>
        </p:txBody>
      </p:sp>
      <p:sp>
        <p:nvSpPr>
          <p:cNvPr id="9" name="Rectangle 9"/>
          <p:cNvSpPr>
            <a:spLocks noChangeArrowheads="1"/>
          </p:cNvSpPr>
          <p:nvPr/>
        </p:nvSpPr>
        <p:spPr bwMode="auto">
          <a:xfrm>
            <a:off x="0" y="2669647"/>
            <a:ext cx="27432000" cy="84667"/>
          </a:xfrm>
          <a:prstGeom prst="rect">
            <a:avLst/>
          </a:prstGeom>
          <a:solidFill>
            <a:schemeClr val="accent5">
              <a:lumMod val="50000"/>
            </a:schemeClr>
          </a:solidFill>
          <a:ln w="152400">
            <a:noFill/>
            <a:miter lim="800000"/>
            <a:headEnd/>
            <a:tailEnd/>
          </a:ln>
          <a:effectLst/>
        </p:spPr>
        <p:txBody>
          <a:bodyPr wrap="none" lIns="78446" tIns="39222" rIns="78446" bIns="39222" anchor="ctr"/>
          <a:lstStyle/>
          <a:p>
            <a:pPr>
              <a:defRPr/>
            </a:pPr>
            <a:endParaRPr lang="en-US" dirty="0"/>
          </a:p>
        </p:txBody>
      </p:sp>
      <p:sp>
        <p:nvSpPr>
          <p:cNvPr id="16" name="Rectangle 33"/>
          <p:cNvSpPr>
            <a:spLocks noChangeArrowheads="1"/>
          </p:cNvSpPr>
          <p:nvPr/>
        </p:nvSpPr>
        <p:spPr bwMode="auto">
          <a:xfrm>
            <a:off x="572142" y="2920933"/>
            <a:ext cx="12949039" cy="14859000"/>
          </a:xfrm>
          <a:prstGeom prst="roundRect">
            <a:avLst>
              <a:gd name="adj" fmla="val 5902"/>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446" tIns="39222" rIns="78446" bIns="39222" anchor="ctr"/>
          <a:lstStyle/>
          <a:p>
            <a:pPr>
              <a:defRPr/>
            </a:pPr>
            <a:endParaRPr lang="en-US" dirty="0"/>
          </a:p>
        </p:txBody>
      </p:sp>
      <p:sp>
        <p:nvSpPr>
          <p:cNvPr id="21" name="Rectangle 33"/>
          <p:cNvSpPr>
            <a:spLocks noChangeArrowheads="1"/>
          </p:cNvSpPr>
          <p:nvPr userDrawn="1"/>
        </p:nvSpPr>
        <p:spPr bwMode="auto">
          <a:xfrm>
            <a:off x="13811250" y="2920933"/>
            <a:ext cx="12949039" cy="14859000"/>
          </a:xfrm>
          <a:prstGeom prst="roundRect">
            <a:avLst>
              <a:gd name="adj" fmla="val 5902"/>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446" tIns="39222" rIns="78446" bIns="39222" anchor="ctr"/>
          <a:lstStyle/>
          <a:p>
            <a:pPr>
              <a:defRPr/>
            </a:pPr>
            <a:endParaRPr lang="en-US" dirty="0"/>
          </a:p>
        </p:txBody>
      </p:sp>
      <p:grpSp>
        <p:nvGrpSpPr>
          <p:cNvPr id="23" name="Group 22"/>
          <p:cNvGrpSpPr/>
          <p:nvPr userDrawn="1"/>
        </p:nvGrpSpPr>
        <p:grpSpPr>
          <a:xfrm>
            <a:off x="-12658121" y="-24064"/>
            <a:ext cx="12259293" cy="18312064"/>
            <a:chOff x="-11225189" y="-1"/>
            <a:chExt cx="11018865" cy="32918401"/>
          </a:xfrm>
        </p:grpSpPr>
        <p:sp>
          <p:nvSpPr>
            <p:cNvPr id="24" name="Rectangle 2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30”x40”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2"/>
              <a:ext cx="7531182" cy="2685077"/>
              <a:chOff x="-4470427" y="9208123"/>
              <a:chExt cx="3470785" cy="1233639"/>
            </a:xfrm>
          </p:grpSpPr>
          <p:grpSp>
            <p:nvGrpSpPr>
              <p:cNvPr id="46" name="Group 45"/>
              <p:cNvGrpSpPr/>
              <p:nvPr userDrawn="1"/>
            </p:nvGrpSpPr>
            <p:grpSpPr>
              <a:xfrm>
                <a:off x="-2783495" y="9252356"/>
                <a:ext cx="624431" cy="1102280"/>
                <a:chOff x="-3958697" y="8525819"/>
                <a:chExt cx="779338" cy="1579559"/>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582818"/>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2"/>
                <a:ext cx="1033517" cy="1102274"/>
                <a:chOff x="-2921738" y="8714808"/>
                <a:chExt cx="1420279" cy="1514763"/>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8"/>
                  <a:ext cx="1417532" cy="558913"/>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2"/>
                <a:ext cx="1035685" cy="584650"/>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685966" y="23738190"/>
              <a:ext cx="9897358" cy="2453253"/>
              <a:chOff x="-4887341" y="10890293"/>
              <a:chExt cx="4561249" cy="1127129"/>
            </a:xfrm>
          </p:grpSpPr>
          <p:graphicFrame>
            <p:nvGraphicFramePr>
              <p:cNvPr id="38" name="Object 37"/>
              <p:cNvGraphicFramePr>
                <a:graphicFrameLocks noChangeAspect="1"/>
              </p:cNvGraphicFramePr>
              <p:nvPr userDrawn="1">
                <p:extLst>
                  <p:ext uri="{D42A27DB-BD31-4B8C-83A1-F6EECF244321}">
                    <p14:modId xmlns:p14="http://schemas.microsoft.com/office/powerpoint/2010/main" xmlns="" val="3213247783"/>
                  </p:ext>
                </p:extLst>
              </p:nvPr>
            </p:nvGraphicFramePr>
            <p:xfrm>
              <a:off x="-4533347" y="10890299"/>
              <a:ext cx="1828800" cy="1117600"/>
            </p:xfrm>
            <a:graphic>
              <a:graphicData uri="http://schemas.openxmlformats.org/presentationml/2006/ole">
                <p:oleObj spid="_x0000_s1074" name="Image" r:id="rId8" imgW="1828571" imgH="1117460" progId="">
                  <p:embed/>
                </p:oleObj>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xmlns="" val="3514347268"/>
                  </p:ext>
                </p:extLst>
              </p:nvPr>
            </p:nvGraphicFramePr>
            <p:xfrm>
              <a:off x="-2456641" y="10893992"/>
              <a:ext cx="1828800" cy="1117600"/>
            </p:xfrm>
            <a:graphic>
              <a:graphicData uri="http://schemas.openxmlformats.org/presentationml/2006/ole">
                <p:oleObj spid="_x0000_s1075" name="Image" r:id="rId9" imgW="1828571" imgH="1117460" progId="">
                  <p:embed/>
                </p:oleObj>
              </a:graphicData>
            </a:graphic>
          </p:graphicFrame>
          <p:sp>
            <p:nvSpPr>
              <p:cNvPr id="41" name="TextBox 40"/>
              <p:cNvSpPr txBox="1"/>
              <p:nvPr userDrawn="1"/>
            </p:nvSpPr>
            <p:spPr>
              <a:xfrm rot="16200000">
                <a:off x="-5235785" y="11238737"/>
                <a:ext cx="1117601" cy="420713"/>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49" y="11248265"/>
                <a:ext cx="1117601" cy="420713"/>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27804389" y="0"/>
            <a:ext cx="12284832" cy="18737696"/>
            <a:chOff x="44157839" y="-55065"/>
            <a:chExt cx="11062139" cy="3374551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xmlns="" val="2737471570"/>
                </p:ext>
              </p:extLst>
            </p:nvPr>
          </p:nvGraphicFramePr>
          <p:xfrm>
            <a:off x="46871237" y="3286607"/>
            <a:ext cx="5586150" cy="2063772"/>
          </p:xfrm>
          <a:graphic>
            <a:graphicData uri="http://schemas.openxmlformats.org/presentationml/2006/ole">
              <p:oleObj spid="_x0000_s1076" name="Image" r:id="rId10" imgW="4571429" imgH="1688889" progId="">
                <p:embed/>
              </p:oleObj>
            </a:graphicData>
          </a:graphic>
        </p:graphicFrame>
        <p:pic>
          <p:nvPicPr>
            <p:cNvPr id="57" name="Picture 56"/>
            <p:cNvPicPr>
              <a:picLocks noChangeAspect="1"/>
            </p:cNvPicPr>
            <p:nvPr userDrawn="1"/>
          </p:nvPicPr>
          <p:blipFill>
            <a:blip r:embed="rId11"/>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xmlns="" val="2662991869"/>
                </p:ext>
              </p:extLst>
            </p:nvPr>
          </p:nvGraphicFramePr>
          <p:xfrm>
            <a:off x="44629619" y="11328671"/>
            <a:ext cx="1482266" cy="992162"/>
          </p:xfrm>
          <a:graphic>
            <a:graphicData uri="http://schemas.openxmlformats.org/presentationml/2006/ole">
              <p:oleObj spid="_x0000_s1077" name="Image" r:id="rId12" imgW="1574603" imgH="1053968" progId="">
                <p:embed/>
              </p:oleObj>
            </a:graphicData>
          </a:graphic>
        </p:graphicFrame>
        <p:grpSp>
          <p:nvGrpSpPr>
            <p:cNvPr id="59" name="Group 58"/>
            <p:cNvGrpSpPr/>
            <p:nvPr userDrawn="1"/>
          </p:nvGrpSpPr>
          <p:grpSpPr>
            <a:xfrm>
              <a:off x="44487207" y="29414558"/>
              <a:ext cx="10354213" cy="1716970"/>
              <a:chOff x="44200453" y="28362386"/>
              <a:chExt cx="9771399" cy="1479573"/>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3"/>
              </p:cNvPr>
              <p:cNvPicPr>
                <a:picLocks noChangeAspect="1" noChangeArrowheads="1"/>
              </p:cNvPicPr>
              <p:nvPr userDrawn="1"/>
            </p:nvPicPr>
            <p:blipFill>
              <a:blip r:embed="rId14"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6"/>
                <a:ext cx="8671189" cy="1289653"/>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31169782"/>
              <a:ext cx="6870215" cy="2520668"/>
            </a:xfrm>
            <a:prstGeom prst="rect">
              <a:avLst/>
            </a:prstGeom>
            <a:noFill/>
          </p:spPr>
          <p:txBody>
            <a:bodyPr wrap="square" lIns="65304" tIns="32651" rIns="65304" bIns="32651" rtlCol="0">
              <a:spAutoFit/>
            </a:bodyPr>
            <a:lstStyle/>
            <a:p>
              <a:pPr marL="288925" indent="-288925">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129101" y="17941966"/>
            <a:ext cx="2366237" cy="298337"/>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7030A0">
            <a:alpha val="35000"/>
          </a:srgb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667000"/>
          </a:xfrm>
          <a:prstGeom prst="rect">
            <a:avLst/>
          </a:prstGeom>
          <a:solidFill>
            <a:schemeClr val="accent5">
              <a:lumMod val="75000"/>
            </a:schemeClr>
          </a:solidFill>
          <a:ln w="9525">
            <a:solidFill>
              <a:schemeClr val="tx1"/>
            </a:solidFill>
            <a:miter lim="800000"/>
            <a:headEnd/>
            <a:tailEnd/>
          </a:ln>
          <a:effectLst/>
        </p:spPr>
        <p:txBody>
          <a:bodyPr wrap="none" lIns="78446" tIns="39222" rIns="78446" bIns="39222" anchor="ctr"/>
          <a:lstStyle/>
          <a:p>
            <a:pPr>
              <a:defRPr/>
            </a:pPr>
            <a:endParaRPr lang="en-US" dirty="0"/>
          </a:p>
        </p:txBody>
      </p:sp>
      <p:sp>
        <p:nvSpPr>
          <p:cNvPr id="9" name="Rectangle 9"/>
          <p:cNvSpPr>
            <a:spLocks noChangeArrowheads="1"/>
          </p:cNvSpPr>
          <p:nvPr/>
        </p:nvSpPr>
        <p:spPr bwMode="auto">
          <a:xfrm>
            <a:off x="0" y="2669647"/>
            <a:ext cx="27432000" cy="84667"/>
          </a:xfrm>
          <a:prstGeom prst="rect">
            <a:avLst/>
          </a:prstGeom>
          <a:solidFill>
            <a:schemeClr val="accent5">
              <a:lumMod val="50000"/>
            </a:schemeClr>
          </a:solidFill>
          <a:ln w="152400">
            <a:noFill/>
            <a:miter lim="800000"/>
            <a:headEnd/>
            <a:tailEnd/>
          </a:ln>
          <a:effectLst/>
        </p:spPr>
        <p:txBody>
          <a:bodyPr wrap="none" lIns="78446" tIns="39222" rIns="78446" bIns="39222" anchor="ctr"/>
          <a:lstStyle/>
          <a:p>
            <a:pPr>
              <a:defRPr/>
            </a:pPr>
            <a:endParaRPr lang="en-US" dirty="0"/>
          </a:p>
        </p:txBody>
      </p:sp>
      <p:grpSp>
        <p:nvGrpSpPr>
          <p:cNvPr id="25" name="Group 24"/>
          <p:cNvGrpSpPr/>
          <p:nvPr userDrawn="1"/>
        </p:nvGrpSpPr>
        <p:grpSpPr>
          <a:xfrm>
            <a:off x="-12658121" y="-24064"/>
            <a:ext cx="12259293" cy="18312064"/>
            <a:chOff x="-11225189" y="-1"/>
            <a:chExt cx="11018865" cy="32918401"/>
          </a:xfrm>
        </p:grpSpPr>
        <p:sp>
          <p:nvSpPr>
            <p:cNvPr id="26" name="Rectangle 25"/>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30”x40”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6" name="Straight Connector 35"/>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4"/>
            <a:stretch>
              <a:fillRect/>
            </a:stretch>
          </p:blipFill>
          <p:spPr>
            <a:xfrm>
              <a:off x="-10479105" y="873286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9" name="Group 38"/>
            <p:cNvGrpSpPr/>
            <p:nvPr userDrawn="1"/>
          </p:nvGrpSpPr>
          <p:grpSpPr>
            <a:xfrm>
              <a:off x="-9744993" y="19604582"/>
              <a:ext cx="7531182" cy="2685077"/>
              <a:chOff x="-4470427" y="9208123"/>
              <a:chExt cx="3470785" cy="1233639"/>
            </a:xfrm>
          </p:grpSpPr>
          <p:grpSp>
            <p:nvGrpSpPr>
              <p:cNvPr id="46" name="Group 45"/>
              <p:cNvGrpSpPr/>
              <p:nvPr userDrawn="1"/>
            </p:nvGrpSpPr>
            <p:grpSpPr>
              <a:xfrm>
                <a:off x="-2783495" y="9252356"/>
                <a:ext cx="624431" cy="1102280"/>
                <a:chOff x="-3958697" y="8525819"/>
                <a:chExt cx="779338" cy="1579559"/>
              </a:xfrm>
            </p:grpSpPr>
            <p:pic>
              <p:nvPicPr>
                <p:cNvPr id="53" name="Picture 52"/>
                <p:cNvPicPr>
                  <a:picLocks noChangeAspect="1"/>
                </p:cNvPicPr>
                <p:nvPr userDrawn="1"/>
              </p:nvPicPr>
              <p:blipFill>
                <a:blip r:embed="rId6"/>
                <a:stretch>
                  <a:fillRect/>
                </a:stretch>
              </p:blipFill>
              <p:spPr>
                <a:xfrm>
                  <a:off x="-3948160" y="8525819"/>
                  <a:ext cx="768801" cy="1090857"/>
                </a:xfrm>
                <a:prstGeom prst="rect">
                  <a:avLst/>
                </a:prstGeom>
              </p:spPr>
            </p:pic>
            <p:sp>
              <p:nvSpPr>
                <p:cNvPr id="54" name="TextBox 53"/>
                <p:cNvSpPr txBox="1"/>
                <p:nvPr userDrawn="1"/>
              </p:nvSpPr>
              <p:spPr>
                <a:xfrm>
                  <a:off x="-3958697" y="9522560"/>
                  <a:ext cx="779337" cy="582818"/>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2"/>
                <a:ext cx="1033517" cy="1102274"/>
                <a:chOff x="-2921738" y="8714808"/>
                <a:chExt cx="1420279" cy="1514763"/>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8"/>
                  <a:ext cx="1417532" cy="558913"/>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9" name="Picture 48"/>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2"/>
                <a:ext cx="1035685" cy="584650"/>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0" name="Group 39"/>
            <p:cNvGrpSpPr/>
            <p:nvPr userDrawn="1"/>
          </p:nvGrpSpPr>
          <p:grpSpPr>
            <a:xfrm>
              <a:off x="-10685966" y="23738190"/>
              <a:ext cx="9897358" cy="2453253"/>
              <a:chOff x="-4887341" y="10890293"/>
              <a:chExt cx="4561249" cy="1127129"/>
            </a:xfrm>
          </p:grpSpPr>
          <p:graphicFrame>
            <p:nvGraphicFramePr>
              <p:cNvPr id="41" name="Object 40"/>
              <p:cNvGraphicFramePr>
                <a:graphicFrameLocks noChangeAspect="1"/>
              </p:cNvGraphicFramePr>
              <p:nvPr userDrawn="1">
                <p:extLst>
                  <p:ext uri="{D42A27DB-BD31-4B8C-83A1-F6EECF244321}">
                    <p14:modId xmlns:p14="http://schemas.microsoft.com/office/powerpoint/2010/main" xmlns="" val="3944284615"/>
                  </p:ext>
                </p:extLst>
              </p:nvPr>
            </p:nvGraphicFramePr>
            <p:xfrm>
              <a:off x="-4533347" y="10890299"/>
              <a:ext cx="1828800" cy="1117600"/>
            </p:xfrm>
            <a:graphic>
              <a:graphicData uri="http://schemas.openxmlformats.org/presentationml/2006/ole">
                <p:oleObj spid="_x0000_s2098" name="Image" r:id="rId8" imgW="1828571" imgH="1117460" progId="">
                  <p:embed/>
                </p:oleObj>
              </a:graphicData>
            </a:graphic>
          </p:graphicFrame>
          <p:graphicFrame>
            <p:nvGraphicFramePr>
              <p:cNvPr id="42" name="Object 41"/>
              <p:cNvGraphicFramePr>
                <a:graphicFrameLocks noChangeAspect="1"/>
              </p:cNvGraphicFramePr>
              <p:nvPr userDrawn="1">
                <p:extLst>
                  <p:ext uri="{D42A27DB-BD31-4B8C-83A1-F6EECF244321}">
                    <p14:modId xmlns:p14="http://schemas.microsoft.com/office/powerpoint/2010/main" xmlns="" val="1959636283"/>
                  </p:ext>
                </p:extLst>
              </p:nvPr>
            </p:nvGraphicFramePr>
            <p:xfrm>
              <a:off x="-2456641" y="10893992"/>
              <a:ext cx="1828800" cy="1117600"/>
            </p:xfrm>
            <a:graphic>
              <a:graphicData uri="http://schemas.openxmlformats.org/presentationml/2006/ole">
                <p:oleObj spid="_x0000_s2099" name="Image" r:id="rId9" imgW="1828571" imgH="1117460" progId="">
                  <p:embed/>
                </p:oleObj>
              </a:graphicData>
            </a:graphic>
          </p:graphicFrame>
          <p:sp>
            <p:nvSpPr>
              <p:cNvPr id="43" name="TextBox 42"/>
              <p:cNvSpPr txBox="1"/>
              <p:nvPr userDrawn="1"/>
            </p:nvSpPr>
            <p:spPr>
              <a:xfrm rot="16200000">
                <a:off x="-5235785" y="11238737"/>
                <a:ext cx="1117601" cy="420713"/>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4" name="TextBox 43"/>
              <p:cNvSpPr txBox="1"/>
              <p:nvPr userDrawn="1"/>
            </p:nvSpPr>
            <p:spPr>
              <a:xfrm rot="16200000">
                <a:off x="-1095249" y="11248265"/>
                <a:ext cx="1117601" cy="420713"/>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5" name="Group 54"/>
          <p:cNvGrpSpPr/>
          <p:nvPr userDrawn="1"/>
        </p:nvGrpSpPr>
        <p:grpSpPr>
          <a:xfrm>
            <a:off x="27804389" y="0"/>
            <a:ext cx="12284832" cy="18309004"/>
            <a:chOff x="44157839" y="-55065"/>
            <a:chExt cx="11062139" cy="32973465"/>
          </a:xfrm>
        </p:grpSpPr>
        <p:sp>
          <p:nvSpPr>
            <p:cNvPr id="56" name="Rectangle 55"/>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7" name="Object 56"/>
            <p:cNvGraphicFramePr>
              <a:graphicFrameLocks noChangeAspect="1"/>
            </p:cNvGraphicFramePr>
            <p:nvPr userDrawn="1">
              <p:extLst>
                <p:ext uri="{D42A27DB-BD31-4B8C-83A1-F6EECF244321}">
                  <p14:modId xmlns:p14="http://schemas.microsoft.com/office/powerpoint/2010/main" xmlns="" val="4022661947"/>
                </p:ext>
              </p:extLst>
            </p:nvPr>
          </p:nvGraphicFramePr>
          <p:xfrm>
            <a:off x="46871237" y="3286607"/>
            <a:ext cx="5586150" cy="2063772"/>
          </p:xfrm>
          <a:graphic>
            <a:graphicData uri="http://schemas.openxmlformats.org/presentationml/2006/ole">
              <p:oleObj spid="_x0000_s2100" name="Image" r:id="rId10" imgW="4571429" imgH="1688889" progId="">
                <p:embed/>
              </p:oleObj>
            </a:graphicData>
          </a:graphic>
        </p:graphicFrame>
        <p:pic>
          <p:nvPicPr>
            <p:cNvPr id="58" name="Picture 57"/>
            <p:cNvPicPr>
              <a:picLocks noChangeAspect="1"/>
            </p:cNvPicPr>
            <p:nvPr userDrawn="1"/>
          </p:nvPicPr>
          <p:blipFill>
            <a:blip r:embed="rId11"/>
            <a:stretch>
              <a:fillRect/>
            </a:stretch>
          </p:blipFill>
          <p:spPr>
            <a:xfrm>
              <a:off x="44487207" y="7579895"/>
              <a:ext cx="2969584" cy="1370577"/>
            </a:xfrm>
            <a:prstGeom prst="rect">
              <a:avLst/>
            </a:prstGeom>
            <a:ln>
              <a:noFill/>
            </a:ln>
          </p:spPr>
        </p:pic>
        <p:graphicFrame>
          <p:nvGraphicFramePr>
            <p:cNvPr id="59" name="Object 58"/>
            <p:cNvGraphicFramePr>
              <a:graphicFrameLocks noChangeAspect="1"/>
            </p:cNvGraphicFramePr>
            <p:nvPr userDrawn="1">
              <p:extLst>
                <p:ext uri="{D42A27DB-BD31-4B8C-83A1-F6EECF244321}">
                  <p14:modId xmlns:p14="http://schemas.microsoft.com/office/powerpoint/2010/main" xmlns="" val="1198015845"/>
                </p:ext>
              </p:extLst>
            </p:nvPr>
          </p:nvGraphicFramePr>
          <p:xfrm>
            <a:off x="44629619" y="11328671"/>
            <a:ext cx="1482266" cy="992162"/>
          </p:xfrm>
          <a:graphic>
            <a:graphicData uri="http://schemas.openxmlformats.org/presentationml/2006/ole">
              <p:oleObj spid="_x0000_s2101" name="Image" r:id="rId12" imgW="1574603" imgH="1053968" progId="">
                <p:embed/>
              </p:oleObj>
            </a:graphicData>
          </a:graphic>
        </p:graphicFrame>
        <p:grpSp>
          <p:nvGrpSpPr>
            <p:cNvPr id="60" name="Group 59"/>
            <p:cNvGrpSpPr/>
            <p:nvPr userDrawn="1"/>
          </p:nvGrpSpPr>
          <p:grpSpPr>
            <a:xfrm>
              <a:off x="44487207" y="29414558"/>
              <a:ext cx="10354213" cy="1716970"/>
              <a:chOff x="44200453" y="28362386"/>
              <a:chExt cx="9771399" cy="1479573"/>
            </a:xfrm>
          </p:grpSpPr>
          <p:sp>
            <p:nvSpPr>
              <p:cNvPr id="62" name="Rounded Rectangle 61"/>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7" descr="http://t2.gstatic.com/images?q=tbn:ANd9GcR4APHC6TT9w54M2zn_pvCiBxUNcspYPoVxirLRphBoJabfSvu7zw">
                <a:hlinkClick r:id="rId13"/>
              </p:cNvPr>
              <p:cNvPicPr>
                <a:picLocks noChangeAspect="1" noChangeArrowheads="1"/>
              </p:cNvPicPr>
              <p:nvPr userDrawn="1"/>
            </p:nvPicPr>
            <p:blipFill>
              <a:blip r:embed="rId14" cstate="print"/>
              <a:srcRect/>
              <a:stretch>
                <a:fillRect/>
              </a:stretch>
            </p:blipFill>
            <p:spPr bwMode="auto">
              <a:xfrm>
                <a:off x="44326393" y="28460718"/>
                <a:ext cx="914401" cy="914399"/>
              </a:xfrm>
              <a:prstGeom prst="rect">
                <a:avLst/>
              </a:prstGeom>
              <a:noFill/>
              <a:ln>
                <a:noFill/>
              </a:ln>
            </p:spPr>
          </p:pic>
          <p:sp>
            <p:nvSpPr>
              <p:cNvPr id="64" name="TextBox 63"/>
              <p:cNvSpPr txBox="1"/>
              <p:nvPr userDrawn="1"/>
            </p:nvSpPr>
            <p:spPr>
              <a:xfrm>
                <a:off x="45300663" y="28552306"/>
                <a:ext cx="8671189" cy="1289653"/>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28170163" y="17338058"/>
            <a:ext cx="7629577" cy="1399638"/>
          </a:xfrm>
          <a:prstGeom prst="rect">
            <a:avLst/>
          </a:prstGeom>
          <a:noFill/>
        </p:spPr>
        <p:txBody>
          <a:bodyPr wrap="square" lIns="65304" tIns="32651" rIns="65304" bIns="32651" rtlCol="0">
            <a:spAutoFit/>
          </a:bodyPr>
          <a:lstStyle/>
          <a:p>
            <a:pPr marL="288925" indent="-288925">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5" name="Rectangle 33"/>
          <p:cNvSpPr>
            <a:spLocks noChangeArrowheads="1"/>
          </p:cNvSpPr>
          <p:nvPr userDrawn="1"/>
        </p:nvSpPr>
        <p:spPr bwMode="auto">
          <a:xfrm>
            <a:off x="572142" y="2920933"/>
            <a:ext cx="26276635" cy="14859000"/>
          </a:xfrm>
          <a:prstGeom prst="roundRect">
            <a:avLst>
              <a:gd name="adj" fmla="val 152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446" tIns="39222" rIns="78446" bIns="39222" anchor="ctr"/>
          <a:lstStyle/>
          <a:p>
            <a:pPr>
              <a:defRPr/>
            </a:pPr>
            <a:endParaRPr lang="en-US" dirty="0"/>
          </a:p>
        </p:txBody>
      </p:sp>
      <p:sp>
        <p:nvSpPr>
          <p:cNvPr id="48" name="Text Box 14"/>
          <p:cNvSpPr txBox="1">
            <a:spLocks noChangeArrowheads="1"/>
          </p:cNvSpPr>
          <p:nvPr userDrawn="1"/>
        </p:nvSpPr>
        <p:spPr bwMode="auto">
          <a:xfrm>
            <a:off x="1129101" y="17941966"/>
            <a:ext cx="2366237" cy="298337"/>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emf"/><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emf"/><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alpha val="44000"/>
          </a:srgbClr>
        </a:solidFill>
        <a:effectLst/>
      </p:bgPr>
    </p:bg>
    <p:spTree>
      <p:nvGrpSpPr>
        <p:cNvPr id="1" name=""/>
        <p:cNvGrpSpPr/>
        <p:nvPr/>
      </p:nvGrpSpPr>
      <p:grpSpPr>
        <a:xfrm>
          <a:off x="0" y="0"/>
          <a:ext cx="0" cy="0"/>
          <a:chOff x="0" y="0"/>
          <a:chExt cx="0" cy="0"/>
        </a:xfrm>
      </p:grpSpPr>
      <p:sp>
        <p:nvSpPr>
          <p:cNvPr id="83" name="Text Placeholder 82"/>
          <p:cNvSpPr>
            <a:spLocks noGrp="1"/>
          </p:cNvSpPr>
          <p:nvPr>
            <p:ph type="body" sz="quarter" idx="10"/>
          </p:nvPr>
        </p:nvSpPr>
        <p:spPr>
          <a:xfrm>
            <a:off x="2470484" y="5165558"/>
            <a:ext cx="2983832" cy="461667"/>
          </a:xfrm>
        </p:spPr>
        <p:txBody>
          <a:bodyPr/>
          <a:lstStyle/>
          <a:p>
            <a:r>
              <a:rPr lang="en-US" sz="1800" dirty="0" smtClean="0">
                <a:solidFill>
                  <a:srgbClr val="7030A0"/>
                </a:solidFill>
              </a:rPr>
              <a:t>Cause and Effect diagram</a:t>
            </a:r>
            <a:endParaRPr lang="en-US" sz="1800" dirty="0">
              <a:solidFill>
                <a:srgbClr val="7030A0"/>
              </a:solidFill>
            </a:endParaRPr>
          </a:p>
        </p:txBody>
      </p:sp>
      <p:sp>
        <p:nvSpPr>
          <p:cNvPr id="92" name="Text Placeholder 91"/>
          <p:cNvSpPr>
            <a:spLocks noGrp="1"/>
          </p:cNvSpPr>
          <p:nvPr>
            <p:ph type="body" sz="quarter" idx="96"/>
          </p:nvPr>
        </p:nvSpPr>
        <p:spPr>
          <a:xfrm>
            <a:off x="1844566" y="10783614"/>
            <a:ext cx="3609750" cy="673055"/>
          </a:xfrm>
        </p:spPr>
        <p:txBody>
          <a:bodyPr/>
          <a:lstStyle/>
          <a:p>
            <a:r>
              <a:rPr lang="en-US" sz="1800" dirty="0" smtClean="0"/>
              <a:t>               Control Chart</a:t>
            </a:r>
            <a:endParaRPr lang="en-US" sz="1800" dirty="0"/>
          </a:p>
        </p:txBody>
      </p:sp>
      <p:sp>
        <p:nvSpPr>
          <p:cNvPr id="95" name="Text Placeholder 94"/>
          <p:cNvSpPr>
            <a:spLocks noGrp="1"/>
          </p:cNvSpPr>
          <p:nvPr>
            <p:ph type="body" sz="quarter" idx="151"/>
          </p:nvPr>
        </p:nvSpPr>
        <p:spPr>
          <a:xfrm>
            <a:off x="-6480" y="-1"/>
            <a:ext cx="27438480" cy="2786743"/>
          </a:xfrm>
          <a:ln>
            <a:solidFill>
              <a:schemeClr val="accent5">
                <a:lumMod val="50000"/>
              </a:schemeClr>
            </a:solidFill>
          </a:ln>
        </p:spPr>
        <p:txBody>
          <a:bodyPr>
            <a:noAutofit/>
          </a:bodyPr>
          <a:lstStyle/>
          <a:p>
            <a:r>
              <a:rPr lang="en-US" sz="8000" dirty="0" smtClean="0">
                <a:solidFill>
                  <a:schemeClr val="accent4">
                    <a:lumMod val="40000"/>
                    <a:lumOff val="60000"/>
                  </a:schemeClr>
                </a:solidFill>
              </a:rPr>
              <a:t>Exploratory Data Analysis Using Minitab</a:t>
            </a:r>
            <a:endParaRPr lang="en-US" sz="8000" dirty="0">
              <a:solidFill>
                <a:schemeClr val="accent4">
                  <a:lumMod val="40000"/>
                  <a:lumOff val="60000"/>
                </a:schemeClr>
              </a:solidFill>
            </a:endParaRPr>
          </a:p>
        </p:txBody>
      </p:sp>
      <p:pic>
        <p:nvPicPr>
          <p:cNvPr id="4098" name="Picture 2"/>
          <p:cNvPicPr>
            <a:picLocks noChangeAspect="1" noChangeArrowheads="1"/>
          </p:cNvPicPr>
          <p:nvPr/>
        </p:nvPicPr>
        <p:blipFill>
          <a:blip r:embed="rId2"/>
          <a:srcRect/>
          <a:stretch>
            <a:fillRect/>
          </a:stretch>
        </p:blipFill>
        <p:spPr bwMode="auto">
          <a:xfrm>
            <a:off x="16705943" y="5534891"/>
            <a:ext cx="7257144" cy="270196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066091" y="3264344"/>
            <a:ext cx="5744613" cy="1901214"/>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7535917" y="3264345"/>
            <a:ext cx="5391807" cy="1901214"/>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14354629" y="3343629"/>
            <a:ext cx="5573486" cy="1821930"/>
          </a:xfrm>
          <a:prstGeom prst="rect">
            <a:avLst/>
          </a:prstGeom>
          <a:noFill/>
          <a:ln w="9525">
            <a:noFill/>
            <a:miter lim="800000"/>
            <a:headEnd/>
            <a:tailEnd/>
          </a:ln>
          <a:effectLst/>
        </p:spPr>
      </p:pic>
      <p:pic>
        <p:nvPicPr>
          <p:cNvPr id="4102" name="Picture 6"/>
          <p:cNvPicPr>
            <a:picLocks noChangeAspect="1" noChangeArrowheads="1"/>
          </p:cNvPicPr>
          <p:nvPr/>
        </p:nvPicPr>
        <p:blipFill>
          <a:blip r:embed="rId6"/>
          <a:srcRect/>
          <a:stretch>
            <a:fillRect/>
          </a:stretch>
        </p:blipFill>
        <p:spPr bwMode="auto">
          <a:xfrm>
            <a:off x="1066091" y="10702226"/>
            <a:ext cx="5744612" cy="2137719"/>
          </a:xfrm>
          <a:prstGeom prst="rect">
            <a:avLst/>
          </a:prstGeom>
          <a:noFill/>
          <a:ln w="9525">
            <a:noFill/>
            <a:miter lim="800000"/>
            <a:headEnd/>
            <a:tailEnd/>
          </a:ln>
          <a:effectLst/>
        </p:spPr>
      </p:pic>
      <p:pic>
        <p:nvPicPr>
          <p:cNvPr id="4103" name="Picture 7"/>
          <p:cNvPicPr>
            <a:picLocks noChangeAspect="1" noChangeArrowheads="1"/>
          </p:cNvPicPr>
          <p:nvPr/>
        </p:nvPicPr>
        <p:blipFill>
          <a:blip r:embed="rId7"/>
          <a:srcRect/>
          <a:stretch>
            <a:fillRect/>
          </a:stretch>
        </p:blipFill>
        <p:spPr bwMode="auto">
          <a:xfrm>
            <a:off x="20479657" y="3343629"/>
            <a:ext cx="5914572" cy="1822447"/>
          </a:xfrm>
          <a:prstGeom prst="rect">
            <a:avLst/>
          </a:prstGeom>
          <a:noFill/>
          <a:ln w="9525">
            <a:noFill/>
            <a:miter lim="800000"/>
            <a:headEnd/>
            <a:tailEnd/>
          </a:ln>
          <a:effectLst/>
        </p:spPr>
      </p:pic>
      <p:pic>
        <p:nvPicPr>
          <p:cNvPr id="4104" name="Picture 8"/>
          <p:cNvPicPr>
            <a:picLocks noChangeAspect="1" noChangeArrowheads="1"/>
          </p:cNvPicPr>
          <p:nvPr/>
        </p:nvPicPr>
        <p:blipFill>
          <a:blip r:embed="rId8"/>
          <a:srcRect/>
          <a:stretch>
            <a:fillRect/>
          </a:stretch>
        </p:blipFill>
        <p:spPr bwMode="auto">
          <a:xfrm>
            <a:off x="7535917" y="10702226"/>
            <a:ext cx="5391808" cy="2137719"/>
          </a:xfrm>
          <a:prstGeom prst="rect">
            <a:avLst/>
          </a:prstGeom>
          <a:noFill/>
          <a:ln w="9525">
            <a:noFill/>
            <a:miter lim="800000"/>
            <a:headEnd/>
            <a:tailEnd/>
          </a:ln>
          <a:effectLst/>
        </p:spPr>
      </p:pic>
      <p:sp>
        <p:nvSpPr>
          <p:cNvPr id="27" name="TextBox 26"/>
          <p:cNvSpPr txBox="1"/>
          <p:nvPr/>
        </p:nvSpPr>
        <p:spPr>
          <a:xfrm>
            <a:off x="8694056" y="5165559"/>
            <a:ext cx="3106058"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1800" dirty="0" smtClean="0">
                <a:solidFill>
                  <a:srgbClr val="7030A0"/>
                </a:solidFill>
                <a:latin typeface="Times New Roman" panose="02020603050405020304" pitchFamily="18" charset="0"/>
                <a:cs typeface="Times New Roman" panose="02020603050405020304" pitchFamily="18" charset="0"/>
              </a:rPr>
              <a:t>Pareto Chart</a:t>
            </a:r>
          </a:p>
        </p:txBody>
      </p:sp>
      <p:sp>
        <p:nvSpPr>
          <p:cNvPr id="29" name="TextBox 28"/>
          <p:cNvSpPr txBox="1"/>
          <p:nvPr/>
        </p:nvSpPr>
        <p:spPr>
          <a:xfrm>
            <a:off x="9637485" y="13019314"/>
            <a:ext cx="1654629" cy="369332"/>
          </a:xfrm>
          <a:prstGeom prst="rect">
            <a:avLst/>
          </a:prstGeom>
          <a:noFill/>
        </p:spPr>
        <p:txBody>
          <a:bodyPr wrap="square" rtlCol="0">
            <a:spAutoFit/>
          </a:bodyPr>
          <a:lstStyle/>
          <a:p>
            <a:r>
              <a:rPr lang="en-US" sz="1800" dirty="0" err="1" smtClean="0">
                <a:solidFill>
                  <a:srgbClr val="7030A0"/>
                </a:solidFill>
                <a:latin typeface="Times New Roman" panose="02020603050405020304" pitchFamily="18" charset="0"/>
                <a:cs typeface="Times New Roman" panose="02020603050405020304" pitchFamily="18" charset="0"/>
              </a:rPr>
              <a:t>Scatterplot</a:t>
            </a:r>
            <a:endParaRPr lang="en-US" sz="1800" dirty="0" smtClean="0">
              <a:solidFill>
                <a:srgbClr val="7030A0"/>
              </a:solidFill>
              <a:latin typeface="Times New Roman" panose="02020603050405020304" pitchFamily="18" charset="0"/>
              <a:cs typeface="Times New Roman" panose="02020603050405020304" pitchFamily="18" charset="0"/>
            </a:endParaRPr>
          </a:p>
        </p:txBody>
      </p:sp>
      <p:sp>
        <p:nvSpPr>
          <p:cNvPr id="31" name="TextBox 30"/>
          <p:cNvSpPr txBox="1"/>
          <p:nvPr/>
        </p:nvSpPr>
        <p:spPr>
          <a:xfrm>
            <a:off x="21118286" y="5166076"/>
            <a:ext cx="5275942" cy="369332"/>
          </a:xfrm>
          <a:prstGeom prst="rect">
            <a:avLst/>
          </a:prstGeom>
          <a:noFill/>
        </p:spPr>
        <p:txBody>
          <a:bodyPr wrap="square" rtlCol="0">
            <a:spAutoFit/>
          </a:bodyPr>
          <a:lstStyle/>
          <a:p>
            <a:r>
              <a:rPr lang="en-US" sz="1800" dirty="0" smtClean="0">
                <a:solidFill>
                  <a:srgbClr val="7030A0"/>
                </a:solidFill>
                <a:latin typeface="Times New Roman" panose="02020603050405020304" pitchFamily="18" charset="0"/>
                <a:cs typeface="Times New Roman" panose="02020603050405020304" pitchFamily="18" charset="0"/>
              </a:rPr>
              <a:t>             Probability Plot of </a:t>
            </a:r>
            <a:r>
              <a:rPr lang="en-US" sz="1800" dirty="0" err="1" smtClean="0">
                <a:solidFill>
                  <a:srgbClr val="7030A0"/>
                </a:solidFill>
                <a:latin typeface="Times New Roman" panose="02020603050405020304" pitchFamily="18" charset="0"/>
                <a:cs typeface="Times New Roman" panose="02020603050405020304" pitchFamily="18" charset="0"/>
              </a:rPr>
              <a:t>Breakstrength</a:t>
            </a:r>
            <a:endParaRPr lang="en-US" sz="1800" dirty="0" smtClean="0">
              <a:solidFill>
                <a:srgbClr val="7030A0"/>
              </a:solidFill>
              <a:latin typeface="Times New Roman" panose="02020603050405020304" pitchFamily="18" charset="0"/>
              <a:cs typeface="Times New Roman" panose="02020603050405020304" pitchFamily="18" charset="0"/>
            </a:endParaRPr>
          </a:p>
        </p:txBody>
      </p:sp>
      <p:sp>
        <p:nvSpPr>
          <p:cNvPr id="32" name="Text Placeholder 31"/>
          <p:cNvSpPr>
            <a:spLocks noGrp="1"/>
          </p:cNvSpPr>
          <p:nvPr>
            <p:ph type="body" sz="quarter" idx="150"/>
          </p:nvPr>
        </p:nvSpPr>
        <p:spPr>
          <a:xfrm rot="10800000" flipV="1">
            <a:off x="20789149" y="914401"/>
            <a:ext cx="6009901" cy="1607142"/>
          </a:xfrm>
        </p:spPr>
        <p:txBody>
          <a:bodyPr>
            <a:noAutofit/>
          </a:bodyPr>
          <a:lstStyle/>
          <a:p>
            <a:r>
              <a:rPr lang="en-US" sz="3200" dirty="0" err="1" smtClean="0">
                <a:solidFill>
                  <a:schemeClr val="accent4">
                    <a:lumMod val="20000"/>
                    <a:lumOff val="80000"/>
                  </a:schemeClr>
                </a:solidFill>
              </a:rPr>
              <a:t>Rumana</a:t>
            </a:r>
            <a:r>
              <a:rPr lang="en-US" sz="3200" dirty="0" smtClean="0">
                <a:solidFill>
                  <a:schemeClr val="accent4">
                    <a:lumMod val="20000"/>
                    <a:lumOff val="80000"/>
                  </a:schemeClr>
                </a:solidFill>
              </a:rPr>
              <a:t>  </a:t>
            </a:r>
            <a:r>
              <a:rPr lang="en-US" sz="3200" dirty="0" err="1" smtClean="0">
                <a:solidFill>
                  <a:schemeClr val="accent4">
                    <a:lumMod val="20000"/>
                    <a:lumOff val="80000"/>
                  </a:schemeClr>
                </a:solidFill>
              </a:rPr>
              <a:t>Jahan</a:t>
            </a:r>
            <a:r>
              <a:rPr lang="en-US" sz="3200" dirty="0" smtClean="0">
                <a:solidFill>
                  <a:schemeClr val="accent4">
                    <a:lumMod val="20000"/>
                    <a:lumOff val="80000"/>
                  </a:schemeClr>
                </a:solidFill>
              </a:rPr>
              <a:t> </a:t>
            </a:r>
          </a:p>
          <a:p>
            <a:r>
              <a:rPr lang="en-US" sz="3200" dirty="0" smtClean="0">
                <a:solidFill>
                  <a:schemeClr val="accent4">
                    <a:lumMod val="20000"/>
                    <a:lumOff val="80000"/>
                  </a:schemeClr>
                </a:solidFill>
              </a:rPr>
              <a:t>IPE:01</a:t>
            </a:r>
          </a:p>
          <a:p>
            <a:r>
              <a:rPr lang="en-US" sz="3200" dirty="0" smtClean="0">
                <a:solidFill>
                  <a:schemeClr val="accent4">
                    <a:lumMod val="20000"/>
                    <a:lumOff val="80000"/>
                  </a:schemeClr>
                </a:solidFill>
              </a:rPr>
              <a:t>ID:201636031</a:t>
            </a:r>
            <a:endParaRPr lang="en-US" sz="3200" dirty="0">
              <a:solidFill>
                <a:schemeClr val="accent4">
                  <a:lumMod val="20000"/>
                  <a:lumOff val="80000"/>
                </a:schemeClr>
              </a:solidFill>
            </a:endParaRPr>
          </a:p>
        </p:txBody>
      </p:sp>
      <p:sp>
        <p:nvSpPr>
          <p:cNvPr id="39" name="Rounded Rectangle 38"/>
          <p:cNvSpPr/>
          <p:nvPr/>
        </p:nvSpPr>
        <p:spPr>
          <a:xfrm>
            <a:off x="13999029" y="11621407"/>
            <a:ext cx="6277428" cy="509905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smtClean="0">
                <a:solidFill>
                  <a:srgbClr val="002060"/>
                </a:solidFill>
              </a:rPr>
              <a:t>MINITAB has many advantages for statistics, for example it save time when we are interested in making basic descriptive statistics for a large size sample, conducting hypotheses testing, writing a statistical report and scanning given data. For These data analysis</a:t>
            </a:r>
          </a:p>
        </p:txBody>
      </p:sp>
      <p:pic>
        <p:nvPicPr>
          <p:cNvPr id="4106" name="Picture 10"/>
          <p:cNvPicPr>
            <a:picLocks noChangeAspect="1" noChangeArrowheads="1"/>
          </p:cNvPicPr>
          <p:nvPr/>
        </p:nvPicPr>
        <p:blipFill>
          <a:blip r:embed="rId9"/>
          <a:srcRect/>
          <a:stretch>
            <a:fillRect/>
          </a:stretch>
        </p:blipFill>
        <p:spPr bwMode="auto">
          <a:xfrm>
            <a:off x="20789149" y="8835081"/>
            <a:ext cx="5365594" cy="2137719"/>
          </a:xfrm>
          <a:prstGeom prst="rect">
            <a:avLst/>
          </a:prstGeom>
          <a:noFill/>
          <a:ln w="9525">
            <a:noFill/>
            <a:miter lim="800000"/>
            <a:headEnd/>
            <a:tailEnd/>
          </a:ln>
          <a:effectLst/>
        </p:spPr>
      </p:pic>
      <p:sp>
        <p:nvSpPr>
          <p:cNvPr id="42" name="TextBox 41"/>
          <p:cNvSpPr txBox="1"/>
          <p:nvPr/>
        </p:nvSpPr>
        <p:spPr>
          <a:xfrm>
            <a:off x="16154400" y="5165559"/>
            <a:ext cx="1988457" cy="369332"/>
          </a:xfrm>
          <a:prstGeom prst="rect">
            <a:avLst/>
          </a:prstGeom>
          <a:noFill/>
        </p:spPr>
        <p:txBody>
          <a:bodyPr wrap="square" rtlCol="0">
            <a:spAutoFit/>
          </a:bodyPr>
          <a:lstStyle/>
          <a:p>
            <a:r>
              <a:rPr lang="en-US" sz="1800" dirty="0" smtClean="0">
                <a:solidFill>
                  <a:srgbClr val="7030A0"/>
                </a:solidFill>
                <a:latin typeface="Times New Roman" panose="02020603050405020304" pitchFamily="18" charset="0"/>
                <a:cs typeface="Times New Roman" panose="02020603050405020304" pitchFamily="18" charset="0"/>
              </a:rPr>
              <a:t>           </a:t>
            </a:r>
            <a:r>
              <a:rPr lang="en-US" sz="1800" dirty="0" err="1" smtClean="0">
                <a:solidFill>
                  <a:srgbClr val="7030A0"/>
                </a:solidFill>
                <a:latin typeface="Times New Roman" panose="02020603050405020304" pitchFamily="18" charset="0"/>
                <a:cs typeface="Times New Roman" panose="02020603050405020304" pitchFamily="18" charset="0"/>
              </a:rPr>
              <a:t>Boxplot</a:t>
            </a:r>
            <a:endParaRPr lang="en-US" sz="1800" dirty="0" smtClean="0">
              <a:solidFill>
                <a:srgbClr val="7030A0"/>
              </a:solidFill>
              <a:latin typeface="Times New Roman" panose="02020603050405020304" pitchFamily="18" charset="0"/>
              <a:cs typeface="Times New Roman" panose="02020603050405020304" pitchFamily="18" charset="0"/>
            </a:endParaRPr>
          </a:p>
        </p:txBody>
      </p:sp>
      <p:pic>
        <p:nvPicPr>
          <p:cNvPr id="44" name="Picture 43">
            <a:extLst>
              <a:ext uri="{FF2B5EF4-FFF2-40B4-BE49-F238E27FC236}">
                <a16:creationId xmlns:a16="http://schemas.microsoft.com/office/drawing/2014/main" xmlns="" id="{2D322CB3-63A9-43DD-A59D-CD9D6D920DF6}"/>
              </a:ext>
            </a:extLst>
          </p:cNvPr>
          <p:cNvPicPr>
            <a:picLocks noChangeAspect="1"/>
          </p:cNvPicPr>
          <p:nvPr/>
        </p:nvPicPr>
        <p:blipFill>
          <a:blip r:embed="rId10"/>
          <a:stretch>
            <a:fillRect/>
          </a:stretch>
        </p:blipFill>
        <p:spPr>
          <a:xfrm>
            <a:off x="3454400" y="6371417"/>
            <a:ext cx="7155542" cy="3285561"/>
          </a:xfrm>
          <a:prstGeom prst="rect">
            <a:avLst/>
          </a:prstGeom>
        </p:spPr>
      </p:pic>
      <p:pic>
        <p:nvPicPr>
          <p:cNvPr id="45" name="Picture 44">
            <a:extLst>
              <a:ext uri="{FF2B5EF4-FFF2-40B4-BE49-F238E27FC236}">
                <a16:creationId xmlns:a16="http://schemas.microsoft.com/office/drawing/2014/main" xmlns="" id="{ED2FE0DE-55C4-46FA-8603-B1FB2F91773E}"/>
              </a:ext>
            </a:extLst>
          </p:cNvPr>
          <p:cNvPicPr>
            <a:picLocks noChangeAspect="1"/>
          </p:cNvPicPr>
          <p:nvPr/>
        </p:nvPicPr>
        <p:blipFill>
          <a:blip r:embed="rId11"/>
          <a:stretch>
            <a:fillRect/>
          </a:stretch>
        </p:blipFill>
        <p:spPr>
          <a:xfrm>
            <a:off x="2772228" y="14059807"/>
            <a:ext cx="8519886" cy="2152650"/>
          </a:xfrm>
          <a:prstGeom prst="rect">
            <a:avLst/>
          </a:prstGeom>
        </p:spPr>
      </p:pic>
      <p:sp>
        <p:nvSpPr>
          <p:cNvPr id="47" name="TextBox 46"/>
          <p:cNvSpPr txBox="1"/>
          <p:nvPr/>
        </p:nvSpPr>
        <p:spPr>
          <a:xfrm>
            <a:off x="18868570" y="8236860"/>
            <a:ext cx="3570515" cy="369332"/>
          </a:xfrm>
          <a:prstGeom prst="rect">
            <a:avLst/>
          </a:prstGeom>
          <a:noFill/>
        </p:spPr>
        <p:txBody>
          <a:bodyPr wrap="square" rtlCol="0">
            <a:spAutoFit/>
          </a:bodyPr>
          <a:lstStyle/>
          <a:p>
            <a:r>
              <a:rPr lang="en-US" sz="1800" dirty="0" smtClean="0">
                <a:solidFill>
                  <a:srgbClr val="7030A0"/>
                </a:solidFill>
                <a:latin typeface="Times New Roman" panose="02020603050405020304" pitchFamily="18" charset="0"/>
                <a:cs typeface="Times New Roman" panose="02020603050405020304" pitchFamily="18" charset="0"/>
              </a:rPr>
              <a:t>                Histogram</a:t>
            </a:r>
          </a:p>
        </p:txBody>
      </p:sp>
      <p:sp>
        <p:nvSpPr>
          <p:cNvPr id="48" name="TextBox 47"/>
          <p:cNvSpPr txBox="1"/>
          <p:nvPr/>
        </p:nvSpPr>
        <p:spPr>
          <a:xfrm>
            <a:off x="16415656" y="10972800"/>
            <a:ext cx="2061029" cy="369332"/>
          </a:xfrm>
          <a:prstGeom prst="rect">
            <a:avLst/>
          </a:prstGeom>
          <a:noFill/>
        </p:spPr>
        <p:txBody>
          <a:bodyPr wrap="square" rtlCol="0">
            <a:spAutoFit/>
          </a:bodyPr>
          <a:lstStyle/>
          <a:p>
            <a:r>
              <a:rPr lang="en-US" sz="1800" dirty="0" smtClean="0">
                <a:solidFill>
                  <a:srgbClr val="7030A0"/>
                </a:solidFill>
                <a:latin typeface="Times New Roman" panose="02020603050405020304" pitchFamily="18" charset="0"/>
                <a:cs typeface="Times New Roman" panose="02020603050405020304" pitchFamily="18" charset="0"/>
              </a:rPr>
              <a:t>Interval Plot</a:t>
            </a:r>
          </a:p>
        </p:txBody>
      </p:sp>
      <p:sp>
        <p:nvSpPr>
          <p:cNvPr id="49" name="TextBox 48"/>
          <p:cNvSpPr txBox="1"/>
          <p:nvPr/>
        </p:nvSpPr>
        <p:spPr>
          <a:xfrm>
            <a:off x="22439086" y="10972800"/>
            <a:ext cx="2558966" cy="369332"/>
          </a:xfrm>
          <a:prstGeom prst="rect">
            <a:avLst/>
          </a:prstGeom>
          <a:noFill/>
        </p:spPr>
        <p:txBody>
          <a:bodyPr wrap="square" rtlCol="0">
            <a:spAutoFit/>
          </a:bodyPr>
          <a:lstStyle/>
          <a:p>
            <a:r>
              <a:rPr lang="en-US" sz="1800" dirty="0" smtClean="0">
                <a:solidFill>
                  <a:srgbClr val="7030A0"/>
                </a:solidFill>
                <a:latin typeface="Times New Roman" panose="02020603050405020304" pitchFamily="18" charset="0"/>
                <a:cs typeface="Times New Roman" panose="02020603050405020304" pitchFamily="18" charset="0"/>
              </a:rPr>
              <a:t>Distribution plot</a:t>
            </a:r>
          </a:p>
        </p:txBody>
      </p:sp>
      <p:sp>
        <p:nvSpPr>
          <p:cNvPr id="51" name="TextBox 50"/>
          <p:cNvSpPr txBox="1"/>
          <p:nvPr/>
        </p:nvSpPr>
        <p:spPr>
          <a:xfrm>
            <a:off x="3091543" y="13019314"/>
            <a:ext cx="1409360" cy="369332"/>
          </a:xfrm>
          <a:prstGeom prst="rect">
            <a:avLst/>
          </a:prstGeom>
          <a:noFill/>
        </p:spPr>
        <p:txBody>
          <a:bodyPr wrap="none" rtlCol="0">
            <a:spAutoFit/>
          </a:bodyPr>
          <a:lstStyle/>
          <a:p>
            <a:r>
              <a:rPr lang="en-US" sz="1800" dirty="0" smtClean="0">
                <a:solidFill>
                  <a:srgbClr val="7030A0"/>
                </a:solidFill>
                <a:latin typeface="Times New Roman" panose="02020603050405020304" pitchFamily="18" charset="0"/>
                <a:cs typeface="Times New Roman" panose="02020603050405020304" pitchFamily="18" charset="0"/>
              </a:rPr>
              <a:t>Control chart</a:t>
            </a:r>
          </a:p>
        </p:txBody>
      </p:sp>
      <p:sp>
        <p:nvSpPr>
          <p:cNvPr id="52" name="TextBox 51"/>
          <p:cNvSpPr txBox="1"/>
          <p:nvPr/>
        </p:nvSpPr>
        <p:spPr>
          <a:xfrm>
            <a:off x="6516914" y="9656978"/>
            <a:ext cx="2177142" cy="369332"/>
          </a:xfrm>
          <a:prstGeom prst="rect">
            <a:avLst/>
          </a:prstGeom>
          <a:noFill/>
        </p:spPr>
        <p:txBody>
          <a:bodyPr wrap="square" rtlCol="0">
            <a:spAutoFit/>
          </a:bodyPr>
          <a:lstStyle/>
          <a:p>
            <a:r>
              <a:rPr lang="en-US" sz="1800" dirty="0" smtClean="0">
                <a:solidFill>
                  <a:srgbClr val="7030A0"/>
                </a:solidFill>
                <a:latin typeface="Times New Roman" panose="02020603050405020304" pitchFamily="18" charset="0"/>
                <a:cs typeface="Times New Roman" panose="02020603050405020304" pitchFamily="18" charset="0"/>
              </a:rPr>
              <a:t>Bubble plot</a:t>
            </a:r>
          </a:p>
        </p:txBody>
      </p:sp>
      <p:sp>
        <p:nvSpPr>
          <p:cNvPr id="53" name="Rounded Rectangle 52"/>
          <p:cNvSpPr/>
          <p:nvPr/>
        </p:nvSpPr>
        <p:spPr>
          <a:xfrm>
            <a:off x="20789149" y="11648167"/>
            <a:ext cx="5801021" cy="507229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800" dirty="0" smtClean="0">
                <a:solidFill>
                  <a:srgbClr val="002060"/>
                </a:solidFill>
              </a:rPr>
              <a:t>I have to use the following </a:t>
            </a:r>
            <a:r>
              <a:rPr lang="en-US" sz="1800" dirty="0" err="1" smtClean="0">
                <a:solidFill>
                  <a:srgbClr val="002060"/>
                </a:solidFill>
              </a:rPr>
              <a:t>fuctions</a:t>
            </a:r>
            <a:r>
              <a:rPr lang="en-US" sz="1800" dirty="0" smtClean="0">
                <a:solidFill>
                  <a:srgbClr val="002060"/>
                </a:solidFill>
              </a:rPr>
              <a:t> in MINITAB:</a:t>
            </a:r>
          </a:p>
          <a:p>
            <a:pPr lvl="0" algn="just"/>
            <a:r>
              <a:rPr lang="en-US" sz="1800" b="1" dirty="0" smtClean="0">
                <a:solidFill>
                  <a:srgbClr val="002060"/>
                </a:solidFill>
              </a:rPr>
              <a:t>Stat </a:t>
            </a:r>
            <a:r>
              <a:rPr lang="en-US" sz="1800" dirty="0" smtClean="0">
                <a:solidFill>
                  <a:srgbClr val="002060"/>
                </a:solidFill>
              </a:rPr>
              <a:t>-use this menu to </a:t>
            </a:r>
            <a:r>
              <a:rPr lang="en-US" sz="1800" dirty="0" err="1" smtClean="0">
                <a:solidFill>
                  <a:srgbClr val="002060"/>
                </a:solidFill>
              </a:rPr>
              <a:t>analyse</a:t>
            </a:r>
            <a:r>
              <a:rPr lang="en-US" sz="1800" dirty="0" smtClean="0">
                <a:solidFill>
                  <a:srgbClr val="002060"/>
                </a:solidFill>
              </a:rPr>
              <a:t>  data. This key menu performs many useful statistical functions</a:t>
            </a:r>
          </a:p>
          <a:p>
            <a:pPr lvl="0" algn="just"/>
            <a:r>
              <a:rPr lang="en-US" sz="1800" b="1" dirty="0" smtClean="0">
                <a:solidFill>
                  <a:srgbClr val="002060"/>
                </a:solidFill>
              </a:rPr>
              <a:t>Regression submenu: </a:t>
            </a:r>
            <a:r>
              <a:rPr lang="en-US" sz="1800" dirty="0" smtClean="0">
                <a:solidFill>
                  <a:srgbClr val="002060"/>
                </a:solidFill>
              </a:rPr>
              <a:t>MINITAB has a </a:t>
            </a:r>
            <a:r>
              <a:rPr lang="en-US" sz="1800" b="1" dirty="0" smtClean="0">
                <a:solidFill>
                  <a:srgbClr val="002060"/>
                </a:solidFill>
              </a:rPr>
              <a:t>Regression</a:t>
            </a:r>
            <a:r>
              <a:rPr lang="en-US" sz="1800" dirty="0" smtClean="0">
                <a:solidFill>
                  <a:srgbClr val="002060"/>
                </a:solidFill>
              </a:rPr>
              <a:t> submenu in </a:t>
            </a:r>
            <a:r>
              <a:rPr lang="en-US" sz="1800" b="1" dirty="0" smtClean="0">
                <a:solidFill>
                  <a:srgbClr val="002060"/>
                </a:solidFill>
              </a:rPr>
              <a:t>Stat</a:t>
            </a:r>
            <a:r>
              <a:rPr lang="en-US" sz="1800" dirty="0" smtClean="0">
                <a:solidFill>
                  <a:srgbClr val="002060"/>
                </a:solidFill>
              </a:rPr>
              <a:t> to perform the analyses.</a:t>
            </a:r>
            <a:r>
              <a:rPr lang="en-US" sz="1800" b="1" dirty="0" smtClean="0">
                <a:solidFill>
                  <a:srgbClr val="002060"/>
                </a:solidFill>
              </a:rPr>
              <a:t> </a:t>
            </a:r>
          </a:p>
          <a:p>
            <a:pPr lvl="0" algn="just"/>
            <a:r>
              <a:rPr lang="en-US" sz="1800" b="1" dirty="0" smtClean="0">
                <a:solidFill>
                  <a:srgbClr val="002060"/>
                </a:solidFill>
              </a:rPr>
              <a:t>Graph </a:t>
            </a:r>
            <a:r>
              <a:rPr lang="en-US" sz="1800" dirty="0" smtClean="0">
                <a:solidFill>
                  <a:srgbClr val="002060"/>
                </a:solidFill>
              </a:rPr>
              <a:t>-use this menu to graphically represent the data.</a:t>
            </a:r>
          </a:p>
          <a:p>
            <a:pPr lvl="0" algn="just"/>
            <a:r>
              <a:rPr lang="en-US" sz="1800" b="1" dirty="0" smtClean="0">
                <a:solidFill>
                  <a:srgbClr val="002060"/>
                </a:solidFill>
              </a:rPr>
              <a:t>Editor </a:t>
            </a:r>
            <a:r>
              <a:rPr lang="en-US" sz="1800" dirty="0" smtClean="0">
                <a:solidFill>
                  <a:srgbClr val="002060"/>
                </a:solidFill>
              </a:rPr>
              <a:t>-use this menu to edit and format </a:t>
            </a:r>
            <a:r>
              <a:rPr lang="en-US" sz="1800" dirty="0" err="1" smtClean="0">
                <a:solidFill>
                  <a:srgbClr val="002060"/>
                </a:solidFill>
              </a:rPr>
              <a:t>thedata</a:t>
            </a:r>
            <a:r>
              <a:rPr lang="en-US" sz="1800" dirty="0" smtClean="0">
                <a:solidFill>
                  <a:srgbClr val="002060"/>
                </a:solidFill>
              </a:rPr>
              <a:t>.</a:t>
            </a:r>
          </a:p>
          <a:p>
            <a:pPr lvl="0" algn="just"/>
            <a:r>
              <a:rPr lang="en-US" sz="1800" b="1" dirty="0" smtClean="0">
                <a:solidFill>
                  <a:srgbClr val="002060"/>
                </a:solidFill>
              </a:rPr>
              <a:t>Help - </a:t>
            </a:r>
            <a:r>
              <a:rPr lang="en-US" sz="1800" dirty="0" smtClean="0">
                <a:solidFill>
                  <a:srgbClr val="002060"/>
                </a:solidFill>
              </a:rPr>
              <a:t>this opens a standard Microsoft Help window containing information on how to use the many features of Minitab. </a:t>
            </a:r>
          </a:p>
          <a:p>
            <a:pPr lvl="0" algn="just"/>
            <a:r>
              <a:rPr lang="en-US" sz="1800" dirty="0" smtClean="0">
                <a:solidFill>
                  <a:srgbClr val="002060"/>
                </a:solidFill>
              </a:rPr>
              <a:t>Some Other features are quality tools, control chart etc. submenu under stat menu .</a:t>
            </a:r>
          </a:p>
          <a:p>
            <a:pPr algn="just"/>
            <a:r>
              <a:rPr lang="en-US" sz="1800" dirty="0" smtClean="0">
                <a:solidFill>
                  <a:srgbClr val="002060"/>
                </a:solidFill>
              </a:rPr>
              <a:t>To end a Minitab windows session choose </a:t>
            </a:r>
            <a:r>
              <a:rPr lang="en-US" sz="1800" b="1" dirty="0" smtClean="0">
                <a:solidFill>
                  <a:srgbClr val="002060"/>
                </a:solidFill>
              </a:rPr>
              <a:t>File </a:t>
            </a:r>
            <a:r>
              <a:rPr lang="en-US" sz="1800" dirty="0" smtClean="0">
                <a:solidFill>
                  <a:srgbClr val="002060"/>
                </a:solidFill>
              </a:rPr>
              <a:t>followed by </a:t>
            </a:r>
            <a:r>
              <a:rPr lang="en-US" sz="1800" b="1" dirty="0" smtClean="0">
                <a:solidFill>
                  <a:srgbClr val="002060"/>
                </a:solidFill>
              </a:rPr>
              <a:t>Exit.</a:t>
            </a:r>
            <a:endParaRPr lang="en-US" sz="1800" dirty="0" smtClean="0">
              <a:solidFill>
                <a:srgbClr val="002060"/>
              </a:solidFill>
            </a:endParaRPr>
          </a:p>
        </p:txBody>
      </p:sp>
      <p:pic>
        <p:nvPicPr>
          <p:cNvPr id="3074" name="Picture 2"/>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14294895" y="8835081"/>
            <a:ext cx="5486400" cy="21785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4254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70CMx100CM">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err="1" smtClean="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2791</TotalTime>
  <Words>92</Words>
  <Application>Microsoft Office PowerPoint</Application>
  <PresentationFormat>Custom</PresentationFormat>
  <Paragraphs>24</Paragraphs>
  <Slides>1</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PosterPresentations.com-70CMx100CM</vt:lpstr>
      <vt:lpstr>Classic - Wide Center</vt:lpstr>
      <vt:lpstr>Image</vt:lpstr>
      <vt:lpstr>Slide 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Mamun</cp:lastModifiedBy>
  <cp:revision>23</cp:revision>
  <dcterms:created xsi:type="dcterms:W3CDTF">2012-02-10T00:10:15Z</dcterms:created>
  <dcterms:modified xsi:type="dcterms:W3CDTF">2018-08-28T12:59:20Z</dcterms:modified>
</cp:coreProperties>
</file>