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1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 idx="1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 idx="1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A239070-7EF5-4EB1-B3F8-9FB5456702B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63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63E3EA-1899-4F3C-A49D-B65810538305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72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E742EF-B320-4F24-9A18-EA32E4D75B77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73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B352EB-2470-4187-B5D3-B09B6C452F09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74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C42505-5942-42B7-81E0-2EB803B7C948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75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0B8628-A1AD-4313-9E21-1AF8ACCE4DAA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76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A753CA-6102-4A6F-BB21-B4FAF7EA0599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77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F9842F9-78D6-44CE-BDCD-3A6FF430CF1C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78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D233EE-2243-494A-A270-88B283BFB6BD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79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D1E20A-447A-453E-A4CB-7BDCE5F3A592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80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AD1B41E-2CC6-45AD-8176-64D15AF7A966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81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F5FB53F-0FCA-4D35-8DB6-99112936BCE9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64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75621D-C341-4624-80F1-9D318D4C379C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82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0D5CBD-D3A2-4E6E-A124-E7754D6C5508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E56381-FEEE-49F1-8F3F-4D7731C850E9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84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19135D-3F89-4F32-8EC8-FFD62E8331BD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85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C610BF-871A-4E32-BC80-E024E35F1A7F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86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8D89FB-2FFC-454D-AA78-1F0BA7B171BD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65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BF6FBE-C2E3-4A2D-A697-40E2262C92AC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66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687006-3A1B-4616-B9A0-9A64163F772E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67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2374B0-3394-47A0-8DB5-EB00EFCFA114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68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9C8C18-0C80-4D57-B284-9A522390C355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69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99960D-EE5D-49E9-B899-963A07B6184C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70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E798D60-7D38-4AAF-A844-13444117102E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440" cy="372060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000" cy="44643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71"/>
          </p:nvPr>
        </p:nvSpPr>
        <p:spPr>
          <a:xfrm>
            <a:off x="3849840" y="9428040"/>
            <a:ext cx="2943360" cy="4939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F5DC10-E879-4664-A0B3-D75DD6CC3894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D19A20-D673-4A41-9650-DCCE8147AE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52F969-8613-45A6-9059-933A3AB51D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78C78E-BD13-4AC7-980A-2EAE4D9B42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8F1D163-2FAE-4A10-8DBB-D118B7C48A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44"/>
          <p:cNvSpPr/>
          <p:nvPr/>
        </p:nvSpPr>
        <p:spPr>
          <a:xfrm flipH="1" rot="10800000">
            <a:off x="272016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Rectangle 30"/>
          <p:cNvSpPr/>
          <p:nvPr/>
        </p:nvSpPr>
        <p:spPr>
          <a:xfrm flipH="1" rot="10800000">
            <a:off x="8404560" y="434160"/>
            <a:ext cx="723600" cy="7549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43"/>
          <p:cNvSpPr/>
          <p:nvPr/>
        </p:nvSpPr>
        <p:spPr>
          <a:xfrm flipH="1" rot="10800000">
            <a:off x="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Rectangle 42"/>
          <p:cNvSpPr/>
          <p:nvPr/>
        </p:nvSpPr>
        <p:spPr>
          <a:xfrm flipH="1" rot="10800000">
            <a:off x="420480" y="747720"/>
            <a:ext cx="62424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Rectangle 41"/>
          <p:cNvSpPr/>
          <p:nvPr/>
        </p:nvSpPr>
        <p:spPr>
          <a:xfrm flipH="1" rot="10800000">
            <a:off x="1056240" y="747720"/>
            <a:ext cx="100116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9"/>
          <p:cNvSpPr/>
          <p:nvPr/>
        </p:nvSpPr>
        <p:spPr>
          <a:xfrm flipH="1" rot="10800000">
            <a:off x="1993680" y="747720"/>
            <a:ext cx="30852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40"/>
          <p:cNvSpPr/>
          <p:nvPr/>
        </p:nvSpPr>
        <p:spPr>
          <a:xfrm flipH="1" rot="10800000">
            <a:off x="2301120" y="747720"/>
            <a:ext cx="64620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Rectangle 38"/>
          <p:cNvSpPr/>
          <p:nvPr/>
        </p:nvSpPr>
        <p:spPr>
          <a:xfrm flipH="1" rot="10800000">
            <a:off x="3031560" y="747360"/>
            <a:ext cx="923400" cy="44172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Rectangle 37"/>
          <p:cNvSpPr/>
          <p:nvPr/>
        </p:nvSpPr>
        <p:spPr>
          <a:xfrm flipH="1" rot="10800000">
            <a:off x="3908160" y="747720"/>
            <a:ext cx="25128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Rectangle 36"/>
          <p:cNvSpPr/>
          <p:nvPr/>
        </p:nvSpPr>
        <p:spPr>
          <a:xfrm flipH="1" rot="10800000">
            <a:off x="4168440" y="747720"/>
            <a:ext cx="64620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Rectangle 34"/>
          <p:cNvSpPr/>
          <p:nvPr/>
        </p:nvSpPr>
        <p:spPr>
          <a:xfrm flipH="1" rot="10800000">
            <a:off x="4791240" y="747720"/>
            <a:ext cx="71460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Rectangle 35"/>
          <p:cNvSpPr/>
          <p:nvPr/>
        </p:nvSpPr>
        <p:spPr>
          <a:xfrm flipH="1" rot="10800000">
            <a:off x="5488200" y="747720"/>
            <a:ext cx="55872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Rectangle 33"/>
          <p:cNvSpPr/>
          <p:nvPr/>
        </p:nvSpPr>
        <p:spPr>
          <a:xfrm flipH="1" rot="10800000">
            <a:off x="6023160" y="747360"/>
            <a:ext cx="82800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" name="Rectangle 32"/>
          <p:cNvSpPr/>
          <p:nvPr/>
        </p:nvSpPr>
        <p:spPr>
          <a:xfrm flipH="1" rot="10800000">
            <a:off x="6756480" y="747720"/>
            <a:ext cx="52740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" name="Rectangle 31"/>
          <p:cNvSpPr/>
          <p:nvPr/>
        </p:nvSpPr>
        <p:spPr>
          <a:xfrm flipH="1" rot="10800000">
            <a:off x="7268040" y="747720"/>
            <a:ext cx="450720" cy="44136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" name="Rectangle 29"/>
          <p:cNvSpPr/>
          <p:nvPr/>
        </p:nvSpPr>
        <p:spPr>
          <a:xfrm flipH="1" rot="10800000">
            <a:off x="7703280" y="747720"/>
            <a:ext cx="78048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Carré corné 26"/>
          <p:cNvSpPr/>
          <p:nvPr/>
        </p:nvSpPr>
        <p:spPr>
          <a:xfrm>
            <a:off x="0" y="0"/>
            <a:ext cx="9141120" cy="108072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0" y="6308640"/>
            <a:ext cx="9141120" cy="54648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6440" cy="783000"/>
          </a:xfrm>
          <a:prstGeom prst="rect">
            <a:avLst/>
          </a:prstGeom>
          <a:ln w="0">
            <a:noFill/>
          </a:ln>
        </p:spPr>
      </p:pic>
      <p:pic>
        <p:nvPicPr>
          <p:cNvPr id="19" name="Image 3" descr=""/>
          <p:cNvPicPr/>
          <p:nvPr/>
        </p:nvPicPr>
        <p:blipFill>
          <a:blip r:embed="rId3"/>
          <a:stretch/>
        </p:blipFill>
        <p:spPr>
          <a:xfrm>
            <a:off x="3851280" y="333360"/>
            <a:ext cx="1438560" cy="1667160"/>
          </a:xfrm>
          <a:prstGeom prst="rect">
            <a:avLst/>
          </a:prstGeom>
          <a:ln w="0">
            <a:noFill/>
          </a:ln>
          <a:effectLst>
            <a:outerShdw dir="2700000" dist="138479" rotWithShape="0">
              <a:srgbClr val="333333">
                <a:alpha val="65000"/>
              </a:srgbClr>
            </a:outerShdw>
          </a:effectLst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57200" y="6426000"/>
            <a:ext cx="16639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4"/>
          <p:cNvSpPr/>
          <p:nvPr/>
        </p:nvSpPr>
        <p:spPr>
          <a:xfrm flipH="1" rot="10800000">
            <a:off x="272016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" name="Rectangle 30"/>
          <p:cNvSpPr/>
          <p:nvPr/>
        </p:nvSpPr>
        <p:spPr>
          <a:xfrm flipH="1" rot="10800000">
            <a:off x="8404560" y="434160"/>
            <a:ext cx="723600" cy="7549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Rectangle 43"/>
          <p:cNvSpPr/>
          <p:nvPr/>
        </p:nvSpPr>
        <p:spPr>
          <a:xfrm flipH="1" rot="10800000">
            <a:off x="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Rectangle 42"/>
          <p:cNvSpPr/>
          <p:nvPr/>
        </p:nvSpPr>
        <p:spPr>
          <a:xfrm flipH="1" rot="10800000">
            <a:off x="420480" y="747720"/>
            <a:ext cx="62424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Rectangle 41"/>
          <p:cNvSpPr/>
          <p:nvPr/>
        </p:nvSpPr>
        <p:spPr>
          <a:xfrm flipH="1" rot="10800000">
            <a:off x="1056240" y="747720"/>
            <a:ext cx="100116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Rectangle 39"/>
          <p:cNvSpPr/>
          <p:nvPr/>
        </p:nvSpPr>
        <p:spPr>
          <a:xfrm flipH="1" rot="10800000">
            <a:off x="1993680" y="747720"/>
            <a:ext cx="30852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" name="Rectangle 40"/>
          <p:cNvSpPr/>
          <p:nvPr/>
        </p:nvSpPr>
        <p:spPr>
          <a:xfrm flipH="1" rot="10800000">
            <a:off x="2301120" y="747720"/>
            <a:ext cx="64620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Rectangle 38"/>
          <p:cNvSpPr/>
          <p:nvPr/>
        </p:nvSpPr>
        <p:spPr>
          <a:xfrm flipH="1" rot="10800000">
            <a:off x="3031560" y="747360"/>
            <a:ext cx="923400" cy="44172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Rectangle 37"/>
          <p:cNvSpPr/>
          <p:nvPr/>
        </p:nvSpPr>
        <p:spPr>
          <a:xfrm flipH="1" rot="10800000">
            <a:off x="3908160" y="747720"/>
            <a:ext cx="25128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" name="Rectangle 36"/>
          <p:cNvSpPr/>
          <p:nvPr/>
        </p:nvSpPr>
        <p:spPr>
          <a:xfrm flipH="1" rot="10800000">
            <a:off x="4168440" y="747720"/>
            <a:ext cx="64620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Rectangle 34"/>
          <p:cNvSpPr/>
          <p:nvPr/>
        </p:nvSpPr>
        <p:spPr>
          <a:xfrm flipH="1" rot="10800000">
            <a:off x="4791240" y="747720"/>
            <a:ext cx="71460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" name="Rectangle 35"/>
          <p:cNvSpPr/>
          <p:nvPr/>
        </p:nvSpPr>
        <p:spPr>
          <a:xfrm flipH="1" rot="10800000">
            <a:off x="5488200" y="747720"/>
            <a:ext cx="55872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Rectangle 33"/>
          <p:cNvSpPr/>
          <p:nvPr/>
        </p:nvSpPr>
        <p:spPr>
          <a:xfrm flipH="1" rot="10800000">
            <a:off x="6023160" y="747360"/>
            <a:ext cx="82800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" name="Rectangle 32"/>
          <p:cNvSpPr/>
          <p:nvPr/>
        </p:nvSpPr>
        <p:spPr>
          <a:xfrm flipH="1" rot="10800000">
            <a:off x="6756480" y="747720"/>
            <a:ext cx="52740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Rectangle 31"/>
          <p:cNvSpPr/>
          <p:nvPr/>
        </p:nvSpPr>
        <p:spPr>
          <a:xfrm flipH="1" rot="10800000">
            <a:off x="7268040" y="747720"/>
            <a:ext cx="450720" cy="44136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" name="Rectangle 29"/>
          <p:cNvSpPr/>
          <p:nvPr/>
        </p:nvSpPr>
        <p:spPr>
          <a:xfrm flipH="1" rot="10800000">
            <a:off x="7703280" y="747720"/>
            <a:ext cx="78048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" name="Carré corné 26"/>
          <p:cNvSpPr/>
          <p:nvPr/>
        </p:nvSpPr>
        <p:spPr>
          <a:xfrm>
            <a:off x="0" y="0"/>
            <a:ext cx="9141120" cy="108072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Rectangle 9"/>
          <p:cNvSpPr/>
          <p:nvPr/>
        </p:nvSpPr>
        <p:spPr>
          <a:xfrm>
            <a:off x="0" y="6308640"/>
            <a:ext cx="9141120" cy="54648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6440" cy="7830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ftr" idx="2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3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EEA2E9-EBE3-4822-9781-0AC66A14D3BB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457200" y="6426000"/>
            <a:ext cx="16639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4"/>
          <p:cNvSpPr/>
          <p:nvPr/>
        </p:nvSpPr>
        <p:spPr>
          <a:xfrm flipH="1" rot="10800000">
            <a:off x="272016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0" name="Rectangle 30"/>
          <p:cNvSpPr/>
          <p:nvPr/>
        </p:nvSpPr>
        <p:spPr>
          <a:xfrm flipH="1" rot="10800000">
            <a:off x="8404560" y="434160"/>
            <a:ext cx="723600" cy="7549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Rectangle 43"/>
          <p:cNvSpPr/>
          <p:nvPr/>
        </p:nvSpPr>
        <p:spPr>
          <a:xfrm flipH="1" rot="10800000">
            <a:off x="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Rectangle 42"/>
          <p:cNvSpPr/>
          <p:nvPr/>
        </p:nvSpPr>
        <p:spPr>
          <a:xfrm flipH="1" rot="10800000">
            <a:off x="420480" y="747720"/>
            <a:ext cx="62424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Rectangle 41"/>
          <p:cNvSpPr/>
          <p:nvPr/>
        </p:nvSpPr>
        <p:spPr>
          <a:xfrm flipH="1" rot="10800000">
            <a:off x="1056240" y="747720"/>
            <a:ext cx="100116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Rectangle 39"/>
          <p:cNvSpPr/>
          <p:nvPr/>
        </p:nvSpPr>
        <p:spPr>
          <a:xfrm flipH="1" rot="10800000">
            <a:off x="1993680" y="747720"/>
            <a:ext cx="30852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Rectangle 40"/>
          <p:cNvSpPr/>
          <p:nvPr/>
        </p:nvSpPr>
        <p:spPr>
          <a:xfrm flipH="1" rot="10800000">
            <a:off x="2301120" y="747720"/>
            <a:ext cx="64620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6" name="Rectangle 38"/>
          <p:cNvSpPr/>
          <p:nvPr/>
        </p:nvSpPr>
        <p:spPr>
          <a:xfrm flipH="1" rot="10800000">
            <a:off x="3031560" y="747360"/>
            <a:ext cx="923400" cy="44172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7" name="Rectangle 37"/>
          <p:cNvSpPr/>
          <p:nvPr/>
        </p:nvSpPr>
        <p:spPr>
          <a:xfrm flipH="1" rot="10800000">
            <a:off x="3908160" y="747720"/>
            <a:ext cx="25128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8" name="Rectangle 36"/>
          <p:cNvSpPr/>
          <p:nvPr/>
        </p:nvSpPr>
        <p:spPr>
          <a:xfrm flipH="1" rot="10800000">
            <a:off x="4168440" y="747720"/>
            <a:ext cx="64620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Rectangle 34"/>
          <p:cNvSpPr/>
          <p:nvPr/>
        </p:nvSpPr>
        <p:spPr>
          <a:xfrm flipH="1" rot="10800000">
            <a:off x="4791240" y="747720"/>
            <a:ext cx="71460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0" name="Rectangle 35"/>
          <p:cNvSpPr/>
          <p:nvPr/>
        </p:nvSpPr>
        <p:spPr>
          <a:xfrm flipH="1" rot="10800000">
            <a:off x="5488200" y="747720"/>
            <a:ext cx="55872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1" name="Rectangle 33"/>
          <p:cNvSpPr/>
          <p:nvPr/>
        </p:nvSpPr>
        <p:spPr>
          <a:xfrm flipH="1" rot="10800000">
            <a:off x="6023160" y="747360"/>
            <a:ext cx="82800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Rectangle 32"/>
          <p:cNvSpPr/>
          <p:nvPr/>
        </p:nvSpPr>
        <p:spPr>
          <a:xfrm flipH="1" rot="10800000">
            <a:off x="6756480" y="747720"/>
            <a:ext cx="52740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Rectangle 31"/>
          <p:cNvSpPr/>
          <p:nvPr/>
        </p:nvSpPr>
        <p:spPr>
          <a:xfrm flipH="1" rot="10800000">
            <a:off x="7268040" y="747720"/>
            <a:ext cx="450720" cy="44136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4" name="Rectangle 29"/>
          <p:cNvSpPr/>
          <p:nvPr/>
        </p:nvSpPr>
        <p:spPr>
          <a:xfrm flipH="1" rot="10800000">
            <a:off x="7703280" y="747720"/>
            <a:ext cx="78048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5" name="Carré corné 26"/>
          <p:cNvSpPr/>
          <p:nvPr/>
        </p:nvSpPr>
        <p:spPr>
          <a:xfrm>
            <a:off x="0" y="0"/>
            <a:ext cx="9141120" cy="108072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Rectangle 9"/>
          <p:cNvSpPr/>
          <p:nvPr/>
        </p:nvSpPr>
        <p:spPr>
          <a:xfrm>
            <a:off x="0" y="6308640"/>
            <a:ext cx="9141120" cy="54648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7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6440" cy="78300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ftr" idx="5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ldNum" idx="6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B1240F-89CF-45BF-82C1-E0DEA4908C52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7"/>
          </p:nvPr>
        </p:nvSpPr>
        <p:spPr>
          <a:xfrm>
            <a:off x="457200" y="6426000"/>
            <a:ext cx="16639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44"/>
          <p:cNvSpPr/>
          <p:nvPr/>
        </p:nvSpPr>
        <p:spPr>
          <a:xfrm flipH="1" rot="10800000">
            <a:off x="272016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4" name="Rectangle 30"/>
          <p:cNvSpPr/>
          <p:nvPr/>
        </p:nvSpPr>
        <p:spPr>
          <a:xfrm flipH="1" rot="10800000">
            <a:off x="8404560" y="434160"/>
            <a:ext cx="723600" cy="7549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Rectangle 43"/>
          <p:cNvSpPr/>
          <p:nvPr/>
        </p:nvSpPr>
        <p:spPr>
          <a:xfrm flipH="1" rot="10800000">
            <a:off x="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6" name="Rectangle 42"/>
          <p:cNvSpPr/>
          <p:nvPr/>
        </p:nvSpPr>
        <p:spPr>
          <a:xfrm flipH="1" rot="10800000">
            <a:off x="420480" y="747720"/>
            <a:ext cx="62424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7" name="Rectangle 41"/>
          <p:cNvSpPr/>
          <p:nvPr/>
        </p:nvSpPr>
        <p:spPr>
          <a:xfrm flipH="1" rot="10800000">
            <a:off x="1056240" y="747720"/>
            <a:ext cx="100116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Rectangle 39"/>
          <p:cNvSpPr/>
          <p:nvPr/>
        </p:nvSpPr>
        <p:spPr>
          <a:xfrm flipH="1" rot="10800000">
            <a:off x="1993680" y="747720"/>
            <a:ext cx="30852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9" name="Rectangle 40"/>
          <p:cNvSpPr/>
          <p:nvPr/>
        </p:nvSpPr>
        <p:spPr>
          <a:xfrm flipH="1" rot="10800000">
            <a:off x="2301120" y="747720"/>
            <a:ext cx="64620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0" name="Rectangle 38"/>
          <p:cNvSpPr/>
          <p:nvPr/>
        </p:nvSpPr>
        <p:spPr>
          <a:xfrm flipH="1" rot="10800000">
            <a:off x="3031560" y="747360"/>
            <a:ext cx="923400" cy="44172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Rectangle 37"/>
          <p:cNvSpPr/>
          <p:nvPr/>
        </p:nvSpPr>
        <p:spPr>
          <a:xfrm flipH="1" rot="10800000">
            <a:off x="3908160" y="747720"/>
            <a:ext cx="25128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2" name="Rectangle 36"/>
          <p:cNvSpPr/>
          <p:nvPr/>
        </p:nvSpPr>
        <p:spPr>
          <a:xfrm flipH="1" rot="10800000">
            <a:off x="4168440" y="747720"/>
            <a:ext cx="64620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3" name="Rectangle 34"/>
          <p:cNvSpPr/>
          <p:nvPr/>
        </p:nvSpPr>
        <p:spPr>
          <a:xfrm flipH="1" rot="10800000">
            <a:off x="4791240" y="747720"/>
            <a:ext cx="71460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Rectangle 35"/>
          <p:cNvSpPr/>
          <p:nvPr/>
        </p:nvSpPr>
        <p:spPr>
          <a:xfrm flipH="1" rot="10800000">
            <a:off x="5488200" y="747720"/>
            <a:ext cx="55872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5" name="Rectangle 33"/>
          <p:cNvSpPr/>
          <p:nvPr/>
        </p:nvSpPr>
        <p:spPr>
          <a:xfrm flipH="1" rot="10800000">
            <a:off x="6023160" y="747360"/>
            <a:ext cx="82800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6" name="Rectangle 32"/>
          <p:cNvSpPr/>
          <p:nvPr/>
        </p:nvSpPr>
        <p:spPr>
          <a:xfrm flipH="1" rot="10800000">
            <a:off x="6756480" y="747720"/>
            <a:ext cx="52740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Rectangle 31"/>
          <p:cNvSpPr/>
          <p:nvPr/>
        </p:nvSpPr>
        <p:spPr>
          <a:xfrm flipH="1" rot="10800000">
            <a:off x="7268040" y="747720"/>
            <a:ext cx="450720" cy="44136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8" name="Rectangle 29"/>
          <p:cNvSpPr/>
          <p:nvPr/>
        </p:nvSpPr>
        <p:spPr>
          <a:xfrm flipH="1" rot="10800000">
            <a:off x="7703280" y="747720"/>
            <a:ext cx="78048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arré corné 26"/>
          <p:cNvSpPr/>
          <p:nvPr/>
        </p:nvSpPr>
        <p:spPr>
          <a:xfrm>
            <a:off x="0" y="0"/>
            <a:ext cx="9141120" cy="108072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0" name="Rectangle 9"/>
          <p:cNvSpPr/>
          <p:nvPr/>
        </p:nvSpPr>
        <p:spPr>
          <a:xfrm>
            <a:off x="0" y="6308640"/>
            <a:ext cx="9141120" cy="54648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1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6440" cy="78300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ftr" idx="8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9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A3273A-138F-4669-BF87-D92834FE3C38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10"/>
          </p:nvPr>
        </p:nvSpPr>
        <p:spPr>
          <a:xfrm>
            <a:off x="457200" y="6426000"/>
            <a:ext cx="16639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44"/>
          <p:cNvSpPr/>
          <p:nvPr/>
        </p:nvSpPr>
        <p:spPr>
          <a:xfrm flipH="1" rot="10800000">
            <a:off x="272016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Rectangle 30"/>
          <p:cNvSpPr/>
          <p:nvPr/>
        </p:nvSpPr>
        <p:spPr>
          <a:xfrm flipH="1" rot="10800000">
            <a:off x="8404560" y="434160"/>
            <a:ext cx="723600" cy="7549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Rectangle 43"/>
          <p:cNvSpPr/>
          <p:nvPr/>
        </p:nvSpPr>
        <p:spPr>
          <a:xfrm flipH="1" rot="10800000">
            <a:off x="0" y="747360"/>
            <a:ext cx="45972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0" name="Rectangle 42"/>
          <p:cNvSpPr/>
          <p:nvPr/>
        </p:nvSpPr>
        <p:spPr>
          <a:xfrm flipH="1" rot="10800000">
            <a:off x="420480" y="747720"/>
            <a:ext cx="62424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1" name="Rectangle 41"/>
          <p:cNvSpPr/>
          <p:nvPr/>
        </p:nvSpPr>
        <p:spPr>
          <a:xfrm flipH="1" rot="10800000">
            <a:off x="1056240" y="747720"/>
            <a:ext cx="100116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Rectangle 39"/>
          <p:cNvSpPr/>
          <p:nvPr/>
        </p:nvSpPr>
        <p:spPr>
          <a:xfrm flipH="1" rot="10800000">
            <a:off x="1993680" y="747720"/>
            <a:ext cx="30852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3" name="Rectangle 40"/>
          <p:cNvSpPr/>
          <p:nvPr/>
        </p:nvSpPr>
        <p:spPr>
          <a:xfrm flipH="1" rot="10800000">
            <a:off x="2301120" y="747720"/>
            <a:ext cx="64620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4" name="Rectangle 38"/>
          <p:cNvSpPr/>
          <p:nvPr/>
        </p:nvSpPr>
        <p:spPr>
          <a:xfrm flipH="1" rot="10800000">
            <a:off x="3031560" y="747360"/>
            <a:ext cx="923400" cy="44172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Rectangle 37"/>
          <p:cNvSpPr/>
          <p:nvPr/>
        </p:nvSpPr>
        <p:spPr>
          <a:xfrm flipH="1" rot="10800000">
            <a:off x="3908160" y="747720"/>
            <a:ext cx="25128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Rectangle 36"/>
          <p:cNvSpPr/>
          <p:nvPr/>
        </p:nvSpPr>
        <p:spPr>
          <a:xfrm flipH="1" rot="10800000">
            <a:off x="4168440" y="747720"/>
            <a:ext cx="646200" cy="44136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Rectangle 34"/>
          <p:cNvSpPr/>
          <p:nvPr/>
        </p:nvSpPr>
        <p:spPr>
          <a:xfrm flipH="1" rot="10800000">
            <a:off x="4791240" y="747720"/>
            <a:ext cx="71460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Rectangle 35"/>
          <p:cNvSpPr/>
          <p:nvPr/>
        </p:nvSpPr>
        <p:spPr>
          <a:xfrm flipH="1" rot="10800000">
            <a:off x="5488200" y="747720"/>
            <a:ext cx="558720" cy="44136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9" name="Rectangle 33"/>
          <p:cNvSpPr/>
          <p:nvPr/>
        </p:nvSpPr>
        <p:spPr>
          <a:xfrm flipH="1" rot="10800000">
            <a:off x="6023160" y="747360"/>
            <a:ext cx="828000" cy="44172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0" name="Rectangle 32"/>
          <p:cNvSpPr/>
          <p:nvPr/>
        </p:nvSpPr>
        <p:spPr>
          <a:xfrm flipH="1" rot="10800000">
            <a:off x="6756480" y="747720"/>
            <a:ext cx="527400" cy="44136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Rectangle 31"/>
          <p:cNvSpPr/>
          <p:nvPr/>
        </p:nvSpPr>
        <p:spPr>
          <a:xfrm flipH="1" rot="10800000">
            <a:off x="7268040" y="747720"/>
            <a:ext cx="450720" cy="44136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Rectangle 29"/>
          <p:cNvSpPr/>
          <p:nvPr/>
        </p:nvSpPr>
        <p:spPr>
          <a:xfrm flipH="1" rot="10800000">
            <a:off x="7703280" y="747720"/>
            <a:ext cx="780480" cy="44136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Carré corné 26"/>
          <p:cNvSpPr/>
          <p:nvPr/>
        </p:nvSpPr>
        <p:spPr>
          <a:xfrm>
            <a:off x="0" y="0"/>
            <a:ext cx="9141120" cy="108072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Rectangle 9"/>
          <p:cNvSpPr/>
          <p:nvPr/>
        </p:nvSpPr>
        <p:spPr>
          <a:xfrm>
            <a:off x="0" y="6308640"/>
            <a:ext cx="9141120" cy="54648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5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6440" cy="783000"/>
          </a:xfrm>
          <a:prstGeom prst="rect">
            <a:avLst/>
          </a:prstGeom>
          <a:ln w="0">
            <a:noFill/>
          </a:ln>
        </p:spPr>
      </p:pic>
      <p:sp>
        <p:nvSpPr>
          <p:cNvPr id="116" name="PlaceHolder 1"/>
          <p:cNvSpPr>
            <a:spLocks noGrp="1"/>
          </p:cNvSpPr>
          <p:nvPr>
            <p:ph type="ftr" idx="11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12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9B1432-2ABD-4B4F-A7F9-86B77FCC5BE0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13"/>
          </p:nvPr>
        </p:nvSpPr>
        <p:spPr>
          <a:xfrm>
            <a:off x="457200" y="6426000"/>
            <a:ext cx="1663920" cy="336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9520" cy="18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400" spc="-1" strike="noStrike">
                <a:solidFill>
                  <a:srgbClr val="1782bf"/>
                </a:solidFill>
                <a:latin typeface="Arial"/>
                <a:ea typeface="ＭＳ Ｐゴシック"/>
              </a:rPr>
              <a:t>Architecture des Ordinateurs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5423040" y="5019120"/>
            <a:ext cx="2854440" cy="7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defTabSz="914400">
              <a:lnSpc>
                <a:spcPct val="100000"/>
              </a:lnSpc>
              <a:spcBef>
                <a:spcPts val="47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i="1" lang="fr-BE" sz="2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Les performances du CPU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ftr" idx="33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34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F43A58-46C5-4B46-A182-10016B183867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36"/>
          <p:cNvSpPr/>
          <p:nvPr/>
        </p:nvSpPr>
        <p:spPr>
          <a:xfrm>
            <a:off x="482760" y="1512000"/>
            <a:ext cx="8226720" cy="46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Amélioration des performances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La technique du pipeline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ftr" idx="35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36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54EFF8-66C0-49C1-AB79-340D797504AF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Arial"/>
              </a:rPr>
              <a:t>Analogie avec une fabrique de voiture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 1" descr="Une image contenant capture d’écran, noir&#10;&#10;Description générée automatiquement"/>
          <p:cNvPicPr/>
          <p:nvPr/>
        </p:nvPicPr>
        <p:blipFill>
          <a:blip r:embed="rId1"/>
          <a:stretch/>
        </p:blipFill>
        <p:spPr>
          <a:xfrm>
            <a:off x="548640" y="2017080"/>
            <a:ext cx="8227440" cy="452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ftr" idx="37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38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8F32D8-9A52-4FC5-A15B-BF1DC20EB89B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Première approche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Les étapes se suivent et la production d’un nouveau véhicule débute dès que le précédent est fini,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Image 2" descr="Une image contenant texte, capture d’écran, Rectangle, diagramme&#10;&#10;Description générée automatiquement"/>
          <p:cNvPicPr/>
          <p:nvPr/>
        </p:nvPicPr>
        <p:blipFill>
          <a:blip r:embed="rId1"/>
          <a:stretch/>
        </p:blipFill>
        <p:spPr>
          <a:xfrm>
            <a:off x="2542680" y="2713680"/>
            <a:ext cx="6046200" cy="3503160"/>
          </a:xfrm>
          <a:prstGeom prst="rect">
            <a:avLst/>
          </a:prstGeom>
          <a:ln w="0">
            <a:noFill/>
          </a:ln>
        </p:spPr>
      </p:pic>
      <p:sp>
        <p:nvSpPr>
          <p:cNvPr id="173" name="ZoneTexte 4"/>
          <p:cNvSpPr/>
          <p:nvPr/>
        </p:nvSpPr>
        <p:spPr>
          <a:xfrm>
            <a:off x="180000" y="3374640"/>
            <a:ext cx="3031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Temps de fab.: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5h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Débit de l'usine: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1/5 voiture / heure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ftr" idx="39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0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EB5090-25FE-4F9E-A7AC-1B2FC2C41429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Deuxième approche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Une étape débute dès que la précédente est terminée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 1" descr="Une image contenant texte, capture d’écran, calculatrice&#10;&#10;Description générée automatiquement"/>
          <p:cNvPicPr/>
          <p:nvPr/>
        </p:nvPicPr>
        <p:blipFill>
          <a:blip r:embed="rId1"/>
          <a:stretch/>
        </p:blipFill>
        <p:spPr>
          <a:xfrm>
            <a:off x="2723040" y="2427120"/>
            <a:ext cx="5960520" cy="3398400"/>
          </a:xfrm>
          <a:prstGeom prst="rect">
            <a:avLst/>
          </a:prstGeom>
          <a:ln w="0">
            <a:noFill/>
          </a:ln>
        </p:spPr>
      </p:pic>
      <p:sp>
        <p:nvSpPr>
          <p:cNvPr id="179" name="ZoneTexte 6"/>
          <p:cNvSpPr/>
          <p:nvPr/>
        </p:nvSpPr>
        <p:spPr>
          <a:xfrm>
            <a:off x="180000" y="3374640"/>
            <a:ext cx="3031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Temps de fab.: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5h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Débit de l'usine: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1 voiture / heure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ftr" idx="41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2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F39BDC2-9FD7-4751-B0AB-FCF56CC1FAF4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Sans pipeline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Image 2" descr="Une image contenant texte, capture d’écran, Rectangle&#10;&#10;Description générée automatiquement"/>
          <p:cNvPicPr/>
          <p:nvPr/>
        </p:nvPicPr>
        <p:blipFill>
          <a:blip r:embed="rId1"/>
          <a:stretch/>
        </p:blipFill>
        <p:spPr>
          <a:xfrm>
            <a:off x="2462760" y="1717560"/>
            <a:ext cx="6417720" cy="3864960"/>
          </a:xfrm>
          <a:prstGeom prst="rect">
            <a:avLst/>
          </a:prstGeom>
          <a:ln w="0">
            <a:noFill/>
          </a:ln>
        </p:spPr>
      </p:pic>
      <p:sp>
        <p:nvSpPr>
          <p:cNvPr id="185" name="ZoneTexte 5"/>
          <p:cNvSpPr/>
          <p:nvPr/>
        </p:nvSpPr>
        <p:spPr>
          <a:xfrm>
            <a:off x="264600" y="2580840"/>
            <a:ext cx="30312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Temps d'exécution: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4 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Completion rate: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1/4 instr./ns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ZoneTexte 8"/>
          <p:cNvSpPr/>
          <p:nvPr/>
        </p:nvSpPr>
        <p:spPr>
          <a:xfrm>
            <a:off x="332640" y="3971520"/>
            <a:ext cx="303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Pour aller plus vite 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43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44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640AE2-65FB-4CA1-92FA-83D966F95D6E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Avec pipeline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ZoneTexte 5"/>
          <p:cNvSpPr/>
          <p:nvPr/>
        </p:nvSpPr>
        <p:spPr>
          <a:xfrm>
            <a:off x="264600" y="2580840"/>
            <a:ext cx="30312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Temps d'exécution: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4 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Completion rate: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1 instr./ns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X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Image 1" descr="Une image contenant capture d’écran, texte, carré, Caractère coloré&#10;&#10;Description générée automatiquement"/>
          <p:cNvPicPr/>
          <p:nvPr/>
        </p:nvPicPr>
        <p:blipFill>
          <a:blip r:embed="rId1"/>
          <a:stretch/>
        </p:blipFill>
        <p:spPr>
          <a:xfrm>
            <a:off x="2568960" y="1621440"/>
            <a:ext cx="6332040" cy="4417560"/>
          </a:xfrm>
          <a:prstGeom prst="rect">
            <a:avLst/>
          </a:prstGeom>
          <a:ln w="0">
            <a:noFill/>
          </a:ln>
        </p:spPr>
      </p:pic>
      <p:sp>
        <p:nvSpPr>
          <p:cNvPr id="193" name="ZoneTexte 6"/>
          <p:cNvSpPr/>
          <p:nvPr/>
        </p:nvSpPr>
        <p:spPr>
          <a:xfrm>
            <a:off x="268920" y="4141080"/>
            <a:ext cx="3031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Profondeur du pipeline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ftr" idx="45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46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231CE8-92C7-473B-B71D-F16472A9E13E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Réflexion sur la profondeur: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La division de l'instruction en étapes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Rectangle 2"/>
          <p:cNvSpPr/>
          <p:nvPr/>
        </p:nvSpPr>
        <p:spPr>
          <a:xfrm>
            <a:off x="552960" y="2768040"/>
            <a:ext cx="7985880" cy="54756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Instruction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9" name="Rectangle 4"/>
          <p:cNvSpPr/>
          <p:nvPr/>
        </p:nvSpPr>
        <p:spPr>
          <a:xfrm>
            <a:off x="568800" y="3592800"/>
            <a:ext cx="1571400" cy="5382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Rectangle 7"/>
          <p:cNvSpPr/>
          <p:nvPr/>
        </p:nvSpPr>
        <p:spPr>
          <a:xfrm>
            <a:off x="2801880" y="3592800"/>
            <a:ext cx="1571400" cy="5382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decode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Rectangle 8"/>
          <p:cNvSpPr/>
          <p:nvPr/>
        </p:nvSpPr>
        <p:spPr>
          <a:xfrm>
            <a:off x="5034960" y="3592800"/>
            <a:ext cx="1571400" cy="5382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execute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Rectangle 9"/>
          <p:cNvSpPr/>
          <p:nvPr/>
        </p:nvSpPr>
        <p:spPr>
          <a:xfrm>
            <a:off x="7024680" y="3592800"/>
            <a:ext cx="1571400" cy="53820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write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ftr" idx="47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48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0465D2-77AF-44FE-92C7-393A1766F7E0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Réflexion sur la profondeur: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La division de l'instruction en étapes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tangle 2"/>
          <p:cNvSpPr/>
          <p:nvPr/>
        </p:nvSpPr>
        <p:spPr>
          <a:xfrm>
            <a:off x="552960" y="2768040"/>
            <a:ext cx="7985880" cy="54756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Instruction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Rectangle 4"/>
          <p:cNvSpPr/>
          <p:nvPr/>
        </p:nvSpPr>
        <p:spPr>
          <a:xfrm>
            <a:off x="547560" y="3634920"/>
            <a:ext cx="153972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Rectangle 7"/>
          <p:cNvSpPr/>
          <p:nvPr/>
        </p:nvSpPr>
        <p:spPr>
          <a:xfrm>
            <a:off x="2336040" y="3634920"/>
            <a:ext cx="80928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dec.1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0" name="Rectangle 8"/>
          <p:cNvSpPr/>
          <p:nvPr/>
        </p:nvSpPr>
        <p:spPr>
          <a:xfrm>
            <a:off x="4251600" y="3634920"/>
            <a:ext cx="62964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ex.1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1" name="Rectangle 9"/>
          <p:cNvSpPr/>
          <p:nvPr/>
        </p:nvSpPr>
        <p:spPr>
          <a:xfrm>
            <a:off x="7225560" y="3634920"/>
            <a:ext cx="131760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write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2" name="Rectangle 1"/>
          <p:cNvSpPr/>
          <p:nvPr/>
        </p:nvSpPr>
        <p:spPr>
          <a:xfrm>
            <a:off x="3352320" y="3634920"/>
            <a:ext cx="75636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dec.2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Rectangle 5"/>
          <p:cNvSpPr/>
          <p:nvPr/>
        </p:nvSpPr>
        <p:spPr>
          <a:xfrm>
            <a:off x="5045400" y="3634920"/>
            <a:ext cx="101052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ex.2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Rectangle 6"/>
          <p:cNvSpPr/>
          <p:nvPr/>
        </p:nvSpPr>
        <p:spPr>
          <a:xfrm>
            <a:off x="6230880" y="3641040"/>
            <a:ext cx="873000" cy="495720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lt1"/>
                </a:solidFill>
                <a:latin typeface="Arial"/>
                <a:ea typeface="DejaVu Sans"/>
              </a:rPr>
              <a:t>ex.3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ZoneTexte 10"/>
          <p:cNvSpPr/>
          <p:nvPr/>
        </p:nvSpPr>
        <p:spPr>
          <a:xfrm>
            <a:off x="597240" y="4502880"/>
            <a:ext cx="634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Le temps d'exécution = n X le plus long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ZoneTexte 12"/>
          <p:cNvSpPr/>
          <p:nvPr/>
        </p:nvSpPr>
        <p:spPr>
          <a:xfrm>
            <a:off x="592920" y="5004360"/>
            <a:ext cx="634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Le completion rate = le temps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ftr" idx="49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50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0F9272-D221-41BE-AFD0-C851121E1916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Avec pipeline plus profond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Image 2" descr=""/>
          <p:cNvPicPr/>
          <p:nvPr/>
        </p:nvPicPr>
        <p:blipFill>
          <a:blip r:embed="rId1"/>
          <a:stretch/>
        </p:blipFill>
        <p:spPr>
          <a:xfrm>
            <a:off x="2187000" y="1718640"/>
            <a:ext cx="6046200" cy="450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ftr" idx="51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52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DC6E75-34D7-4ED8-9326-F0EB007A06FD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Performances du pipeline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400" spc="-1" strike="noStrike">
                <a:solidFill>
                  <a:srgbClr val="404040"/>
                </a:solidFill>
                <a:latin typeface="Arial"/>
                <a:ea typeface="DejaVu Sans"/>
              </a:rPr>
              <a:t>Le remplissage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404040"/>
                </a:solidFill>
                <a:latin typeface="Arial"/>
                <a:ea typeface="Arial"/>
              </a:rPr>
              <a:t>Pour que le gain du au pipeline devienne appréciable, il faudra que le nombre d’instructions dans le programme soit suffisant.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404040"/>
                </a:solidFill>
                <a:latin typeface="Arial"/>
                <a:ea typeface="Arial"/>
              </a:rPr>
              <a:t>Ex.  Sur 1000 ns, un processeur à pipeline de profondeur 4 aura exécuté 996 instructions au lieu des 250 du processeur sans pipeline.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404040"/>
                </a:solidFill>
                <a:latin typeface="Arial"/>
                <a:ea typeface="Arial"/>
              </a:rPr>
              <a:t>Soit un gain de 3,984 ≈ 4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400" spc="-1" strike="noStrike">
                <a:solidFill>
                  <a:srgbClr val="404040"/>
                </a:solidFill>
                <a:latin typeface="Arial"/>
                <a:ea typeface="Arial"/>
              </a:rPr>
              <a:t>4 est en réalité un maximum théorique et 3,984 est la moyenne réelle.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performances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 idx="17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Performance : définition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18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C62308-7621-4C54-AEBC-87EF30295662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2"/>
          <p:cNvSpPr/>
          <p:nvPr/>
        </p:nvSpPr>
        <p:spPr>
          <a:xfrm>
            <a:off x="482760" y="151200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Définition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Durée d'exécution (1 instruction)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Completion rate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ftr" idx="53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54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F7775F-9C7F-4A15-9513-97FD528965E4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Performances du pipeline (graphiquement)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Image 1" descr="Une image contenant texte, diagramme, ligne, croquis&#10;&#10;Description générée automatiquement"/>
          <p:cNvPicPr/>
          <p:nvPr/>
        </p:nvPicPr>
        <p:blipFill>
          <a:blip r:embed="rId1"/>
          <a:stretch/>
        </p:blipFill>
        <p:spPr>
          <a:xfrm>
            <a:off x="542880" y="1714320"/>
            <a:ext cx="8056080" cy="455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ftr" idx="55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56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067652-D36F-47BD-B1AD-A6FE9897F19C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Décrochage du pipeline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Arial" charset="2"/>
              <a:buChar char="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Arial"/>
              </a:rPr>
              <a:t>Il peut arriver que des étapes du pipeline nécessitent plus d’un cycle horloge 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Arial" charset="2"/>
              <a:buChar char="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Arial"/>
              </a:rPr>
              <a:t>Des « bulles » apparaissent et voyagent alors dans le pipeline, réduisant ainsi ses performances.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Arial" charset="2"/>
              <a:buChar char=""/>
              <a:tabLst>
                <a:tab algn="l" pos="0"/>
              </a:tabLst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Arial"/>
              </a:rPr>
              <a:t>La latence d’une instruction peut traduire le temps réel qu’elle met pour traverser le pipeline en prenant en compte les bulles.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ftr" idx="57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58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F49180-42FF-4E2A-931E-40E9713BA2CB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Décrochage du pipeline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Image 1" descr="Une image contenant texte, capture d’écran, carré, Caractère coloré&#10;&#10;Description générée automatiquement"/>
          <p:cNvPicPr/>
          <p:nvPr/>
        </p:nvPicPr>
        <p:blipFill>
          <a:blip r:embed="rId1"/>
          <a:stretch/>
        </p:blipFill>
        <p:spPr>
          <a:xfrm>
            <a:off x="3126240" y="1715760"/>
            <a:ext cx="5427000" cy="4703040"/>
          </a:xfrm>
          <a:prstGeom prst="rect">
            <a:avLst/>
          </a:prstGeom>
          <a:ln w="0">
            <a:noFill/>
          </a:ln>
        </p:spPr>
      </p:pic>
      <p:sp>
        <p:nvSpPr>
          <p:cNvPr id="240" name="ZoneTexte 2"/>
          <p:cNvSpPr/>
          <p:nvPr/>
        </p:nvSpPr>
        <p:spPr>
          <a:xfrm>
            <a:off x="331920" y="2369880"/>
            <a:ext cx="2793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Motifs possibles: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Instruction complexes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ftr" idx="59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60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BEFB46-E367-400F-BAEA-503071C6BAD3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Décrochage du pipeline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Image 4" descr="Une image contenant texte, diagramme, ligne, croquis&#10;&#10;Description générée automatiquement"/>
          <p:cNvPicPr/>
          <p:nvPr/>
        </p:nvPicPr>
        <p:blipFill>
          <a:blip r:embed="rId1"/>
          <a:stretch/>
        </p:blipFill>
        <p:spPr>
          <a:xfrm>
            <a:off x="876240" y="1717920"/>
            <a:ext cx="7553880" cy="391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ftr" idx="61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62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A7C2A8-A806-4CB2-9936-418417605D2B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2"/>
          <p:cNvSpPr/>
          <p:nvPr/>
        </p:nvSpPr>
        <p:spPr>
          <a:xfrm>
            <a:off x="546840" y="121932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5644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Arial"/>
              </a:rPr>
              <a:t>Décrochage du pipeline pour 10 cy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Image 4" descr="Une image contenant texte, diagramme, ligne, croquis&#10;&#10;Description générée automatiquement"/>
          <p:cNvPicPr/>
          <p:nvPr/>
        </p:nvPicPr>
        <p:blipFill>
          <a:blip r:embed="rId1"/>
          <a:stretch/>
        </p:blipFill>
        <p:spPr>
          <a:xfrm>
            <a:off x="876240" y="1717920"/>
            <a:ext cx="7553880" cy="391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performances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19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Performance : définition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20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254C09-2E39-4FC4-8D35-1B9ADBE318B0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2"/>
          <p:cNvSpPr/>
          <p:nvPr/>
        </p:nvSpPr>
        <p:spPr>
          <a:xfrm>
            <a:off x="482760" y="151200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La performance du CPU: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Durée d'exécution (1 instruction)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84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"/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DejaVu Sans"/>
              </a:rPr>
              <a:t>Temps pour le cycle complet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884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"/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DejaVu Sans"/>
              </a:rPr>
              <a:t>N cycle d'horloges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884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"/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DejaVu Sans"/>
              </a:rPr>
              <a:t>Dépends de l'instruction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performances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ftr" idx="21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Performance : définition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22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B1F564-2F3A-4387-AAD0-3ED16BDD5145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/>
          <p:nvPr/>
        </p:nvSpPr>
        <p:spPr>
          <a:xfrm>
            <a:off x="482760" y="1512000"/>
            <a:ext cx="8226720" cy="48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La performance du CPU: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Completion rate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84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"/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DejaVu Sans"/>
              </a:rPr>
              <a:t>Le nombre d'instructions par unité temps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884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"/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DejaVu Sans"/>
              </a:rPr>
              <a:t>Dépends de plus de choses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884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"/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DejaVu Sans"/>
              </a:rPr>
              <a:t>Sans pipeline : corrélé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ftr" idx="23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24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0D85D5-371B-4E3A-AB17-6A5EEA9554BF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10"/>
          <p:cNvSpPr/>
          <p:nvPr/>
        </p:nvSpPr>
        <p:spPr>
          <a:xfrm>
            <a:off x="482760" y="1512000"/>
            <a:ext cx="8226720" cy="46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Amélioration des performances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1. Augmenter la vitesse du CPU 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augmenter la fréquence d’horloge.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limites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changements technologiques importants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ftr" idx="25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26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C779A8-1E30-494A-8D5B-C4769B10251A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15"/>
          <p:cNvSpPr/>
          <p:nvPr/>
        </p:nvSpPr>
        <p:spPr>
          <a:xfrm>
            <a:off x="482760" y="1512000"/>
            <a:ext cx="8226720" cy="46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Amélioration des performances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2. Modifier l’architecture interne 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multiplier le nombre de bus internes.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parallélisation de certaines parties du chemin de données.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Processeurs RISC et CISC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27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28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02E5BF-A087-4625-89A4-14EB21C6F5D4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2"/>
          <p:cNvSpPr/>
          <p:nvPr/>
        </p:nvSpPr>
        <p:spPr>
          <a:xfrm>
            <a:off x="482760" y="1512000"/>
            <a:ext cx="8226720" cy="46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Amélioration des performances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3. </a:t>
            </a:r>
            <a:r>
              <a:rPr b="0" lang="fr-FR" sz="2600" spc="-1" strike="noStrike">
                <a:solidFill>
                  <a:srgbClr val="404040"/>
                </a:solidFill>
                <a:latin typeface="Arial"/>
                <a:ea typeface="DejaVu Sans"/>
              </a:rPr>
              <a:t>Bus de communication (CPU/Mémoire centrale)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fréquence du bus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Largeur du bus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Attention : plus grande surface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ftr" idx="29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30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DAAB0B-8C77-4363-8FE2-561BEE103B7F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98"/>
          <p:cNvSpPr/>
          <p:nvPr/>
        </p:nvSpPr>
        <p:spPr>
          <a:xfrm>
            <a:off x="482760" y="1512000"/>
            <a:ext cx="8226720" cy="46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Amélioration des performances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4. Prédiction de saut (BU)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Délai entre saut et résultat de la condition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Prédire la condition en fonction du passé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Attention : mauvaises prédictions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6720" cy="94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améliorations du 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ftr" idx="31"/>
          </p:nvPr>
        </p:nvSpPr>
        <p:spPr>
          <a:xfrm>
            <a:off x="2340000" y="6426000"/>
            <a:ext cx="4461120" cy="33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Améliorations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32"/>
          </p:nvPr>
        </p:nvSpPr>
        <p:spPr>
          <a:xfrm>
            <a:off x="7020000" y="6426000"/>
            <a:ext cx="1078200" cy="336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7716595-80B4-4F12-BDC7-2DF0C1E75E7C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29"/>
          <p:cNvSpPr/>
          <p:nvPr/>
        </p:nvSpPr>
        <p:spPr>
          <a:xfrm>
            <a:off x="482760" y="1512000"/>
            <a:ext cx="8226720" cy="46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Amélioration des performances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5. Parallélisme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Au niveau des processeurs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Au niveau des instructions : pipelining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17"/>
              </a:spcBef>
            </a:pP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Application>LibreOffice/24.2.7.2$Linux_X86_64 LibreOffice_project/420$Build-2</Application>
  <AppVersion>15.0000</AppVersion>
  <Company>Hénallux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2023-03-05T23:18:56Z</dcterms:created>
  <dc:creator/>
  <dc:description/>
  <dc:language>fr-BE</dc:language>
  <cp:lastModifiedBy/>
  <dcterms:modified xsi:type="dcterms:W3CDTF">2025-09-21T09:25:57Z</dcterms:modified>
  <cp:revision>55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i4>33</vt:i4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33</vt:i4>
  </property>
</Properties>
</file>