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957" r:id="rId2"/>
    <p:sldId id="381" r:id="rId3"/>
    <p:sldId id="383" r:id="rId4"/>
    <p:sldId id="384" r:id="rId5"/>
    <p:sldId id="385" r:id="rId6"/>
    <p:sldId id="387" r:id="rId7"/>
    <p:sldId id="388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534" r:id="rId16"/>
    <p:sldId id="400" r:id="rId17"/>
    <p:sldId id="401" r:id="rId18"/>
    <p:sldId id="402" r:id="rId19"/>
    <p:sldId id="404" r:id="rId20"/>
    <p:sldId id="405" r:id="rId21"/>
    <p:sldId id="406" r:id="rId22"/>
    <p:sldId id="407" r:id="rId23"/>
    <p:sldId id="408" r:id="rId24"/>
    <p:sldId id="409" r:id="rId25"/>
    <p:sldId id="1261" r:id="rId26"/>
    <p:sldId id="1271" r:id="rId27"/>
    <p:sldId id="1272" r:id="rId28"/>
    <p:sldId id="1273" r:id="rId29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FFFF99"/>
    <a:srgbClr val="F5CCCE"/>
    <a:srgbClr val="83B818"/>
    <a:srgbClr val="E5CCE5"/>
    <a:srgbClr val="B3AEB3"/>
    <a:srgbClr val="F3E8F2"/>
    <a:srgbClr val="006782"/>
    <a:srgbClr val="9A3A3A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1332" autoAdjust="0"/>
  </p:normalViewPr>
  <p:slideViewPr>
    <p:cSldViewPr snapToGrid="0">
      <p:cViewPr varScale="1">
        <p:scale>
          <a:sx n="75" d="100"/>
          <a:sy n="75" d="100"/>
        </p:scale>
        <p:origin x="1670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02/09/2025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02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 est possible de déclarer plusieurs variables</a:t>
            </a:r>
            <a:r>
              <a:rPr lang="fr-BE" baseline="0" dirty="0"/>
              <a:t> en une seule instruction, mais ce n'est pas recommandé ! Clean Code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4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22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Afficher une variable </a:t>
            </a:r>
            <a:r>
              <a:rPr lang="fr-BE"/>
              <a:t>non initialisée 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31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 littéral peut être affecté à une variable ou à une constante.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201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Table des codes ASCII sur le 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8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76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Anciennement </a:t>
            </a:r>
            <a:r>
              <a:rPr lang="fr-BE" dirty="0" err="1"/>
              <a:t>scanf</a:t>
            </a:r>
            <a:r>
              <a:rPr lang="fr-BE" dirty="0"/>
              <a:t>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771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89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53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https://msdn.microsoft.com/en-us/library/dn957937.aspx </a:t>
            </a:r>
            <a:r>
              <a:rPr lang="fr-BE" dirty="0">
                <a:sym typeface="Wingdings" pitchFamily="2" charset="2"/>
              </a:rPr>
              <a:t> </a:t>
            </a:r>
            <a:r>
              <a:rPr lang="fr-BE" dirty="0" err="1">
                <a:sym typeface="Wingdings" pitchFamily="2" charset="2"/>
              </a:rPr>
              <a:t>intellisense</a:t>
            </a:r>
            <a:endParaRPr lang="fr-BE" dirty="0">
              <a:sym typeface="Wingdings" pitchFamily="2" charset="2"/>
            </a:endParaRPr>
          </a:p>
          <a:p>
            <a:r>
              <a:rPr lang="fr-BE" dirty="0"/>
              <a:t>Lexique = vocabulaire, syntaxe = grammaire, sémantique = sens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114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Critiquez la déclaration de variable suivante :</a:t>
            </a:r>
          </a:p>
          <a:p>
            <a:r>
              <a:rPr lang="fr-BE" dirty="0"/>
              <a:t>Que proposeriez vous au lieu de ""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41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: </a:t>
            </a:r>
            <a:r>
              <a:rPr lang="fr-BE" dirty="0" err="1"/>
              <a:t>getchar</a:t>
            </a:r>
            <a:r>
              <a:rPr lang="fr-BE" dirty="0"/>
              <a:t>()</a:t>
            </a:r>
            <a:r>
              <a:rPr lang="fr-BE" dirty="0">
                <a:sym typeface="Wingdings" pitchFamily="2" charset="2"/>
              </a:rPr>
              <a:t> obligé d'appuyer sur ENTER 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3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: </a:t>
            </a:r>
            <a:r>
              <a:rPr lang="fr-BE" dirty="0" err="1"/>
              <a:t>getchar</a:t>
            </a:r>
            <a:r>
              <a:rPr lang="fr-BE" dirty="0"/>
              <a:t>()</a:t>
            </a:r>
            <a:r>
              <a:rPr lang="fr-BE" dirty="0">
                <a:sym typeface="Wingdings" pitchFamily="2" charset="2"/>
              </a:rPr>
              <a:t> obligé d'appuyer sur ENTER ! 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3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8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Variable, Obtention et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2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10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Choix des noms de variables !! Clean Code !! Exemples</a:t>
            </a:r>
            <a:endParaRPr lang="fr-BE" sz="1700" dirty="0">
              <a:latin typeface="Arial" panose="020B0604020202020204" pitchFamily="34" charset="0"/>
            </a:endParaRP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71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Pour les réels, </a:t>
            </a:r>
            <a:r>
              <a:rPr lang="fr-BE" baseline="0" dirty="0" err="1"/>
              <a:t>float</a:t>
            </a:r>
            <a:r>
              <a:rPr lang="fr-BE" baseline="0" dirty="0"/>
              <a:t> = simple précision, double = double précision et long double = précision étendue.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1700" dirty="0">
                <a:latin typeface="Arial" panose="020B0604020202020204" pitchFamily="34" charset="0"/>
              </a:rPr>
              <a:t>Le stockage des caractères</a:t>
            </a:r>
            <a:r>
              <a:rPr lang="fr-BE" sz="1700" baseline="0" dirty="0">
                <a:latin typeface="Arial" panose="020B0604020202020204" pitchFamily="34" charset="0"/>
              </a:rPr>
              <a:t> </a:t>
            </a:r>
            <a:r>
              <a:rPr lang="fr-BE" sz="1700" dirty="0">
                <a:latin typeface="Arial" panose="020B0604020202020204" pitchFamily="34" charset="0"/>
              </a:rPr>
              <a:t>se fait sous forme de code ASCII (entier de 0 à 255) ou EBCDIC (8 bits).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B418D-EB88-4D29-9295-7738E6EE112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28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1" r:id="rId4"/>
    <p:sldLayoutId id="2147483762" r:id="rId5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74505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b="1" dirty="0"/>
              <a:t>Module 0 : Introduction et notions de base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1 : Instructions, expressions et opérateurs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2 : Alternatives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Répétitives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4 : Fonctions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5 : Tableaux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6 : Tableaux à </a:t>
            </a:r>
            <a:r>
              <a:rPr lang="fr-BE"/>
              <a:t>deux dimensions</a:t>
            </a:r>
            <a:endParaRPr lang="fr-BE" dirty="0"/>
          </a:p>
          <a:p>
            <a:pPr>
              <a:spcBef>
                <a:spcPts val="1200"/>
              </a:spcBef>
            </a:pPr>
            <a:r>
              <a:rPr lang="fr-BE" dirty="0"/>
              <a:t>Module 7 : Structures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0D471-4BD3-4EE8-AA05-8751947C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08504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 de variable</a:t>
            </a:r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BE" dirty="0"/>
              <a:t>Déclarer une variable permet de lui </a:t>
            </a:r>
            <a:r>
              <a:rPr lang="fr-BE" dirty="0">
                <a:solidFill>
                  <a:schemeClr val="accent4"/>
                </a:solidFill>
              </a:rPr>
              <a:t>donner un nom </a:t>
            </a:r>
            <a:r>
              <a:rPr lang="fr-BE" dirty="0"/>
              <a:t>et de </a:t>
            </a:r>
            <a:r>
              <a:rPr lang="fr-BE" dirty="0">
                <a:solidFill>
                  <a:schemeClr val="accent4"/>
                </a:solidFill>
              </a:rPr>
              <a:t>réserver de la place en mémoire </a:t>
            </a:r>
            <a:r>
              <a:rPr lang="fr-BE" dirty="0"/>
              <a:t>pour y stocker une valeur.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var_type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var_name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fr-BE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groupe;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13CA71-A30F-47BE-9F70-0BA1ABE8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762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 de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var_name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fr-BE" dirty="0">
                <a:solidFill>
                  <a:schemeClr val="accent2"/>
                </a:solidFill>
              </a:rPr>
              <a:t>	</a:t>
            </a:r>
            <a:r>
              <a:rPr lang="fr-BE" dirty="0"/>
              <a:t>le nom de la variable</a:t>
            </a:r>
          </a:p>
          <a:p>
            <a:endParaRPr lang="fr-BE" dirty="0"/>
          </a:p>
          <a:p>
            <a:r>
              <a:rPr lang="fr-BE" dirty="0"/>
              <a:t>il est composé d'au moins une </a:t>
            </a:r>
            <a:r>
              <a:rPr lang="fr-BE" dirty="0">
                <a:solidFill>
                  <a:schemeClr val="accent3"/>
                </a:solidFill>
              </a:rPr>
              <a:t>lettre</a:t>
            </a:r>
            <a:r>
              <a:rPr lang="fr-BE" dirty="0"/>
              <a:t> et peut également comporter des </a:t>
            </a:r>
            <a:r>
              <a:rPr lang="fr-BE" dirty="0">
                <a:solidFill>
                  <a:schemeClr val="accent3"/>
                </a:solidFill>
              </a:rPr>
              <a:t>chiffres</a:t>
            </a:r>
            <a:r>
              <a:rPr lang="fr-BE" dirty="0"/>
              <a:t> et/ou le caractère </a:t>
            </a:r>
            <a:r>
              <a:rPr lang="fr-BE" dirty="0">
                <a:solidFill>
                  <a:schemeClr val="accent3"/>
                </a:solidFill>
              </a:rPr>
              <a:t>_</a:t>
            </a:r>
          </a:p>
          <a:p>
            <a:r>
              <a:rPr lang="fr-BE" dirty="0"/>
              <a:t>sa longueur ne peut pas dépasser </a:t>
            </a:r>
            <a:r>
              <a:rPr lang="fr-BE" dirty="0">
                <a:solidFill>
                  <a:schemeClr val="accent3"/>
                </a:solidFill>
              </a:rPr>
              <a:t>32 caractères</a:t>
            </a:r>
          </a:p>
          <a:p>
            <a:r>
              <a:rPr lang="fr-BE" dirty="0"/>
              <a:t>le </a:t>
            </a:r>
            <a:r>
              <a:rPr lang="fr-BE" dirty="0">
                <a:solidFill>
                  <a:schemeClr val="accent4"/>
                </a:solidFill>
              </a:rPr>
              <a:t>premier caractère </a:t>
            </a:r>
            <a:r>
              <a:rPr lang="fr-BE" dirty="0"/>
              <a:t>doit être une </a:t>
            </a:r>
            <a:r>
              <a:rPr lang="fr-BE" dirty="0">
                <a:solidFill>
                  <a:schemeClr val="accent3"/>
                </a:solidFill>
              </a:rPr>
              <a:t>lettre</a:t>
            </a:r>
            <a:r>
              <a:rPr lang="fr-BE" dirty="0"/>
              <a:t> ou </a:t>
            </a:r>
            <a:r>
              <a:rPr lang="fr-BE" dirty="0">
                <a:solidFill>
                  <a:schemeClr val="accent3"/>
                </a:solidFill>
              </a:rPr>
              <a:t>_</a:t>
            </a:r>
          </a:p>
          <a:p>
            <a:r>
              <a:rPr lang="fr-BE" dirty="0"/>
              <a:t>il doit être écrit en </a:t>
            </a:r>
            <a:r>
              <a:rPr lang="fr-BE" dirty="0" err="1"/>
              <a:t>camelCase</a:t>
            </a:r>
            <a:endParaRPr lang="fr-BE" dirty="0">
              <a:solidFill>
                <a:schemeClr val="accent3"/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B7F2EC-ED98-4766-8513-4A65C169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815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 de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var_type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fr-BE" dirty="0"/>
              <a:t>	le type de la variable</a:t>
            </a:r>
          </a:p>
          <a:p>
            <a:pPr marL="0" indent="0">
              <a:buNone/>
            </a:pPr>
            <a:r>
              <a:rPr lang="fr-BE" dirty="0"/>
              <a:t>	</a:t>
            </a:r>
          </a:p>
          <a:p>
            <a:pPr marL="0" indent="0">
              <a:buNone/>
            </a:pPr>
            <a:r>
              <a:rPr lang="fr-BE" dirty="0"/>
              <a:t>Les types admis sont :</a:t>
            </a:r>
          </a:p>
          <a:p>
            <a:r>
              <a:rPr lang="fr-BE" dirty="0"/>
              <a:t>pour les </a:t>
            </a:r>
            <a:r>
              <a:rPr lang="fr-BE" b="1" dirty="0">
                <a:solidFill>
                  <a:schemeClr val="accent1"/>
                </a:solidFill>
              </a:rPr>
              <a:t>entiers</a:t>
            </a:r>
            <a:r>
              <a:rPr lang="fr-BE" dirty="0"/>
              <a:t> :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short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fr-BE" dirty="0">
                <a:solidFill>
                  <a:srgbClr val="C00000"/>
                </a:solidFill>
              </a:rPr>
              <a:t> </a:t>
            </a:r>
            <a:r>
              <a:rPr lang="fr-BE" dirty="0"/>
              <a:t>ou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short</a:t>
            </a:r>
            <a:r>
              <a:rPr lang="fr-BE" dirty="0"/>
              <a:t>, </a:t>
            </a:r>
            <a:r>
              <a:rPr lang="fr-BE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fr-BE" dirty="0"/>
              <a:t>,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long</a:t>
            </a:r>
            <a:r>
              <a:rPr lang="fr-BE" dirty="0"/>
              <a:t>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fr-BE" dirty="0"/>
              <a:t> ou </a:t>
            </a: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lo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fr-BE" dirty="0">
                <a:solidFill>
                  <a:schemeClr val="accent4"/>
                </a:solidFill>
                <a:latin typeface="Consolas" panose="020B0609020204030204" pitchFamily="49" charset="0"/>
              </a:rPr>
              <a:t>g</a:t>
            </a:r>
            <a:r>
              <a:rPr lang="fr-BE" dirty="0"/>
              <a:t>	</a:t>
            </a:r>
          </a:p>
          <a:p>
            <a:r>
              <a:rPr lang="fr-BE" dirty="0"/>
              <a:t>pour les </a:t>
            </a:r>
            <a:r>
              <a:rPr lang="fr-BE" b="1" dirty="0">
                <a:solidFill>
                  <a:schemeClr val="accent1"/>
                </a:solidFill>
              </a:rPr>
              <a:t>réels</a:t>
            </a:r>
            <a:r>
              <a:rPr lang="fr-BE" dirty="0"/>
              <a:t> :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float</a:t>
            </a:r>
            <a:r>
              <a:rPr lang="fr-BE" dirty="0"/>
              <a:t>, </a:t>
            </a:r>
            <a:r>
              <a:rPr lang="fr-BE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fr-BE" dirty="0"/>
              <a:t>,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long</a:t>
            </a:r>
            <a:r>
              <a:rPr lang="fr-BE" dirty="0"/>
              <a:t>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</a:p>
          <a:p>
            <a:r>
              <a:rPr lang="fr-BE" dirty="0"/>
              <a:t>pour les </a:t>
            </a:r>
            <a:r>
              <a:rPr lang="fr-BE" b="1" dirty="0">
                <a:solidFill>
                  <a:schemeClr val="accent1"/>
                </a:solidFill>
              </a:rPr>
              <a:t>caractères</a:t>
            </a:r>
            <a:r>
              <a:rPr lang="fr-BE" dirty="0"/>
              <a:t> : </a:t>
            </a:r>
            <a:r>
              <a:rPr lang="fr-BE" b="1" dirty="0">
                <a:solidFill>
                  <a:srgbClr val="C00000"/>
                </a:solidFill>
                <a:latin typeface="Consolas" panose="020B0609020204030204" pitchFamily="49" charset="0"/>
              </a:rPr>
              <a:t>char</a:t>
            </a:r>
          </a:p>
          <a:p>
            <a:r>
              <a:rPr lang="fr-BE" dirty="0"/>
              <a:t>pour les </a:t>
            </a:r>
            <a:r>
              <a:rPr lang="fr-BE" b="1" dirty="0">
                <a:solidFill>
                  <a:schemeClr val="accent1"/>
                </a:solidFill>
              </a:rPr>
              <a:t>booléens</a:t>
            </a:r>
            <a:r>
              <a:rPr lang="fr-BE" dirty="0"/>
              <a:t> : </a:t>
            </a:r>
            <a:r>
              <a:rPr lang="fr-BE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</a:t>
            </a: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				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stdbool.h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7D2BB4-79F7-40B8-99D2-A4A1B584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4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0A02B-9AE1-40E5-8A63-B695FE0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 de variable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E5B5D-4347-4320-AD7B-FE135616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Exemples</a:t>
            </a:r>
          </a:p>
          <a:p>
            <a:pPr marL="0" indent="0">
              <a:buNone/>
            </a:pPr>
            <a:endParaRPr lang="fr-BE" dirty="0">
              <a:solidFill>
                <a:schemeClr val="accent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latin typeface="Consolas" panose="020B0609020204030204" pitchFamily="49" charset="0"/>
              </a:rPr>
              <a:t>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bloc;</a:t>
            </a:r>
            <a:r>
              <a:rPr lang="fr-BE" sz="2000" dirty="0">
                <a:latin typeface="Consolas" panose="020B0609020204030204" pitchFamily="49" charset="0"/>
              </a:rPr>
              <a:t> 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1, 2 ou 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  <a:r>
              <a:rPr lang="fr-BE" sz="2000" dirty="0">
                <a:latin typeface="Consolas" panose="020B0609020204030204" pitchFamily="49" charset="0"/>
              </a:rPr>
              <a:t>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moyenne;</a:t>
            </a:r>
            <a:r>
              <a:rPr lang="fr-BE" sz="2000" dirty="0">
                <a:latin typeface="Consolas" panose="020B0609020204030204" pitchFamily="49" charset="0"/>
              </a:rPr>
              <a:t> 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note sur 20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fr-BE" sz="2000" dirty="0">
                <a:latin typeface="Consolas" panose="020B0609020204030204" pitchFamily="49" charset="0"/>
              </a:rPr>
              <a:t>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groupe;</a:t>
            </a:r>
            <a:r>
              <a:rPr lang="fr-BE" sz="2000" dirty="0">
                <a:latin typeface="Consolas" panose="020B0609020204030204" pitchFamily="49" charset="0"/>
              </a:rPr>
              <a:t> 	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lettre 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  <a:sym typeface="Symbol"/>
              </a:rPr>
              <a:t> 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[A..F]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bool</a:t>
            </a:r>
            <a:r>
              <a:rPr lang="fr-BE" sz="2000" dirty="0"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estValide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r>
              <a:rPr lang="fr-BE" sz="2000" dirty="0">
                <a:latin typeface="Consolas" panose="020B0609020204030204" pitchFamily="49" charset="0"/>
              </a:rPr>
              <a:t>	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fr-BE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true</a:t>
            </a:r>
            <a:r>
              <a:rPr lang="fr-BE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ou false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DB1B5-C09A-44C1-BD13-5F51C0F8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4A781-9602-4547-A02D-2A30DA5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DAA3E5C1-0188-4795-A9A2-AD908261532B}"/>
              </a:ext>
            </a:extLst>
          </p:cNvPr>
          <p:cNvGrpSpPr/>
          <p:nvPr/>
        </p:nvGrpSpPr>
        <p:grpSpPr>
          <a:xfrm>
            <a:off x="1033078" y="4659160"/>
            <a:ext cx="1843631" cy="866183"/>
            <a:chOff x="5411544" y="1344702"/>
            <a:chExt cx="1843631" cy="866183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C3263F20-EBCC-41CF-903C-D5D30373370D}"/>
                </a:ext>
              </a:extLst>
            </p:cNvPr>
            <p:cNvGrpSpPr/>
            <p:nvPr/>
          </p:nvGrpSpPr>
          <p:grpSpPr>
            <a:xfrm>
              <a:off x="5411544" y="1447195"/>
              <a:ext cx="1843631" cy="763690"/>
              <a:chOff x="6616801" y="2407475"/>
              <a:chExt cx="1843631" cy="763690"/>
            </a:xfrm>
          </p:grpSpPr>
          <p:grpSp>
            <p:nvGrpSpPr>
              <p:cNvPr id="9" name="Group 9">
                <a:extLst>
                  <a:ext uri="{FF2B5EF4-FFF2-40B4-BE49-F238E27FC236}">
                    <a16:creationId xmlns:a16="http://schemas.microsoft.com/office/drawing/2014/main" id="{7E8BAE61-3143-4ACB-A406-0D48D4C1B19E}"/>
                  </a:ext>
                </a:extLst>
              </p:cNvPr>
              <p:cNvGrpSpPr/>
              <p:nvPr/>
            </p:nvGrpSpPr>
            <p:grpSpPr>
              <a:xfrm>
                <a:off x="6616801" y="2407475"/>
                <a:ext cx="1843631" cy="763690"/>
                <a:chOff x="6616801" y="2407475"/>
                <a:chExt cx="1843631" cy="76369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02364D0-4FDE-4CC9-B59C-2FCD1B9C1177}"/>
                    </a:ext>
                  </a:extLst>
                </p:cNvPr>
                <p:cNvSpPr/>
                <p:nvPr/>
              </p:nvSpPr>
              <p:spPr>
                <a:xfrm>
                  <a:off x="6988016" y="2924944"/>
                  <a:ext cx="224420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600" dirty="0">
                      <a:solidFill>
                        <a:srgbClr val="C00000"/>
                      </a:solidFill>
                      <a:latin typeface="Consolas" pitchFamily="49" charset="0"/>
                      <a:cs typeface="Consolas" pitchFamily="49" charset="0"/>
                    </a:rPr>
                    <a:t>@b</a:t>
                  </a:r>
                  <a:endParaRPr lang="fr-BE" sz="16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" name="TextBox 4">
                  <a:extLst>
                    <a:ext uri="{FF2B5EF4-FFF2-40B4-BE49-F238E27FC236}">
                      <a16:creationId xmlns:a16="http://schemas.microsoft.com/office/drawing/2014/main" id="{3AC7E55A-B359-4276-9610-9060E093E1C7}"/>
                    </a:ext>
                  </a:extLst>
                </p:cNvPr>
                <p:cNvSpPr txBox="1"/>
                <p:nvPr/>
              </p:nvSpPr>
              <p:spPr>
                <a:xfrm>
                  <a:off x="7283489" y="2565996"/>
                  <a:ext cx="1176943" cy="461665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F9DAE8B-66BE-4CAC-B453-AE781F77B0ED}"/>
                    </a:ext>
                  </a:extLst>
                </p:cNvPr>
                <p:cNvSpPr/>
                <p:nvPr/>
              </p:nvSpPr>
              <p:spPr>
                <a:xfrm>
                  <a:off x="6616801" y="2407475"/>
                  <a:ext cx="6912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800" dirty="0">
                      <a:solidFill>
                        <a:schemeClr val="accent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bloc</a:t>
                  </a:r>
                  <a:endParaRPr lang="fr-BE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F6ED45BB-9B69-47E6-87D5-ED6CBDF594BB}"/>
                  </a:ext>
                </a:extLst>
              </p:cNvPr>
              <p:cNvSpPr/>
              <p:nvPr/>
            </p:nvSpPr>
            <p:spPr>
              <a:xfrm>
                <a:off x="7261111" y="2996952"/>
                <a:ext cx="47193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461347-B7EE-48DC-ABD8-408F8A7E8D56}"/>
                </a:ext>
              </a:extLst>
            </p:cNvPr>
            <p:cNvSpPr/>
            <p:nvPr/>
          </p:nvSpPr>
          <p:spPr>
            <a:xfrm>
              <a:off x="6310676" y="1344702"/>
              <a:ext cx="7120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1400" dirty="0">
                  <a:latin typeface="+mn-lt"/>
                </a:rPr>
                <a:t>32 bits</a:t>
              </a:r>
            </a:p>
          </p:txBody>
        </p:sp>
      </p:grpSp>
      <p:grpSp>
        <p:nvGrpSpPr>
          <p:cNvPr id="14" name="Group 20">
            <a:extLst>
              <a:ext uri="{FF2B5EF4-FFF2-40B4-BE49-F238E27FC236}">
                <a16:creationId xmlns:a16="http://schemas.microsoft.com/office/drawing/2014/main" id="{FAFD0B1F-5E27-4FC2-8E3A-03B4E0CCA14E}"/>
              </a:ext>
            </a:extLst>
          </p:cNvPr>
          <p:cNvGrpSpPr/>
          <p:nvPr/>
        </p:nvGrpSpPr>
        <p:grpSpPr>
          <a:xfrm>
            <a:off x="4442897" y="4646795"/>
            <a:ext cx="1392360" cy="856023"/>
            <a:chOff x="6335602" y="2284945"/>
            <a:chExt cx="1392360" cy="856023"/>
          </a:xfrm>
        </p:grpSpPr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80E14D17-A98F-4717-B546-54EB971E9F83}"/>
                </a:ext>
              </a:extLst>
            </p:cNvPr>
            <p:cNvGrpSpPr/>
            <p:nvPr/>
          </p:nvGrpSpPr>
          <p:grpSpPr>
            <a:xfrm>
              <a:off x="6335602" y="2428078"/>
              <a:ext cx="1260735" cy="712890"/>
              <a:chOff x="6372171" y="2458275"/>
              <a:chExt cx="1260735" cy="712890"/>
            </a:xfrm>
          </p:grpSpPr>
          <p:grpSp>
            <p:nvGrpSpPr>
              <p:cNvPr id="17" name="Group 13">
                <a:extLst>
                  <a:ext uri="{FF2B5EF4-FFF2-40B4-BE49-F238E27FC236}">
                    <a16:creationId xmlns:a16="http://schemas.microsoft.com/office/drawing/2014/main" id="{F53EB86E-BE24-4C8B-917B-5BFC0684F55F}"/>
                  </a:ext>
                </a:extLst>
              </p:cNvPr>
              <p:cNvGrpSpPr/>
              <p:nvPr/>
            </p:nvGrpSpPr>
            <p:grpSpPr>
              <a:xfrm>
                <a:off x="6372171" y="2458275"/>
                <a:ext cx="1260735" cy="712890"/>
                <a:chOff x="6372171" y="2458275"/>
                <a:chExt cx="1260735" cy="71289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9D2F4C5-C4D0-4C09-B303-6A73C813C9B2}"/>
                    </a:ext>
                  </a:extLst>
                </p:cNvPr>
                <p:cNvSpPr/>
                <p:nvPr/>
              </p:nvSpPr>
              <p:spPr>
                <a:xfrm>
                  <a:off x="7005678" y="2924944"/>
                  <a:ext cx="224420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600" dirty="0">
                      <a:solidFill>
                        <a:srgbClr val="C00000"/>
                      </a:solidFill>
                      <a:latin typeface="Consolas" pitchFamily="49" charset="0"/>
                      <a:cs typeface="Consolas" pitchFamily="49" charset="0"/>
                    </a:rPr>
                    <a:t>@g</a:t>
                  </a:r>
                  <a:endParaRPr lang="fr-BE" sz="16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" name="TextBox 16">
                  <a:extLst>
                    <a:ext uri="{FF2B5EF4-FFF2-40B4-BE49-F238E27FC236}">
                      <a16:creationId xmlns:a16="http://schemas.microsoft.com/office/drawing/2014/main" id="{B3DC74EB-AB6E-4260-9C77-5E05CA8858B4}"/>
                    </a:ext>
                  </a:extLst>
                </p:cNvPr>
                <p:cNvSpPr txBox="1"/>
                <p:nvPr/>
              </p:nvSpPr>
              <p:spPr>
                <a:xfrm>
                  <a:off x="7283490" y="2565996"/>
                  <a:ext cx="349416" cy="461665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fr-BE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DE5DC57-6529-482B-BAB1-6E4C25FC32C8}"/>
                    </a:ext>
                  </a:extLst>
                </p:cNvPr>
                <p:cNvSpPr/>
                <p:nvPr/>
              </p:nvSpPr>
              <p:spPr>
                <a:xfrm>
                  <a:off x="6372171" y="2458275"/>
                  <a:ext cx="944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fr-BE" sz="1800" dirty="0">
                      <a:solidFill>
                        <a:schemeClr val="accent1">
                          <a:lumMod val="50000"/>
                        </a:schemeClr>
                      </a:solidFill>
                      <a:latin typeface="Consolas" pitchFamily="49" charset="0"/>
                      <a:cs typeface="Consolas" pitchFamily="49" charset="0"/>
                    </a:rPr>
                    <a:t>groupe</a:t>
                  </a:r>
                  <a:endParaRPr lang="fr-BE" sz="16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" name="Oval 14">
                <a:extLst>
                  <a:ext uri="{FF2B5EF4-FFF2-40B4-BE49-F238E27FC236}">
                    <a16:creationId xmlns:a16="http://schemas.microsoft.com/office/drawing/2014/main" id="{22F44CD3-92AE-4975-8B56-52A4593874C3}"/>
                  </a:ext>
                </a:extLst>
              </p:cNvPr>
              <p:cNvSpPr/>
              <p:nvPr/>
            </p:nvSpPr>
            <p:spPr>
              <a:xfrm>
                <a:off x="7261111" y="2996952"/>
                <a:ext cx="47193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263CE7-99ED-429E-9E5D-A660A0E18C86}"/>
                </a:ext>
              </a:extLst>
            </p:cNvPr>
            <p:cNvSpPr/>
            <p:nvPr/>
          </p:nvSpPr>
          <p:spPr>
            <a:xfrm>
              <a:off x="7115294" y="2284945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fr-BE" sz="1400" dirty="0">
                  <a:latin typeface="+mn-lt"/>
                </a:rPr>
                <a:t>8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03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Affectation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BE" dirty="0"/>
              <a:t>On parle d'</a:t>
            </a:r>
            <a:r>
              <a:rPr lang="fr-BE" dirty="0">
                <a:solidFill>
                  <a:schemeClr val="accent4"/>
                </a:solidFill>
              </a:rPr>
              <a:t>affecter une valeur à une variable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L'instruction d'</a:t>
            </a:r>
            <a:r>
              <a:rPr lang="fr-BE" b="1" dirty="0">
                <a:solidFill>
                  <a:schemeClr val="accent4"/>
                </a:solidFill>
              </a:rPr>
              <a:t>affectation</a:t>
            </a:r>
            <a:r>
              <a:rPr lang="fr-BE" dirty="0"/>
              <a:t> permet de stocker la valeur d'une </a:t>
            </a:r>
            <a:r>
              <a:rPr lang="fr-BE" dirty="0">
                <a:solidFill>
                  <a:schemeClr val="accent4"/>
                </a:solidFill>
              </a:rPr>
              <a:t>constante littérale </a:t>
            </a:r>
            <a:r>
              <a:rPr lang="fr-BE" dirty="0"/>
              <a:t>ou le </a:t>
            </a:r>
            <a:r>
              <a:rPr lang="fr-BE" dirty="0">
                <a:solidFill>
                  <a:schemeClr val="accent4"/>
                </a:solidFill>
              </a:rPr>
              <a:t>résultat d'une expression</a:t>
            </a:r>
            <a:r>
              <a:rPr lang="fr-BE" dirty="0"/>
              <a:t> dans une zone mémoire.</a:t>
            </a: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var_name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fr-BE" b="1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fr-BE" dirty="0">
                <a:latin typeface="Consolas" panose="020B0609020204030204" pitchFamily="49" charset="0"/>
              </a:rPr>
              <a:t> 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&lt;value&gt;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2E63C6-0033-4CAB-97D5-BC37A55C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3" name="Flèche : courbe vers le haut 2">
            <a:extLst>
              <a:ext uri="{FF2B5EF4-FFF2-40B4-BE49-F238E27FC236}">
                <a16:creationId xmlns:a16="http://schemas.microsoft.com/office/drawing/2014/main" id="{127D62D9-6C13-43DD-B13D-86FC60A14076}"/>
              </a:ext>
            </a:extLst>
          </p:cNvPr>
          <p:cNvSpPr/>
          <p:nvPr/>
        </p:nvSpPr>
        <p:spPr>
          <a:xfrm rot="10800000">
            <a:off x="1908955" y="4232621"/>
            <a:ext cx="1602889" cy="570156"/>
          </a:xfrm>
          <a:prstGeom prst="curvedUpArrow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Affectation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</a:rPr>
              <a:t>var_name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fr-BE" b="1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fr-BE" dirty="0">
                <a:latin typeface="Consolas" panose="020B0609020204030204" pitchFamily="49" charset="0"/>
              </a:rPr>
              <a:t> 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</a:rPr>
              <a:t>&lt;value&gt;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Exemples </a:t>
            </a: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bloc = 1;</a:t>
            </a:r>
            <a:b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groupe = 'B';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F0F9B5-8AD8-41BD-96BA-EC0A4597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15</a:t>
            </a:fld>
            <a:endParaRPr lang="fr-BE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F43ACEB2-9743-463C-AA8A-C5AF0C7B0648}"/>
              </a:ext>
            </a:extLst>
          </p:cNvPr>
          <p:cNvGrpSpPr/>
          <p:nvPr/>
        </p:nvGrpSpPr>
        <p:grpSpPr>
          <a:xfrm>
            <a:off x="3401900" y="3615432"/>
            <a:ext cx="1874111" cy="712890"/>
            <a:chOff x="6586321" y="2458275"/>
            <a:chExt cx="1874111" cy="712890"/>
          </a:xfrm>
        </p:grpSpPr>
        <p:grpSp>
          <p:nvGrpSpPr>
            <p:cNvPr id="17" name="Group 5">
              <a:extLst>
                <a:ext uri="{FF2B5EF4-FFF2-40B4-BE49-F238E27FC236}">
                  <a16:creationId xmlns:a16="http://schemas.microsoft.com/office/drawing/2014/main" id="{F620083C-9B20-44B5-A1E7-9C69A1003418}"/>
                </a:ext>
              </a:extLst>
            </p:cNvPr>
            <p:cNvGrpSpPr/>
            <p:nvPr/>
          </p:nvGrpSpPr>
          <p:grpSpPr>
            <a:xfrm>
              <a:off x="6586321" y="2458275"/>
              <a:ext cx="1874111" cy="712890"/>
              <a:chOff x="6586321" y="2458275"/>
              <a:chExt cx="1874111" cy="7128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560A3-664F-4923-9116-EFF44CCC77CF}"/>
                  </a:ext>
                </a:extLst>
              </p:cNvPr>
              <p:cNvSpPr/>
              <p:nvPr/>
            </p:nvSpPr>
            <p:spPr>
              <a:xfrm>
                <a:off x="7008336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@b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863D40AF-1EA7-4E3B-9E5C-BCC36274FF17}"/>
                  </a:ext>
                </a:extLst>
              </p:cNvPr>
              <p:cNvSpPr txBox="1"/>
              <p:nvPr/>
            </p:nvSpPr>
            <p:spPr>
              <a:xfrm>
                <a:off x="7283489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4F8F9C-0364-48B4-BDE1-2D33B0922099}"/>
                  </a:ext>
                </a:extLst>
              </p:cNvPr>
              <p:cNvSpPr/>
              <p:nvPr/>
            </p:nvSpPr>
            <p:spPr>
              <a:xfrm>
                <a:off x="6586321" y="2458275"/>
                <a:ext cx="6335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bloc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93F8400D-8C88-4FFE-81B5-EE7056CB0CBE}"/>
                </a:ext>
              </a:extLst>
            </p:cNvPr>
            <p:cNvSpPr/>
            <p:nvPr/>
          </p:nvSpPr>
          <p:spPr>
            <a:xfrm>
              <a:off x="7261111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33DFCAB8-9C10-42AD-ACAC-4F26E933BA8B}"/>
              </a:ext>
            </a:extLst>
          </p:cNvPr>
          <p:cNvGrpSpPr/>
          <p:nvPr/>
        </p:nvGrpSpPr>
        <p:grpSpPr>
          <a:xfrm>
            <a:off x="3187750" y="4919492"/>
            <a:ext cx="2088261" cy="712890"/>
            <a:chOff x="6372171" y="2458275"/>
            <a:chExt cx="2088261" cy="71289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6F620B-3D64-4950-A1E8-5558FAC492BE}"/>
                </a:ext>
              </a:extLst>
            </p:cNvPr>
            <p:cNvGrpSpPr/>
            <p:nvPr/>
          </p:nvGrpSpPr>
          <p:grpSpPr>
            <a:xfrm>
              <a:off x="6372171" y="2458275"/>
              <a:ext cx="2088261" cy="712890"/>
              <a:chOff x="6372171" y="2458275"/>
              <a:chExt cx="2088261" cy="71289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9D6087-B21C-41E5-B413-4B21D1DC1606}"/>
                  </a:ext>
                </a:extLst>
              </p:cNvPr>
              <p:cNvSpPr/>
              <p:nvPr/>
            </p:nvSpPr>
            <p:spPr>
              <a:xfrm>
                <a:off x="7005678" y="2924944"/>
                <a:ext cx="224420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rgbClr val="C00000"/>
                    </a:solidFill>
                    <a:latin typeface="Consolas" pitchFamily="49" charset="0"/>
                    <a:cs typeface="Consolas" pitchFamily="49" charset="0"/>
                  </a:rPr>
                  <a:t>@g</a:t>
                </a:r>
                <a:endParaRPr lang="fr-BE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42E5E1-58F8-4A02-A068-17ECFAA63F2B}"/>
                  </a:ext>
                </a:extLst>
              </p:cNvPr>
              <p:cNvSpPr txBox="1"/>
              <p:nvPr/>
            </p:nvSpPr>
            <p:spPr>
              <a:xfrm>
                <a:off x="7283489" y="2565996"/>
                <a:ext cx="117694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BE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6BA06A-9995-4967-B9AF-26132EDBED93}"/>
                  </a:ext>
                </a:extLst>
              </p:cNvPr>
              <p:cNvSpPr/>
              <p:nvPr/>
            </p:nvSpPr>
            <p:spPr>
              <a:xfrm>
                <a:off x="6372171" y="2458275"/>
                <a:ext cx="8579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fr-BE" sz="1600" dirty="0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groupe</a:t>
                </a:r>
                <a:endParaRPr lang="fr-BE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F7C826-03F6-4C49-867C-336320A2B6D4}"/>
                </a:ext>
              </a:extLst>
            </p:cNvPr>
            <p:cNvSpPr/>
            <p:nvPr/>
          </p:nvSpPr>
          <p:spPr>
            <a:xfrm>
              <a:off x="7261111" y="2996952"/>
              <a:ext cx="47193" cy="4571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2DB5168-6A7F-476B-A84D-A19B003D13E1}"/>
              </a:ext>
            </a:extLst>
          </p:cNvPr>
          <p:cNvSpPr/>
          <p:nvPr/>
        </p:nvSpPr>
        <p:spPr>
          <a:xfrm>
            <a:off x="4505021" y="375357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fr-BE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3FCBA9-A335-463A-AD72-6E656CEF2F1B}"/>
              </a:ext>
            </a:extLst>
          </p:cNvPr>
          <p:cNvSpPr/>
          <p:nvPr/>
        </p:nvSpPr>
        <p:spPr>
          <a:xfrm>
            <a:off x="4488189" y="5035213"/>
            <a:ext cx="38985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fr-BE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5" name="Flèche : courbe vers le haut 24">
            <a:extLst>
              <a:ext uri="{FF2B5EF4-FFF2-40B4-BE49-F238E27FC236}">
                <a16:creationId xmlns:a16="http://schemas.microsoft.com/office/drawing/2014/main" id="{FA7F24E5-4C17-4970-8AFB-DF8130E6833A}"/>
              </a:ext>
            </a:extLst>
          </p:cNvPr>
          <p:cNvSpPr/>
          <p:nvPr/>
        </p:nvSpPr>
        <p:spPr>
          <a:xfrm rot="10800000">
            <a:off x="1961206" y="1306324"/>
            <a:ext cx="1602889" cy="570156"/>
          </a:xfrm>
          <a:prstGeom prst="curvedUpArrow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Une </a:t>
            </a:r>
            <a:r>
              <a:rPr lang="fr-BE" b="1" dirty="0">
                <a:solidFill>
                  <a:schemeClr val="accent4"/>
                </a:solidFill>
              </a:rPr>
              <a:t>valeur littérale</a:t>
            </a:r>
            <a:r>
              <a:rPr lang="fr-BE" dirty="0"/>
              <a:t> est une donnée </a:t>
            </a:r>
            <a:r>
              <a:rPr lang="fr-BE" dirty="0">
                <a:solidFill>
                  <a:schemeClr val="accent1"/>
                </a:solidFill>
              </a:rPr>
              <a:t>explicitement</a:t>
            </a:r>
            <a:r>
              <a:rPr lang="fr-BE" dirty="0"/>
              <a:t> écrite dans le code source d'un programme.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Elle ne change pas au cours du programme.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 format à utiliser dépend de son type…</a:t>
            </a:r>
          </a:p>
          <a:p>
            <a:pPr marL="0" indent="0">
              <a:buNone/>
            </a:pPr>
            <a:endParaRPr lang="fr-BE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Exemples</a:t>
            </a:r>
            <a:r>
              <a:rPr lang="fr-BE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12     'A'   3.5    "Steve Jobs"   …</a:t>
            </a:r>
          </a:p>
          <a:p>
            <a:pPr marL="0" lvl="0" indent="0">
              <a:buNone/>
            </a:pPr>
            <a:endParaRPr lang="fr-BE" dirty="0"/>
          </a:p>
          <a:p>
            <a:pPr marL="0" lvl="0" indent="0">
              <a:buNone/>
            </a:pPr>
            <a:endParaRPr lang="fr-BE" dirty="0"/>
          </a:p>
          <a:p>
            <a:pPr marL="1524000" lvl="0" indent="-1524000">
              <a:buNone/>
            </a:pPr>
            <a:endParaRPr lang="fr-BE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20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4665663" algn="l"/>
                <a:tab pos="5559425" algn="l"/>
                <a:tab pos="6462713" algn="l"/>
              </a:tabLst>
            </a:pPr>
            <a:r>
              <a:rPr lang="fr-FR" b="1" dirty="0">
                <a:solidFill>
                  <a:schemeClr val="accent1"/>
                </a:solidFill>
              </a:rPr>
              <a:t>Entier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4665663" algn="l"/>
                <a:tab pos="5559425" algn="l"/>
                <a:tab pos="6462713" algn="l"/>
              </a:tabLst>
            </a:pPr>
            <a:r>
              <a:rPr lang="fr-FR" dirty="0"/>
              <a:t>Nombre entier signé, par défaut, de type </a:t>
            </a:r>
            <a:r>
              <a:rPr lang="fr-F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tabLst>
                <a:tab pos="4665663" algn="l"/>
                <a:tab pos="5559425" algn="l"/>
                <a:tab pos="6462713" algn="l"/>
              </a:tabLst>
            </a:pPr>
            <a:r>
              <a:rPr lang="fr-FR" dirty="0"/>
              <a:t>On peut modifier la base, la taille et le signe.</a:t>
            </a:r>
            <a:endParaRPr lang="fr-FR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  <a:tabLst>
                <a:tab pos="4665663" algn="l"/>
                <a:tab pos="5559425" algn="l"/>
                <a:tab pos="6462713" algn="l"/>
              </a:tabLst>
            </a:pPr>
            <a:r>
              <a:rPr lang="fr-FR" dirty="0">
                <a:solidFill>
                  <a:schemeClr val="accent1"/>
                </a:solidFill>
              </a:rPr>
              <a:t>Exemples</a:t>
            </a: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</a:rPr>
              <a:t>décimale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430	-79	0</a:t>
            </a: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</a:rPr>
              <a:t>octale	</a:t>
            </a:r>
            <a:r>
              <a:rPr lang="fr-FR" sz="2000" u="sng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14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(12)</a:t>
            </a:r>
            <a:r>
              <a:rPr lang="fr-FR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-</a:t>
            </a:r>
            <a:r>
              <a:rPr lang="fr-FR" sz="2000" u="sng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765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(-501)</a:t>
            </a:r>
            <a:r>
              <a:rPr lang="fr-FR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</a:rPr>
              <a:t>hexadécimale	</a:t>
            </a:r>
            <a:r>
              <a:rPr lang="fr-FR" sz="2000" u="sng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(13)</a:t>
            </a:r>
            <a:r>
              <a:rPr lang="fr-FR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-</a:t>
            </a:r>
            <a:r>
              <a:rPr lang="fr-FR" sz="2000" u="sng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2B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(-43)</a:t>
            </a:r>
            <a:r>
              <a:rPr lang="fr-FR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</a:rPr>
              <a:t>long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 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ou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l 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31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0xC3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  <a:r>
              <a:rPr lang="fr-F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-027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long </a:t>
            </a:r>
            <a:r>
              <a:rPr lang="fr-FR" sz="2000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long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 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LL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ou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fr-FR" sz="2000" dirty="0" err="1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ll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BE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4294967296</a:t>
            </a:r>
            <a:r>
              <a:rPr lang="fr-BE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LL</a:t>
            </a:r>
            <a:endParaRPr lang="fr-FR" sz="2000" u="sng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358775" lvl="1" indent="0">
              <a:spcBef>
                <a:spcPts val="600"/>
              </a:spcBef>
              <a:spcAft>
                <a:spcPts val="300"/>
              </a:spcAft>
              <a:buNone/>
              <a:tabLst>
                <a:tab pos="3587750" algn="l"/>
                <a:tab pos="5022850" algn="l"/>
                <a:tab pos="6457950" algn="l"/>
              </a:tabLst>
            </a:pP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non signé  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U</a:t>
            </a:r>
            <a:r>
              <a:rPr lang="fr-FR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 ou</a:t>
            </a:r>
            <a:r>
              <a:rPr lang="fr-FR" sz="20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u 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46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u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27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u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l</a:t>
            </a:r>
            <a:r>
              <a:rPr lang="fr-FR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	</a:t>
            </a:r>
            <a:r>
              <a:rPr lang="fr-FR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0xC5</a:t>
            </a:r>
            <a:r>
              <a:rPr lang="fr-FR" sz="2000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u</a:t>
            </a:r>
            <a:endParaRPr lang="fr-BE" sz="2000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19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5042225"/>
          </a:xfrm>
        </p:spPr>
        <p:txBody>
          <a:bodyPr/>
          <a:lstStyle/>
          <a:p>
            <a:pPr marL="0" lvl="0" indent="0" defTabSz="685800" fontAlgn="auto">
              <a:spcBef>
                <a:spcPts val="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FR" b="1" kern="1200" dirty="0">
                <a:solidFill>
                  <a:schemeClr val="accent1"/>
                </a:solidFill>
              </a:rPr>
              <a:t>Réel</a:t>
            </a:r>
          </a:p>
          <a:p>
            <a:pPr marL="0" lvl="0" indent="0" defTabSz="685800" fontAlgn="auto">
              <a:spcBef>
                <a:spcPts val="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FR" kern="1200" dirty="0">
                <a:sym typeface="Symbol" pitchFamily="18" charset="2"/>
              </a:rPr>
              <a:t>Nombre exprimé en base 10, contenant un point décimal et éventuellement un exposant, p</a:t>
            </a:r>
            <a:r>
              <a:rPr lang="fr-FR" kern="1200" dirty="0"/>
              <a:t>ar défaut, de type </a:t>
            </a:r>
            <a:r>
              <a:rPr lang="fr-FR" kern="1200" dirty="0">
                <a:latin typeface="Consolas" panose="020B0609020204030204" pitchFamily="49" charset="0"/>
                <a:cs typeface="Consolas" pitchFamily="49" charset="0"/>
              </a:rPr>
              <a:t>double</a:t>
            </a:r>
            <a:r>
              <a:rPr lang="fr-FR" kern="1200" dirty="0"/>
              <a:t>. </a:t>
            </a:r>
          </a:p>
          <a:p>
            <a:pPr marL="0" lvl="0" indent="0" defTabSz="685800" fontAlgn="auto">
              <a:spcBef>
                <a:spcPts val="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FR" kern="1200" dirty="0"/>
              <a:t>On peut modifier la précision.</a:t>
            </a:r>
            <a:endParaRPr lang="fr-FR" kern="1200" dirty="0">
              <a:sym typeface="Symbol" pitchFamily="18" charset="2"/>
            </a:endParaRPr>
          </a:p>
          <a:p>
            <a:pPr marL="0" lvl="0" indent="0" defTabSz="685800" fontAlgn="auto">
              <a:spcBef>
                <a:spcPts val="1200"/>
              </a:spcBef>
              <a:spcAft>
                <a:spcPts val="6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FR" kern="1200" dirty="0">
                <a:solidFill>
                  <a:schemeClr val="accent1"/>
                </a:solidFill>
              </a:rPr>
              <a:t>Exemples</a:t>
            </a:r>
          </a:p>
          <a:p>
            <a:pPr marL="0" lvl="0" indent="0" defTabSz="685800" fontAlgn="auto">
              <a:spcBef>
                <a:spcPts val="0"/>
              </a:spcBef>
              <a:spcAft>
                <a:spcPts val="600"/>
              </a:spcAft>
              <a:buClr>
                <a:srgbClr val="5B9BD5">
                  <a:lumMod val="50000"/>
                </a:srgbClr>
              </a:buClr>
              <a:buNone/>
              <a:tabLst>
                <a:tab pos="1431925" algn="l"/>
                <a:tab pos="2874963" algn="l"/>
                <a:tab pos="4398963" algn="l"/>
                <a:tab pos="6370638" algn="l"/>
              </a:tabLst>
            </a:pPr>
            <a:endParaRPr lang="fr-FR" sz="2000" kern="1200" dirty="0">
              <a:solidFill>
                <a:srgbClr val="C00000"/>
              </a:solidFill>
              <a:latin typeface="Consolas" panose="020B0609020204030204" pitchFamily="49" charset="0"/>
              <a:sym typeface="Symbol" pitchFamily="18" charset="2"/>
            </a:endParaRPr>
          </a:p>
          <a:p>
            <a:pPr marL="0" lvl="0" indent="0" defTabSz="685800" fontAlgn="auto">
              <a:spcBef>
                <a:spcPts val="60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  <a:tabLst>
                <a:tab pos="1431925" algn="l"/>
                <a:tab pos="2874963" algn="l"/>
                <a:tab pos="4398963" algn="l"/>
                <a:tab pos="6370638" algn="l"/>
              </a:tabLst>
            </a:pPr>
            <a:r>
              <a:rPr lang="fr-FR" sz="2000" kern="1200" dirty="0">
                <a:solidFill>
                  <a:srgbClr val="C00000"/>
                </a:solidFill>
                <a:latin typeface="Consolas" panose="020B0609020204030204" pitchFamily="49" charset="0"/>
                <a:sym typeface="Symbol" pitchFamily="18" charset="2"/>
              </a:rPr>
              <a:t>0.	1.57	3.14e+5	34.6E-3</a:t>
            </a:r>
          </a:p>
          <a:p>
            <a:pPr marL="0" lvl="0" indent="0" defTabSz="685800" fontAlgn="auto">
              <a:spcBef>
                <a:spcPts val="60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  <a:tabLst>
                <a:tab pos="4398963" algn="l"/>
              </a:tabLst>
            </a:pPr>
            <a:endParaRPr lang="fr-FR" sz="2000" kern="1200" dirty="0">
              <a:solidFill>
                <a:prstClr val="black"/>
              </a:solidFill>
              <a:latin typeface="Consolas" panose="020B0609020204030204" pitchFamily="49" charset="0"/>
              <a:sym typeface="Symbol" pitchFamily="18" charset="2"/>
            </a:endParaRPr>
          </a:p>
          <a:p>
            <a:pPr marL="0" lvl="0" indent="0" defTabSz="685800" fontAlgn="auto">
              <a:spcBef>
                <a:spcPts val="60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  <a:tabLst>
                <a:tab pos="4398963" algn="l"/>
              </a:tabLst>
            </a:pPr>
            <a:r>
              <a:rPr lang="fr-FR" sz="2000" kern="1200" dirty="0" err="1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float</a:t>
            </a:r>
            <a:r>
              <a:rPr lang="fr-FR" sz="2000" kern="1200" dirty="0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  </a:t>
            </a:r>
            <a:r>
              <a:rPr lang="fr-FR" sz="2000" kern="1200" dirty="0">
                <a:solidFill>
                  <a:srgbClr val="FF3300"/>
                </a:solidFill>
                <a:latin typeface="Consolas" panose="020B0609020204030204" pitchFamily="49" charset="0"/>
                <a:sym typeface="Symbol" pitchFamily="18" charset="2"/>
              </a:rPr>
              <a:t>F</a:t>
            </a:r>
            <a:r>
              <a:rPr lang="fr-FR" sz="2000" kern="1200" dirty="0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 ou</a:t>
            </a:r>
            <a:r>
              <a:rPr lang="fr-FR" sz="2000" kern="1200" dirty="0">
                <a:solidFill>
                  <a:srgbClr val="FF3300"/>
                </a:solidFill>
                <a:latin typeface="Consolas" panose="020B0609020204030204" pitchFamily="49" charset="0"/>
                <a:sym typeface="Symbol" pitchFamily="18" charset="2"/>
              </a:rPr>
              <a:t> f</a:t>
            </a:r>
            <a:r>
              <a:rPr lang="fr-FR" sz="2000" kern="1200" dirty="0">
                <a:solidFill>
                  <a:srgbClr val="ED7D31"/>
                </a:solidFill>
                <a:latin typeface="Consolas" panose="020B0609020204030204" pitchFamily="49" charset="0"/>
                <a:sym typeface="Symbol" pitchFamily="18" charset="2"/>
              </a:rPr>
              <a:t>	</a:t>
            </a:r>
            <a:r>
              <a:rPr lang="fr-FR" sz="2000" kern="1200" dirty="0">
                <a:solidFill>
                  <a:srgbClr val="C00000"/>
                </a:solidFill>
                <a:latin typeface="Consolas" panose="020B0609020204030204" pitchFamily="49" charset="0"/>
                <a:sym typeface="Symbol" pitchFamily="18" charset="2"/>
              </a:rPr>
              <a:t>-62.3e-4</a:t>
            </a:r>
            <a:r>
              <a:rPr lang="fr-FR" sz="2000" u="sng" kern="12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F</a:t>
            </a:r>
          </a:p>
          <a:p>
            <a:pPr marL="0" lvl="0" indent="0" defTabSz="685800" fontAlgn="auto">
              <a:spcBef>
                <a:spcPts val="60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  <a:tabLst>
                <a:tab pos="4398963" algn="l"/>
              </a:tabLst>
            </a:pPr>
            <a:r>
              <a:rPr lang="fr-FR" sz="2000" kern="1200" dirty="0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long double  </a:t>
            </a:r>
            <a:r>
              <a:rPr lang="fr-FR" sz="2000" kern="1200" dirty="0">
                <a:solidFill>
                  <a:srgbClr val="FF3300"/>
                </a:solidFill>
                <a:latin typeface="Consolas" panose="020B0609020204030204" pitchFamily="49" charset="0"/>
                <a:sym typeface="Symbol" pitchFamily="18" charset="2"/>
              </a:rPr>
              <a:t>L</a:t>
            </a:r>
            <a:r>
              <a:rPr lang="fr-FR" sz="2000" kern="1200" dirty="0">
                <a:solidFill>
                  <a:prstClr val="black"/>
                </a:solidFill>
                <a:latin typeface="Consolas" panose="020B0609020204030204" pitchFamily="49" charset="0"/>
                <a:sym typeface="Symbol" pitchFamily="18" charset="2"/>
              </a:rPr>
              <a:t> ou</a:t>
            </a:r>
            <a:r>
              <a:rPr lang="fr-FR" sz="2000" kern="1200" dirty="0">
                <a:solidFill>
                  <a:srgbClr val="FF3300"/>
                </a:solidFill>
                <a:latin typeface="Consolas" panose="020B0609020204030204" pitchFamily="49" charset="0"/>
                <a:sym typeface="Symbol" pitchFamily="18" charset="2"/>
              </a:rPr>
              <a:t> l	</a:t>
            </a:r>
            <a:r>
              <a:rPr lang="fr-FR" sz="2000" kern="1200" dirty="0">
                <a:solidFill>
                  <a:srgbClr val="C00000"/>
                </a:solidFill>
                <a:latin typeface="Consolas" panose="020B0609020204030204" pitchFamily="49" charset="0"/>
                <a:sym typeface="Symbol" pitchFamily="18" charset="2"/>
              </a:rPr>
              <a:t>5.3478</a:t>
            </a:r>
            <a:r>
              <a:rPr lang="fr-FR" sz="2000" u="sng" kern="1200" dirty="0">
                <a:solidFill>
                  <a:srgbClr val="FF0000"/>
                </a:solidFill>
                <a:latin typeface="Consolas" panose="020B0609020204030204" pitchFamily="49" charset="0"/>
                <a:sym typeface="Symbol" pitchFamily="18" charset="2"/>
              </a:rPr>
              <a:t>L</a:t>
            </a:r>
            <a:endParaRPr lang="fr-BE" sz="2000" u="sng" kern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79F7352-10D7-4898-BDCA-EF46B982BD93}"/>
              </a:ext>
            </a:extLst>
          </p:cNvPr>
          <p:cNvSpPr/>
          <p:nvPr/>
        </p:nvSpPr>
        <p:spPr>
          <a:xfrm>
            <a:off x="6375335" y="3878815"/>
            <a:ext cx="2370268" cy="16555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800" b="1" dirty="0">
                <a:solidFill>
                  <a:srgbClr val="FF0000"/>
                </a:solidFill>
              </a:rPr>
              <a:t>!!! ATTENTION !!!</a:t>
            </a:r>
          </a:p>
          <a:p>
            <a:pPr algn="ctr"/>
            <a:r>
              <a:rPr lang="fr-BE" sz="1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fr-BE" sz="18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fr-BE" sz="1800" dirty="0">
                <a:solidFill>
                  <a:srgbClr val="FF0000"/>
                </a:solidFill>
                <a:latin typeface="Consolas" panose="020B0609020204030204" pitchFamily="49" charset="0"/>
              </a:rPr>
              <a:t>1415</a:t>
            </a:r>
          </a:p>
          <a:p>
            <a:pPr algn="ctr"/>
            <a:r>
              <a:rPr lang="fr-B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fr-BE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fr-B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utilisée pour d'autres choses…</a:t>
            </a:r>
          </a:p>
        </p:txBody>
      </p: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2D35BFCC-0C6C-49AC-99D1-5440C78C9FAB}"/>
              </a:ext>
            </a:extLst>
          </p:cNvPr>
          <p:cNvSpPr/>
          <p:nvPr/>
        </p:nvSpPr>
        <p:spPr>
          <a:xfrm>
            <a:off x="2263888" y="3865844"/>
            <a:ext cx="1759472" cy="611337"/>
          </a:xfrm>
          <a:prstGeom prst="wedgeRoundRectCallout">
            <a:avLst>
              <a:gd name="adj1" fmla="val 43134"/>
              <a:gd name="adj2" fmla="val 865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dirty="0">
                <a:latin typeface="Consolas" panose="020B0609020204030204" pitchFamily="49" charset="0"/>
              </a:rPr>
              <a:t>= 3.14 x 10</a:t>
            </a:r>
            <a:r>
              <a:rPr lang="fr-BE" baseline="30000" dirty="0">
                <a:latin typeface="Consolas" panose="020B0609020204030204" pitchFamily="49" charset="0"/>
              </a:rPr>
              <a:t>5</a:t>
            </a:r>
            <a:r>
              <a:rPr lang="fr-BE" dirty="0">
                <a:latin typeface="Consolas" panose="020B0609020204030204" pitchFamily="49" charset="0"/>
              </a:rPr>
              <a:t> </a:t>
            </a:r>
          </a:p>
          <a:p>
            <a:r>
              <a:rPr lang="fr-BE" dirty="0">
                <a:latin typeface="Consolas" panose="020B0609020204030204" pitchFamily="49" charset="0"/>
              </a:rPr>
              <a:t>= 314000</a:t>
            </a:r>
          </a:p>
        </p:txBody>
      </p:sp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3DCD7A30-58CA-4447-B7D0-7E3B5B1B6765}"/>
              </a:ext>
            </a:extLst>
          </p:cNvPr>
          <p:cNvSpPr/>
          <p:nvPr/>
        </p:nvSpPr>
        <p:spPr>
          <a:xfrm>
            <a:off x="4381518" y="3865843"/>
            <a:ext cx="1826592" cy="611337"/>
          </a:xfrm>
          <a:prstGeom prst="wedgeRoundRectCallout">
            <a:avLst>
              <a:gd name="adj1" fmla="val 594"/>
              <a:gd name="adj2" fmla="val 884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dirty="0">
                <a:latin typeface="Consolas" panose="020B0609020204030204" pitchFamily="49" charset="0"/>
              </a:rPr>
              <a:t>= 34.6 x 10</a:t>
            </a:r>
            <a:r>
              <a:rPr lang="fr-BE" baseline="30000" dirty="0">
                <a:latin typeface="Consolas" panose="020B0609020204030204" pitchFamily="49" charset="0"/>
              </a:rPr>
              <a:t>-3</a:t>
            </a:r>
            <a:r>
              <a:rPr lang="fr-BE" dirty="0">
                <a:latin typeface="Consolas" panose="020B0609020204030204" pitchFamily="49" charset="0"/>
              </a:rPr>
              <a:t> </a:t>
            </a:r>
          </a:p>
          <a:p>
            <a:r>
              <a:rPr lang="fr-BE" dirty="0">
                <a:latin typeface="Consolas" panose="020B0609020204030204" pitchFamily="49" charset="0"/>
              </a:rPr>
              <a:t>= 0.0346</a:t>
            </a:r>
          </a:p>
        </p:txBody>
      </p:sp>
    </p:spTree>
    <p:extLst>
      <p:ext uri="{BB962C8B-B14F-4D97-AF65-F5344CB8AC3E}">
        <p14:creationId xmlns:p14="http://schemas.microsoft.com/office/powerpoint/2010/main" val="25274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685800" fontAlgn="auto">
              <a:spcBef>
                <a:spcPts val="0"/>
              </a:spcBef>
              <a:spcAft>
                <a:spcPts val="300"/>
              </a:spcAft>
              <a:buClr>
                <a:srgbClr val="5B9BD5">
                  <a:lumMod val="50000"/>
                </a:srgbClr>
              </a:buClr>
              <a:buNone/>
            </a:pPr>
            <a:r>
              <a:rPr lang="fr-BE" b="1" dirty="0">
                <a:solidFill>
                  <a:schemeClr val="accent1"/>
                </a:solidFill>
              </a:rPr>
              <a:t>Caractère</a:t>
            </a:r>
            <a:endParaRPr lang="fr-BE" dirty="0">
              <a:solidFill>
                <a:schemeClr val="accent1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tabLst>
                <a:tab pos="4213225" algn="l"/>
                <a:tab pos="5022850" algn="l"/>
                <a:tab pos="5740400" algn="l"/>
                <a:tab pos="6457950" algn="l"/>
                <a:tab pos="7177088" algn="l"/>
              </a:tabLst>
            </a:pPr>
            <a:r>
              <a:rPr lang="fr-FR" sz="2800" dirty="0">
                <a:sym typeface="Symbol" pitchFamily="18" charset="2"/>
              </a:rPr>
              <a:t>On peut aussi utiliser la valeur décimale, octale ou hexadécimale du code ASCII du caractère.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300"/>
              </a:spcAft>
              <a:buNone/>
              <a:tabLst>
                <a:tab pos="4213225" algn="l"/>
                <a:tab pos="5022850" algn="l"/>
                <a:tab pos="5740400" algn="l"/>
                <a:tab pos="6457950" algn="l"/>
                <a:tab pos="7177088" algn="l"/>
              </a:tabLst>
            </a:pPr>
            <a:r>
              <a:rPr lang="fr-FR" sz="2800" kern="1200" dirty="0">
                <a:solidFill>
                  <a:schemeClr val="accent1"/>
                </a:solidFill>
              </a:rPr>
              <a:t>Exemples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-36512">
              <a:spcBef>
                <a:spcPts val="0"/>
              </a:spcBef>
              <a:buNone/>
              <a:tabLst>
                <a:tab pos="4213225" algn="l"/>
                <a:tab pos="5022850" algn="l"/>
                <a:tab pos="5740400" algn="l"/>
                <a:tab pos="6457950" algn="l"/>
                <a:tab pos="7177088" algn="l"/>
              </a:tabLst>
            </a:pP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'A'</a:t>
            </a:r>
            <a:r>
              <a:rPr lang="fr-FR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fr-FR" sz="2400" dirty="0">
                <a:sym typeface="Symbol" pitchFamily="18" charset="2"/>
              </a:rPr>
              <a:t>peut s'exprimer comme suit :</a:t>
            </a:r>
            <a:endParaRPr lang="fr-FR" sz="2400" dirty="0"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65</a:t>
            </a:r>
            <a:r>
              <a:rPr lang="fr-FR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fr-FR" sz="2400" dirty="0">
                <a:sym typeface="Symbol" pitchFamily="18" charset="2"/>
              </a:rPr>
              <a:t>en décimal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'\101' </a:t>
            </a:r>
            <a:r>
              <a:rPr lang="fr-FR" sz="2400" dirty="0">
                <a:sym typeface="Symbol" pitchFamily="18" charset="2"/>
              </a:rPr>
              <a:t>en octal ('\---' )</a:t>
            </a:r>
          </a:p>
          <a:p>
            <a:pPr>
              <a:spcBef>
                <a:spcPts val="600"/>
              </a:spcBef>
            </a:pP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'\x41' </a:t>
            </a:r>
            <a:r>
              <a:rPr lang="fr-FR" sz="2400" dirty="0">
                <a:sym typeface="Symbol" pitchFamily="18" charset="2"/>
              </a:rPr>
              <a:t>en hexadécimal ('\x--’)</a:t>
            </a:r>
          </a:p>
          <a:p>
            <a:pPr marL="0" indent="0">
              <a:spcBef>
                <a:spcPts val="600"/>
              </a:spcBef>
              <a:buNone/>
            </a:pPr>
            <a:endParaRPr lang="fr-BE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printf("Bienvenue </a:t>
            </a:r>
            <a:r>
              <a:rPr lang="fr-BE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\x85 </a:t>
            </a:r>
            <a:r>
              <a:rPr lang="fr-BE" sz="20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l'IESN !");</a:t>
            </a:r>
            <a:endParaRPr lang="fr-FR" sz="24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9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Pourquoi le C ?</a:t>
            </a:r>
            <a:endParaRPr lang="fr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r>
              <a:rPr lang="fr-BE" dirty="0">
                <a:sym typeface="Symbol" pitchFamily="18" charset="2"/>
              </a:rPr>
              <a:t>langage </a:t>
            </a:r>
            <a:r>
              <a:rPr lang="fr-BE" b="1" dirty="0">
                <a:solidFill>
                  <a:schemeClr val="accent4"/>
                </a:solidFill>
                <a:sym typeface="Symbol" pitchFamily="18" charset="2"/>
              </a:rPr>
              <a:t>typé</a:t>
            </a:r>
            <a:r>
              <a:rPr lang="fr-BE" dirty="0">
                <a:sym typeface="Symbol" pitchFamily="18" charset="2"/>
              </a:rPr>
              <a:t> (plus facile de passer du typé au non typé)</a:t>
            </a:r>
          </a:p>
          <a:p>
            <a:r>
              <a:rPr lang="fr-BE" dirty="0">
                <a:sym typeface="Symbol" pitchFamily="18" charset="2"/>
              </a:rPr>
              <a:t>langage </a:t>
            </a:r>
            <a:r>
              <a:rPr lang="fr-BE" b="1" dirty="0">
                <a:solidFill>
                  <a:schemeClr val="accent4"/>
                </a:solidFill>
                <a:sym typeface="Symbol" pitchFamily="18" charset="2"/>
              </a:rPr>
              <a:t>structuré</a:t>
            </a:r>
            <a:r>
              <a:rPr lang="fr-BE" dirty="0">
                <a:sym typeface="Symbol" pitchFamily="18" charset="2"/>
              </a:rPr>
              <a:t> (apprendre la rigueur)</a:t>
            </a:r>
          </a:p>
          <a:p>
            <a:r>
              <a:rPr lang="fr-BE" dirty="0">
                <a:sym typeface="Symbol" pitchFamily="18" charset="2"/>
              </a:rPr>
              <a:t>langage de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bas niveau </a:t>
            </a:r>
            <a:r>
              <a:rPr lang="fr-BE" dirty="0">
                <a:sym typeface="Symbol" pitchFamily="18" charset="2"/>
              </a:rPr>
              <a:t>(apprivoiser </a:t>
            </a:r>
            <a:r>
              <a:rPr lang="fr-BE" dirty="0">
                <a:sym typeface="Wingdings" pitchFamily="2" charset="2"/>
              </a:rPr>
              <a:t>la gestion de la mémoire)</a:t>
            </a:r>
            <a:endParaRPr lang="fr-BE" dirty="0">
              <a:sym typeface="Symbol" pitchFamily="18" charset="2"/>
            </a:endParaRPr>
          </a:p>
          <a:p>
            <a:r>
              <a:rPr lang="fr-BE" dirty="0">
                <a:sym typeface="Symbol" pitchFamily="18" charset="2"/>
              </a:rPr>
              <a:t>langage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portable</a:t>
            </a:r>
            <a:r>
              <a:rPr lang="fr-BE" dirty="0">
                <a:sym typeface="Symbol" pitchFamily="18" charset="2"/>
              </a:rPr>
              <a:t> (à condition de respecter la </a:t>
            </a:r>
            <a:r>
              <a:rPr lang="fr-BE" b="1" dirty="0">
                <a:solidFill>
                  <a:schemeClr val="accent4"/>
                </a:solidFill>
                <a:sym typeface="Symbol" pitchFamily="18" charset="2"/>
              </a:rPr>
              <a:t>norme</a:t>
            </a:r>
            <a:r>
              <a:rPr lang="fr-BE" dirty="0">
                <a:sym typeface="Symbol" pitchFamily="18" charset="2"/>
              </a:rPr>
              <a:t>).</a:t>
            </a:r>
          </a:p>
          <a:p>
            <a:r>
              <a:rPr lang="fr-BE" dirty="0">
                <a:sym typeface="Symbol" pitchFamily="18" charset="2"/>
              </a:rPr>
              <a:t>grande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efficacité</a:t>
            </a:r>
            <a:r>
              <a:rPr lang="fr-BE" dirty="0">
                <a:sym typeface="Symbol" pitchFamily="18" charset="2"/>
              </a:rPr>
              <a:t> (si le code est bien pensé !)</a:t>
            </a:r>
          </a:p>
          <a:p>
            <a:r>
              <a:rPr lang="fr-BE" b="1" dirty="0">
                <a:solidFill>
                  <a:schemeClr val="accent4"/>
                </a:solidFill>
                <a:sym typeface="Symbol" pitchFamily="18" charset="2"/>
              </a:rPr>
              <a:t>syntaxe à la base de nombreux autres langages</a:t>
            </a:r>
            <a:r>
              <a:rPr lang="fr-BE" dirty="0">
                <a:sym typeface="Symbol" pitchFamily="18" charset="2"/>
              </a:rPr>
              <a:t>…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0BD1-C8A5-4981-A535-F07207E69B1F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00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CDA1-872B-4D8C-988E-F922BA2E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Littéraux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7D954-5432-4E20-9AB3-44096855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Chaine de caractères</a:t>
            </a:r>
          </a:p>
          <a:p>
            <a:pPr marL="0" lvl="0" indent="0">
              <a:buNone/>
            </a:pPr>
            <a:r>
              <a:rPr lang="fr-BE" dirty="0"/>
              <a:t>Suite de caractères entourée de guillemets</a:t>
            </a:r>
            <a:endParaRPr lang="fr-FR" dirty="0">
              <a:sym typeface="Symbol" pitchFamily="18" charset="2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Exemples</a:t>
            </a:r>
          </a:p>
          <a:p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"Bonjour !"</a:t>
            </a:r>
          </a:p>
          <a:p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"\</a:t>
            </a:r>
            <a:r>
              <a:rPr lang="fr-FR" sz="2400" dirty="0" err="1">
                <a:solidFill>
                  <a:srgbClr val="C00000"/>
                </a:solidFill>
                <a:sym typeface="Symbol" pitchFamily="18" charset="2"/>
              </a:rPr>
              <a:t>tMonsieur</a:t>
            </a:r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,\n"</a:t>
            </a:r>
          </a:p>
          <a:p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"1234"</a:t>
            </a:r>
          </a:p>
          <a:p>
            <a:r>
              <a:rPr lang="fr-FR" sz="2400" dirty="0">
                <a:solidFill>
                  <a:srgbClr val="C00000"/>
                </a:solidFill>
                <a:sym typeface="Symbol" pitchFamily="18" charset="2"/>
              </a:rPr>
              <a:t>"e"</a:t>
            </a:r>
            <a:endParaRPr lang="fr-BE" sz="2400" dirty="0">
              <a:solidFill>
                <a:srgbClr val="C00000"/>
              </a:solidFill>
            </a:endParaRPr>
          </a:p>
          <a:p>
            <a:pPr lvl="0"/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6047B6-603B-4753-B68B-AA72C16F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A47C14-D629-498A-8963-A23418A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0750F-95E8-478A-B3BA-0C0993C3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Les instructions d’entrée/sortie sont des </a:t>
            </a:r>
            <a:r>
              <a:rPr lang="fr-BE" b="1" dirty="0">
                <a:solidFill>
                  <a:srgbClr val="C00000"/>
                </a:solidFill>
              </a:rPr>
              <a:t>appels de fonctions.</a:t>
            </a:r>
            <a:r>
              <a:rPr lang="fr-BE" dirty="0"/>
              <a:t> Elles permettent de dialoguer avec l’utilisateur.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Elles nécessitent l’inclusion de la bibliothèque 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endParaRPr lang="fr-BE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endParaRPr lang="fr-BE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buNone/>
            </a:pP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fr-B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fr-BE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BE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fr-BE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0750F-95E8-478A-B3BA-0C0993C3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481983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fr-BE" b="1" dirty="0">
                <a:solidFill>
                  <a:schemeClr val="accent1"/>
                </a:solidFill>
              </a:rPr>
              <a:t>Afficher à l’écran</a:t>
            </a:r>
          </a:p>
          <a:p>
            <a:pPr marL="0" indent="0" font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-BE" sz="2400" dirty="0">
                <a:latin typeface="Consolas" panose="020B0609020204030204" pitchFamily="49" charset="0"/>
              </a:rPr>
              <a:t>printf("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write_format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", 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var_name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);</a:t>
            </a:r>
          </a:p>
          <a:p>
            <a:pPr marL="0" indent="0" fontAlgn="ctr">
              <a:buNone/>
            </a:pPr>
            <a:endParaRPr lang="fr-BE" sz="800" dirty="0"/>
          </a:p>
          <a:p>
            <a:pPr marL="0" indent="0" fontAlgn="auto">
              <a:spcBef>
                <a:spcPts val="0"/>
              </a:spcBef>
              <a:spcAft>
                <a:spcPts val="30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  <a:endParaRPr lang="fr-BE" dirty="0">
              <a:solidFill>
                <a:schemeClr val="accent1"/>
              </a:solidFill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 nombre;</a:t>
            </a:r>
          </a:p>
          <a:p>
            <a:pPr marL="0" indent="0" fontAlgn="auto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nombre = 9;</a:t>
            </a:r>
          </a:p>
          <a:p>
            <a:pPr marL="0" indent="0" fontAlgn="auto">
              <a:spcBef>
                <a:spcPts val="600"/>
              </a:spcBef>
              <a:buNone/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printf("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BE" sz="2000" dirty="0">
                <a:solidFill>
                  <a:srgbClr val="C00000"/>
                </a:solidFill>
                <a:latin typeface="Consolas" panose="020B0609020204030204" pitchFamily="49" charset="0"/>
              </a:rPr>
              <a:t>nombre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800100" lvl="2" indent="0" fontAlgn="auto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1FFA97D-FC82-4A1F-9D06-745101A108A6}"/>
              </a:ext>
            </a:extLst>
          </p:cNvPr>
          <p:cNvSpPr/>
          <p:nvPr/>
        </p:nvSpPr>
        <p:spPr>
          <a:xfrm>
            <a:off x="4457120" y="3062311"/>
            <a:ext cx="2777924" cy="248936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rgbClr val="FF0000"/>
                </a:solidFill>
              </a:rPr>
              <a:t>!!!</a:t>
            </a:r>
            <a:r>
              <a:rPr lang="fr-BE" sz="2400" dirty="0"/>
              <a:t> </a:t>
            </a:r>
          </a:p>
          <a:p>
            <a:pPr algn="ctr"/>
            <a:r>
              <a:rPr lang="fr-BE" sz="2400" dirty="0"/>
              <a:t>Format </a:t>
            </a:r>
            <a:r>
              <a:rPr lang="fr-BE" sz="2400" b="1" dirty="0">
                <a:solidFill>
                  <a:srgbClr val="FF0000"/>
                </a:solidFill>
              </a:rPr>
              <a:t>spécifique</a:t>
            </a:r>
            <a:r>
              <a:rPr lang="fr-BE" sz="2400" dirty="0">
                <a:solidFill>
                  <a:srgbClr val="C00000"/>
                </a:solidFill>
              </a:rPr>
              <a:t> </a:t>
            </a:r>
            <a:r>
              <a:rPr lang="fr-BE" sz="2400" dirty="0"/>
              <a:t>à chaque </a:t>
            </a:r>
            <a:r>
              <a:rPr lang="fr-BE" sz="2400" b="1" dirty="0">
                <a:solidFill>
                  <a:srgbClr val="FF0000"/>
                </a:solidFill>
              </a:rPr>
              <a:t>type</a:t>
            </a:r>
            <a:r>
              <a:rPr lang="fr-BE" sz="2400" dirty="0">
                <a:solidFill>
                  <a:srgbClr val="C00000"/>
                </a:solidFill>
              </a:rPr>
              <a:t> </a:t>
            </a:r>
            <a:r>
              <a:rPr lang="fr-BE" sz="2400" dirty="0"/>
              <a:t>de variable </a:t>
            </a:r>
          </a:p>
          <a:p>
            <a:pPr algn="ctr"/>
            <a:r>
              <a:rPr lang="fr-BE" sz="2400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474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0750F-95E8-478A-B3BA-0C0993C3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fr-BE" b="1" dirty="0">
                <a:solidFill>
                  <a:schemeClr val="accent1"/>
                </a:solidFill>
              </a:rPr>
              <a:t>Lire au clavier</a:t>
            </a:r>
            <a:endParaRPr lang="fr-BE" sz="1000" dirty="0"/>
          </a:p>
          <a:p>
            <a:pPr marL="0" indent="0" font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-BE" sz="2400" dirty="0" err="1">
                <a:latin typeface="Consolas" panose="020B0609020204030204" pitchFamily="49" charset="0"/>
              </a:rPr>
              <a:t>scanf</a:t>
            </a:r>
            <a:r>
              <a:rPr lang="fr-BE" sz="2400" dirty="0">
                <a:latin typeface="Consolas" panose="020B0609020204030204" pitchFamily="49" charset="0"/>
              </a:rPr>
              <a:t>("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read_format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", </a:t>
            </a:r>
            <a:r>
              <a:rPr lang="fr-FR" sz="2400" dirty="0">
                <a:solidFill>
                  <a:schemeClr val="accent4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var_name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);</a:t>
            </a:r>
          </a:p>
          <a:p>
            <a:pPr marL="0" indent="0" fontAlgn="ctr">
              <a:buNone/>
            </a:pPr>
            <a:endParaRPr lang="fr-BE" sz="800" dirty="0"/>
          </a:p>
          <a:p>
            <a:pPr marL="0" indent="0" fontAlgn="auto">
              <a:spcBef>
                <a:spcPts val="0"/>
              </a:spcBef>
              <a:spcAft>
                <a:spcPts val="30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  <a:endParaRPr lang="fr-BE" dirty="0">
              <a:solidFill>
                <a:schemeClr val="accent1"/>
              </a:solidFill>
            </a:endParaRPr>
          </a:p>
          <a:p>
            <a:pPr marL="0" lvl="2" indent="0" fontAlgn="auto">
              <a:spcBef>
                <a:spcPts val="600"/>
              </a:spcBef>
              <a:buNone/>
            </a:pPr>
            <a:r>
              <a:rPr lang="fr-BE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 nombre;</a:t>
            </a:r>
          </a:p>
          <a:p>
            <a:pPr marL="0" lvl="2" indent="0" fontAlgn="auto">
              <a:spcBef>
                <a:spcPts val="600"/>
              </a:spcBef>
              <a:buNone/>
            </a:pPr>
            <a:r>
              <a:rPr lang="fr-BE" b="1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lvl="2" indent="0" fontAlgn="auto">
              <a:spcBef>
                <a:spcPts val="600"/>
              </a:spcBef>
              <a:buNone/>
            </a:pPr>
            <a:r>
              <a:rPr lang="fr-BE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%d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fr-FR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nombre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endParaRPr lang="fr-F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  <a:buNone/>
              <a:tabLst>
                <a:tab pos="1346200" algn="l"/>
              </a:tabLst>
            </a:pPr>
            <a:endParaRPr lang="fr-FR" sz="2400" b="1" dirty="0"/>
          </a:p>
          <a:p>
            <a:pPr>
              <a:spcBef>
                <a:spcPts val="1200"/>
              </a:spcBef>
              <a:buNone/>
              <a:tabLst>
                <a:tab pos="1346200" algn="l"/>
              </a:tabLst>
            </a:pPr>
            <a:r>
              <a:rPr lang="fr-FR" b="1" dirty="0"/>
              <a:t>Opérateur d'adresse</a:t>
            </a:r>
          </a:p>
          <a:p>
            <a:pPr>
              <a:spcBef>
                <a:spcPts val="1200"/>
              </a:spcBef>
              <a:buNone/>
              <a:tabLst>
                <a:tab pos="1346200" algn="l"/>
              </a:tabLst>
            </a:pPr>
            <a:r>
              <a:rPr lang="fr-FR" sz="2400" dirty="0">
                <a:solidFill>
                  <a:schemeClr val="accent4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&amp;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/>
              <a:t>signifie "</a:t>
            </a:r>
            <a:r>
              <a:rPr lang="fr-FR" sz="2400" dirty="0">
                <a:solidFill>
                  <a:srgbClr val="C00000"/>
                </a:solidFill>
              </a:rPr>
              <a:t>l'adresse mémoire de...</a:t>
            </a:r>
            <a:r>
              <a:rPr lang="fr-FR" sz="2400" dirty="0"/>
              <a:t>"</a:t>
            </a:r>
            <a:endParaRPr lang="fr-BE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711D55-AEB2-4D44-8182-D67C594CFBB1}"/>
              </a:ext>
            </a:extLst>
          </p:cNvPr>
          <p:cNvSpPr/>
          <p:nvPr/>
        </p:nvSpPr>
        <p:spPr>
          <a:xfrm>
            <a:off x="5415063" y="3054908"/>
            <a:ext cx="2777924" cy="248936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rgbClr val="FF0000"/>
                </a:solidFill>
              </a:rPr>
              <a:t>!!!</a:t>
            </a:r>
            <a:r>
              <a:rPr lang="fr-BE" sz="2400" dirty="0"/>
              <a:t> </a:t>
            </a:r>
          </a:p>
          <a:p>
            <a:pPr algn="ctr"/>
            <a:r>
              <a:rPr lang="fr-BE" sz="2400" dirty="0"/>
              <a:t>Format </a:t>
            </a:r>
            <a:r>
              <a:rPr lang="fr-BE" sz="2400" b="1" dirty="0">
                <a:solidFill>
                  <a:srgbClr val="FF0000"/>
                </a:solidFill>
              </a:rPr>
              <a:t>spécifique</a:t>
            </a:r>
            <a:r>
              <a:rPr lang="fr-BE" sz="2400" dirty="0">
                <a:solidFill>
                  <a:srgbClr val="C00000"/>
                </a:solidFill>
              </a:rPr>
              <a:t> </a:t>
            </a:r>
            <a:r>
              <a:rPr lang="fr-BE" sz="2400" dirty="0"/>
              <a:t>à chaque </a:t>
            </a:r>
            <a:r>
              <a:rPr lang="fr-BE" sz="2400" b="1" dirty="0">
                <a:solidFill>
                  <a:srgbClr val="FF0000"/>
                </a:solidFill>
              </a:rPr>
              <a:t>type</a:t>
            </a:r>
            <a:r>
              <a:rPr lang="fr-BE" sz="2400" dirty="0">
                <a:solidFill>
                  <a:srgbClr val="C00000"/>
                </a:solidFill>
              </a:rPr>
              <a:t> </a:t>
            </a:r>
            <a:r>
              <a:rPr lang="fr-BE" sz="2400" dirty="0"/>
              <a:t>de variable </a:t>
            </a:r>
          </a:p>
          <a:p>
            <a:pPr algn="ctr"/>
            <a:r>
              <a:rPr lang="fr-BE" sz="2400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767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B0DE5-D8CB-45BE-8676-8C807FB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Entrées et sorties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E4FA8F1-4AF0-48A0-9CCB-F9DD6106A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774869"/>
              </p:ext>
            </p:extLst>
          </p:nvPr>
        </p:nvGraphicFramePr>
        <p:xfrm>
          <a:off x="457200" y="1306513"/>
          <a:ext cx="8229600" cy="4516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97614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37476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1136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BE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BE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write_format</a:t>
                      </a:r>
                      <a:r>
                        <a:rPr lang="fr-BE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BE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read_format</a:t>
                      </a:r>
                      <a:r>
                        <a:rPr lang="fr-BE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hd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hd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7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>
                          <a:latin typeface="Consolas" panose="020B0609020204030204" pitchFamily="49" charset="0"/>
                        </a:rPr>
                        <a:t>int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 err="1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fr-BE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%d → décimal     </a:t>
                      </a:r>
                      <a:r>
                        <a:rPr lang="fr-BE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(*)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%d     </a:t>
                      </a:r>
                      <a:r>
                        <a:rPr lang="fr-BE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(*)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long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 err="1">
                          <a:latin typeface="Consolas" panose="020B0609020204030204" pitchFamily="49" charset="0"/>
                        </a:rPr>
                        <a:t>unsigned</a:t>
                      </a:r>
                      <a:r>
                        <a:rPr lang="fr-BE" dirty="0">
                          <a:latin typeface="Consolas" panose="020B0609020204030204" pitchFamily="49" charset="0"/>
                        </a:rPr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ld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>
                          <a:latin typeface="Consolas" panose="020B0609020204030204" pitchFamily="49" charset="0"/>
                        </a:rPr>
                        <a:t>%lu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ld</a:t>
                      </a:r>
                      <a:br>
                        <a:rPr lang="fr-BE" dirty="0">
                          <a:latin typeface="Consolas" panose="020B0609020204030204" pitchFamily="49" charset="0"/>
                        </a:rPr>
                      </a:br>
                      <a:r>
                        <a:rPr lang="fr-BE" dirty="0">
                          <a:latin typeface="Consolas" panose="020B0609020204030204" pitchFamily="49" charset="0"/>
                        </a:rPr>
                        <a:t>%lu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6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long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llu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llu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6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>
                          <a:latin typeface="Consolas" panose="020B0609020204030204" pitchFamily="49" charset="0"/>
                        </a:rPr>
                        <a:t>float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lf</a:t>
                      </a:r>
                      <a:endParaRPr lang="fr-BE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2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Lf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fr-BE" dirty="0" err="1">
                          <a:latin typeface="Consolas" panose="020B0609020204030204" pitchFamily="49" charset="0"/>
                        </a:rPr>
                        <a:t>Lf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7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chaines de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%s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1567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30CEB-0847-4C61-AF39-BF01AA6C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CF428-442D-46E4-BCCC-28854A1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7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BB7D1-5ADB-4EF2-9797-2F4229EA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4"/>
            <a:ext cx="7772400" cy="2373481"/>
          </a:xfrm>
        </p:spPr>
        <p:txBody>
          <a:bodyPr/>
          <a:lstStyle/>
          <a:p>
            <a:r>
              <a:rPr lang="fr-BE" dirty="0"/>
              <a:t>Correction du test Moodle</a:t>
            </a:r>
            <a:br>
              <a:rPr lang="fr-BE" dirty="0"/>
            </a:br>
            <a:br>
              <a:rPr lang="fr-BE" dirty="0"/>
            </a:br>
            <a:r>
              <a:rPr lang="fr-BE" dirty="0"/>
              <a:t>« Module 0 »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590FAC-ADA8-4B7B-8F6F-97CE1A56886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339975" y="6426200"/>
            <a:ext cx="4464050" cy="339725"/>
          </a:xfrm>
        </p:spPr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D1CD64-02F9-4E39-BEFE-EC90FAFFFF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62913" y="6426200"/>
            <a:ext cx="1081087" cy="339725"/>
          </a:xfrm>
        </p:spPr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720913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AF6F9-0315-4480-9829-E7A347D3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 : un peu de nettoyage…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724BE-81F3-4E58-B0EB-D2FE44CC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Critiquez les déclarations de variables suivantes. </a:t>
            </a:r>
          </a:p>
          <a:p>
            <a:endParaRPr lang="fr-BE" dirty="0"/>
          </a:p>
          <a:p>
            <a:r>
              <a:rPr lang="fr-BE" dirty="0"/>
              <a:t>Les points à considérer sont : </a:t>
            </a:r>
          </a:p>
          <a:p>
            <a:pPr lvl="1"/>
            <a:r>
              <a:rPr lang="fr-BE" dirty="0"/>
              <a:t>les erreurs de syntaxe, </a:t>
            </a:r>
          </a:p>
          <a:p>
            <a:pPr lvl="1"/>
            <a:r>
              <a:rPr lang="fr-BE" dirty="0"/>
              <a:t>les erreurs de sens (mauvais choix de type) et </a:t>
            </a:r>
          </a:p>
          <a:p>
            <a:pPr lvl="1"/>
            <a:r>
              <a:rPr lang="fr-BE" dirty="0"/>
              <a:t>les erreurs de clean code (choix du nom). </a:t>
            </a: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54756B-9506-494F-B1B4-8937B315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2A09A3-96EB-454A-A6C6-C3E486B2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73835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E5BA4-1A24-40DD-94C2-EC6901D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 : un peu de nettoyage…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DEA40-5446-462C-AFBB-9D1743C5DE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</a:t>
            </a:r>
            <a:r>
              <a:rPr lang="en-US" sz="1800" dirty="0" err="1">
                <a:latin typeface="Consolas" panose="020B0609020204030204" pitchFamily="49" charset="0"/>
              </a:rPr>
              <a:t>premièreLettrePrénom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NBDAGO = 19;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double </a:t>
            </a:r>
            <a:r>
              <a:rPr lang="en-US" sz="1800" dirty="0" err="1">
                <a:latin typeface="Consolas" panose="020B0609020204030204" pitchFamily="49" charset="0"/>
              </a:rPr>
              <a:t>PointureChaussure</a:t>
            </a:r>
            <a:r>
              <a:rPr lang="en-US" sz="1800" dirty="0">
                <a:latin typeface="Consolas" panose="020B0609020204030204" pitchFamily="49" charset="0"/>
              </a:rPr>
              <a:t> = 45;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float temperature = 20,2;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prixEnEuros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</a:t>
            </a:r>
            <a:r>
              <a:rPr lang="en-US" sz="1800" dirty="0" err="1">
                <a:latin typeface="Consolas" panose="020B0609020204030204" pitchFamily="49" charset="0"/>
              </a:rPr>
              <a:t>categorie</a:t>
            </a:r>
            <a:r>
              <a:rPr lang="en-US" sz="1800" dirty="0">
                <a:latin typeface="Consolas" panose="020B0609020204030204" pitchFamily="49" charset="0"/>
              </a:rPr>
              <a:t> = "S";</a:t>
            </a:r>
          </a:p>
          <a:p>
            <a:pPr marL="0" indent="0">
              <a:buNone/>
            </a:pPr>
            <a:endParaRPr lang="fr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coursFiniAuQ1;</a:t>
            </a:r>
            <a:endParaRPr lang="fr-BE" sz="18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B2AE9C-0F60-4056-A44F-698EB0AD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20E1A8-0DA3-40C8-A609-3380A1E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F1CCD67-0F71-4812-B466-121027CE401C}"/>
              </a:ext>
            </a:extLst>
          </p:cNvPr>
          <p:cNvSpPr txBox="1">
            <a:spLocks/>
          </p:cNvSpPr>
          <p:nvPr/>
        </p:nvSpPr>
        <p:spPr bwMode="auto">
          <a:xfrm>
            <a:off x="4648200" y="1307423"/>
            <a:ext cx="4038600" cy="481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endParaRPr lang="fr-BE" sz="1800" u="dashLong" kern="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3857625" algn="r"/>
              </a:tabLst>
            </a:pPr>
            <a:r>
              <a:rPr lang="fr-BE" sz="1800" u="dashLong" kern="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038014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3998CDF-3F14-4CDD-9E97-106E1138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/>
              <a:t>Exercice 2 : type approprié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E6D7F9-0239-463A-831D-0CA5011F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6874"/>
            <a:ext cx="7590297" cy="4819839"/>
          </a:xfrm>
          <a:prstGeom prst="rect">
            <a:avLst/>
          </a:prstGeom>
          <a:noFill/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13FCBF-3F88-42FE-8B97-573929BE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BE" dirty="0"/>
              <a:t>Notions de base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5CA406-4BBA-4C1C-AD36-D555DEF9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4566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Conception → Exécution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4819839"/>
          </a:xfrm>
        </p:spPr>
        <p:txBody>
          <a:bodyPr/>
          <a:lstStyle/>
          <a:p>
            <a:pPr lvl="0"/>
            <a:r>
              <a:rPr lang="fr-BE" b="1" dirty="0">
                <a:solidFill>
                  <a:schemeClr val="accent1"/>
                </a:solidFill>
                <a:sym typeface="Symbol" pitchFamily="18" charset="2"/>
              </a:rPr>
              <a:t>Conception</a:t>
            </a:r>
          </a:p>
          <a:p>
            <a:pPr lvl="1"/>
            <a:r>
              <a:rPr lang="fr-BE" dirty="0">
                <a:sym typeface="Symbol" pitchFamily="18" charset="2"/>
              </a:rPr>
              <a:t>Écrire le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pseudo-code</a:t>
            </a:r>
            <a:r>
              <a:rPr lang="fr-BE" dirty="0">
                <a:sym typeface="Symbol" pitchFamily="18" charset="2"/>
              </a:rPr>
              <a:t> permettant de répondre aux besoins du "client"… </a:t>
            </a:r>
          </a:p>
          <a:p>
            <a:pPr marL="457200" lvl="1" indent="0">
              <a:buNone/>
            </a:pP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>
                <a:sym typeface="Symbol" pitchFamily="18" charset="2"/>
              </a:rPr>
              <a:t>Diagramme d’Actions (cours de CPP)</a:t>
            </a:r>
          </a:p>
          <a:p>
            <a:pPr marL="0" lvl="0" indent="0">
              <a:buNone/>
            </a:pPr>
            <a:endParaRPr lang="fr-BE" b="1" dirty="0">
              <a:solidFill>
                <a:schemeClr val="accent1"/>
              </a:solidFill>
              <a:sym typeface="Symbol" pitchFamily="18" charset="2"/>
            </a:endParaRPr>
          </a:p>
          <a:p>
            <a:pPr lvl="0"/>
            <a:r>
              <a:rPr lang="fr-BE" b="1" dirty="0">
                <a:solidFill>
                  <a:schemeClr val="accent1"/>
                </a:solidFill>
                <a:sym typeface="Symbol" pitchFamily="18" charset="2"/>
              </a:rPr>
              <a:t>Codage</a:t>
            </a:r>
          </a:p>
          <a:p>
            <a:pPr lvl="1"/>
            <a:r>
              <a:rPr lang="fr-BE" dirty="0">
                <a:sym typeface="Symbol" pitchFamily="18" charset="2"/>
              </a:rPr>
              <a:t>Écrire le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programme</a:t>
            </a:r>
            <a:r>
              <a:rPr lang="fr-BE" dirty="0">
                <a:sym typeface="Symbol" pitchFamily="18" charset="2"/>
              </a:rPr>
              <a:t>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source</a:t>
            </a:r>
            <a:r>
              <a:rPr lang="fr-BE" dirty="0">
                <a:sym typeface="Symbol" pitchFamily="18" charset="2"/>
              </a:rPr>
              <a:t> (en C) correspondant au DA </a:t>
            </a:r>
          </a:p>
          <a:p>
            <a:pPr marL="457200" lvl="1" indent="0">
              <a:buNone/>
            </a:pPr>
            <a:r>
              <a:rPr lang="fr-BE" dirty="0">
                <a:sym typeface="Wingdings" pitchFamily="2" charset="2"/>
              </a:rPr>
              <a:t></a:t>
            </a:r>
            <a:r>
              <a:rPr lang="fr-BE" dirty="0">
                <a:sym typeface="Symbol" pitchFamily="18" charset="2"/>
              </a:rPr>
              <a:t> </a:t>
            </a:r>
            <a:r>
              <a:rPr lang="fr-BE" dirty="0" err="1">
                <a:sym typeface="Symbol" pitchFamily="18" charset="2"/>
              </a:rPr>
              <a:t>nomPgm.</a:t>
            </a:r>
            <a:r>
              <a:rPr lang="fr-BE" dirty="0" err="1">
                <a:solidFill>
                  <a:schemeClr val="accent4"/>
                </a:solidFill>
                <a:sym typeface="Symbol" pitchFamily="18" charset="2"/>
              </a:rPr>
              <a:t>c</a:t>
            </a:r>
            <a:endParaRPr lang="fr-BE" dirty="0">
              <a:solidFill>
                <a:schemeClr val="accent4"/>
              </a:solidFill>
              <a:sym typeface="Symbol" pitchFamily="18" charset="2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6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Conception → Exécution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324"/>
            <a:ext cx="8686800" cy="4819839"/>
          </a:xfrm>
        </p:spPr>
        <p:txBody>
          <a:bodyPr/>
          <a:lstStyle/>
          <a:p>
            <a:pPr lvl="0"/>
            <a:r>
              <a:rPr lang="fr-BE" b="1" dirty="0">
                <a:solidFill>
                  <a:schemeClr val="accent1"/>
                </a:solidFill>
                <a:sym typeface="Symbol" pitchFamily="18" charset="2"/>
              </a:rPr>
              <a:t>Pré-compilation et Compilation</a:t>
            </a:r>
          </a:p>
          <a:p>
            <a:pPr lvl="1"/>
            <a:r>
              <a:rPr lang="fr-BE" dirty="0">
                <a:sym typeface="Symbol" pitchFamily="18" charset="2"/>
              </a:rPr>
              <a:t>Traduire le programme source en langage machine</a:t>
            </a:r>
          </a:p>
          <a:p>
            <a:pPr lvl="1"/>
            <a:r>
              <a:rPr lang="fr-BE" dirty="0">
                <a:sym typeface="Symbol" pitchFamily="18" charset="2"/>
              </a:rPr>
              <a:t>Création du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programme objet </a:t>
            </a:r>
          </a:p>
          <a:p>
            <a:pPr marL="457200" lvl="1" indent="0">
              <a:buNone/>
            </a:pPr>
            <a:r>
              <a:rPr lang="fr-BE" dirty="0">
                <a:sym typeface="Wingdings" pitchFamily="2" charset="2"/>
              </a:rPr>
              <a:t> </a:t>
            </a:r>
            <a:r>
              <a:rPr lang="fr-BE" dirty="0">
                <a:sym typeface="Symbol" pitchFamily="18" charset="2"/>
              </a:rPr>
              <a:t>nomPgm.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obj</a:t>
            </a:r>
          </a:p>
          <a:p>
            <a:pPr marL="0" lvl="0" indent="0">
              <a:buNone/>
            </a:pPr>
            <a:endParaRPr lang="fr-BE" b="1" dirty="0">
              <a:solidFill>
                <a:schemeClr val="accent1"/>
              </a:solidFill>
              <a:sym typeface="Symbol" pitchFamily="18" charset="2"/>
            </a:endParaRPr>
          </a:p>
          <a:p>
            <a:pPr lvl="0"/>
            <a:r>
              <a:rPr lang="fr-BE" b="1" dirty="0">
                <a:solidFill>
                  <a:schemeClr val="accent1"/>
                </a:solidFill>
                <a:sym typeface="Symbol" pitchFamily="18" charset="2"/>
              </a:rPr>
              <a:t>Édition des liens</a:t>
            </a:r>
          </a:p>
          <a:p>
            <a:pPr lvl="1"/>
            <a:r>
              <a:rPr lang="fr-BE" dirty="0">
                <a:sym typeface="Symbol" pitchFamily="18" charset="2"/>
              </a:rPr>
              <a:t>Lier les programmes objets résultant de la compilation et les bibliothèques</a:t>
            </a:r>
          </a:p>
          <a:p>
            <a:pPr lvl="1"/>
            <a:r>
              <a:rPr lang="fr-BE" dirty="0">
                <a:sym typeface="Symbol" pitchFamily="18" charset="2"/>
              </a:rPr>
              <a:t>Création du 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programme exécutable</a:t>
            </a:r>
          </a:p>
          <a:p>
            <a:pPr marL="457200" lvl="1" indent="0">
              <a:buNone/>
            </a:pPr>
            <a:r>
              <a:rPr lang="fr-BE" dirty="0">
                <a:sym typeface="Wingdings" pitchFamily="2" charset="2"/>
              </a:rPr>
              <a:t> </a:t>
            </a:r>
            <a:r>
              <a:rPr lang="fr-BE" dirty="0">
                <a:sym typeface="Symbol" pitchFamily="18" charset="2"/>
              </a:rPr>
              <a:t>nomPgm.</a:t>
            </a:r>
            <a:r>
              <a:rPr lang="fr-BE" dirty="0">
                <a:solidFill>
                  <a:schemeClr val="accent4"/>
                </a:solidFill>
                <a:sym typeface="Symbol" pitchFamily="18" charset="2"/>
              </a:rPr>
              <a:t>exe</a:t>
            </a:r>
            <a:endParaRPr lang="en-GB" dirty="0">
              <a:solidFill>
                <a:schemeClr val="accent4"/>
              </a:solidFill>
              <a:sym typeface="Symbol" pitchFamily="18" charset="2"/>
            </a:endParaRPr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9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Étapes d’une compilation en  C</a:t>
            </a:r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0BD1-C8A5-4981-A535-F07207E69B1F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37" name="Down Arrow 24">
            <a:extLst>
              <a:ext uri="{FF2B5EF4-FFF2-40B4-BE49-F238E27FC236}">
                <a16:creationId xmlns:a16="http://schemas.microsoft.com/office/drawing/2014/main" id="{10EF1126-0902-488A-B79E-402813655F09}"/>
              </a:ext>
            </a:extLst>
          </p:cNvPr>
          <p:cNvSpPr/>
          <p:nvPr/>
        </p:nvSpPr>
        <p:spPr>
          <a:xfrm rot="10800000">
            <a:off x="6746519" y="3044256"/>
            <a:ext cx="288032" cy="28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" name="Down Arrow 23">
            <a:extLst>
              <a:ext uri="{FF2B5EF4-FFF2-40B4-BE49-F238E27FC236}">
                <a16:creationId xmlns:a16="http://schemas.microsoft.com/office/drawing/2014/main" id="{F7F32B28-711F-4821-AFFD-269EFFF57695}"/>
              </a:ext>
            </a:extLst>
          </p:cNvPr>
          <p:cNvSpPr/>
          <p:nvPr/>
        </p:nvSpPr>
        <p:spPr>
          <a:xfrm rot="10800000">
            <a:off x="6731893" y="1775561"/>
            <a:ext cx="288032" cy="27062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Rounded Rectangle 16">
            <a:extLst>
              <a:ext uri="{FF2B5EF4-FFF2-40B4-BE49-F238E27FC236}">
                <a16:creationId xmlns:a16="http://schemas.microsoft.com/office/drawing/2014/main" id="{49F320CE-624D-4129-873D-2C455D7CD41F}"/>
              </a:ext>
            </a:extLst>
          </p:cNvPr>
          <p:cNvSpPr/>
          <p:nvPr/>
        </p:nvSpPr>
        <p:spPr>
          <a:xfrm>
            <a:off x="5630395" y="2144037"/>
            <a:ext cx="2520280" cy="8277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Édition des liens</a:t>
            </a:r>
          </a:p>
        </p:txBody>
      </p:sp>
      <p:sp>
        <p:nvSpPr>
          <p:cNvPr id="40" name="Down Arrow 25">
            <a:extLst>
              <a:ext uri="{FF2B5EF4-FFF2-40B4-BE49-F238E27FC236}">
                <a16:creationId xmlns:a16="http://schemas.microsoft.com/office/drawing/2014/main" id="{DB125890-C36D-437B-BC7F-E750BD29D7D1}"/>
              </a:ext>
            </a:extLst>
          </p:cNvPr>
          <p:cNvSpPr/>
          <p:nvPr/>
        </p:nvSpPr>
        <p:spPr>
          <a:xfrm rot="10800000">
            <a:off x="6746519" y="4412549"/>
            <a:ext cx="288032" cy="27394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15BADE56-6004-4D0B-BF15-72F056707B12}"/>
              </a:ext>
            </a:extLst>
          </p:cNvPr>
          <p:cNvSpPr/>
          <p:nvPr/>
        </p:nvSpPr>
        <p:spPr>
          <a:xfrm>
            <a:off x="6140979" y="3430751"/>
            <a:ext cx="1499110" cy="950931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Objets .</a:t>
            </a:r>
            <a:r>
              <a:rPr lang="fr-BE" dirty="0" err="1">
                <a:solidFill>
                  <a:schemeClr val="tx1"/>
                </a:solidFill>
              </a:rPr>
              <a:t>obj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223D1CD3-7B04-43A3-B895-15CBEAD274F1}"/>
              </a:ext>
            </a:extLst>
          </p:cNvPr>
          <p:cNvSpPr/>
          <p:nvPr/>
        </p:nvSpPr>
        <p:spPr>
          <a:xfrm>
            <a:off x="1142417" y="1225327"/>
            <a:ext cx="1368152" cy="5400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Source .c</a:t>
            </a:r>
          </a:p>
        </p:txBody>
      </p:sp>
      <p:sp>
        <p:nvSpPr>
          <p:cNvPr id="43" name="Down Arrow 14">
            <a:extLst>
              <a:ext uri="{FF2B5EF4-FFF2-40B4-BE49-F238E27FC236}">
                <a16:creationId xmlns:a16="http://schemas.microsoft.com/office/drawing/2014/main" id="{9623FB80-4710-48A4-9829-761930CE2977}"/>
              </a:ext>
            </a:extLst>
          </p:cNvPr>
          <p:cNvSpPr/>
          <p:nvPr/>
        </p:nvSpPr>
        <p:spPr>
          <a:xfrm>
            <a:off x="1682477" y="1784377"/>
            <a:ext cx="288032" cy="25202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ounded Rectangle 7">
            <a:extLst>
              <a:ext uri="{FF2B5EF4-FFF2-40B4-BE49-F238E27FC236}">
                <a16:creationId xmlns:a16="http://schemas.microsoft.com/office/drawing/2014/main" id="{18E0E864-CB79-436A-B406-6229D4479A40}"/>
              </a:ext>
            </a:extLst>
          </p:cNvPr>
          <p:cNvSpPr/>
          <p:nvPr/>
        </p:nvSpPr>
        <p:spPr>
          <a:xfrm>
            <a:off x="350329" y="2072749"/>
            <a:ext cx="2952328" cy="4698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Préprocesseur</a:t>
            </a:r>
          </a:p>
        </p:txBody>
      </p:sp>
      <p:sp>
        <p:nvSpPr>
          <p:cNvPr id="45" name="Down Arrow 20">
            <a:extLst>
              <a:ext uri="{FF2B5EF4-FFF2-40B4-BE49-F238E27FC236}">
                <a16:creationId xmlns:a16="http://schemas.microsoft.com/office/drawing/2014/main" id="{77BD17D1-608B-493E-BD80-776D32E54C14}"/>
              </a:ext>
            </a:extLst>
          </p:cNvPr>
          <p:cNvSpPr/>
          <p:nvPr/>
        </p:nvSpPr>
        <p:spPr>
          <a:xfrm>
            <a:off x="1682477" y="3653959"/>
            <a:ext cx="288032" cy="24014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EB7676D9-2C4B-4E0B-A8A2-6D65E340BEEB}"/>
              </a:ext>
            </a:extLst>
          </p:cNvPr>
          <p:cNvSpPr/>
          <p:nvPr/>
        </p:nvSpPr>
        <p:spPr>
          <a:xfrm>
            <a:off x="350329" y="3914773"/>
            <a:ext cx="2952328" cy="28265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BE" dirty="0"/>
              <a:t>Compilation</a:t>
            </a:r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958B6578-8799-4FE1-888C-D769BDBA4B88}"/>
              </a:ext>
            </a:extLst>
          </p:cNvPr>
          <p:cNvSpPr/>
          <p:nvPr/>
        </p:nvSpPr>
        <p:spPr>
          <a:xfrm>
            <a:off x="710369" y="4508682"/>
            <a:ext cx="2232248" cy="54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Analyseur lexical</a:t>
            </a:r>
          </a:p>
        </p:txBody>
      </p:sp>
      <p:sp>
        <p:nvSpPr>
          <p:cNvPr id="48" name="Down Arrow 34">
            <a:extLst>
              <a:ext uri="{FF2B5EF4-FFF2-40B4-BE49-F238E27FC236}">
                <a16:creationId xmlns:a16="http://schemas.microsoft.com/office/drawing/2014/main" id="{918F08E0-1863-4CEF-92D8-B3F2A12904D8}"/>
              </a:ext>
            </a:extLst>
          </p:cNvPr>
          <p:cNvSpPr/>
          <p:nvPr/>
        </p:nvSpPr>
        <p:spPr>
          <a:xfrm rot="16200000">
            <a:off x="5320168" y="5540296"/>
            <a:ext cx="288032" cy="2296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Rounded Rectangle 15">
            <a:extLst>
              <a:ext uri="{FF2B5EF4-FFF2-40B4-BE49-F238E27FC236}">
                <a16:creationId xmlns:a16="http://schemas.microsoft.com/office/drawing/2014/main" id="{80E87DB9-67BD-4741-A2F9-25FCD0B5C80E}"/>
              </a:ext>
            </a:extLst>
          </p:cNvPr>
          <p:cNvSpPr/>
          <p:nvPr/>
        </p:nvSpPr>
        <p:spPr>
          <a:xfrm>
            <a:off x="5630395" y="4762594"/>
            <a:ext cx="2520280" cy="1851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Optimisation</a:t>
            </a:r>
          </a:p>
          <a:p>
            <a:pPr algn="ctr"/>
            <a:r>
              <a:rPr lang="fr-BE" dirty="0"/>
              <a:t>et </a:t>
            </a:r>
            <a:br>
              <a:rPr lang="fr-BE" dirty="0"/>
            </a:br>
            <a:r>
              <a:rPr lang="fr-BE" dirty="0"/>
              <a:t>Génération du code machine</a:t>
            </a:r>
          </a:p>
        </p:txBody>
      </p:sp>
      <p:sp>
        <p:nvSpPr>
          <p:cNvPr id="50" name="Rounded Rectangle 18">
            <a:extLst>
              <a:ext uri="{FF2B5EF4-FFF2-40B4-BE49-F238E27FC236}">
                <a16:creationId xmlns:a16="http://schemas.microsoft.com/office/drawing/2014/main" id="{4EDB8E22-D9ED-4126-9110-858B6F48D772}"/>
              </a:ext>
            </a:extLst>
          </p:cNvPr>
          <p:cNvSpPr/>
          <p:nvPr/>
        </p:nvSpPr>
        <p:spPr>
          <a:xfrm>
            <a:off x="5917754" y="1217093"/>
            <a:ext cx="1945559" cy="542391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Exécutable .exe</a:t>
            </a: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21AF81C2-6CD1-4B6C-9AF5-8032857B94C8}"/>
              </a:ext>
            </a:extLst>
          </p:cNvPr>
          <p:cNvSpPr/>
          <p:nvPr/>
        </p:nvSpPr>
        <p:spPr>
          <a:xfrm>
            <a:off x="548351" y="5205778"/>
            <a:ext cx="2556284" cy="54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Analyseur syntaxique</a:t>
            </a:r>
          </a:p>
        </p:txBody>
      </p:sp>
      <p:sp>
        <p:nvSpPr>
          <p:cNvPr id="52" name="Rounded Rectangle 12">
            <a:extLst>
              <a:ext uri="{FF2B5EF4-FFF2-40B4-BE49-F238E27FC236}">
                <a16:creationId xmlns:a16="http://schemas.microsoft.com/office/drawing/2014/main" id="{4EA89BD9-E83A-4783-A878-7487E90B699A}"/>
              </a:ext>
            </a:extLst>
          </p:cNvPr>
          <p:cNvSpPr/>
          <p:nvPr/>
        </p:nvSpPr>
        <p:spPr>
          <a:xfrm>
            <a:off x="710369" y="5901517"/>
            <a:ext cx="2232248" cy="72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Analyseur sémantique</a:t>
            </a:r>
          </a:p>
        </p:txBody>
      </p:sp>
      <p:sp>
        <p:nvSpPr>
          <p:cNvPr id="53" name="Down Arrow 14">
            <a:extLst>
              <a:ext uri="{FF2B5EF4-FFF2-40B4-BE49-F238E27FC236}">
                <a16:creationId xmlns:a16="http://schemas.microsoft.com/office/drawing/2014/main" id="{24482BE8-FE13-477B-9572-8E9FF8E87AB5}"/>
              </a:ext>
            </a:extLst>
          </p:cNvPr>
          <p:cNvSpPr/>
          <p:nvPr/>
        </p:nvSpPr>
        <p:spPr>
          <a:xfrm>
            <a:off x="1682477" y="2569770"/>
            <a:ext cx="288032" cy="25202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910F2503-7B5D-4075-8E6C-6A8D124F0884}"/>
              </a:ext>
            </a:extLst>
          </p:cNvPr>
          <p:cNvSpPr/>
          <p:nvPr/>
        </p:nvSpPr>
        <p:spPr>
          <a:xfrm>
            <a:off x="790575" y="2869969"/>
            <a:ext cx="2071836" cy="765019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Source précompilée .i</a:t>
            </a:r>
          </a:p>
        </p:txBody>
      </p:sp>
      <p:sp>
        <p:nvSpPr>
          <p:cNvPr id="55" name="Rounded Rectangle 6">
            <a:extLst>
              <a:ext uri="{FF2B5EF4-FFF2-40B4-BE49-F238E27FC236}">
                <a16:creationId xmlns:a16="http://schemas.microsoft.com/office/drawing/2014/main" id="{7EF4EDB0-2013-4B19-9175-D72609C71523}"/>
              </a:ext>
            </a:extLst>
          </p:cNvPr>
          <p:cNvSpPr/>
          <p:nvPr/>
        </p:nvSpPr>
        <p:spPr>
          <a:xfrm>
            <a:off x="3640318" y="5210986"/>
            <a:ext cx="1652416" cy="92527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Assembleur .s</a:t>
            </a:r>
          </a:p>
        </p:txBody>
      </p:sp>
      <p:sp>
        <p:nvSpPr>
          <p:cNvPr id="56" name="Down Arrow 34">
            <a:extLst>
              <a:ext uri="{FF2B5EF4-FFF2-40B4-BE49-F238E27FC236}">
                <a16:creationId xmlns:a16="http://schemas.microsoft.com/office/drawing/2014/main" id="{AC592DB2-A928-482A-B97E-1AA6C81DB23E}"/>
              </a:ext>
            </a:extLst>
          </p:cNvPr>
          <p:cNvSpPr/>
          <p:nvPr/>
        </p:nvSpPr>
        <p:spPr>
          <a:xfrm rot="16200000">
            <a:off x="3336245" y="5540296"/>
            <a:ext cx="288032" cy="2296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04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principale</a:t>
            </a:r>
            <a:endParaRPr lang="fr-BE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306324"/>
            <a:ext cx="8495211" cy="4819839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BE" sz="2400" dirty="0"/>
              <a:t>Afficher un message à l'écran.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Mon premier programme 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fr-BE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1800" dirty="0">
                <a:solidFill>
                  <a:srgbClr val="C00000"/>
                </a:solidFill>
                <a:latin typeface="Consolas" panose="020B0609020204030204" pitchFamily="49" charset="0"/>
              </a:rPr>
              <a:t>	printf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("Bienvenue a l'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Henallux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!\n")</a:t>
            </a: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	</a:t>
            </a:r>
            <a:r>
              <a:rPr lang="fr-BE" sz="1800" dirty="0">
                <a:solidFill>
                  <a:srgbClr val="C00000"/>
                </a:solidFill>
                <a:latin typeface="Consolas" panose="020B0609020204030204" pitchFamily="49" charset="0"/>
              </a:rPr>
              <a:t>printf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("Bienvenue au cours de programmation !")</a:t>
            </a: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fr-BE" sz="2400" dirty="0">
              <a:solidFill>
                <a:srgbClr val="C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4294967295"/>
          </p:nvPr>
        </p:nvSpPr>
        <p:spPr>
          <a:xfrm>
            <a:off x="5048250" y="1306324"/>
            <a:ext cx="3825784" cy="4958118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endParaRPr lang="fr-BE" sz="1600" dirty="0">
              <a:solidFill>
                <a:srgbClr val="3366FF"/>
              </a:solidFill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tx2"/>
                </a:solidFill>
              </a:rPr>
              <a:t>(1)	</a:t>
            </a:r>
            <a:r>
              <a:rPr lang="fr-BE" sz="2000" dirty="0">
                <a:solidFill>
                  <a:srgbClr val="404040"/>
                </a:solidFill>
              </a:rPr>
              <a:t>Commentaires</a:t>
            </a:r>
            <a:br>
              <a:rPr lang="fr-BE" sz="1600" dirty="0">
                <a:solidFill>
                  <a:srgbClr val="404040"/>
                </a:solidFill>
              </a:rPr>
            </a:b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Mon premier programme C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endParaRPr lang="fr-BE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rgbClr val="404040"/>
                </a:solidFill>
              </a:rPr>
              <a:t>	OU </a:t>
            </a:r>
            <a:br>
              <a:rPr lang="fr-BE" sz="1600" dirty="0">
                <a:solidFill>
                  <a:srgbClr val="404040"/>
                </a:solidFill>
              </a:rPr>
            </a:br>
            <a:endParaRPr lang="fr-BE" sz="1600" dirty="0">
              <a:solidFill>
                <a:srgbClr val="404040"/>
              </a:solidFill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rgbClr val="404040"/>
                </a:solidFill>
              </a:rPr>
              <a:t>	</a:t>
            </a: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/* Mon 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		premier 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		programme C 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	*/</a:t>
            </a:r>
            <a:br>
              <a:rPr lang="fr-BE" sz="1600" dirty="0">
                <a:solidFill>
                  <a:srgbClr val="404040"/>
                </a:solidFill>
                <a:latin typeface="Consolas" pitchFamily="49" charset="0"/>
                <a:cs typeface="Consolas" pitchFamily="49" charset="0"/>
              </a:rPr>
            </a:br>
            <a:endParaRPr lang="fr-BE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endParaRPr lang="fr-BE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endParaRPr lang="fr-BE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solidFill>
                <a:srgbClr val="404040"/>
              </a:solidFill>
              <a:latin typeface="Consolas" pitchFamily="49" charset="0"/>
              <a:cs typeface="Consolas" pitchFamily="49" charset="0"/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tx2"/>
                </a:solidFill>
              </a:rPr>
              <a:t>(2) </a:t>
            </a:r>
            <a:r>
              <a:rPr lang="fr-BE" sz="1600" dirty="0">
                <a:solidFill>
                  <a:srgbClr val="404040"/>
                </a:solidFill>
              </a:rPr>
              <a:t>	</a:t>
            </a:r>
            <a:r>
              <a:rPr lang="fr-BE" sz="1800" dirty="0">
                <a:solidFill>
                  <a:srgbClr val="404040"/>
                </a:solidFill>
              </a:rPr>
              <a:t>Inclusion, traitée lors de l'étape de pré-compilation</a:t>
            </a:r>
            <a:r>
              <a:rPr lang="en-GB" sz="1800" dirty="0">
                <a:solidFill>
                  <a:srgbClr val="404040"/>
                </a:solidFill>
              </a:rPr>
              <a:t>, </a:t>
            </a:r>
            <a:r>
              <a:rPr lang="fr-BE" sz="1800" dirty="0">
                <a:solidFill>
                  <a:srgbClr val="404040"/>
                </a:solidFill>
              </a:rPr>
              <a:t>d’un fichier d’entête ou bibliothèque.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 dirty="0">
                <a:solidFill>
                  <a:srgbClr val="404040"/>
                </a:solidFill>
              </a:rPr>
              <a:t>	</a:t>
            </a:r>
            <a:r>
              <a:rPr lang="fr-BE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fr-BE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BE" sz="1800" dirty="0">
                <a:solidFill>
                  <a:srgbClr val="404040"/>
                </a:solidFill>
              </a:rPr>
              <a:t>contient la description de la fonction </a:t>
            </a:r>
            <a:r>
              <a:rPr lang="fr-BE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fr-BE" sz="1800" dirty="0">
                <a:solidFill>
                  <a:srgbClr val="404040"/>
                </a:solidFill>
              </a:rPr>
              <a:t>.</a:t>
            </a:r>
            <a:r>
              <a:rPr lang="fr-BE" sz="1600" dirty="0">
                <a:solidFill>
                  <a:srgbClr val="404040"/>
                </a:solidFill>
              </a:rPr>
              <a:t> </a:t>
            </a:r>
            <a:endParaRPr lang="en-GB" sz="1600" dirty="0">
              <a:solidFill>
                <a:srgbClr val="404040"/>
              </a:solidFill>
            </a:endParaRPr>
          </a:p>
          <a:p>
            <a:endParaRPr lang="fr-BE" sz="1600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5466" y="2483920"/>
            <a:ext cx="49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(1)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5466" y="282872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(2)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74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 autoUpdateAnimBg="0"/>
      <p:bldP spid="308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8">
            <a:extLst>
              <a:ext uri="{FF2B5EF4-FFF2-40B4-BE49-F238E27FC236}">
                <a16:creationId xmlns:a16="http://schemas.microsoft.com/office/drawing/2014/main" id="{FBC18C61-572E-4B8E-9A3A-9A6A355F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86275" cy="4819839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fr-BE" sz="2400" dirty="0"/>
              <a:t>Afficher un message à l'écran.</a:t>
            </a: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chemeClr val="accent3"/>
                </a:solidFill>
                <a:latin typeface="Consolas" panose="020B0609020204030204" pitchFamily="49" charset="0"/>
              </a:rPr>
              <a:t>// Mon premier programme 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#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include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fr-BE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1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fr-BE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1800" dirty="0">
                <a:solidFill>
                  <a:srgbClr val="C00000"/>
                </a:solidFill>
                <a:latin typeface="Consolas" panose="020B0609020204030204" pitchFamily="49" charset="0"/>
              </a:rPr>
              <a:t>	printf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("Bienvenue a l'</a:t>
            </a:r>
            <a:r>
              <a:rPr lang="fr-BE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Henallux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 !\n")</a:t>
            </a: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	</a:t>
            </a:r>
            <a:r>
              <a:rPr lang="fr-BE" sz="1800" dirty="0">
                <a:solidFill>
                  <a:srgbClr val="C00000"/>
                </a:solidFill>
                <a:latin typeface="Consolas" panose="020B0609020204030204" pitchFamily="49" charset="0"/>
              </a:rPr>
              <a:t>printf</a:t>
            </a:r>
            <a:r>
              <a:rPr lang="fr-BE" sz="1800" dirty="0">
                <a:solidFill>
                  <a:schemeClr val="tx1"/>
                </a:solidFill>
                <a:latin typeface="Consolas" panose="020B0609020204030204" pitchFamily="49" charset="0"/>
              </a:rPr>
              <a:t>("Bienvenue au cours de programmation !")</a:t>
            </a: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BE" sz="18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fr-BE" sz="2000" dirty="0">
              <a:solidFill>
                <a:srgbClr val="C0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principale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2F8C-11F3-46C1-B9F8-0E87B99F30DE}" type="slidenum">
              <a:rPr lang="fr-BE" smtClean="0"/>
              <a:pPr/>
              <a:t>7</a:t>
            </a:fld>
            <a:endParaRPr lang="fr-BE" dirty="0"/>
          </a:p>
        </p:txBody>
      </p:sp>
      <p:grpSp>
        <p:nvGrpSpPr>
          <p:cNvPr id="24" name="Group 23"/>
          <p:cNvGrpSpPr/>
          <p:nvPr/>
        </p:nvGrpSpPr>
        <p:grpSpPr>
          <a:xfrm>
            <a:off x="731759" y="3634323"/>
            <a:ext cx="7955041" cy="1683802"/>
            <a:chOff x="784695" y="6780304"/>
            <a:chExt cx="4140460" cy="1708644"/>
          </a:xfrm>
        </p:grpSpPr>
        <p:sp>
          <p:nvSpPr>
            <p:cNvPr id="30" name="Rectangle à coins arrondis 18"/>
            <p:cNvSpPr/>
            <p:nvPr/>
          </p:nvSpPr>
          <p:spPr>
            <a:xfrm>
              <a:off x="784695" y="6780304"/>
              <a:ext cx="4140460" cy="12600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30000"/>
              </a:schemeClr>
            </a:solidFill>
            <a:ln w="28575">
              <a:solidFill>
                <a:srgbClr val="F294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41099" y="8114167"/>
              <a:ext cx="1227650" cy="37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>
                  <a:solidFill>
                    <a:srgbClr val="F29400"/>
                  </a:solidFill>
                  <a:latin typeface="Calibri"/>
                  <a:ea typeface="+mn-ea"/>
                  <a:cs typeface="Consolas" pitchFamily="49" charset="0"/>
                </a:rPr>
                <a:t>BLOC D'INSTRUCTIONS</a:t>
              </a:r>
              <a:endParaRPr lang="fr-BE" dirty="0">
                <a:solidFill>
                  <a:srgbClr val="F29400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5413" y="3602441"/>
            <a:ext cx="4736712" cy="668123"/>
            <a:chOff x="1187624" y="4794586"/>
            <a:chExt cx="4220899" cy="635499"/>
          </a:xfrm>
        </p:grpSpPr>
        <p:sp>
          <p:nvSpPr>
            <p:cNvPr id="28" name="Rectangle à coins arrondis 8"/>
            <p:cNvSpPr/>
            <p:nvPr/>
          </p:nvSpPr>
          <p:spPr>
            <a:xfrm>
              <a:off x="1187624" y="5077418"/>
              <a:ext cx="4220899" cy="352667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27492" y="4794586"/>
              <a:ext cx="1402200" cy="351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/>
                  <a:ea typeface="+mn-ea"/>
                  <a:cs typeface="Consolas" pitchFamily="49" charset="0"/>
                </a:rPr>
                <a:t>INSTRUCTION</a:t>
              </a:r>
              <a:endParaRPr lang="fr-BE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977" y="321167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(3)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5727" y="4144668"/>
            <a:ext cx="47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BE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(4)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Content Placeholder 19">
            <a:extLst>
              <a:ext uri="{FF2B5EF4-FFF2-40B4-BE49-F238E27FC236}">
                <a16:creationId xmlns:a16="http://schemas.microsoft.com/office/drawing/2014/main" id="{5831E735-E866-462D-8973-9B1A0EEA194D}"/>
              </a:ext>
            </a:extLst>
          </p:cNvPr>
          <p:cNvSpPr txBox="1">
            <a:spLocks/>
          </p:cNvSpPr>
          <p:nvPr/>
        </p:nvSpPr>
        <p:spPr bwMode="auto">
          <a:xfrm>
            <a:off x="4992732" y="1539875"/>
            <a:ext cx="4085284" cy="3778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BE" sz="1600" kern="0" dirty="0">
                <a:solidFill>
                  <a:schemeClr val="tx2"/>
                </a:solidFill>
              </a:rPr>
              <a:t> (3</a:t>
            </a:r>
            <a:r>
              <a:rPr lang="fr-BE" sz="1800" kern="0" dirty="0">
                <a:solidFill>
                  <a:schemeClr val="tx2"/>
                </a:solidFill>
              </a:rPr>
              <a:t>) </a:t>
            </a:r>
            <a:r>
              <a:rPr lang="fr-BE" sz="1800" kern="0" dirty="0">
                <a:solidFill>
                  <a:srgbClr val="404040"/>
                </a:solidFill>
              </a:rPr>
              <a:t>Fonction principale, seul bloc obligatoire, délimite le début et la fin de l’exécution du </a:t>
            </a:r>
            <a:r>
              <a:rPr lang="fr-BE" sz="1800" kern="0" dirty="0" err="1">
                <a:solidFill>
                  <a:srgbClr val="404040"/>
                </a:solidFill>
              </a:rPr>
              <a:t>pgm</a:t>
            </a:r>
            <a:r>
              <a:rPr lang="fr-BE" sz="1800" kern="0" dirty="0">
                <a:solidFill>
                  <a:srgbClr val="404040"/>
                </a:solidFill>
              </a:rPr>
              <a:t> C. </a:t>
            </a:r>
            <a:br>
              <a:rPr lang="fr-BE" sz="1800" kern="0" dirty="0">
                <a:solidFill>
                  <a:srgbClr val="404040"/>
                </a:solidFill>
              </a:rPr>
            </a:br>
            <a:endParaRPr lang="en-GB" sz="1800" kern="0" dirty="0">
              <a:solidFill>
                <a:srgbClr val="404040"/>
              </a:solidFill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fr-BE" sz="1800" kern="0" dirty="0">
                <a:solidFill>
                  <a:schemeClr val="tx2"/>
                </a:solidFill>
              </a:rPr>
              <a:t>(4) </a:t>
            </a:r>
            <a:r>
              <a:rPr lang="fr-BE" sz="1800" kern="0" dirty="0">
                <a:solidFill>
                  <a:srgbClr val="404040"/>
                </a:solidFill>
              </a:rPr>
              <a:t>	</a:t>
            </a:r>
            <a:r>
              <a:rPr lang="fr-BE" sz="18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fr-BE" sz="1800" kern="0" dirty="0">
                <a:solidFill>
                  <a:srgbClr val="404040"/>
                </a:solidFill>
              </a:rPr>
              <a:t> est une fonction qui envoie des informations à l'écran.</a:t>
            </a:r>
          </a:p>
          <a:p>
            <a:pPr marL="0" indent="0">
              <a:buNone/>
            </a:pPr>
            <a:endParaRPr lang="fr-BE" sz="1600" kern="0" dirty="0">
              <a:solidFill>
                <a:srgbClr val="40404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BE" sz="2000" kern="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Variable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Une variable est caractérisée par</a:t>
            </a:r>
          </a:p>
          <a:p>
            <a:r>
              <a:rPr lang="fr-BE" sz="2600" dirty="0"/>
              <a:t>son </a:t>
            </a:r>
            <a:r>
              <a:rPr lang="fr-BE" sz="2600" b="1" dirty="0">
                <a:solidFill>
                  <a:schemeClr val="accent1"/>
                </a:solidFill>
              </a:rPr>
              <a:t>nom</a:t>
            </a:r>
            <a:r>
              <a:rPr lang="fr-BE" sz="2600" dirty="0"/>
              <a:t>, spécifié lors de sa </a:t>
            </a:r>
            <a:r>
              <a:rPr lang="fr-BE" sz="2600" b="1" dirty="0">
                <a:solidFill>
                  <a:schemeClr val="accent4"/>
                </a:solidFill>
              </a:rPr>
              <a:t>déclaration</a:t>
            </a:r>
            <a:r>
              <a:rPr lang="fr-BE" sz="2600" dirty="0"/>
              <a:t> </a:t>
            </a:r>
            <a:br>
              <a:rPr lang="fr-BE" sz="2600" dirty="0"/>
            </a:br>
            <a:r>
              <a:rPr lang="fr-BE" sz="2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sensible à la casse (MAJ/min)</a:t>
            </a:r>
            <a:endParaRPr lang="fr-BE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BE" sz="2600" dirty="0"/>
              <a:t>son </a:t>
            </a:r>
            <a:r>
              <a:rPr lang="fr-BE" sz="2600" b="1" dirty="0">
                <a:solidFill>
                  <a:schemeClr val="accent1"/>
                </a:solidFill>
              </a:rPr>
              <a:t>type</a:t>
            </a:r>
            <a:r>
              <a:rPr lang="fr-BE" sz="2600" dirty="0"/>
              <a:t>, spécifié lors de sa </a:t>
            </a:r>
            <a:r>
              <a:rPr lang="fr-BE" sz="2600" b="1" dirty="0">
                <a:solidFill>
                  <a:schemeClr val="accent4"/>
                </a:solidFill>
              </a:rPr>
              <a:t>déclaration</a:t>
            </a:r>
            <a:r>
              <a:rPr lang="fr-BE" sz="2600" dirty="0"/>
              <a:t>, permet à l’ordinateur de réserver l’espace mémoire adéquat </a:t>
            </a:r>
          </a:p>
          <a:p>
            <a:r>
              <a:rPr lang="fr-BE" sz="2600" dirty="0"/>
              <a:t>sa </a:t>
            </a:r>
            <a:r>
              <a:rPr lang="fr-BE" sz="2600" b="1" dirty="0">
                <a:solidFill>
                  <a:schemeClr val="accent1"/>
                </a:solidFill>
              </a:rPr>
              <a:t>valeur</a:t>
            </a:r>
            <a:r>
              <a:rPr lang="fr-BE" sz="2600" dirty="0"/>
              <a:t> dont la représentation mémoire dépend du type de la variable </a:t>
            </a:r>
          </a:p>
          <a:p>
            <a:r>
              <a:rPr lang="fr-BE" sz="2600" dirty="0"/>
              <a:t>son </a:t>
            </a:r>
            <a:r>
              <a:rPr lang="fr-BE" sz="2600" b="1" dirty="0">
                <a:solidFill>
                  <a:schemeClr val="accent1"/>
                </a:solidFill>
              </a:rPr>
              <a:t>adresse</a:t>
            </a:r>
            <a:r>
              <a:rPr lang="fr-BE" sz="2600" dirty="0"/>
              <a:t>, l'endroit où elle est stockée en mémoire, définie par le système </a:t>
            </a:r>
          </a:p>
          <a:p>
            <a:r>
              <a:rPr lang="fr-BE" sz="2600" dirty="0"/>
              <a:t>sa </a:t>
            </a:r>
            <a:r>
              <a:rPr lang="fr-BE" sz="2600" b="1" dirty="0">
                <a:solidFill>
                  <a:schemeClr val="accent1"/>
                </a:solidFill>
              </a:rPr>
              <a:t>portée / scope</a:t>
            </a:r>
            <a:r>
              <a:rPr lang="fr-BE" sz="2600" dirty="0"/>
              <a:t>, la portion de code dans laquelle la variable est définie</a:t>
            </a:r>
            <a:endParaRPr lang="en-GB" sz="2600" dirty="0"/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2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Variable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>
                <a:solidFill>
                  <a:schemeClr val="accent1"/>
                </a:solidFill>
              </a:rPr>
              <a:t>Exemple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printf("Quel est ton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 ? ");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("%d", &amp;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printf("Tu as %d ans",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  <a:tabLst>
                <a:tab pos="357188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Notions de base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A093ADB-9E93-4D32-85CD-C67D07308850}"/>
              </a:ext>
            </a:extLst>
          </p:cNvPr>
          <p:cNvSpPr/>
          <p:nvPr/>
        </p:nvSpPr>
        <p:spPr>
          <a:xfrm>
            <a:off x="1448347" y="2818586"/>
            <a:ext cx="468000" cy="238125"/>
          </a:xfrm>
          <a:prstGeom prst="round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2215D08-8D10-4820-A411-3E20BBBB7C42}"/>
              </a:ext>
            </a:extLst>
          </p:cNvPr>
          <p:cNvSpPr/>
          <p:nvPr/>
        </p:nvSpPr>
        <p:spPr>
          <a:xfrm>
            <a:off x="3000922" y="3565616"/>
            <a:ext cx="468000" cy="238125"/>
          </a:xfrm>
          <a:prstGeom prst="round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D5E326B-2152-4BA8-8066-74D2DC57CA2A}"/>
              </a:ext>
            </a:extLst>
          </p:cNvPr>
          <p:cNvSpPr/>
          <p:nvPr/>
        </p:nvSpPr>
        <p:spPr>
          <a:xfrm>
            <a:off x="4092212" y="3950158"/>
            <a:ext cx="468000" cy="238125"/>
          </a:xfrm>
          <a:prstGeom prst="round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96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28086</TotalTime>
  <Words>1752</Words>
  <Application>Microsoft Office PowerPoint</Application>
  <PresentationFormat>Affichage à l'écran (4:3)</PresentationFormat>
  <Paragraphs>414</Paragraphs>
  <Slides>28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Times New Roman</vt:lpstr>
      <vt:lpstr>Verdana</vt:lpstr>
      <vt:lpstr>Wingdings</vt:lpstr>
      <vt:lpstr>Modele_Henallux</vt:lpstr>
      <vt:lpstr>Plan</vt:lpstr>
      <vt:lpstr>Pourquoi le C ?</vt:lpstr>
      <vt:lpstr>Conception → Exécution</vt:lpstr>
      <vt:lpstr>Conception → Exécution</vt:lpstr>
      <vt:lpstr>Étapes d’une compilation en  C</vt:lpstr>
      <vt:lpstr>Fonction principale</vt:lpstr>
      <vt:lpstr>Fonction principale</vt:lpstr>
      <vt:lpstr>Variable</vt:lpstr>
      <vt:lpstr>Variable</vt:lpstr>
      <vt:lpstr>Déclaration de variable</vt:lpstr>
      <vt:lpstr>Déclaration de variable</vt:lpstr>
      <vt:lpstr>Déclaration de variable</vt:lpstr>
      <vt:lpstr>Déclaration de variable</vt:lpstr>
      <vt:lpstr>Affectation</vt:lpstr>
      <vt:lpstr>Affectation</vt:lpstr>
      <vt:lpstr>Littéraux</vt:lpstr>
      <vt:lpstr>Littéraux</vt:lpstr>
      <vt:lpstr>Littéraux</vt:lpstr>
      <vt:lpstr>Littéraux</vt:lpstr>
      <vt:lpstr>Littéraux</vt:lpstr>
      <vt:lpstr>Entrées et sorties</vt:lpstr>
      <vt:lpstr>Entrées et sorties</vt:lpstr>
      <vt:lpstr>Entrées et sorties</vt:lpstr>
      <vt:lpstr>Entrées et sorties</vt:lpstr>
      <vt:lpstr>Correction du test Moodle  « Module 0 »</vt:lpstr>
      <vt:lpstr>Exercice 1 : un peu de nettoyage…</vt:lpstr>
      <vt:lpstr>Exercice 1 : un peu de nettoyage…</vt:lpstr>
      <vt:lpstr>Exercice 2 : type approprié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2084</cp:revision>
  <dcterms:created xsi:type="dcterms:W3CDTF">2012-03-02T14:48:03Z</dcterms:created>
  <dcterms:modified xsi:type="dcterms:W3CDTF">2025-09-02T09:35:03Z</dcterms:modified>
</cp:coreProperties>
</file>