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8" r:id="rId6"/>
    <p:sldId id="259" r:id="rId7"/>
    <p:sldId id="260" r:id="rId8"/>
    <p:sldId id="261" r:id="rId9"/>
    <p:sldId id="262" r:id="rId10"/>
    <p:sldId id="263" r:id="rId11"/>
    <p:sldId id="264" r:id="rId12"/>
    <p:sldId id="268"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60" autoAdjust="0"/>
    <p:restoredTop sz="94660"/>
  </p:normalViewPr>
  <p:slideViewPr>
    <p:cSldViewPr snapToGrid="0">
      <p:cViewPr varScale="1">
        <p:scale>
          <a:sx n="72" d="100"/>
          <a:sy n="72" d="100"/>
        </p:scale>
        <p:origin x="2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a:xfrm>
            <a:off x="3962399" y="5870575"/>
            <a:ext cx="4893958" cy="377825"/>
          </a:xfrm>
        </p:spPr>
        <p:txBody>
          <a:bodyPr/>
          <a:lstStyle/>
          <a:p>
            <a:endParaRPr lang="es-PE"/>
          </a:p>
        </p:txBody>
      </p:sp>
      <p:sp>
        <p:nvSpPr>
          <p:cNvPr id="6" name="Slide Number Placeholder 5"/>
          <p:cNvSpPr>
            <a:spLocks noGrp="1"/>
          </p:cNvSpPr>
          <p:nvPr>
            <p:ph type="sldNum" sz="quarter" idx="12"/>
          </p:nvPr>
        </p:nvSpPr>
        <p:spPr>
          <a:xfrm>
            <a:off x="10608958" y="5870575"/>
            <a:ext cx="551167" cy="377825"/>
          </a:xfrm>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7679421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DE0A53-30C2-4D25-B908-1DBE0D0C2151}" type="datetimeFigureOut">
              <a:rPr lang="es-PE" smtClean="0"/>
              <a:t>11/11/2021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48254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3526593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3638151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3556516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126743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10324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99674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1224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370613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DE0A53-30C2-4D25-B908-1DBE0D0C2151}" type="datetimeFigureOut">
              <a:rPr lang="es-PE" smtClean="0"/>
              <a:t>11/11/2021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3934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DE0A53-30C2-4D25-B908-1DBE0D0C2151}" type="datetimeFigureOut">
              <a:rPr lang="es-PE" smtClean="0"/>
              <a:t>11/11/2021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4451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DE0A53-30C2-4D25-B908-1DBE0D0C2151}" type="datetimeFigureOut">
              <a:rPr lang="es-PE" smtClean="0"/>
              <a:t>11/11/2021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12979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DE0A53-30C2-4D25-B908-1DBE0D0C2151}" type="datetimeFigureOut">
              <a:rPr lang="es-PE" smtClean="0"/>
              <a:t>11/11/2021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48350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1DE0A53-30C2-4D25-B908-1DBE0D0C2151}" type="datetimeFigureOut">
              <a:rPr lang="es-PE" smtClean="0"/>
              <a:t>11/11/2021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4207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DE0A53-30C2-4D25-B908-1DBE0D0C2151}" type="datetimeFigureOut">
              <a:rPr lang="es-PE" smtClean="0"/>
              <a:t>11/11/2021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341185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DE0A53-30C2-4D25-B908-1DBE0D0C2151}" type="datetimeFigureOut">
              <a:rPr lang="es-PE" smtClean="0"/>
              <a:t>11/11/2021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5A34D5B-6BBB-4256-9672-E68FD57B2E38}" type="slidenum">
              <a:rPr lang="es-PE" smtClean="0"/>
              <a:t>‹Nº›</a:t>
            </a:fld>
            <a:endParaRPr lang="es-PE"/>
          </a:p>
        </p:txBody>
      </p:sp>
    </p:spTree>
    <p:extLst>
      <p:ext uri="{BB962C8B-B14F-4D97-AF65-F5344CB8AC3E}">
        <p14:creationId xmlns:p14="http://schemas.microsoft.com/office/powerpoint/2010/main" val="265088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DE0A53-30C2-4D25-B908-1DBE0D0C2151}" type="datetimeFigureOut">
              <a:rPr lang="es-PE" smtClean="0"/>
              <a:t>11/11/2021</a:t>
            </a:fld>
            <a:endParaRPr lang="es-P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A34D5B-6BBB-4256-9672-E68FD57B2E38}" type="slidenum">
              <a:rPr lang="es-PE" smtClean="0"/>
              <a:t>‹Nº›</a:t>
            </a:fld>
            <a:endParaRPr lang="es-PE"/>
          </a:p>
        </p:txBody>
      </p:sp>
    </p:spTree>
    <p:extLst>
      <p:ext uri="{BB962C8B-B14F-4D97-AF65-F5344CB8AC3E}">
        <p14:creationId xmlns:p14="http://schemas.microsoft.com/office/powerpoint/2010/main" val="39597120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DD7016-357F-4A9D-9948-5CB51F996F90}"/>
              </a:ext>
            </a:extLst>
          </p:cNvPr>
          <p:cNvSpPr>
            <a:spLocks noGrp="1"/>
          </p:cNvSpPr>
          <p:nvPr>
            <p:ph type="ctrTitle"/>
          </p:nvPr>
        </p:nvSpPr>
        <p:spPr>
          <a:xfrm>
            <a:off x="1031875" y="1212935"/>
            <a:ext cx="6020177" cy="4432130"/>
          </a:xfrm>
        </p:spPr>
        <p:txBody>
          <a:bodyPr anchor="ctr">
            <a:normAutofit/>
          </a:bodyPr>
          <a:lstStyle/>
          <a:p>
            <a:pPr>
              <a:lnSpc>
                <a:spcPct val="90000"/>
              </a:lnSpc>
            </a:pPr>
            <a:r>
              <a:rPr lang="es-ES" sz="4600">
                <a:effectLst>
                  <a:innerShdw blurRad="63500" dist="50800" dir="16200000">
                    <a:prstClr val="black">
                      <a:alpha val="50000"/>
                    </a:prstClr>
                  </a:innerShdw>
                </a:effectLst>
              </a:rPr>
              <a:t>Trabajo Final de Unidad II: Desarrollo de Proyecto de Análisis y Mejoramiento de Software </a:t>
            </a:r>
            <a:endParaRPr lang="es-PE" sz="4600">
              <a:effectLst>
                <a:innerShdw blurRad="63500" dist="50800" dir="16200000">
                  <a:prstClr val="black">
                    <a:alpha val="50000"/>
                  </a:prstClr>
                </a:innerShdw>
              </a:effectLst>
            </a:endParaRPr>
          </a:p>
        </p:txBody>
      </p:sp>
      <p:sp>
        <p:nvSpPr>
          <p:cNvPr id="3" name="Subtítulo 2">
            <a:extLst>
              <a:ext uri="{FF2B5EF4-FFF2-40B4-BE49-F238E27FC236}">
                <a16:creationId xmlns:a16="http://schemas.microsoft.com/office/drawing/2014/main" id="{1B0CD3DD-B008-4C83-88B6-9AC3CF3B2E5B}"/>
              </a:ext>
            </a:extLst>
          </p:cNvPr>
          <p:cNvSpPr>
            <a:spLocks noGrp="1"/>
          </p:cNvSpPr>
          <p:nvPr>
            <p:ph type="subTitle" idx="1"/>
          </p:nvPr>
        </p:nvSpPr>
        <p:spPr>
          <a:xfrm>
            <a:off x="7840132" y="1695990"/>
            <a:ext cx="4108073" cy="2682239"/>
          </a:xfrm>
        </p:spPr>
        <p:txBody>
          <a:bodyPr anchor="ctr">
            <a:normAutofit/>
          </a:bodyPr>
          <a:lstStyle/>
          <a:p>
            <a:pPr algn="l"/>
            <a:r>
              <a:rPr lang="es-ES"/>
              <a:t>Curso: Calidad y Pruebas de Software</a:t>
            </a:r>
          </a:p>
          <a:p>
            <a:pPr algn="l"/>
            <a:r>
              <a:rPr lang="es-ES"/>
              <a:t>Docente: Ing. Patrick Cuadros Quiroga</a:t>
            </a:r>
          </a:p>
          <a:p>
            <a:pPr algn="l"/>
            <a:endParaRPr lang="es-PE" dirty="0"/>
          </a:p>
        </p:txBody>
      </p:sp>
      <p:cxnSp>
        <p:nvCxnSpPr>
          <p:cNvPr id="13"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2AA6561B-2CCE-4F54-B4AF-A65F61F3E083}"/>
              </a:ext>
            </a:extLst>
          </p:cNvPr>
          <p:cNvSpPr txBox="1"/>
          <p:nvPr/>
        </p:nvSpPr>
        <p:spPr>
          <a:xfrm>
            <a:off x="7840132" y="3870786"/>
            <a:ext cx="3563788" cy="215353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nSpc>
                <a:spcPct val="107000"/>
              </a:lnSpc>
              <a:spcAft>
                <a:spcPts val="800"/>
              </a:spcAft>
            </a:pPr>
            <a:r>
              <a:rPr lang="es-PE" sz="1400" dirty="0">
                <a:effectLst/>
                <a:latin typeface="Arial" panose="020B0604020202020204" pitchFamily="34" charset="0"/>
                <a:ea typeface="Arial" panose="020B0604020202020204" pitchFamily="34" charset="0"/>
              </a:rPr>
              <a:t>Integrantes: </a:t>
            </a:r>
            <a:endParaRPr lang="es-PE" sz="1050" dirty="0">
              <a:effectLst/>
              <a:latin typeface="Calibri" panose="020F0502020204030204" pitchFamily="34" charset="0"/>
              <a:ea typeface="Calibri" panose="020F0502020204030204" pitchFamily="34" charset="0"/>
            </a:endParaRPr>
          </a:p>
          <a:p>
            <a:pPr>
              <a:lnSpc>
                <a:spcPct val="107000"/>
              </a:lnSpc>
              <a:spcAft>
                <a:spcPts val="800"/>
              </a:spcAft>
            </a:pPr>
            <a:r>
              <a:rPr lang="es-PE" sz="1400" b="1" dirty="0" err="1">
                <a:effectLst/>
                <a:latin typeface="Arial" panose="020B0604020202020204" pitchFamily="34" charset="0"/>
                <a:ea typeface="Arial" panose="020B0604020202020204" pitchFamily="34" charset="0"/>
              </a:rPr>
              <a:t>Anahua</a:t>
            </a:r>
            <a:r>
              <a:rPr lang="es-PE" sz="1400" b="1" dirty="0">
                <a:effectLst/>
                <a:latin typeface="Arial" panose="020B0604020202020204" pitchFamily="34" charset="0"/>
                <a:ea typeface="Arial" panose="020B0604020202020204" pitchFamily="34" charset="0"/>
              </a:rPr>
              <a:t> Huayhua, Jenny Karen	</a:t>
            </a:r>
            <a:endParaRPr lang="es-PE" sz="1400" b="1" dirty="0">
              <a:latin typeface="Arial" panose="020B0604020202020204" pitchFamily="34" charset="0"/>
              <a:ea typeface="Arial" panose="020B0604020202020204" pitchFamily="34" charset="0"/>
            </a:endParaRPr>
          </a:p>
          <a:p>
            <a:pPr>
              <a:lnSpc>
                <a:spcPct val="107000"/>
              </a:lnSpc>
              <a:spcAft>
                <a:spcPts val="800"/>
              </a:spcAft>
            </a:pPr>
            <a:r>
              <a:rPr lang="es-PE" sz="1400" b="1" dirty="0">
                <a:effectLst/>
                <a:latin typeface="Arial" panose="020B0604020202020204" pitchFamily="34" charset="0"/>
                <a:ea typeface="Arial" panose="020B0604020202020204" pitchFamily="34" charset="0"/>
              </a:rPr>
              <a:t>Coloma </a:t>
            </a:r>
            <a:r>
              <a:rPr lang="es-PE" sz="1400" b="1" dirty="0" err="1">
                <a:effectLst/>
                <a:latin typeface="Arial" panose="020B0604020202020204" pitchFamily="34" charset="0"/>
                <a:ea typeface="Arial" panose="020B0604020202020204" pitchFamily="34" charset="0"/>
              </a:rPr>
              <a:t>Colquehuanca</a:t>
            </a:r>
            <a:r>
              <a:rPr lang="es-PE" sz="1400" b="1" dirty="0">
                <a:effectLst/>
                <a:latin typeface="Arial" panose="020B0604020202020204" pitchFamily="34" charset="0"/>
                <a:ea typeface="Arial" panose="020B0604020202020204" pitchFamily="34" charset="0"/>
              </a:rPr>
              <a:t>, Kiara </a:t>
            </a:r>
            <a:r>
              <a:rPr lang="es-PE" sz="1400" b="1" dirty="0" err="1">
                <a:effectLst/>
                <a:latin typeface="Arial" panose="020B0604020202020204" pitchFamily="34" charset="0"/>
                <a:ea typeface="Arial" panose="020B0604020202020204" pitchFamily="34" charset="0"/>
              </a:rPr>
              <a:t>Estefani</a:t>
            </a:r>
            <a:endParaRPr lang="es-PE" sz="1400" b="1" dirty="0">
              <a:effectLst/>
              <a:latin typeface="Arial" panose="020B0604020202020204" pitchFamily="34" charset="0"/>
              <a:ea typeface="Arial" panose="020B0604020202020204" pitchFamily="34" charset="0"/>
            </a:endParaRPr>
          </a:p>
          <a:p>
            <a:pPr>
              <a:lnSpc>
                <a:spcPct val="107000"/>
              </a:lnSpc>
              <a:spcAft>
                <a:spcPts val="800"/>
              </a:spcAft>
            </a:pPr>
            <a:r>
              <a:rPr lang="es-PE" sz="1400" b="1" dirty="0">
                <a:effectLst/>
                <a:latin typeface="Arial" panose="020B0604020202020204" pitchFamily="34" charset="0"/>
                <a:ea typeface="Arial" panose="020B0604020202020204" pitchFamily="34" charset="0"/>
              </a:rPr>
              <a:t>Cuadros Napa, </a:t>
            </a:r>
            <a:r>
              <a:rPr lang="es-PE" sz="1400" b="1" dirty="0" err="1">
                <a:effectLst/>
                <a:latin typeface="Arial" panose="020B0604020202020204" pitchFamily="34" charset="0"/>
                <a:ea typeface="Arial" panose="020B0604020202020204" pitchFamily="34" charset="0"/>
              </a:rPr>
              <a:t>Raul</a:t>
            </a:r>
            <a:r>
              <a:rPr lang="es-PE" sz="1400" b="1" dirty="0">
                <a:effectLst/>
                <a:latin typeface="Arial" panose="020B0604020202020204" pitchFamily="34" charset="0"/>
                <a:ea typeface="Arial" panose="020B0604020202020204" pitchFamily="34" charset="0"/>
              </a:rPr>
              <a:t> Marcelo	</a:t>
            </a:r>
          </a:p>
          <a:p>
            <a:pPr>
              <a:lnSpc>
                <a:spcPct val="107000"/>
              </a:lnSpc>
              <a:spcAft>
                <a:spcPts val="800"/>
              </a:spcAft>
            </a:pPr>
            <a:r>
              <a:rPr lang="es-PE" sz="1400" b="1" dirty="0">
                <a:effectLst/>
                <a:latin typeface="Arial" panose="020B0604020202020204" pitchFamily="34" charset="0"/>
                <a:ea typeface="Arial" panose="020B0604020202020204" pitchFamily="34" charset="0"/>
              </a:rPr>
              <a:t>Limache Durand, Rodrigo </a:t>
            </a:r>
            <a:r>
              <a:rPr lang="es-PE" sz="1400" b="1" dirty="0" err="1">
                <a:effectLst/>
                <a:latin typeface="Arial" panose="020B0604020202020204" pitchFamily="34" charset="0"/>
                <a:ea typeface="Arial" panose="020B0604020202020204" pitchFamily="34" charset="0"/>
              </a:rPr>
              <a:t>Jeral</a:t>
            </a:r>
            <a:r>
              <a:rPr lang="es-PE" sz="1050" dirty="0">
                <a:effectLst/>
                <a:latin typeface="Calibri" panose="020F0502020204030204" pitchFamily="34" charset="0"/>
                <a:ea typeface="Calibri" panose="020F0502020204030204" pitchFamily="34" charset="0"/>
              </a:rPr>
              <a:t>		</a:t>
            </a:r>
          </a:p>
          <a:p>
            <a:pPr>
              <a:lnSpc>
                <a:spcPct val="107000"/>
              </a:lnSpc>
              <a:spcAft>
                <a:spcPts val="800"/>
              </a:spcAft>
            </a:pPr>
            <a:r>
              <a:rPr lang="es-PE" sz="1400" b="1" dirty="0">
                <a:effectLst/>
                <a:latin typeface="Arial" panose="020B0604020202020204" pitchFamily="34" charset="0"/>
                <a:ea typeface="Arial" panose="020B0604020202020204" pitchFamily="34" charset="0"/>
              </a:rPr>
              <a:t>Vilca Condori, </a:t>
            </a:r>
            <a:r>
              <a:rPr lang="es-PE" sz="1400" b="1" dirty="0" err="1">
                <a:effectLst/>
                <a:latin typeface="Arial" panose="020B0604020202020204" pitchFamily="34" charset="0"/>
                <a:ea typeface="Arial" panose="020B0604020202020204" pitchFamily="34" charset="0"/>
              </a:rPr>
              <a:t>Erlang</a:t>
            </a:r>
            <a:r>
              <a:rPr lang="es-PE" sz="1400" b="1" dirty="0">
                <a:effectLst/>
                <a:latin typeface="Arial" panose="020B0604020202020204" pitchFamily="34" charset="0"/>
                <a:ea typeface="Arial" panose="020B0604020202020204" pitchFamily="34" charset="0"/>
              </a:rPr>
              <a:t> Fernando</a:t>
            </a:r>
            <a:r>
              <a:rPr lang="es-PE" sz="1050" dirty="0">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413819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1B7E0-9A1F-4600-89D1-E81CD0F83B08}"/>
              </a:ext>
            </a:extLst>
          </p:cNvPr>
          <p:cNvSpPr>
            <a:spLocks noGrp="1"/>
          </p:cNvSpPr>
          <p:nvPr>
            <p:ph type="title"/>
          </p:nvPr>
        </p:nvSpPr>
        <p:spPr>
          <a:xfrm>
            <a:off x="0" y="0"/>
            <a:ext cx="10131425" cy="1456267"/>
          </a:xfrm>
        </p:spPr>
        <p:txBody>
          <a:bodyPr/>
          <a:lstStyle/>
          <a:p>
            <a:r>
              <a:rPr lang="es-ES" dirty="0"/>
              <a:t>DIAGRAMA DE COMPONENTES Y ARQUITECTURA</a:t>
            </a:r>
            <a:endParaRPr lang="es-PE" dirty="0"/>
          </a:p>
        </p:txBody>
      </p:sp>
      <p:pic>
        <p:nvPicPr>
          <p:cNvPr id="4" name="Imagen 3" descr="C:\Users\PC\AppData\Local\Microsoft\Windows\INetCache\Content.MSO\A28B9EBA.tmp">
            <a:extLst>
              <a:ext uri="{FF2B5EF4-FFF2-40B4-BE49-F238E27FC236}">
                <a16:creationId xmlns:a16="http://schemas.microsoft.com/office/drawing/2014/main" id="{353EA8D0-CF95-409F-960F-BF7A703B43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5545" y="1153886"/>
            <a:ext cx="11286456" cy="5704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099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892FFA28-9387-4BE4-8998-374511A5432E}"/>
              </a:ext>
            </a:extLst>
          </p:cNvPr>
          <p:cNvPicPr>
            <a:picLocks noChangeAspect="1"/>
          </p:cNvPicPr>
          <p:nvPr/>
        </p:nvPicPr>
        <p:blipFill>
          <a:blip r:embed="rId2"/>
          <a:stretch>
            <a:fillRect/>
          </a:stretch>
        </p:blipFill>
        <p:spPr>
          <a:xfrm>
            <a:off x="513811" y="707437"/>
            <a:ext cx="11164378" cy="5443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204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6B549-50D2-4534-AE86-43923D69F3C6}"/>
              </a:ext>
            </a:extLst>
          </p:cNvPr>
          <p:cNvSpPr>
            <a:spLocks noGrp="1"/>
          </p:cNvSpPr>
          <p:nvPr>
            <p:ph type="title"/>
          </p:nvPr>
        </p:nvSpPr>
        <p:spPr/>
        <p:txBody>
          <a:bodyPr/>
          <a:lstStyle/>
          <a:p>
            <a:r>
              <a:rPr lang="es-ES" dirty="0"/>
              <a:t>introducción</a:t>
            </a:r>
            <a:endParaRPr lang="es-PE" dirty="0"/>
          </a:p>
        </p:txBody>
      </p:sp>
      <p:sp>
        <p:nvSpPr>
          <p:cNvPr id="3" name="Marcador de contenido 2">
            <a:extLst>
              <a:ext uri="{FF2B5EF4-FFF2-40B4-BE49-F238E27FC236}">
                <a16:creationId xmlns:a16="http://schemas.microsoft.com/office/drawing/2014/main" id="{A70D0B62-58FE-4A63-B64B-DC33402D0A0E}"/>
              </a:ext>
            </a:extLst>
          </p:cNvPr>
          <p:cNvSpPr>
            <a:spLocks noGrp="1"/>
          </p:cNvSpPr>
          <p:nvPr>
            <p:ph idx="1"/>
          </p:nvPr>
        </p:nvSpPr>
        <p:spPr>
          <a:xfrm>
            <a:off x="685801" y="1143001"/>
            <a:ext cx="10570778" cy="4627178"/>
          </a:xfrm>
        </p:spPr>
        <p:txBody>
          <a:bodyPr>
            <a:normAutofit fontScale="92500" lnSpcReduction="10000"/>
          </a:bodyPr>
          <a:lstStyle/>
          <a:p>
            <a:pPr marL="0" indent="0" algn="just">
              <a:buNone/>
            </a:pPr>
            <a:endParaRPr lang="es-ES" sz="3200" dirty="0"/>
          </a:p>
          <a:p>
            <a:pPr marL="0" indent="0" algn="just">
              <a:buNone/>
            </a:pPr>
            <a:endParaRPr lang="es-ES" sz="3200" dirty="0"/>
          </a:p>
          <a:p>
            <a:pPr marL="0" indent="0" algn="just">
              <a:buNone/>
            </a:pPr>
            <a:r>
              <a:rPr lang="es-ES" sz="3200" dirty="0"/>
              <a:t>A continuación, se procederá a explicar con más profundidad el proyecto de Sistema de Reserva de Hotel para la Hotel Santa María. que le permitirá tener un mejor control de los usuarios de la empresa y para que las acciones principales se realicen de una manera más efectiva y eficaz. También se explicará más acerca del propósito, el alcance del proyecto y algunas definiciones o abreviaturas que darán a conocer el significado de los términos manejados por la empresa.</a:t>
            </a:r>
            <a:endParaRPr lang="es-PE" sz="3200" dirty="0"/>
          </a:p>
        </p:txBody>
      </p:sp>
    </p:spTree>
    <p:extLst>
      <p:ext uri="{BB962C8B-B14F-4D97-AF65-F5344CB8AC3E}">
        <p14:creationId xmlns:p14="http://schemas.microsoft.com/office/powerpoint/2010/main" val="230495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03C2B9-9DB1-4288-9DAE-893DD31FF346}"/>
              </a:ext>
            </a:extLst>
          </p:cNvPr>
          <p:cNvSpPr>
            <a:spLocks noGrp="1"/>
          </p:cNvSpPr>
          <p:nvPr>
            <p:ph type="title"/>
          </p:nvPr>
        </p:nvSpPr>
        <p:spPr>
          <a:xfrm>
            <a:off x="685799" y="1150076"/>
            <a:ext cx="3659389" cy="4557849"/>
          </a:xfrm>
        </p:spPr>
        <p:txBody>
          <a:bodyPr>
            <a:normAutofit/>
          </a:bodyPr>
          <a:lstStyle/>
          <a:p>
            <a:pPr algn="r"/>
            <a:r>
              <a:rPr lang="es-ES" dirty="0"/>
              <a:t>titulo</a:t>
            </a:r>
            <a:endParaRPr lang="es-PE"/>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D9371A6-7CE3-4B41-A95D-FE9D028A1153}"/>
              </a:ext>
            </a:extLst>
          </p:cNvPr>
          <p:cNvSpPr>
            <a:spLocks noGrp="1"/>
          </p:cNvSpPr>
          <p:nvPr>
            <p:ph idx="1"/>
          </p:nvPr>
        </p:nvSpPr>
        <p:spPr>
          <a:xfrm>
            <a:off x="4988658" y="1150076"/>
            <a:ext cx="6517543" cy="4557849"/>
          </a:xfrm>
        </p:spPr>
        <p:txBody>
          <a:bodyPr>
            <a:normAutofit/>
          </a:bodyPr>
          <a:lstStyle/>
          <a:p>
            <a:pPr marL="0" indent="0">
              <a:buNone/>
            </a:pPr>
            <a:r>
              <a:rPr lang="es-ES" sz="3600" dirty="0"/>
              <a:t>Proyecto de mejoramiento de la aplicación: “Sistema web para la gestión de reservas, control de hospedaje Hotel Santa </a:t>
            </a:r>
            <a:r>
              <a:rPr lang="es-ES" sz="3600" dirty="0" err="1"/>
              <a:t>Maria</a:t>
            </a:r>
            <a:r>
              <a:rPr lang="es-ES" sz="3600" dirty="0"/>
              <a:t> de Tacna”</a:t>
            </a:r>
            <a:endParaRPr lang="es-PE" sz="3600" dirty="0"/>
          </a:p>
        </p:txBody>
      </p:sp>
    </p:spTree>
    <p:extLst>
      <p:ext uri="{BB962C8B-B14F-4D97-AF65-F5344CB8AC3E}">
        <p14:creationId xmlns:p14="http://schemas.microsoft.com/office/powerpoint/2010/main" val="37874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EE71D-F273-4F95-9D0B-D39481B3AD51}"/>
              </a:ext>
            </a:extLst>
          </p:cNvPr>
          <p:cNvSpPr>
            <a:spLocks noGrp="1"/>
          </p:cNvSpPr>
          <p:nvPr>
            <p:ph type="title"/>
          </p:nvPr>
        </p:nvSpPr>
        <p:spPr>
          <a:xfrm>
            <a:off x="748863" y="120869"/>
            <a:ext cx="10131425" cy="1456267"/>
          </a:xfrm>
        </p:spPr>
        <p:txBody>
          <a:bodyPr/>
          <a:lstStyle/>
          <a:p>
            <a:r>
              <a:rPr lang="es-ES" dirty="0"/>
              <a:t>problema</a:t>
            </a:r>
            <a:endParaRPr lang="es-PE" dirty="0"/>
          </a:p>
        </p:txBody>
      </p:sp>
      <p:sp>
        <p:nvSpPr>
          <p:cNvPr id="3" name="Marcador de contenido 2">
            <a:extLst>
              <a:ext uri="{FF2B5EF4-FFF2-40B4-BE49-F238E27FC236}">
                <a16:creationId xmlns:a16="http://schemas.microsoft.com/office/drawing/2014/main" id="{E0CE7E29-647A-429C-863F-A26510B23362}"/>
              </a:ext>
            </a:extLst>
          </p:cNvPr>
          <p:cNvSpPr>
            <a:spLocks noGrp="1"/>
          </p:cNvSpPr>
          <p:nvPr>
            <p:ph idx="1"/>
          </p:nvPr>
        </p:nvSpPr>
        <p:spPr>
          <a:xfrm>
            <a:off x="503183" y="1387365"/>
            <a:ext cx="11185633" cy="4903076"/>
          </a:xfrm>
        </p:spPr>
        <p:txBody>
          <a:bodyPr>
            <a:normAutofit fontScale="92500" lnSpcReduction="20000"/>
          </a:bodyPr>
          <a:lstStyle/>
          <a:p>
            <a:pPr algn="just"/>
            <a:r>
              <a:rPr lang="es-ES" sz="2400" dirty="0"/>
              <a:t>El presente proyecto es para solucionar una propuesta que trata de automatizar todos los procesos que se realizan en una hotelera santa maría en la Ciudad de Tacna. </a:t>
            </a:r>
          </a:p>
          <a:p>
            <a:pPr algn="just"/>
            <a:endParaRPr lang="es-ES" sz="2400" dirty="0"/>
          </a:p>
          <a:p>
            <a:pPr algn="just"/>
            <a:r>
              <a:rPr lang="es-ES" sz="2400" dirty="0"/>
              <a:t>El Hotel Santa María está ubicado en la Ciudad de Tacna en la Calle Augusto B Leguía 437, Tacna y se encuentra funcionando hace 10 años. Actualmente maneja una gran cantidad de turistas cuenta con 10 personas que se encargan en la organización de este distribuido en la parte administrativa y limpieza. Lastimosamente el Hotel no cuenta con un sistema que permita tener resultados óptimo en su rentabilidad en época de temporada. </a:t>
            </a:r>
          </a:p>
          <a:p>
            <a:pPr algn="just"/>
            <a:endParaRPr lang="es-ES" sz="2400" dirty="0"/>
          </a:p>
          <a:p>
            <a:pPr algn="just"/>
            <a:r>
              <a:rPr lang="es-ES" sz="2400" dirty="0"/>
              <a:t>Por la ubicación que se encuentra el hotel en alguna temporada presenta grandes cantidades de huéspedes, pero así también pierden una gran cantidad de turistas ya que muchas veces no hay control de </a:t>
            </a:r>
            <a:r>
              <a:rPr lang="es-ES" sz="2400" dirty="0" err="1"/>
              <a:t>checking</a:t>
            </a:r>
            <a:r>
              <a:rPr lang="es-ES" sz="2400" dirty="0"/>
              <a:t> del </a:t>
            </a:r>
            <a:r>
              <a:rPr lang="es-ES" sz="2400" dirty="0" err="1"/>
              <a:t>check</a:t>
            </a:r>
            <a:r>
              <a:rPr lang="es-ES" sz="2400" dirty="0"/>
              <a:t> </a:t>
            </a:r>
            <a:r>
              <a:rPr lang="es-ES" sz="2400" dirty="0" err="1"/>
              <a:t>out</a:t>
            </a:r>
            <a:r>
              <a:rPr lang="es-ES" sz="2400" dirty="0"/>
              <a:t> al no a ver eso no tenemos la certeza de poder ver el estado de las habitaciones y suelen quedar mal por no tener la información a la mano, por lo que los turistas optan de ir a su competencia. </a:t>
            </a:r>
          </a:p>
          <a:p>
            <a:pPr algn="just"/>
            <a:endParaRPr lang="es-PE" sz="2400" dirty="0"/>
          </a:p>
        </p:txBody>
      </p:sp>
    </p:spTree>
    <p:extLst>
      <p:ext uri="{BB962C8B-B14F-4D97-AF65-F5344CB8AC3E}">
        <p14:creationId xmlns:p14="http://schemas.microsoft.com/office/powerpoint/2010/main" val="60886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F9D4CC-DB3E-47A1-B0F7-5D67B4B44EEB}"/>
              </a:ext>
            </a:extLst>
          </p:cNvPr>
          <p:cNvSpPr>
            <a:spLocks noGrp="1"/>
          </p:cNvSpPr>
          <p:nvPr>
            <p:ph type="title"/>
          </p:nvPr>
        </p:nvSpPr>
        <p:spPr/>
        <p:txBody>
          <a:bodyPr/>
          <a:lstStyle/>
          <a:p>
            <a:r>
              <a:rPr lang="es-PE" dirty="0"/>
              <a:t>Justificación</a:t>
            </a:r>
          </a:p>
        </p:txBody>
      </p:sp>
      <p:sp>
        <p:nvSpPr>
          <p:cNvPr id="3" name="Marcador de contenido 2">
            <a:extLst>
              <a:ext uri="{FF2B5EF4-FFF2-40B4-BE49-F238E27FC236}">
                <a16:creationId xmlns:a16="http://schemas.microsoft.com/office/drawing/2014/main" id="{1BC5B4CF-C778-478E-BC20-CAA5EFC52EF5}"/>
              </a:ext>
            </a:extLst>
          </p:cNvPr>
          <p:cNvSpPr>
            <a:spLocks noGrp="1"/>
          </p:cNvSpPr>
          <p:nvPr>
            <p:ph idx="1"/>
          </p:nvPr>
        </p:nvSpPr>
        <p:spPr>
          <a:xfrm>
            <a:off x="843456" y="1825150"/>
            <a:ext cx="10131425" cy="3649133"/>
          </a:xfrm>
        </p:spPr>
        <p:txBody>
          <a:bodyPr>
            <a:normAutofit lnSpcReduction="10000"/>
          </a:bodyPr>
          <a:lstStyle/>
          <a:p>
            <a:pPr algn="just"/>
            <a:r>
              <a:rPr lang="es-ES" sz="2400" dirty="0"/>
              <a:t>Debido al gran avance que se encuentra la tecnología se les ha propuesto una solución para sus problemas que luchan al día a día, algunos de ellos son el registro de huéspedes y el control de las reservaciones, mediante una propuesta que les permita visualizar el impacto favorable que ocasionaría la automatización de sus procesos.</a:t>
            </a:r>
          </a:p>
          <a:p>
            <a:pPr algn="just"/>
            <a:endParaRPr lang="es-ES" dirty="0"/>
          </a:p>
          <a:p>
            <a:pPr algn="just"/>
            <a:endParaRPr lang="es-ES" dirty="0"/>
          </a:p>
          <a:p>
            <a:pPr algn="just"/>
            <a:endParaRPr lang="es-ES" dirty="0"/>
          </a:p>
          <a:p>
            <a:pPr algn="just"/>
            <a:r>
              <a:rPr lang="es-ES" sz="2400" dirty="0"/>
              <a:t>El sistema de Reserva de Hotel de la empresa Hotel Santa María. permitirá la Administración de Gestión de Hotel y el registro de nuevos clientes.</a:t>
            </a:r>
            <a:endParaRPr lang="es-PE" sz="2400" dirty="0"/>
          </a:p>
        </p:txBody>
      </p:sp>
      <p:sp>
        <p:nvSpPr>
          <p:cNvPr id="4" name="Título 1">
            <a:extLst>
              <a:ext uri="{FF2B5EF4-FFF2-40B4-BE49-F238E27FC236}">
                <a16:creationId xmlns:a16="http://schemas.microsoft.com/office/drawing/2014/main" id="{CBB58368-6D4D-431E-AC28-9F7CE25F49F1}"/>
              </a:ext>
            </a:extLst>
          </p:cNvPr>
          <p:cNvSpPr txBox="1">
            <a:spLocks/>
          </p:cNvSpPr>
          <p:nvPr/>
        </p:nvSpPr>
        <p:spPr>
          <a:xfrm>
            <a:off x="688975" y="342900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dirty="0"/>
              <a:t>alcance</a:t>
            </a:r>
          </a:p>
        </p:txBody>
      </p:sp>
    </p:spTree>
    <p:extLst>
      <p:ext uri="{BB962C8B-B14F-4D97-AF65-F5344CB8AC3E}">
        <p14:creationId xmlns:p14="http://schemas.microsoft.com/office/powerpoint/2010/main" val="117591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92125-0DEB-42B6-84B5-1F4C3A8F3A1D}"/>
              </a:ext>
            </a:extLst>
          </p:cNvPr>
          <p:cNvSpPr>
            <a:spLocks noGrp="1"/>
          </p:cNvSpPr>
          <p:nvPr>
            <p:ph type="title"/>
          </p:nvPr>
        </p:nvSpPr>
        <p:spPr/>
        <p:txBody>
          <a:bodyPr/>
          <a:lstStyle/>
          <a:p>
            <a:r>
              <a:rPr lang="es-ES" dirty="0"/>
              <a:t>objetivos</a:t>
            </a:r>
            <a:endParaRPr lang="es-PE" dirty="0"/>
          </a:p>
        </p:txBody>
      </p:sp>
      <p:sp>
        <p:nvSpPr>
          <p:cNvPr id="3" name="Marcador de contenido 2">
            <a:extLst>
              <a:ext uri="{FF2B5EF4-FFF2-40B4-BE49-F238E27FC236}">
                <a16:creationId xmlns:a16="http://schemas.microsoft.com/office/drawing/2014/main" id="{5A2778C0-F17F-4C94-B36E-A2643A9142C2}"/>
              </a:ext>
            </a:extLst>
          </p:cNvPr>
          <p:cNvSpPr>
            <a:spLocks noGrp="1"/>
          </p:cNvSpPr>
          <p:nvPr>
            <p:ph idx="1"/>
          </p:nvPr>
        </p:nvSpPr>
        <p:spPr>
          <a:xfrm>
            <a:off x="1206063" y="2065867"/>
            <a:ext cx="9782503" cy="4413761"/>
          </a:xfrm>
        </p:spPr>
        <p:txBody>
          <a:bodyPr>
            <a:normAutofit fontScale="92500" lnSpcReduction="10000"/>
          </a:bodyPr>
          <a:lstStyle/>
          <a:p>
            <a:pPr marL="0" indent="0">
              <a:buNone/>
            </a:pPr>
            <a:r>
              <a:rPr lang="es-ES" sz="2800" dirty="0"/>
              <a:t>General:</a:t>
            </a:r>
          </a:p>
          <a:p>
            <a:r>
              <a:rPr lang="es-ES" sz="2800" dirty="0"/>
              <a:t>Ayudar a mejorar la gestión de las actividades del Hotel en su administración.</a:t>
            </a:r>
          </a:p>
          <a:p>
            <a:endParaRPr lang="es-ES" sz="2800" dirty="0"/>
          </a:p>
          <a:p>
            <a:pPr marL="0" indent="0">
              <a:buNone/>
            </a:pPr>
            <a:r>
              <a:rPr lang="es-ES" sz="2800" dirty="0"/>
              <a:t>Específicos:</a:t>
            </a:r>
          </a:p>
          <a:p>
            <a:r>
              <a:rPr lang="es-ES" sz="2800" dirty="0"/>
              <a:t> El sistema permitirá el control de inventarios</a:t>
            </a:r>
          </a:p>
          <a:p>
            <a:r>
              <a:rPr lang="es-ES" sz="2800" dirty="0"/>
              <a:t>El sistema facilitara el manejo de clientes</a:t>
            </a:r>
          </a:p>
          <a:p>
            <a:r>
              <a:rPr lang="es-ES" sz="2800" dirty="0"/>
              <a:t> El sistema permitirá agilizar procesos y mejorar el servicio a la ciudadanía.</a:t>
            </a:r>
          </a:p>
          <a:p>
            <a:endParaRPr lang="es-PE" sz="2800" dirty="0"/>
          </a:p>
        </p:txBody>
      </p:sp>
    </p:spTree>
    <p:extLst>
      <p:ext uri="{BB962C8B-B14F-4D97-AF65-F5344CB8AC3E}">
        <p14:creationId xmlns:p14="http://schemas.microsoft.com/office/powerpoint/2010/main" val="58256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0ECE4C-379A-483D-9B39-868595BB825D}"/>
              </a:ext>
            </a:extLst>
          </p:cNvPr>
          <p:cNvSpPr>
            <a:spLocks noGrp="1"/>
          </p:cNvSpPr>
          <p:nvPr>
            <p:ph type="title"/>
          </p:nvPr>
        </p:nvSpPr>
        <p:spPr>
          <a:xfrm>
            <a:off x="685799" y="1150076"/>
            <a:ext cx="3659389" cy="4557849"/>
          </a:xfrm>
        </p:spPr>
        <p:txBody>
          <a:bodyPr>
            <a:normAutofit/>
          </a:bodyPr>
          <a:lstStyle/>
          <a:p>
            <a:pPr algn="r"/>
            <a:r>
              <a:rPr lang="es-ES" dirty="0"/>
              <a:t>Referentes teóricos</a:t>
            </a:r>
            <a:endParaRPr lang="es-PE"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24FCB6C-902B-4992-8F5B-83A4243E614E}"/>
              </a:ext>
            </a:extLst>
          </p:cNvPr>
          <p:cNvSpPr>
            <a:spLocks noGrp="1"/>
          </p:cNvSpPr>
          <p:nvPr>
            <p:ph idx="1"/>
          </p:nvPr>
        </p:nvSpPr>
        <p:spPr>
          <a:xfrm>
            <a:off x="4988658" y="1150076"/>
            <a:ext cx="6517543" cy="4557849"/>
          </a:xfrm>
        </p:spPr>
        <p:txBody>
          <a:bodyPr>
            <a:normAutofit/>
          </a:bodyPr>
          <a:lstStyle/>
          <a:p>
            <a:r>
              <a:rPr lang="es-ES" dirty="0"/>
              <a:t>DIAGRAMA DE CASO DE USO</a:t>
            </a:r>
          </a:p>
          <a:p>
            <a:r>
              <a:rPr lang="es-ES" dirty="0"/>
              <a:t>DIAGRAMA DE CLASES</a:t>
            </a:r>
          </a:p>
          <a:p>
            <a:r>
              <a:rPr lang="es-ES" dirty="0"/>
              <a:t>DIAGRAMA DE COMPONENTES Y ARQUITECTURA</a:t>
            </a:r>
            <a:endParaRPr lang="es-PE" dirty="0"/>
          </a:p>
        </p:txBody>
      </p:sp>
    </p:spTree>
    <p:extLst>
      <p:ext uri="{BB962C8B-B14F-4D97-AF65-F5344CB8AC3E}">
        <p14:creationId xmlns:p14="http://schemas.microsoft.com/office/powerpoint/2010/main" val="200309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939BD-FAF0-4EED-9650-15305A2BC9ED}"/>
              </a:ext>
            </a:extLst>
          </p:cNvPr>
          <p:cNvSpPr>
            <a:spLocks noGrp="1"/>
          </p:cNvSpPr>
          <p:nvPr>
            <p:ph type="title"/>
          </p:nvPr>
        </p:nvSpPr>
        <p:spPr>
          <a:xfrm>
            <a:off x="685800" y="137280"/>
            <a:ext cx="10131425" cy="937987"/>
          </a:xfrm>
        </p:spPr>
        <p:txBody>
          <a:bodyPr/>
          <a:lstStyle/>
          <a:p>
            <a:r>
              <a:rPr lang="es-ES" dirty="0"/>
              <a:t>DIAGRAMA DE CASOS DE USO</a:t>
            </a:r>
            <a:endParaRPr lang="es-PE" dirty="0"/>
          </a:p>
        </p:txBody>
      </p:sp>
      <p:pic>
        <p:nvPicPr>
          <p:cNvPr id="4" name="Imagen 3" descr="Diagrama&#10;&#10;Descripción generada automáticamente">
            <a:extLst>
              <a:ext uri="{FF2B5EF4-FFF2-40B4-BE49-F238E27FC236}">
                <a16:creationId xmlns:a16="http://schemas.microsoft.com/office/drawing/2014/main" id="{04863419-79F8-4797-B902-876F2E969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49648" y="1045028"/>
            <a:ext cx="10142352" cy="58129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570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EA06F-C95B-4BA6-B6EF-EB9885A46DB7}"/>
              </a:ext>
            </a:extLst>
          </p:cNvPr>
          <p:cNvSpPr>
            <a:spLocks noGrp="1"/>
          </p:cNvSpPr>
          <p:nvPr>
            <p:ph type="title"/>
          </p:nvPr>
        </p:nvSpPr>
        <p:spPr>
          <a:xfrm>
            <a:off x="250372" y="0"/>
            <a:ext cx="10131425" cy="1456267"/>
          </a:xfrm>
        </p:spPr>
        <p:txBody>
          <a:bodyPr/>
          <a:lstStyle/>
          <a:p>
            <a:r>
              <a:rPr lang="es-ES" dirty="0"/>
              <a:t>DIAGRAMA DE CLASES</a:t>
            </a:r>
            <a:endParaRPr lang="es-PE" dirty="0"/>
          </a:p>
        </p:txBody>
      </p:sp>
      <p:pic>
        <p:nvPicPr>
          <p:cNvPr id="4" name="Imagen 3" descr="Diagrama, Esquemático&#10;&#10;Descripción generada automáticamente">
            <a:extLst>
              <a:ext uri="{FF2B5EF4-FFF2-40B4-BE49-F238E27FC236}">
                <a16:creationId xmlns:a16="http://schemas.microsoft.com/office/drawing/2014/main" id="{8782DAA9-188C-4A93-9885-7001578AF6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731" y="1253414"/>
            <a:ext cx="11393269" cy="56045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9129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2AA2C676459F4389D066EB8D45AE94" ma:contentTypeVersion="12" ma:contentTypeDescription="Create a new document." ma:contentTypeScope="" ma:versionID="4499c3b7a54b751a04de399729b44183">
  <xsd:schema xmlns:xsd="http://www.w3.org/2001/XMLSchema" xmlns:xs="http://www.w3.org/2001/XMLSchema" xmlns:p="http://schemas.microsoft.com/office/2006/metadata/properties" xmlns:ns3="663346cd-d726-4928-a96c-0209368e5f3c" xmlns:ns4="faa8856f-80d8-4109-8f0b-476c17160c3f" targetNamespace="http://schemas.microsoft.com/office/2006/metadata/properties" ma:root="true" ma:fieldsID="b491866e3737d27df6acb681cdf4fb12" ns3:_="" ns4:_="">
    <xsd:import namespace="663346cd-d726-4928-a96c-0209368e5f3c"/>
    <xsd:import namespace="faa8856f-80d8-4109-8f0b-476c17160c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346cd-d726-4928-a96c-0209368e5f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a8856f-80d8-4109-8f0b-476c17160c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C29853-E2E0-4C90-AA60-CE9EF2AAF710}">
  <ds:schemaRefs>
    <ds:schemaRef ds:uri="http://schemas.microsoft.com/sharepoint/v3/contenttype/forms"/>
  </ds:schemaRefs>
</ds:datastoreItem>
</file>

<file path=customXml/itemProps2.xml><?xml version="1.0" encoding="utf-8"?>
<ds:datastoreItem xmlns:ds="http://schemas.openxmlformats.org/officeDocument/2006/customXml" ds:itemID="{6269691D-2695-4BB3-B2E2-FA4A7044869C}">
  <ds:schemaRefs>
    <ds:schemaRef ds:uri="http://purl.org/dc/dcmitype/"/>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faa8856f-80d8-4109-8f0b-476c17160c3f"/>
    <ds:schemaRef ds:uri="663346cd-d726-4928-a96c-0209368e5f3c"/>
    <ds:schemaRef ds:uri="http://schemas.microsoft.com/office/2006/metadata/properties"/>
  </ds:schemaRefs>
</ds:datastoreItem>
</file>

<file path=customXml/itemProps3.xml><?xml version="1.0" encoding="utf-8"?>
<ds:datastoreItem xmlns:ds="http://schemas.openxmlformats.org/officeDocument/2006/customXml" ds:itemID="{A08EA28B-6C3B-46BB-8B50-0DC2DABA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346cd-d726-4928-a96c-0209368e5f3c"/>
    <ds:schemaRef ds:uri="faa8856f-80d8-4109-8f0b-476c17160c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Template>
  <TotalTime>139</TotalTime>
  <Words>523</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Celestial</vt:lpstr>
      <vt:lpstr>Trabajo Final de Unidad II: Desarrollo de Proyecto de Análisis y Mejoramiento de Software </vt:lpstr>
      <vt:lpstr>introducción</vt:lpstr>
      <vt:lpstr>titulo</vt:lpstr>
      <vt:lpstr>problema</vt:lpstr>
      <vt:lpstr>Justificación</vt:lpstr>
      <vt:lpstr>objetivos</vt:lpstr>
      <vt:lpstr>Referentes teóricos</vt:lpstr>
      <vt:lpstr>DIAGRAMA DE CASOS DE USO</vt:lpstr>
      <vt:lpstr>DIAGRAMA DE CLASES</vt:lpstr>
      <vt:lpstr>DIAGRAMA DE COMPONENTES Y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de Unidad II: Desarrollo de Proyecto de Análisis y Mejoramiento de Software </dc:title>
  <dc:creator>Jenny Karen ANAHUA HUAYHUA</dc:creator>
  <cp:lastModifiedBy>Jenny Karen ANAHUA HUAYHUA</cp:lastModifiedBy>
  <cp:revision>3</cp:revision>
  <dcterms:created xsi:type="dcterms:W3CDTF">2021-11-05T02:10:23Z</dcterms:created>
  <dcterms:modified xsi:type="dcterms:W3CDTF">2021-11-12T02:58:14Z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0x010100ED2AA2C676459F4389D066EB8D45AE94</vt:lpwstr>
  </property>
</Properties>
</file>