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59" r:id="rId4"/>
    <p:sldId id="257" r:id="rId5"/>
    <p:sldId id="258" r:id="rId6"/>
    <p:sldId id="260" r:id="rId7"/>
    <p:sldId id="261" r:id="rId8"/>
    <p:sldId id="264"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C657AC-1EC0-464E-9434-9A69878A47A9}" v="142" dt="2022-04-19T21:30:32.73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113" d="100"/>
          <a:sy n="113" d="100"/>
        </p:scale>
        <p:origin x="2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7E04BF8-4583-4B04-A1B2-DC9E690FAB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E24EE4-7201-4A94-83BD-51EA57E30BD8}">
      <dgm:prSet/>
      <dgm:spPr/>
      <dgm:t>
        <a:bodyPr/>
        <a:lstStyle/>
        <a:p>
          <a:r>
            <a:rPr lang="es-ES"/>
            <a:t>Este documento de visión se aplica al sistema implementación de una aplicación móvil para la exportación de Productos Agrícolas producidos en la ciudad de Tacna que será desarrollado por estudiantes de la UPT.</a:t>
          </a:r>
          <a:endParaRPr lang="en-US"/>
        </a:p>
      </dgm:t>
    </dgm:pt>
    <dgm:pt modelId="{7E9E463A-2D6A-402B-8ED2-6A7BEE4B084B}" type="parTrans" cxnId="{B3D7A4E7-1C60-4C4A-8F4F-0FD7AA8160F7}">
      <dgm:prSet/>
      <dgm:spPr/>
      <dgm:t>
        <a:bodyPr/>
        <a:lstStyle/>
        <a:p>
          <a:endParaRPr lang="en-US"/>
        </a:p>
      </dgm:t>
    </dgm:pt>
    <dgm:pt modelId="{DD01EBF4-41AA-4C73-A663-A647C920F0E1}" type="sibTrans" cxnId="{B3D7A4E7-1C60-4C4A-8F4F-0FD7AA8160F7}">
      <dgm:prSet/>
      <dgm:spPr/>
      <dgm:t>
        <a:bodyPr/>
        <a:lstStyle/>
        <a:p>
          <a:endParaRPr lang="en-US"/>
        </a:p>
      </dgm:t>
    </dgm:pt>
    <dgm:pt modelId="{ED7D3567-53E5-44A9-90C1-5F8419A34AAA}">
      <dgm:prSet/>
      <dgm:spPr/>
      <dgm:t>
        <a:bodyPr/>
        <a:lstStyle/>
        <a:p>
          <a:r>
            <a:rPr lang="es-ES"/>
            <a:t>El alcance de presente proyecto de software es mejorar los procesos de ventas, registros y almacenamiento de productos agrícolas, reduciendo así el tiempo de búsqueda de un determinado producto.</a:t>
          </a:r>
          <a:endParaRPr lang="en-US"/>
        </a:p>
      </dgm:t>
    </dgm:pt>
    <dgm:pt modelId="{BA6DA9C1-8608-4220-A1F5-97A325000F64}" type="parTrans" cxnId="{7AE59D1A-B71A-43F9-8D0A-C876EC5DE004}">
      <dgm:prSet/>
      <dgm:spPr/>
      <dgm:t>
        <a:bodyPr/>
        <a:lstStyle/>
        <a:p>
          <a:endParaRPr lang="en-US"/>
        </a:p>
      </dgm:t>
    </dgm:pt>
    <dgm:pt modelId="{0BF0058E-F4E2-4BAB-A36B-A48179C669C1}" type="sibTrans" cxnId="{7AE59D1A-B71A-43F9-8D0A-C876EC5DE004}">
      <dgm:prSet/>
      <dgm:spPr/>
      <dgm:t>
        <a:bodyPr/>
        <a:lstStyle/>
        <a:p>
          <a:endParaRPr lang="en-US"/>
        </a:p>
      </dgm:t>
    </dgm:pt>
    <dgm:pt modelId="{E4C44AA4-D53E-4CC4-83DD-8F6AD7DD722C}" type="pres">
      <dgm:prSet presAssocID="{27E04BF8-4583-4B04-A1B2-DC9E690FABE7}" presName="root" presStyleCnt="0">
        <dgm:presLayoutVars>
          <dgm:dir/>
          <dgm:resizeHandles val="exact"/>
        </dgm:presLayoutVars>
      </dgm:prSet>
      <dgm:spPr/>
    </dgm:pt>
    <dgm:pt modelId="{1E08D585-C770-442D-98BE-87BD24CB90EC}" type="pres">
      <dgm:prSet presAssocID="{1AE24EE4-7201-4A94-83BD-51EA57E30BD8}" presName="compNode" presStyleCnt="0"/>
      <dgm:spPr/>
    </dgm:pt>
    <dgm:pt modelId="{B4B91B08-1EA2-4CB2-B452-6302D8DC4B8B}" type="pres">
      <dgm:prSet presAssocID="{1AE24EE4-7201-4A94-83BD-51EA57E30BD8}" presName="bgRect" presStyleLbl="bgShp" presStyleIdx="0" presStyleCnt="2"/>
      <dgm:spPr/>
    </dgm:pt>
    <dgm:pt modelId="{A134728C-B725-474F-BD2A-D5C24489D11D}" type="pres">
      <dgm:prSet presAssocID="{1AE24EE4-7201-4A94-83BD-51EA57E30B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7C1388ED-491B-42F9-A675-D00693E7D217}" type="pres">
      <dgm:prSet presAssocID="{1AE24EE4-7201-4A94-83BD-51EA57E30BD8}" presName="spaceRect" presStyleCnt="0"/>
      <dgm:spPr/>
    </dgm:pt>
    <dgm:pt modelId="{6786F85F-1886-4EDC-B77E-38374039E5FF}" type="pres">
      <dgm:prSet presAssocID="{1AE24EE4-7201-4A94-83BD-51EA57E30BD8}" presName="parTx" presStyleLbl="revTx" presStyleIdx="0" presStyleCnt="2">
        <dgm:presLayoutVars>
          <dgm:chMax val="0"/>
          <dgm:chPref val="0"/>
        </dgm:presLayoutVars>
      </dgm:prSet>
      <dgm:spPr/>
    </dgm:pt>
    <dgm:pt modelId="{7E1B5373-416F-476F-AF70-F478DE097302}" type="pres">
      <dgm:prSet presAssocID="{DD01EBF4-41AA-4C73-A663-A647C920F0E1}" presName="sibTrans" presStyleCnt="0"/>
      <dgm:spPr/>
    </dgm:pt>
    <dgm:pt modelId="{882EE618-B113-4489-8E01-1D90C9741D4A}" type="pres">
      <dgm:prSet presAssocID="{ED7D3567-53E5-44A9-90C1-5F8419A34AAA}" presName="compNode" presStyleCnt="0"/>
      <dgm:spPr/>
    </dgm:pt>
    <dgm:pt modelId="{FB0BA753-56CE-4825-9040-32B228AFBE50}" type="pres">
      <dgm:prSet presAssocID="{ED7D3567-53E5-44A9-90C1-5F8419A34AAA}" presName="bgRect" presStyleLbl="bgShp" presStyleIdx="1" presStyleCnt="2"/>
      <dgm:spPr/>
    </dgm:pt>
    <dgm:pt modelId="{2629B2BF-F89A-43B9-85E9-1B87A74575CD}" type="pres">
      <dgm:prSet presAssocID="{ED7D3567-53E5-44A9-90C1-5F8419A34A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retón de manos"/>
        </a:ext>
      </dgm:extLst>
    </dgm:pt>
    <dgm:pt modelId="{C3F431EA-EFCD-4A83-9346-89F6C7BBF688}" type="pres">
      <dgm:prSet presAssocID="{ED7D3567-53E5-44A9-90C1-5F8419A34AAA}" presName="spaceRect" presStyleCnt="0"/>
      <dgm:spPr/>
    </dgm:pt>
    <dgm:pt modelId="{D98EE356-547F-4397-A058-0CE64BA806FD}" type="pres">
      <dgm:prSet presAssocID="{ED7D3567-53E5-44A9-90C1-5F8419A34AAA}" presName="parTx" presStyleLbl="revTx" presStyleIdx="1" presStyleCnt="2">
        <dgm:presLayoutVars>
          <dgm:chMax val="0"/>
          <dgm:chPref val="0"/>
        </dgm:presLayoutVars>
      </dgm:prSet>
      <dgm:spPr/>
    </dgm:pt>
  </dgm:ptLst>
  <dgm:cxnLst>
    <dgm:cxn modelId="{A3893A15-4983-419A-BCC3-3EA96C63489D}" type="presOf" srcId="{ED7D3567-53E5-44A9-90C1-5F8419A34AAA}" destId="{D98EE356-547F-4397-A058-0CE64BA806FD}" srcOrd="0" destOrd="0" presId="urn:microsoft.com/office/officeart/2018/2/layout/IconVerticalSolidList"/>
    <dgm:cxn modelId="{7AE59D1A-B71A-43F9-8D0A-C876EC5DE004}" srcId="{27E04BF8-4583-4B04-A1B2-DC9E690FABE7}" destId="{ED7D3567-53E5-44A9-90C1-5F8419A34AAA}" srcOrd="1" destOrd="0" parTransId="{BA6DA9C1-8608-4220-A1F5-97A325000F64}" sibTransId="{0BF0058E-F4E2-4BAB-A36B-A48179C669C1}"/>
    <dgm:cxn modelId="{30663981-AF0C-4C85-927A-64E6F8113ADB}" type="presOf" srcId="{27E04BF8-4583-4B04-A1B2-DC9E690FABE7}" destId="{E4C44AA4-D53E-4CC4-83DD-8F6AD7DD722C}" srcOrd="0" destOrd="0" presId="urn:microsoft.com/office/officeart/2018/2/layout/IconVerticalSolidList"/>
    <dgm:cxn modelId="{BB6D72C1-18C1-4507-B24A-B81898F9C125}" type="presOf" srcId="{1AE24EE4-7201-4A94-83BD-51EA57E30BD8}" destId="{6786F85F-1886-4EDC-B77E-38374039E5FF}" srcOrd="0" destOrd="0" presId="urn:microsoft.com/office/officeart/2018/2/layout/IconVerticalSolidList"/>
    <dgm:cxn modelId="{B3D7A4E7-1C60-4C4A-8F4F-0FD7AA8160F7}" srcId="{27E04BF8-4583-4B04-A1B2-DC9E690FABE7}" destId="{1AE24EE4-7201-4A94-83BD-51EA57E30BD8}" srcOrd="0" destOrd="0" parTransId="{7E9E463A-2D6A-402B-8ED2-6A7BEE4B084B}" sibTransId="{DD01EBF4-41AA-4C73-A663-A647C920F0E1}"/>
    <dgm:cxn modelId="{83678ABF-9E4B-47FD-A7B7-2A332836DFDE}" type="presParOf" srcId="{E4C44AA4-D53E-4CC4-83DD-8F6AD7DD722C}" destId="{1E08D585-C770-442D-98BE-87BD24CB90EC}" srcOrd="0" destOrd="0" presId="urn:microsoft.com/office/officeart/2018/2/layout/IconVerticalSolidList"/>
    <dgm:cxn modelId="{997D78A2-77B4-43F6-96C8-45BFDAA2839A}" type="presParOf" srcId="{1E08D585-C770-442D-98BE-87BD24CB90EC}" destId="{B4B91B08-1EA2-4CB2-B452-6302D8DC4B8B}" srcOrd="0" destOrd="0" presId="urn:microsoft.com/office/officeart/2018/2/layout/IconVerticalSolidList"/>
    <dgm:cxn modelId="{B04D99F5-27A8-46AD-8282-DDAC73F7434F}" type="presParOf" srcId="{1E08D585-C770-442D-98BE-87BD24CB90EC}" destId="{A134728C-B725-474F-BD2A-D5C24489D11D}" srcOrd="1" destOrd="0" presId="urn:microsoft.com/office/officeart/2018/2/layout/IconVerticalSolidList"/>
    <dgm:cxn modelId="{21B70D16-1495-4256-92AA-E347838E80DA}" type="presParOf" srcId="{1E08D585-C770-442D-98BE-87BD24CB90EC}" destId="{7C1388ED-491B-42F9-A675-D00693E7D217}" srcOrd="2" destOrd="0" presId="urn:microsoft.com/office/officeart/2018/2/layout/IconVerticalSolidList"/>
    <dgm:cxn modelId="{E9109011-A871-4827-A712-DD081E06DFFB}" type="presParOf" srcId="{1E08D585-C770-442D-98BE-87BD24CB90EC}" destId="{6786F85F-1886-4EDC-B77E-38374039E5FF}" srcOrd="3" destOrd="0" presId="urn:microsoft.com/office/officeart/2018/2/layout/IconVerticalSolidList"/>
    <dgm:cxn modelId="{7B3311BF-DDED-4ADB-9599-D476A3BB514E}" type="presParOf" srcId="{E4C44AA4-D53E-4CC4-83DD-8F6AD7DD722C}" destId="{7E1B5373-416F-476F-AF70-F478DE097302}" srcOrd="1" destOrd="0" presId="urn:microsoft.com/office/officeart/2018/2/layout/IconVerticalSolidList"/>
    <dgm:cxn modelId="{9C4A651D-3CF9-4F35-8300-B7A9475F6A63}" type="presParOf" srcId="{E4C44AA4-D53E-4CC4-83DD-8F6AD7DD722C}" destId="{882EE618-B113-4489-8E01-1D90C9741D4A}" srcOrd="2" destOrd="0" presId="urn:microsoft.com/office/officeart/2018/2/layout/IconVerticalSolidList"/>
    <dgm:cxn modelId="{4EB3902A-B71A-417D-BE66-A81EEE991A00}" type="presParOf" srcId="{882EE618-B113-4489-8E01-1D90C9741D4A}" destId="{FB0BA753-56CE-4825-9040-32B228AFBE50}" srcOrd="0" destOrd="0" presId="urn:microsoft.com/office/officeart/2018/2/layout/IconVerticalSolidList"/>
    <dgm:cxn modelId="{997A2695-284F-41F2-99DA-369FCC9A9C4A}" type="presParOf" srcId="{882EE618-B113-4489-8E01-1D90C9741D4A}" destId="{2629B2BF-F89A-43B9-85E9-1B87A74575CD}" srcOrd="1" destOrd="0" presId="urn:microsoft.com/office/officeart/2018/2/layout/IconVerticalSolidList"/>
    <dgm:cxn modelId="{16AC7300-7A11-4071-A79C-396F34D663BF}" type="presParOf" srcId="{882EE618-B113-4489-8E01-1D90C9741D4A}" destId="{C3F431EA-EFCD-4A83-9346-89F6C7BBF688}" srcOrd="2" destOrd="0" presId="urn:microsoft.com/office/officeart/2018/2/layout/IconVerticalSolidList"/>
    <dgm:cxn modelId="{DAEDC3A1-2277-47CC-9028-1823F59D32DD}" type="presParOf" srcId="{882EE618-B113-4489-8E01-1D90C9741D4A}" destId="{D98EE356-547F-4397-A058-0CE64BA806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91B08-1EA2-4CB2-B452-6302D8DC4B8B}">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4728C-B725-474F-BD2A-D5C24489D11D}">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86F85F-1886-4EDC-B77E-38374039E5FF}">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22350">
            <a:lnSpc>
              <a:spcPct val="90000"/>
            </a:lnSpc>
            <a:spcBef>
              <a:spcPct val="0"/>
            </a:spcBef>
            <a:spcAft>
              <a:spcPct val="35000"/>
            </a:spcAft>
            <a:buNone/>
          </a:pPr>
          <a:r>
            <a:rPr lang="es-ES" sz="2300" kern="1200"/>
            <a:t>Este documento de visión se aplica al sistema implementación de una aplicación móvil para la exportación de Productos Agrícolas producidos en la ciudad de Tacna que será desarrollado por estudiantes de la UPT.</a:t>
          </a:r>
          <a:endParaRPr lang="en-US" sz="2300" kern="1200"/>
        </a:p>
      </dsp:txBody>
      <dsp:txXfrm>
        <a:off x="1509882" y="708097"/>
        <a:ext cx="9005717" cy="1307257"/>
      </dsp:txXfrm>
    </dsp:sp>
    <dsp:sp modelId="{FB0BA753-56CE-4825-9040-32B228AFBE50}">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9B2BF-F89A-43B9-85E9-1B87A74575CD}">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EE356-547F-4397-A058-0CE64BA806FD}">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22350">
            <a:lnSpc>
              <a:spcPct val="90000"/>
            </a:lnSpc>
            <a:spcBef>
              <a:spcPct val="0"/>
            </a:spcBef>
            <a:spcAft>
              <a:spcPct val="35000"/>
            </a:spcAft>
            <a:buNone/>
          </a:pPr>
          <a:r>
            <a:rPr lang="es-ES" sz="2300" kern="1200"/>
            <a:t>El alcance de presente proyecto de software es mejorar los procesos de ventas, registros y almacenamiento de productos agrícolas, reduciendo así el tiempo de búsqueda de un determinado producto.</a:t>
          </a:r>
          <a:endParaRPr lang="en-US" sz="2300" kern="120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51D93C-662F-4B4C-B841-D32190731C3D}" type="datetimeFigureOut">
              <a:rPr lang="es-PE" smtClean="0"/>
              <a:t>19/04/2022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431CB-2168-4C06-AE0B-153529B2FF18}" type="slidenum">
              <a:rPr lang="es-PE" smtClean="0"/>
              <a:t>‹Nº›</a:t>
            </a:fld>
            <a:endParaRPr lang="es-PE"/>
          </a:p>
        </p:txBody>
      </p:sp>
    </p:spTree>
    <p:extLst>
      <p:ext uri="{BB962C8B-B14F-4D97-AF65-F5344CB8AC3E}">
        <p14:creationId xmlns:p14="http://schemas.microsoft.com/office/powerpoint/2010/main" val="367822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9CA004F4-F240-48F9-8AE1-486585C7F00D}" type="slidenum">
              <a:rPr lang="es-ES" smtClean="0"/>
              <a:t>8</a:t>
            </a:fld>
            <a:endParaRPr lang="es-ES"/>
          </a:p>
        </p:txBody>
      </p:sp>
    </p:spTree>
    <p:extLst>
      <p:ext uri="{BB962C8B-B14F-4D97-AF65-F5344CB8AC3E}">
        <p14:creationId xmlns:p14="http://schemas.microsoft.com/office/powerpoint/2010/main" val="403274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19/04/2022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19/04/2022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19/04/2022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19/04/2022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19/04/2022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19/04/2022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19/04/2022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19/04/2022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19/04/2022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19/04/2022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19/04/2022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19/04/2022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464614" y="418110"/>
            <a:ext cx="4087306" cy="2889114"/>
          </a:xfrm>
        </p:spPr>
        <p:txBody>
          <a:bodyPr anchor="b">
            <a:normAutofit/>
          </a:bodyPr>
          <a:lstStyle/>
          <a:p>
            <a:pPr algn="l"/>
            <a:r>
              <a:rPr lang="es-ES" sz="5400">
                <a:cs typeface="Calibri Light"/>
              </a:rPr>
              <a:t>AgriApp</a:t>
            </a:r>
            <a:endParaRPr lang="es-ES" sz="5400"/>
          </a:p>
        </p:txBody>
      </p:sp>
      <p:sp>
        <p:nvSpPr>
          <p:cNvPr id="3" name="Subtítulo 2"/>
          <p:cNvSpPr>
            <a:spLocks noGrp="1"/>
          </p:cNvSpPr>
          <p:nvPr>
            <p:ph type="subTitle" idx="1"/>
          </p:nvPr>
        </p:nvSpPr>
        <p:spPr>
          <a:xfrm>
            <a:off x="7464612" y="4750893"/>
            <a:ext cx="4087305" cy="1147863"/>
          </a:xfrm>
        </p:spPr>
        <p:txBody>
          <a:bodyPr anchor="t">
            <a:normAutofit fontScale="92500" lnSpcReduction="10000"/>
          </a:bodyPr>
          <a:lstStyle/>
          <a:p>
            <a:pPr algn="l"/>
            <a:r>
              <a:rPr lang="es-ES" sz="2000" b="1" cap="all" dirty="0">
                <a:ea typeface="+mn-lt"/>
                <a:cs typeface="+mn-lt"/>
              </a:rPr>
              <a:t>Maldonado </a:t>
            </a:r>
            <a:r>
              <a:rPr lang="es-ES" sz="2000" b="1" cap="all" dirty="0" err="1">
                <a:ea typeface="+mn-lt"/>
                <a:cs typeface="+mn-lt"/>
              </a:rPr>
              <a:t>Cancapi</a:t>
            </a:r>
            <a:r>
              <a:rPr lang="es-ES" sz="2000" b="1" cap="all" dirty="0">
                <a:ea typeface="+mn-lt"/>
                <a:cs typeface="+mn-lt"/>
              </a:rPr>
              <a:t>, Carlos Alejandro</a:t>
            </a:r>
            <a:r>
              <a:rPr lang="es-ES" sz="2000" cap="all" dirty="0">
                <a:ea typeface="+mn-lt"/>
                <a:cs typeface="+mn-lt"/>
              </a:rPr>
              <a:t>  </a:t>
            </a:r>
            <a:r>
              <a:rPr lang="es-ES" sz="2000" b="1" cap="all" dirty="0">
                <a:ea typeface="+mn-lt"/>
                <a:cs typeface="+mn-lt"/>
              </a:rPr>
              <a:t>        (2018000660)</a:t>
            </a:r>
            <a:r>
              <a:rPr lang="es-ES" sz="2000" cap="all" dirty="0">
                <a:ea typeface="+mn-lt"/>
                <a:cs typeface="+mn-lt"/>
              </a:rPr>
              <a:t> </a:t>
            </a:r>
            <a:endParaRPr lang="es-ES" dirty="0"/>
          </a:p>
          <a:p>
            <a:pPr algn="l"/>
            <a:r>
              <a:rPr lang="es-ES" sz="2000" b="1" cap="all" dirty="0">
                <a:ea typeface="+mn-lt"/>
                <a:cs typeface="+mn-lt"/>
              </a:rPr>
              <a:t>Limache Durand, Rodrigo  </a:t>
            </a:r>
            <a:r>
              <a:rPr lang="es-ES" sz="2000" b="1" cap="all" dirty="0" err="1">
                <a:ea typeface="+mn-lt"/>
                <a:cs typeface="+mn-lt"/>
              </a:rPr>
              <a:t>Jeral</a:t>
            </a:r>
            <a:r>
              <a:rPr lang="es-ES" sz="2000" b="1" cap="all" dirty="0">
                <a:ea typeface="+mn-lt"/>
                <a:cs typeface="+mn-lt"/>
              </a:rPr>
              <a:t>  </a:t>
            </a:r>
            <a:r>
              <a:rPr lang="es-ES" sz="2000" cap="all" dirty="0">
                <a:ea typeface="+mn-lt"/>
                <a:cs typeface="+mn-lt"/>
              </a:rPr>
              <a:t>            (</a:t>
            </a:r>
            <a:r>
              <a:rPr lang="es-ES" sz="2000" b="1" cap="all" dirty="0">
                <a:ea typeface="+mn-lt"/>
                <a:cs typeface="+mn-lt"/>
              </a:rPr>
              <a:t>2017059278</a:t>
            </a:r>
            <a:r>
              <a:rPr lang="es-ES" sz="2000" cap="all" dirty="0">
                <a:ea typeface="+mn-lt"/>
                <a:cs typeface="+mn-lt"/>
              </a:rPr>
              <a:t>)</a:t>
            </a:r>
            <a:endParaRPr lang="es-ES" dirty="0"/>
          </a:p>
          <a:p>
            <a:pPr algn="l"/>
            <a:endParaRPr lang="es-ES" sz="2000" dirty="0">
              <a:cs typeface="Calibri"/>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4" descr="Logotipo, nombre de la empresa&#10;&#10;Descripción generada automáticamente">
            <a:extLst>
              <a:ext uri="{FF2B5EF4-FFF2-40B4-BE49-F238E27FC236}">
                <a16:creationId xmlns:a16="http://schemas.microsoft.com/office/drawing/2014/main" id="{EFC25E48-FBF3-7B1A-B527-3FC22C062A98}"/>
              </a:ext>
            </a:extLst>
          </p:cNvPr>
          <p:cNvPicPr>
            <a:picLocks noChangeAspect="1"/>
          </p:cNvPicPr>
          <p:nvPr/>
        </p:nvPicPr>
        <p:blipFill rotWithShape="1">
          <a:blip r:embed="rId2"/>
          <a:srcRect t="2171"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ítulo 1">
            <a:extLst>
              <a:ext uri="{FF2B5EF4-FFF2-40B4-BE49-F238E27FC236}">
                <a16:creationId xmlns:a16="http://schemas.microsoft.com/office/drawing/2014/main" id="{5FD8A7F3-1A10-5F15-E33E-3165153202B5}"/>
              </a:ext>
            </a:extLst>
          </p:cNvPr>
          <p:cNvSpPr>
            <a:spLocks noGrp="1"/>
          </p:cNvSpPr>
          <p:nvPr>
            <p:ph type="title"/>
          </p:nvPr>
        </p:nvSpPr>
        <p:spPr>
          <a:xfrm>
            <a:off x="7026992" y="1202026"/>
            <a:ext cx="4030132" cy="4406508"/>
          </a:xfrm>
        </p:spPr>
        <p:txBody>
          <a:bodyPr>
            <a:normAutofit/>
          </a:bodyPr>
          <a:lstStyle/>
          <a:p>
            <a:pPr algn="ctr"/>
            <a:r>
              <a:rPr lang="es-ES">
                <a:solidFill>
                  <a:schemeClr val="bg1"/>
                </a:solidFill>
                <a:cs typeface="Calibri Light"/>
              </a:rPr>
              <a:t>Oportunidad de Negocio</a:t>
            </a:r>
            <a:endParaRPr lang="es-ES">
              <a:solidFill>
                <a:schemeClr val="bg1"/>
              </a:solidFill>
            </a:endParaRPr>
          </a:p>
        </p:txBody>
      </p:sp>
      <p:sp>
        <p:nvSpPr>
          <p:cNvPr id="3" name="Marcador de contenido 2">
            <a:extLst>
              <a:ext uri="{FF2B5EF4-FFF2-40B4-BE49-F238E27FC236}">
                <a16:creationId xmlns:a16="http://schemas.microsoft.com/office/drawing/2014/main" id="{96455817-D0A1-6FB9-F8B1-46B15BE5CF23}"/>
              </a:ext>
            </a:extLst>
          </p:cNvPr>
          <p:cNvSpPr>
            <a:spLocks noGrp="1"/>
          </p:cNvSpPr>
          <p:nvPr>
            <p:ph idx="1"/>
          </p:nvPr>
        </p:nvSpPr>
        <p:spPr>
          <a:xfrm>
            <a:off x="892228" y="1257565"/>
            <a:ext cx="5217173" cy="4351338"/>
          </a:xfrm>
        </p:spPr>
        <p:txBody>
          <a:bodyPr vert="horz" lIns="91440" tIns="45720" rIns="91440" bIns="45720" rtlCol="0">
            <a:normAutofit/>
          </a:bodyPr>
          <a:lstStyle/>
          <a:p>
            <a:pPr algn="just"/>
            <a:r>
              <a:rPr lang="es-PE" sz="2000" dirty="0">
                <a:solidFill>
                  <a:schemeClr val="bg1"/>
                </a:solidFill>
                <a:ea typeface="+mn-lt"/>
                <a:cs typeface="+mn-lt"/>
              </a:rPr>
              <a:t>Actualmente hay diversas formas de conseguir productos agrícolas, ya sea por que el agricultor se dirige a ofrecer sus productos personalmente, u ofrecen sus productos por medio de las redes sociales. Con la implementación del aplicativo móvil los agricultores obtendrán beneficios en ventas y oportunidades en obtener nuevos clientes con los cuales la exportación de productos agrícolas se agilizará de una manera más eficiente, lo cual le permitirá tener una mejor respuesta para la demanda de las solicitudes de los clientes y darles un mejor servicio.</a:t>
            </a:r>
            <a:r>
              <a:rPr lang="es-ES" sz="2000" dirty="0">
                <a:solidFill>
                  <a:schemeClr val="bg1"/>
                </a:solidFill>
                <a:ea typeface="+mn-lt"/>
                <a:cs typeface="+mn-lt"/>
              </a:rPr>
              <a:t> </a:t>
            </a:r>
            <a:endParaRPr lang="es-ES" sz="2000" dirty="0">
              <a:solidFill>
                <a:schemeClr val="bg1"/>
              </a:solidFill>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295990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D3747C1-C0E0-49DC-2812-625F2363E115}"/>
              </a:ext>
            </a:extLst>
          </p:cNvPr>
          <p:cNvSpPr>
            <a:spLocks noGrp="1"/>
          </p:cNvSpPr>
          <p:nvPr>
            <p:ph type="title"/>
          </p:nvPr>
        </p:nvSpPr>
        <p:spPr>
          <a:xfrm>
            <a:off x="1102368" y="1877492"/>
            <a:ext cx="4030132" cy="3215373"/>
          </a:xfrm>
        </p:spPr>
        <p:txBody>
          <a:bodyPr>
            <a:normAutofit/>
          </a:bodyPr>
          <a:lstStyle/>
          <a:p>
            <a:pPr algn="ctr"/>
            <a:r>
              <a:rPr lang="es-ES" cap="all">
                <a:solidFill>
                  <a:schemeClr val="bg1"/>
                </a:solidFill>
                <a:ea typeface="+mj-lt"/>
                <a:cs typeface="+mj-lt"/>
              </a:rPr>
              <a:t>Problema</a:t>
            </a:r>
            <a:endParaRPr lang="es-ES">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D7B51B2E-C7BE-36A4-F7CA-B9057DC21B53}"/>
              </a:ext>
            </a:extLst>
          </p:cNvPr>
          <p:cNvSpPr>
            <a:spLocks noGrp="1"/>
          </p:cNvSpPr>
          <p:nvPr>
            <p:ph idx="1"/>
          </p:nvPr>
        </p:nvSpPr>
        <p:spPr>
          <a:xfrm>
            <a:off x="6234868" y="1130846"/>
            <a:ext cx="5217173" cy="4351338"/>
          </a:xfrm>
        </p:spPr>
        <p:txBody>
          <a:bodyPr vert="horz" lIns="91440" tIns="45720" rIns="91440" bIns="45720" rtlCol="0">
            <a:normAutofit/>
          </a:bodyPr>
          <a:lstStyle/>
          <a:p>
            <a:pPr algn="just"/>
            <a:r>
              <a:rPr lang="es-ES" sz="2200" dirty="0">
                <a:solidFill>
                  <a:schemeClr val="bg1"/>
                </a:solidFill>
                <a:ea typeface="+mn-lt"/>
                <a:cs typeface="+mn-lt"/>
              </a:rPr>
              <a:t>En la comercialización de los productos agrícolas: papa, maíz, olluco, haba y quinua. Intervienen tres actores; el productor, el intermediario y el comerciante mayorista; siendo el intermediario el nexo entre los productores y los comerciantes mayoristas, poseen información respecto a los precios reales del mercado, obteniendo ventaja en la comercialización frente a los agricultores. Los agricultores al no tener esta información venden sus productos por debajo del precio normal.</a:t>
            </a:r>
            <a:endParaRPr lang="es-ES" sz="2200" dirty="0">
              <a:solidFill>
                <a:schemeClr val="bg1"/>
              </a:solidFill>
              <a:cs typeface="Calibri"/>
            </a:endParaRPr>
          </a:p>
          <a:p>
            <a:endParaRPr lang="es-ES" sz="2200" dirty="0">
              <a:solidFill>
                <a:schemeClr val="bg1"/>
              </a:solidFill>
              <a:cs typeface="Calibri"/>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9397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E3CA18-CE7D-49E4-FC2D-903349D8CAB6}"/>
              </a:ext>
            </a:extLst>
          </p:cNvPr>
          <p:cNvSpPr>
            <a:spLocks noGrp="1"/>
          </p:cNvSpPr>
          <p:nvPr>
            <p:ph type="title"/>
          </p:nvPr>
        </p:nvSpPr>
        <p:spPr>
          <a:xfrm>
            <a:off x="1102368" y="1877492"/>
            <a:ext cx="4030132" cy="3215373"/>
          </a:xfrm>
        </p:spPr>
        <p:txBody>
          <a:bodyPr>
            <a:normAutofit/>
          </a:bodyPr>
          <a:lstStyle/>
          <a:p>
            <a:pPr algn="ctr"/>
            <a:r>
              <a:rPr lang="es-ES" cap="all">
                <a:solidFill>
                  <a:schemeClr val="bg1"/>
                </a:solidFill>
                <a:ea typeface="+mj-lt"/>
                <a:cs typeface="+mj-lt"/>
              </a:rPr>
              <a:t>Proposito</a:t>
            </a:r>
            <a:endParaRPr lang="es-ES">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05014354-38FF-5B22-B393-91FE24AE5DB7}"/>
              </a:ext>
            </a:extLst>
          </p:cNvPr>
          <p:cNvSpPr>
            <a:spLocks noGrp="1"/>
          </p:cNvSpPr>
          <p:nvPr>
            <p:ph idx="1"/>
          </p:nvPr>
        </p:nvSpPr>
        <p:spPr>
          <a:xfrm>
            <a:off x="6234868" y="1130846"/>
            <a:ext cx="5217173" cy="4351338"/>
          </a:xfrm>
        </p:spPr>
        <p:txBody>
          <a:bodyPr vert="horz" lIns="91440" tIns="45720" rIns="91440" bIns="45720" rtlCol="0">
            <a:normAutofit/>
          </a:bodyPr>
          <a:lstStyle/>
          <a:p>
            <a:pPr algn="just"/>
            <a:r>
              <a:rPr lang="es-ES" sz="2200" dirty="0">
                <a:solidFill>
                  <a:schemeClr val="bg1"/>
                </a:solidFill>
                <a:ea typeface="+mn-lt"/>
                <a:cs typeface="+mn-lt"/>
              </a:rPr>
              <a:t>El aplicativo móvil ayudara a poder publicar los diferentes productos que están a la disposición del agricultor, ayudando en la gestión de productos, promociones y novedades. Además, mediante el aplicativo móvil se podrá realizar la venta online de los diferentes productos.</a:t>
            </a:r>
            <a:endParaRPr lang="es-ES" sz="2200" dirty="0">
              <a:solidFill>
                <a:schemeClr val="bg1"/>
              </a:solidFill>
              <a:cs typeface="Calibri" panose="020F0502020204030204"/>
            </a:endParaRPr>
          </a:p>
          <a:p>
            <a:pPr algn="just"/>
            <a:r>
              <a:rPr lang="es-ES" sz="2200" dirty="0">
                <a:solidFill>
                  <a:schemeClr val="bg1"/>
                </a:solidFill>
                <a:ea typeface="+mn-lt"/>
                <a:cs typeface="+mn-lt"/>
              </a:rPr>
              <a:t>El detalle de como el sistema cubrirá las necesidades de los usuarios se especifica en los casos de uso, que son información adicional no especificada en este documento.</a:t>
            </a:r>
            <a:endParaRPr lang="es-ES" sz="2200" dirty="0">
              <a:solidFill>
                <a:schemeClr val="bg1"/>
              </a:solidFill>
            </a:endParaRPr>
          </a:p>
          <a:p>
            <a:endParaRPr lang="es-ES" sz="2200" dirty="0">
              <a:solidFill>
                <a:schemeClr val="bg1"/>
              </a:solidFill>
              <a:cs typeface="Calibri"/>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4132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0B8335A-B01D-0697-A5CC-E548B42B7C1D}"/>
              </a:ext>
            </a:extLst>
          </p:cNvPr>
          <p:cNvSpPr>
            <a:spLocks noGrp="1"/>
          </p:cNvSpPr>
          <p:nvPr>
            <p:ph type="title"/>
          </p:nvPr>
        </p:nvSpPr>
        <p:spPr>
          <a:xfrm>
            <a:off x="841248" y="256032"/>
            <a:ext cx="10506456" cy="1014984"/>
          </a:xfrm>
        </p:spPr>
        <p:txBody>
          <a:bodyPr anchor="b">
            <a:normAutofit/>
          </a:bodyPr>
          <a:lstStyle/>
          <a:p>
            <a:r>
              <a:rPr lang="es-ES" cap="all" dirty="0">
                <a:ea typeface="+mj-lt"/>
                <a:cs typeface="+mj-lt"/>
              </a:rPr>
              <a:t>Alcance</a:t>
            </a:r>
            <a:endParaRPr lang="es-E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5727E11F-2B6D-A5C1-E5F4-2B7D11F108F5}"/>
              </a:ext>
            </a:extLst>
          </p:cNvPr>
          <p:cNvGraphicFramePr>
            <a:graphicFrameLocks noGrp="1"/>
          </p:cNvGraphicFramePr>
          <p:nvPr>
            <p:ph idx="1"/>
            <p:extLst>
              <p:ext uri="{D42A27DB-BD31-4B8C-83A1-F6EECF244321}">
                <p14:modId xmlns:p14="http://schemas.microsoft.com/office/powerpoint/2010/main" val="251839391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24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6DDD557-CB60-4789-7457-FFC272CFF2EC}"/>
              </a:ext>
            </a:extLst>
          </p:cNvPr>
          <p:cNvSpPr>
            <a:spLocks noGrp="1"/>
          </p:cNvSpPr>
          <p:nvPr>
            <p:ph type="title"/>
          </p:nvPr>
        </p:nvSpPr>
        <p:spPr>
          <a:xfrm>
            <a:off x="1371597" y="348865"/>
            <a:ext cx="10044023" cy="877729"/>
          </a:xfrm>
        </p:spPr>
        <p:txBody>
          <a:bodyPr anchor="ctr">
            <a:normAutofit/>
          </a:bodyPr>
          <a:lstStyle/>
          <a:p>
            <a:r>
              <a:rPr lang="es-ES" sz="4000">
                <a:solidFill>
                  <a:srgbClr val="FFFFFF"/>
                </a:solidFill>
                <a:cs typeface="Calibri Light"/>
              </a:rPr>
              <a:t>Requerimientos Funcionales</a:t>
            </a:r>
            <a:endParaRPr lang="es-ES" sz="4000">
              <a:solidFill>
                <a:srgbClr val="FFFFFF"/>
              </a:solidFill>
            </a:endParaRPr>
          </a:p>
        </p:txBody>
      </p:sp>
      <p:sp>
        <p:nvSpPr>
          <p:cNvPr id="6" name="CuadroTexto 5">
            <a:extLst>
              <a:ext uri="{FF2B5EF4-FFF2-40B4-BE49-F238E27FC236}">
                <a16:creationId xmlns:a16="http://schemas.microsoft.com/office/drawing/2014/main" id="{5DF9D5A1-4829-7A18-DA6F-57AF00A0510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graphicFrame>
        <p:nvGraphicFramePr>
          <p:cNvPr id="5" name="Marcador de contenido 4">
            <a:extLst>
              <a:ext uri="{FF2B5EF4-FFF2-40B4-BE49-F238E27FC236}">
                <a16:creationId xmlns:a16="http://schemas.microsoft.com/office/drawing/2014/main" id="{F0088DB8-6F64-4CFF-AFD1-768CAE429750}"/>
              </a:ext>
            </a:extLst>
          </p:cNvPr>
          <p:cNvGraphicFramePr>
            <a:graphicFrameLocks noGrp="1"/>
          </p:cNvGraphicFramePr>
          <p:nvPr>
            <p:ph idx="1"/>
            <p:extLst>
              <p:ext uri="{D42A27DB-BD31-4B8C-83A1-F6EECF244321}">
                <p14:modId xmlns:p14="http://schemas.microsoft.com/office/powerpoint/2010/main" val="414953213"/>
              </p:ext>
            </p:extLst>
          </p:nvPr>
        </p:nvGraphicFramePr>
        <p:xfrm>
          <a:off x="1331948" y="2112579"/>
          <a:ext cx="9552046" cy="4192818"/>
        </p:xfrm>
        <a:graphic>
          <a:graphicData uri="http://schemas.openxmlformats.org/drawingml/2006/table">
            <a:tbl>
              <a:tblPr firstRow="1" bandRow="1">
                <a:tableStyleId>{5C22544A-7EE6-4342-B048-85BDC9FD1C3A}</a:tableStyleId>
              </a:tblPr>
              <a:tblGrid>
                <a:gridCol w="916250">
                  <a:extLst>
                    <a:ext uri="{9D8B030D-6E8A-4147-A177-3AD203B41FA5}">
                      <a16:colId xmlns:a16="http://schemas.microsoft.com/office/drawing/2014/main" val="342308925"/>
                    </a:ext>
                  </a:extLst>
                </a:gridCol>
                <a:gridCol w="3404902">
                  <a:extLst>
                    <a:ext uri="{9D8B030D-6E8A-4147-A177-3AD203B41FA5}">
                      <a16:colId xmlns:a16="http://schemas.microsoft.com/office/drawing/2014/main" val="1703815833"/>
                    </a:ext>
                  </a:extLst>
                </a:gridCol>
                <a:gridCol w="5230894">
                  <a:extLst>
                    <a:ext uri="{9D8B030D-6E8A-4147-A177-3AD203B41FA5}">
                      <a16:colId xmlns:a16="http://schemas.microsoft.com/office/drawing/2014/main" val="3281189639"/>
                    </a:ext>
                  </a:extLst>
                </a:gridCol>
              </a:tblGrid>
              <a:tr h="174274">
                <a:tc>
                  <a:txBody>
                    <a:bodyPr/>
                    <a:lstStyle/>
                    <a:p>
                      <a:pPr algn="ctr"/>
                      <a:r>
                        <a:rPr lang="es-PE" sz="1000">
                          <a:effectLst/>
                        </a:rPr>
                        <a:t>#</a:t>
                      </a:r>
                    </a:p>
                  </a:txBody>
                  <a:tcPr marL="38443" marR="38443" marT="0" marB="0" anchor="ctr"/>
                </a:tc>
                <a:tc>
                  <a:txBody>
                    <a:bodyPr/>
                    <a:lstStyle/>
                    <a:p>
                      <a:r>
                        <a:rPr lang="es-PE" sz="1000">
                          <a:effectLst/>
                        </a:rPr>
                        <a:t>Nombre</a:t>
                      </a:r>
                    </a:p>
                  </a:txBody>
                  <a:tcPr marL="38443" marR="38443" marT="0" marB="0" anchor="ctr"/>
                </a:tc>
                <a:tc>
                  <a:txBody>
                    <a:bodyPr/>
                    <a:lstStyle/>
                    <a:p>
                      <a:r>
                        <a:rPr lang="es-PE" sz="1000">
                          <a:effectLst/>
                        </a:rPr>
                        <a:t>Descripción</a:t>
                      </a:r>
                    </a:p>
                  </a:txBody>
                  <a:tcPr marL="38443" marR="38443" marT="0" marB="0" anchor="ctr"/>
                </a:tc>
                <a:extLst>
                  <a:ext uri="{0D108BD9-81ED-4DB2-BD59-A6C34878D82A}">
                    <a16:rowId xmlns:a16="http://schemas.microsoft.com/office/drawing/2014/main" val="4067116290"/>
                  </a:ext>
                </a:extLst>
              </a:tr>
              <a:tr h="481814">
                <a:tc>
                  <a:txBody>
                    <a:bodyPr/>
                    <a:lstStyle/>
                    <a:p>
                      <a:pPr algn="ctr"/>
                      <a:r>
                        <a:rPr lang="es-PE" sz="1000">
                          <a:effectLst/>
                        </a:rPr>
                        <a:t>RF-01</a:t>
                      </a:r>
                    </a:p>
                  </a:txBody>
                  <a:tcPr marL="38443" marR="38443" marT="0" marB="0" anchor="ctr"/>
                </a:tc>
                <a:tc>
                  <a:txBody>
                    <a:bodyPr/>
                    <a:lstStyle/>
                    <a:p>
                      <a:pPr algn="just"/>
                      <a:endParaRPr lang="es-PE" sz="1000">
                        <a:effectLst/>
                      </a:endParaRPr>
                    </a:p>
                    <a:p>
                      <a:pPr algn="just"/>
                      <a:r>
                        <a:rPr lang="es-PE" sz="1000">
                          <a:effectLst/>
                        </a:rPr>
                        <a:t>Autentificar usuario</a:t>
                      </a:r>
                    </a:p>
                    <a:p>
                      <a:pPr algn="just"/>
                      <a:endParaRPr lang="es-PE" sz="1000">
                        <a:effectLst/>
                      </a:endParaRPr>
                    </a:p>
                  </a:txBody>
                  <a:tcPr marL="38443" marR="38443" marT="0" marB="0" anchor="ctr"/>
                </a:tc>
                <a:tc>
                  <a:txBody>
                    <a:bodyPr/>
                    <a:lstStyle/>
                    <a:p>
                      <a:pPr algn="just"/>
                      <a:r>
                        <a:rPr lang="es-PE" sz="1000">
                          <a:effectLst/>
                        </a:rPr>
                        <a:t>El usuario podrá autenticarse dentro del </a:t>
                      </a:r>
                      <a:r>
                        <a:rPr lang="es-PE" sz="1000" err="1">
                          <a:effectLst/>
                        </a:rPr>
                        <a:t>login</a:t>
                      </a:r>
                    </a:p>
                  </a:txBody>
                  <a:tcPr marL="38443" marR="38443" marT="0" marB="0" anchor="ctr"/>
                </a:tc>
                <a:extLst>
                  <a:ext uri="{0D108BD9-81ED-4DB2-BD59-A6C34878D82A}">
                    <a16:rowId xmlns:a16="http://schemas.microsoft.com/office/drawing/2014/main" val="2290302905"/>
                  </a:ext>
                </a:extLst>
              </a:tr>
              <a:tr h="174274">
                <a:tc>
                  <a:txBody>
                    <a:bodyPr/>
                    <a:lstStyle/>
                    <a:p>
                      <a:pPr algn="ctr"/>
                      <a:r>
                        <a:rPr lang="es-PE" sz="1000">
                          <a:effectLst/>
                        </a:rPr>
                        <a:t>RF-02</a:t>
                      </a:r>
                    </a:p>
                  </a:txBody>
                  <a:tcPr marL="38443" marR="38443" marT="0" marB="0" anchor="ctr"/>
                </a:tc>
                <a:tc>
                  <a:txBody>
                    <a:bodyPr/>
                    <a:lstStyle/>
                    <a:p>
                      <a:pPr algn="just"/>
                      <a:r>
                        <a:rPr lang="es-PE" sz="1000">
                          <a:effectLst/>
                        </a:rPr>
                        <a:t>Registrar de usuario  </a:t>
                      </a:r>
                    </a:p>
                  </a:txBody>
                  <a:tcPr marL="38443" marR="38443" marT="0" marB="0" anchor="ctr"/>
                </a:tc>
                <a:tc>
                  <a:txBody>
                    <a:bodyPr/>
                    <a:lstStyle/>
                    <a:p>
                      <a:pPr algn="just"/>
                      <a:r>
                        <a:rPr lang="es-PE" sz="1000">
                          <a:effectLst/>
                        </a:rPr>
                        <a:t>Se registrará el usuario con correo electrónico</a:t>
                      </a:r>
                    </a:p>
                  </a:txBody>
                  <a:tcPr marL="38443" marR="38443" marT="0" marB="0" anchor="ctr"/>
                </a:tc>
                <a:extLst>
                  <a:ext uri="{0D108BD9-81ED-4DB2-BD59-A6C34878D82A}">
                    <a16:rowId xmlns:a16="http://schemas.microsoft.com/office/drawing/2014/main" val="2305248096"/>
                  </a:ext>
                </a:extLst>
              </a:tr>
              <a:tr h="174274">
                <a:tc>
                  <a:txBody>
                    <a:bodyPr/>
                    <a:lstStyle/>
                    <a:p>
                      <a:pPr algn="ctr"/>
                      <a:r>
                        <a:rPr lang="es-PE" sz="1000">
                          <a:effectLst/>
                        </a:rPr>
                        <a:t>RF-03</a:t>
                      </a:r>
                    </a:p>
                  </a:txBody>
                  <a:tcPr marL="38443" marR="38443" marT="0" marB="0" anchor="ctr"/>
                </a:tc>
                <a:tc>
                  <a:txBody>
                    <a:bodyPr/>
                    <a:lstStyle/>
                    <a:p>
                      <a:pPr algn="just"/>
                      <a:r>
                        <a:rPr lang="es-PE" sz="1000">
                          <a:effectLst/>
                        </a:rPr>
                        <a:t>Modificar usuario</a:t>
                      </a:r>
                    </a:p>
                  </a:txBody>
                  <a:tcPr marL="38443" marR="38443" marT="0" marB="0" anchor="ctr"/>
                </a:tc>
                <a:tc>
                  <a:txBody>
                    <a:bodyPr/>
                    <a:lstStyle/>
                    <a:p>
                      <a:pPr algn="just"/>
                      <a:r>
                        <a:rPr lang="es-PE" sz="1000">
                          <a:effectLst/>
                        </a:rPr>
                        <a:t>El usuario podrá editar su información personal (foto, dirección, ciudad, </a:t>
                      </a:r>
                      <a:r>
                        <a:rPr lang="es-PE" sz="1000" err="1">
                          <a:effectLst/>
                        </a:rPr>
                        <a:t>etc</a:t>
                      </a:r>
                      <a:r>
                        <a:rPr lang="es-PE" sz="1000">
                          <a:effectLst/>
                        </a:rPr>
                        <a:t>)</a:t>
                      </a:r>
                    </a:p>
                  </a:txBody>
                  <a:tcPr marL="38443" marR="38443" marT="0" marB="0" anchor="ctr"/>
                </a:tc>
                <a:extLst>
                  <a:ext uri="{0D108BD9-81ED-4DB2-BD59-A6C34878D82A}">
                    <a16:rowId xmlns:a16="http://schemas.microsoft.com/office/drawing/2014/main" val="4238690588"/>
                  </a:ext>
                </a:extLst>
              </a:tr>
              <a:tr h="174274">
                <a:tc>
                  <a:txBody>
                    <a:bodyPr/>
                    <a:lstStyle/>
                    <a:p>
                      <a:pPr algn="ctr"/>
                      <a:r>
                        <a:rPr lang="es-PE" sz="1000">
                          <a:effectLst/>
                        </a:rPr>
                        <a:t>RF-04</a:t>
                      </a:r>
                    </a:p>
                  </a:txBody>
                  <a:tcPr marL="38443" marR="38443" marT="0" marB="0" anchor="ctr"/>
                </a:tc>
                <a:tc>
                  <a:txBody>
                    <a:bodyPr/>
                    <a:lstStyle/>
                    <a:p>
                      <a:pPr algn="just"/>
                      <a:r>
                        <a:rPr lang="es-PE" sz="1000">
                          <a:effectLst/>
                        </a:rPr>
                        <a:t>Visualizar  usuario</a:t>
                      </a:r>
                    </a:p>
                  </a:txBody>
                  <a:tcPr marL="38443" marR="38443" marT="0" marB="0" anchor="ctr"/>
                </a:tc>
                <a:tc>
                  <a:txBody>
                    <a:bodyPr/>
                    <a:lstStyle/>
                    <a:p>
                      <a:pPr algn="just"/>
                      <a:r>
                        <a:rPr lang="es-PE" sz="1000">
                          <a:effectLst/>
                        </a:rPr>
                        <a:t>El usuario podrá ver su propio usuario como  el de otros dentro de una publicación</a:t>
                      </a:r>
                    </a:p>
                  </a:txBody>
                  <a:tcPr marL="38443" marR="38443" marT="0" marB="0" anchor="ctr"/>
                </a:tc>
                <a:extLst>
                  <a:ext uri="{0D108BD9-81ED-4DB2-BD59-A6C34878D82A}">
                    <a16:rowId xmlns:a16="http://schemas.microsoft.com/office/drawing/2014/main" val="2896165669"/>
                  </a:ext>
                </a:extLst>
              </a:tr>
              <a:tr h="328044">
                <a:tc>
                  <a:txBody>
                    <a:bodyPr/>
                    <a:lstStyle/>
                    <a:p>
                      <a:pPr algn="ctr"/>
                      <a:r>
                        <a:rPr lang="es-PE" sz="1000">
                          <a:effectLst/>
                        </a:rPr>
                        <a:t>RF-05</a:t>
                      </a:r>
                    </a:p>
                  </a:txBody>
                  <a:tcPr marL="38443" marR="38443" marT="0" marB="0" anchor="ctr"/>
                </a:tc>
                <a:tc>
                  <a:txBody>
                    <a:bodyPr/>
                    <a:lstStyle/>
                    <a:p>
                      <a:pPr algn="just"/>
                      <a:r>
                        <a:rPr lang="es-PE" sz="1000">
                          <a:effectLst/>
                        </a:rPr>
                        <a:t>Crear una publicación</a:t>
                      </a:r>
                    </a:p>
                  </a:txBody>
                  <a:tcPr marL="38443" marR="38443" marT="0" marB="0" anchor="ctr"/>
                </a:tc>
                <a:tc>
                  <a:txBody>
                    <a:bodyPr/>
                    <a:lstStyle/>
                    <a:p>
                      <a:pPr algn="just"/>
                      <a:r>
                        <a:rPr lang="es-PE" sz="1000">
                          <a:effectLst/>
                        </a:rPr>
                        <a:t>El usuario tendrá la opción de Publicar su producto que será visualizado por los demás usuarios </a:t>
                      </a:r>
                    </a:p>
                  </a:txBody>
                  <a:tcPr marL="38443" marR="38443" marT="0" marB="0" anchor="ctr"/>
                </a:tc>
                <a:extLst>
                  <a:ext uri="{0D108BD9-81ED-4DB2-BD59-A6C34878D82A}">
                    <a16:rowId xmlns:a16="http://schemas.microsoft.com/office/drawing/2014/main" val="1689254110"/>
                  </a:ext>
                </a:extLst>
              </a:tr>
              <a:tr h="328044">
                <a:tc>
                  <a:txBody>
                    <a:bodyPr/>
                    <a:lstStyle/>
                    <a:p>
                      <a:pPr algn="ctr"/>
                      <a:r>
                        <a:rPr lang="es-PE" sz="1000">
                          <a:effectLst/>
                        </a:rPr>
                        <a:t>RF-06</a:t>
                      </a:r>
                    </a:p>
                  </a:txBody>
                  <a:tcPr marL="38443" marR="38443" marT="0" marB="0" anchor="ctr"/>
                </a:tc>
                <a:tc>
                  <a:txBody>
                    <a:bodyPr/>
                    <a:lstStyle/>
                    <a:p>
                      <a:pPr algn="just"/>
                      <a:r>
                        <a:rPr lang="es-PE" sz="1000">
                          <a:effectLst/>
                        </a:rPr>
                        <a:t>Modificar Publicación</a:t>
                      </a:r>
                    </a:p>
                  </a:txBody>
                  <a:tcPr marL="38443" marR="38443" marT="0" marB="0" anchor="ctr"/>
                </a:tc>
                <a:tc>
                  <a:txBody>
                    <a:bodyPr/>
                    <a:lstStyle/>
                    <a:p>
                      <a:pPr algn="just"/>
                      <a:r>
                        <a:rPr lang="es-PE" sz="1000">
                          <a:effectLst/>
                        </a:rPr>
                        <a:t>El usuario tendrá la opción de Modificar los detalles del producto que será visualizado por los demás usuarios </a:t>
                      </a:r>
                    </a:p>
                  </a:txBody>
                  <a:tcPr marL="38443" marR="38443" marT="0" marB="0" anchor="ctr"/>
                </a:tc>
                <a:extLst>
                  <a:ext uri="{0D108BD9-81ED-4DB2-BD59-A6C34878D82A}">
                    <a16:rowId xmlns:a16="http://schemas.microsoft.com/office/drawing/2014/main" val="1033464544"/>
                  </a:ext>
                </a:extLst>
              </a:tr>
              <a:tr h="328044">
                <a:tc>
                  <a:txBody>
                    <a:bodyPr/>
                    <a:lstStyle/>
                    <a:p>
                      <a:pPr algn="ctr"/>
                      <a:r>
                        <a:rPr lang="es-PE" sz="1000">
                          <a:effectLst/>
                        </a:rPr>
                        <a:t>RF-07</a:t>
                      </a:r>
                    </a:p>
                  </a:txBody>
                  <a:tcPr marL="38443" marR="38443" marT="0" marB="0" anchor="ctr"/>
                </a:tc>
                <a:tc>
                  <a:txBody>
                    <a:bodyPr/>
                    <a:lstStyle/>
                    <a:p>
                      <a:pPr algn="just"/>
                      <a:r>
                        <a:rPr lang="es-PE" sz="1000">
                          <a:effectLst/>
                        </a:rPr>
                        <a:t>Eliminar publicación</a:t>
                      </a:r>
                    </a:p>
                  </a:txBody>
                  <a:tcPr marL="38443" marR="38443" marT="0" marB="0" anchor="ctr"/>
                </a:tc>
                <a:tc>
                  <a:txBody>
                    <a:bodyPr/>
                    <a:lstStyle/>
                    <a:p>
                      <a:pPr algn="just"/>
                      <a:r>
                        <a:rPr lang="es-PE" sz="1000">
                          <a:effectLst/>
                        </a:rPr>
                        <a:t>El usuario tendrá la opción de Eliminar sus producto que será visualizado por los demás usuarios </a:t>
                      </a:r>
                    </a:p>
                  </a:txBody>
                  <a:tcPr marL="38443" marR="38443" marT="0" marB="0" anchor="ctr"/>
                </a:tc>
                <a:extLst>
                  <a:ext uri="{0D108BD9-81ED-4DB2-BD59-A6C34878D82A}">
                    <a16:rowId xmlns:a16="http://schemas.microsoft.com/office/drawing/2014/main" val="952345334"/>
                  </a:ext>
                </a:extLst>
              </a:tr>
              <a:tr h="174274">
                <a:tc>
                  <a:txBody>
                    <a:bodyPr/>
                    <a:lstStyle/>
                    <a:p>
                      <a:pPr algn="ctr"/>
                      <a:r>
                        <a:rPr lang="es-PE" sz="1000">
                          <a:effectLst/>
                        </a:rPr>
                        <a:t>RF-08</a:t>
                      </a:r>
                    </a:p>
                  </a:txBody>
                  <a:tcPr marL="38443" marR="38443" marT="0" marB="0" anchor="ctr"/>
                </a:tc>
                <a:tc>
                  <a:txBody>
                    <a:bodyPr/>
                    <a:lstStyle/>
                    <a:p>
                      <a:pPr algn="just"/>
                      <a:r>
                        <a:rPr lang="es-PE" sz="1000">
                          <a:effectLst/>
                        </a:rPr>
                        <a:t>Buscar Publicación</a:t>
                      </a:r>
                    </a:p>
                  </a:txBody>
                  <a:tcPr marL="38443" marR="38443" marT="0" marB="0" anchor="ctr"/>
                </a:tc>
                <a:tc>
                  <a:txBody>
                    <a:bodyPr/>
                    <a:lstStyle/>
                    <a:p>
                      <a:pPr algn="just"/>
                      <a:r>
                        <a:rPr lang="es-PE" sz="1000">
                          <a:effectLst/>
                        </a:rPr>
                        <a:t>El usuario tendrá la opción de realizar una búsqueda dentro del historial de publicaciones</a:t>
                      </a:r>
                    </a:p>
                  </a:txBody>
                  <a:tcPr marL="38443" marR="38443" marT="0" marB="0" anchor="ctr"/>
                </a:tc>
                <a:extLst>
                  <a:ext uri="{0D108BD9-81ED-4DB2-BD59-A6C34878D82A}">
                    <a16:rowId xmlns:a16="http://schemas.microsoft.com/office/drawing/2014/main" val="3878140054"/>
                  </a:ext>
                </a:extLst>
              </a:tr>
              <a:tr h="174274">
                <a:tc>
                  <a:txBody>
                    <a:bodyPr/>
                    <a:lstStyle/>
                    <a:p>
                      <a:pPr algn="ctr"/>
                      <a:r>
                        <a:rPr lang="es-PE" sz="1000">
                          <a:effectLst/>
                        </a:rPr>
                        <a:t>RF-09</a:t>
                      </a:r>
                    </a:p>
                  </a:txBody>
                  <a:tcPr marL="38443" marR="38443" marT="0" marB="0" anchor="ctr"/>
                </a:tc>
                <a:tc>
                  <a:txBody>
                    <a:bodyPr/>
                    <a:lstStyle/>
                    <a:p>
                      <a:pPr algn="just"/>
                      <a:r>
                        <a:rPr lang="es-PE" sz="1000">
                          <a:effectLst/>
                        </a:rPr>
                        <a:t>Crear Historia de ventas </a:t>
                      </a:r>
                    </a:p>
                  </a:txBody>
                  <a:tcPr marL="38443" marR="38443" marT="0" marB="0" anchor="ctr"/>
                </a:tc>
                <a:tc>
                  <a:txBody>
                    <a:bodyPr/>
                    <a:lstStyle/>
                    <a:p>
                      <a:pPr algn="just"/>
                      <a:r>
                        <a:rPr lang="es-PE" sz="1000">
                          <a:effectLst/>
                        </a:rPr>
                        <a:t>El usuario tendrá un historial de los productos vendidos</a:t>
                      </a:r>
                    </a:p>
                  </a:txBody>
                  <a:tcPr marL="38443" marR="38443" marT="0" marB="0" anchor="ctr"/>
                </a:tc>
                <a:extLst>
                  <a:ext uri="{0D108BD9-81ED-4DB2-BD59-A6C34878D82A}">
                    <a16:rowId xmlns:a16="http://schemas.microsoft.com/office/drawing/2014/main" val="3373696330"/>
                  </a:ext>
                </a:extLst>
              </a:tr>
              <a:tr h="174274">
                <a:tc>
                  <a:txBody>
                    <a:bodyPr/>
                    <a:lstStyle/>
                    <a:p>
                      <a:pPr algn="ctr"/>
                      <a:r>
                        <a:rPr lang="es-PE" sz="1000">
                          <a:effectLst/>
                        </a:rPr>
                        <a:t>RF-10</a:t>
                      </a:r>
                    </a:p>
                  </a:txBody>
                  <a:tcPr marL="38443" marR="38443" marT="0" marB="0" anchor="ctr"/>
                </a:tc>
                <a:tc>
                  <a:txBody>
                    <a:bodyPr/>
                    <a:lstStyle/>
                    <a:p>
                      <a:pPr algn="just"/>
                      <a:r>
                        <a:rPr lang="es-PE" sz="1000">
                          <a:effectLst/>
                        </a:rPr>
                        <a:t>Visualizar publicaciones </a:t>
                      </a:r>
                    </a:p>
                  </a:txBody>
                  <a:tcPr marL="38443" marR="38443" marT="0" marB="0" anchor="ctr"/>
                </a:tc>
                <a:tc>
                  <a:txBody>
                    <a:bodyPr/>
                    <a:lstStyle/>
                    <a:p>
                      <a:pPr algn="just"/>
                      <a:r>
                        <a:rPr lang="es-PE" sz="1000">
                          <a:effectLst/>
                        </a:rPr>
                        <a:t>La aplicación tendrá una sección en la que se podrá ver todas las publicaciones.</a:t>
                      </a:r>
                    </a:p>
                  </a:txBody>
                  <a:tcPr marL="38443" marR="38443" marT="0" marB="0" anchor="ctr"/>
                </a:tc>
                <a:extLst>
                  <a:ext uri="{0D108BD9-81ED-4DB2-BD59-A6C34878D82A}">
                    <a16:rowId xmlns:a16="http://schemas.microsoft.com/office/drawing/2014/main" val="3806710951"/>
                  </a:ext>
                </a:extLst>
              </a:tr>
              <a:tr h="328044">
                <a:tc>
                  <a:txBody>
                    <a:bodyPr/>
                    <a:lstStyle/>
                    <a:p>
                      <a:pPr algn="ctr"/>
                      <a:r>
                        <a:rPr lang="es-PE" sz="1000">
                          <a:effectLst/>
                        </a:rPr>
                        <a:t>RF-11</a:t>
                      </a:r>
                    </a:p>
                  </a:txBody>
                  <a:tcPr marL="38443" marR="38443" marT="0" marB="0" anchor="ctr"/>
                </a:tc>
                <a:tc>
                  <a:txBody>
                    <a:bodyPr/>
                    <a:lstStyle/>
                    <a:p>
                      <a:pPr algn="just"/>
                      <a:r>
                        <a:rPr lang="es-PE" sz="1000">
                          <a:effectLst/>
                        </a:rPr>
                        <a:t>Visualizar mapa de calor</a:t>
                      </a:r>
                    </a:p>
                  </a:txBody>
                  <a:tcPr marL="38443" marR="38443" marT="0" marB="0" anchor="ctr"/>
                </a:tc>
                <a:tc>
                  <a:txBody>
                    <a:bodyPr/>
                    <a:lstStyle/>
                    <a:p>
                      <a:pPr algn="just"/>
                      <a:r>
                        <a:rPr lang="es-PE" sz="1000">
                          <a:effectLst/>
                        </a:rPr>
                        <a:t>El usuario podrá visualizar un mapa de calor  en el que se podrá ver de donde existan publicaciones </a:t>
                      </a:r>
                    </a:p>
                  </a:txBody>
                  <a:tcPr marL="38443" marR="38443" marT="0" marB="0" anchor="ctr"/>
                </a:tc>
                <a:extLst>
                  <a:ext uri="{0D108BD9-81ED-4DB2-BD59-A6C34878D82A}">
                    <a16:rowId xmlns:a16="http://schemas.microsoft.com/office/drawing/2014/main" val="2110036879"/>
                  </a:ext>
                </a:extLst>
              </a:tr>
              <a:tr h="174274">
                <a:tc>
                  <a:txBody>
                    <a:bodyPr/>
                    <a:lstStyle/>
                    <a:p>
                      <a:pPr algn="ctr"/>
                      <a:r>
                        <a:rPr lang="es-PE" sz="1000">
                          <a:effectLst/>
                        </a:rPr>
                        <a:t>RF-12</a:t>
                      </a:r>
                    </a:p>
                  </a:txBody>
                  <a:tcPr marL="38443" marR="38443" marT="0" marB="0" anchor="ctr"/>
                </a:tc>
                <a:tc>
                  <a:txBody>
                    <a:bodyPr/>
                    <a:lstStyle/>
                    <a:p>
                      <a:pPr algn="just"/>
                      <a:r>
                        <a:rPr lang="es-PE" sz="1000">
                          <a:effectLst/>
                        </a:rPr>
                        <a:t>Visualizar reservas</a:t>
                      </a:r>
                    </a:p>
                  </a:txBody>
                  <a:tcPr marL="38443" marR="38443" marT="0" marB="0" anchor="ctr"/>
                </a:tc>
                <a:tc>
                  <a:txBody>
                    <a:bodyPr/>
                    <a:lstStyle/>
                    <a:p>
                      <a:pPr algn="just"/>
                      <a:r>
                        <a:rPr lang="es-PE" sz="1000">
                          <a:effectLst/>
                        </a:rPr>
                        <a:t>El usuario podrá ver los productos que han sido para reservar</a:t>
                      </a:r>
                    </a:p>
                  </a:txBody>
                  <a:tcPr marL="38443" marR="38443" marT="0" marB="0" anchor="ctr"/>
                </a:tc>
                <a:extLst>
                  <a:ext uri="{0D108BD9-81ED-4DB2-BD59-A6C34878D82A}">
                    <a16:rowId xmlns:a16="http://schemas.microsoft.com/office/drawing/2014/main" val="3683509991"/>
                  </a:ext>
                </a:extLst>
              </a:tr>
              <a:tr h="328044">
                <a:tc>
                  <a:txBody>
                    <a:bodyPr/>
                    <a:lstStyle/>
                    <a:p>
                      <a:pPr algn="ctr"/>
                      <a:r>
                        <a:rPr lang="es-PE" sz="1000">
                          <a:effectLst/>
                        </a:rPr>
                        <a:t>RF-13</a:t>
                      </a:r>
                    </a:p>
                  </a:txBody>
                  <a:tcPr marL="38443" marR="38443" marT="0" marB="0" anchor="ctr"/>
                </a:tc>
                <a:tc>
                  <a:txBody>
                    <a:bodyPr/>
                    <a:lstStyle/>
                    <a:p>
                      <a:pPr algn="just"/>
                      <a:r>
                        <a:rPr lang="es-PE" sz="1000">
                          <a:effectLst/>
                        </a:rPr>
                        <a:t>Solicitar una reserva</a:t>
                      </a:r>
                    </a:p>
                  </a:txBody>
                  <a:tcPr marL="38443" marR="38443" marT="0" marB="0" anchor="ctr"/>
                </a:tc>
                <a:tc>
                  <a:txBody>
                    <a:bodyPr/>
                    <a:lstStyle/>
                    <a:p>
                      <a:pPr algn="just"/>
                      <a:r>
                        <a:rPr lang="es-PE" sz="1000">
                          <a:effectLst/>
                        </a:rPr>
                        <a:t>El usuario podrá solicitar hacer una reserva para un producto y esta tendrá que ser aceptado por el que lo público</a:t>
                      </a:r>
                    </a:p>
                  </a:txBody>
                  <a:tcPr marL="38443" marR="38443" marT="0" marB="0" anchor="ctr"/>
                </a:tc>
                <a:extLst>
                  <a:ext uri="{0D108BD9-81ED-4DB2-BD59-A6C34878D82A}">
                    <a16:rowId xmlns:a16="http://schemas.microsoft.com/office/drawing/2014/main" val="1833979854"/>
                  </a:ext>
                </a:extLst>
              </a:tr>
              <a:tr h="174274">
                <a:tc>
                  <a:txBody>
                    <a:bodyPr/>
                    <a:lstStyle/>
                    <a:p>
                      <a:pPr algn="ctr"/>
                      <a:r>
                        <a:rPr lang="es-PE" sz="1000">
                          <a:effectLst/>
                        </a:rPr>
                        <a:t>RF-14</a:t>
                      </a:r>
                    </a:p>
                  </a:txBody>
                  <a:tcPr marL="38443" marR="38443" marT="0" marB="0" anchor="ctr"/>
                </a:tc>
                <a:tc>
                  <a:txBody>
                    <a:bodyPr/>
                    <a:lstStyle/>
                    <a:p>
                      <a:pPr algn="just"/>
                      <a:r>
                        <a:rPr lang="es-PE" sz="1000">
                          <a:effectLst/>
                        </a:rPr>
                        <a:t>Revisar reserva</a:t>
                      </a:r>
                    </a:p>
                  </a:txBody>
                  <a:tcPr marL="38443" marR="38443" marT="0" marB="0" anchor="ctr"/>
                </a:tc>
                <a:tc>
                  <a:txBody>
                    <a:bodyPr/>
                    <a:lstStyle/>
                    <a:p>
                      <a:pPr algn="just"/>
                      <a:r>
                        <a:rPr lang="es-PE" sz="1000">
                          <a:effectLst/>
                        </a:rPr>
                        <a:t>El usuario podrá aceptar o denegar una reserva de producto</a:t>
                      </a:r>
                    </a:p>
                  </a:txBody>
                  <a:tcPr marL="38443" marR="38443" marT="0" marB="0" anchor="ctr"/>
                </a:tc>
                <a:extLst>
                  <a:ext uri="{0D108BD9-81ED-4DB2-BD59-A6C34878D82A}">
                    <a16:rowId xmlns:a16="http://schemas.microsoft.com/office/drawing/2014/main" val="2349148126"/>
                  </a:ext>
                </a:extLst>
              </a:tr>
              <a:tr h="174274">
                <a:tc>
                  <a:txBody>
                    <a:bodyPr/>
                    <a:lstStyle/>
                    <a:p>
                      <a:pPr algn="ctr"/>
                      <a:r>
                        <a:rPr lang="es-PE" sz="1000">
                          <a:effectLst/>
                        </a:rPr>
                        <a:t>RF-15</a:t>
                      </a:r>
                    </a:p>
                  </a:txBody>
                  <a:tcPr marL="38443" marR="38443" marT="0" marB="0" anchor="ctr"/>
                </a:tc>
                <a:tc>
                  <a:txBody>
                    <a:bodyPr/>
                    <a:lstStyle/>
                    <a:p>
                      <a:pPr algn="just"/>
                      <a:r>
                        <a:rPr lang="es-PE" sz="1000">
                          <a:effectLst/>
                        </a:rPr>
                        <a:t>Calificar usuario</a:t>
                      </a:r>
                    </a:p>
                  </a:txBody>
                  <a:tcPr marL="38443" marR="38443" marT="0" marB="0" anchor="ctr"/>
                </a:tc>
                <a:tc>
                  <a:txBody>
                    <a:bodyPr/>
                    <a:lstStyle/>
                    <a:p>
                      <a:pPr algn="just"/>
                      <a:r>
                        <a:rPr lang="es-PE" sz="1000">
                          <a:effectLst/>
                        </a:rPr>
                        <a:t>El usuario podrá realizar comentarios y calificarlos</a:t>
                      </a:r>
                    </a:p>
                  </a:txBody>
                  <a:tcPr marL="38443" marR="38443" marT="0" marB="0" anchor="ctr"/>
                </a:tc>
                <a:extLst>
                  <a:ext uri="{0D108BD9-81ED-4DB2-BD59-A6C34878D82A}">
                    <a16:rowId xmlns:a16="http://schemas.microsoft.com/office/drawing/2014/main" val="3259467274"/>
                  </a:ext>
                </a:extLst>
              </a:tr>
              <a:tr h="328044">
                <a:tc>
                  <a:txBody>
                    <a:bodyPr/>
                    <a:lstStyle/>
                    <a:p>
                      <a:pPr algn="ctr"/>
                      <a:r>
                        <a:rPr lang="es-PE" sz="1000">
                          <a:effectLst/>
                        </a:rPr>
                        <a:t>RF-16</a:t>
                      </a:r>
                    </a:p>
                  </a:txBody>
                  <a:tcPr marL="38443" marR="38443" marT="0" marB="0" anchor="ctr"/>
                </a:tc>
                <a:tc>
                  <a:txBody>
                    <a:bodyPr/>
                    <a:lstStyle/>
                    <a:p>
                      <a:pPr algn="just"/>
                      <a:r>
                        <a:rPr lang="es-PE" sz="1000">
                          <a:effectLst/>
                        </a:rPr>
                        <a:t>Visualizar calificaciones</a:t>
                      </a:r>
                    </a:p>
                  </a:txBody>
                  <a:tcPr marL="38443" marR="38443" marT="0" marB="0" anchor="ctr"/>
                </a:tc>
                <a:tc>
                  <a:txBody>
                    <a:bodyPr/>
                    <a:lstStyle/>
                    <a:p>
                      <a:pPr algn="just"/>
                      <a:r>
                        <a:rPr lang="es-PE" sz="1000">
                          <a:effectLst/>
                        </a:rPr>
                        <a:t>El usuario podrá visualizar una lista de comentarios y calificaciones de un usuario dentro de una publicaciones</a:t>
                      </a:r>
                    </a:p>
                  </a:txBody>
                  <a:tcPr marL="38443" marR="38443" marT="0" marB="0" anchor="ctr"/>
                </a:tc>
                <a:extLst>
                  <a:ext uri="{0D108BD9-81ED-4DB2-BD59-A6C34878D82A}">
                    <a16:rowId xmlns:a16="http://schemas.microsoft.com/office/drawing/2014/main" val="107439662"/>
                  </a:ext>
                </a:extLst>
              </a:tr>
            </a:tbl>
          </a:graphicData>
        </a:graphic>
      </p:graphicFrame>
    </p:spTree>
    <p:extLst>
      <p:ext uri="{BB962C8B-B14F-4D97-AF65-F5344CB8AC3E}">
        <p14:creationId xmlns:p14="http://schemas.microsoft.com/office/powerpoint/2010/main" val="10331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268003A-334D-58BB-1FF3-6D8602966B7D}"/>
              </a:ext>
            </a:extLst>
          </p:cNvPr>
          <p:cNvSpPr>
            <a:spLocks noGrp="1"/>
          </p:cNvSpPr>
          <p:nvPr>
            <p:ph type="title"/>
          </p:nvPr>
        </p:nvSpPr>
        <p:spPr>
          <a:xfrm>
            <a:off x="1371597" y="348865"/>
            <a:ext cx="10044023" cy="877729"/>
          </a:xfrm>
        </p:spPr>
        <p:txBody>
          <a:bodyPr anchor="ctr">
            <a:normAutofit/>
          </a:bodyPr>
          <a:lstStyle/>
          <a:p>
            <a:r>
              <a:rPr lang="es-ES" sz="4000">
                <a:solidFill>
                  <a:srgbClr val="FFFFFF"/>
                </a:solidFill>
                <a:cs typeface="Calibri Light"/>
              </a:rPr>
              <a:t>Requerimientos No funcionales</a:t>
            </a:r>
            <a:endParaRPr lang="es-ES" sz="4000">
              <a:solidFill>
                <a:srgbClr val="FFFFFF"/>
              </a:solidFill>
            </a:endParaRPr>
          </a:p>
        </p:txBody>
      </p:sp>
      <p:sp>
        <p:nvSpPr>
          <p:cNvPr id="6" name="CuadroTexto 5">
            <a:extLst>
              <a:ext uri="{FF2B5EF4-FFF2-40B4-BE49-F238E27FC236}">
                <a16:creationId xmlns:a16="http://schemas.microsoft.com/office/drawing/2014/main" id="{A21EEAD7-6172-0575-52B9-5BFE580BB82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graphicFrame>
        <p:nvGraphicFramePr>
          <p:cNvPr id="5" name="Marcador de contenido 4">
            <a:extLst>
              <a:ext uri="{FF2B5EF4-FFF2-40B4-BE49-F238E27FC236}">
                <a16:creationId xmlns:a16="http://schemas.microsoft.com/office/drawing/2014/main" id="{2D13470A-1269-E2E1-9FD4-12259AA31076}"/>
              </a:ext>
            </a:extLst>
          </p:cNvPr>
          <p:cNvGraphicFramePr>
            <a:graphicFrameLocks noGrp="1"/>
          </p:cNvGraphicFramePr>
          <p:nvPr>
            <p:ph idx="1"/>
          </p:nvPr>
        </p:nvGraphicFramePr>
        <p:xfrm>
          <a:off x="644056" y="2271459"/>
          <a:ext cx="10927830" cy="3875045"/>
        </p:xfrm>
        <a:graphic>
          <a:graphicData uri="http://schemas.openxmlformats.org/drawingml/2006/table">
            <a:tbl>
              <a:tblPr firstRow="1" bandRow="1">
                <a:tableStyleId>{5C22544A-7EE6-4342-B048-85BDC9FD1C3A}</a:tableStyleId>
              </a:tblPr>
              <a:tblGrid>
                <a:gridCol w="1082483">
                  <a:extLst>
                    <a:ext uri="{9D8B030D-6E8A-4147-A177-3AD203B41FA5}">
                      <a16:colId xmlns:a16="http://schemas.microsoft.com/office/drawing/2014/main" val="349355208"/>
                    </a:ext>
                  </a:extLst>
                </a:gridCol>
                <a:gridCol w="9845347">
                  <a:extLst>
                    <a:ext uri="{9D8B030D-6E8A-4147-A177-3AD203B41FA5}">
                      <a16:colId xmlns:a16="http://schemas.microsoft.com/office/drawing/2014/main" val="65121334"/>
                    </a:ext>
                  </a:extLst>
                </a:gridCol>
              </a:tblGrid>
              <a:tr h="372180">
                <a:tc>
                  <a:txBody>
                    <a:bodyPr/>
                    <a:lstStyle/>
                    <a:p>
                      <a:pPr algn="ctr"/>
                      <a:r>
                        <a:rPr lang="es-PE" sz="2200">
                          <a:effectLst/>
                        </a:rPr>
                        <a:t>#</a:t>
                      </a:r>
                    </a:p>
                  </a:txBody>
                  <a:tcPr marL="82098" marR="82098" marT="0" marB="0" anchor="ctr"/>
                </a:tc>
                <a:tc>
                  <a:txBody>
                    <a:bodyPr/>
                    <a:lstStyle/>
                    <a:p>
                      <a:r>
                        <a:rPr lang="es-PE" sz="2200">
                          <a:effectLst/>
                        </a:rPr>
                        <a:t>Descripción</a:t>
                      </a:r>
                    </a:p>
                  </a:txBody>
                  <a:tcPr marL="82098" marR="82098" marT="0" marB="0" anchor="ctr"/>
                </a:tc>
                <a:extLst>
                  <a:ext uri="{0D108BD9-81ED-4DB2-BD59-A6C34878D82A}">
                    <a16:rowId xmlns:a16="http://schemas.microsoft.com/office/drawing/2014/main" val="4203806807"/>
                  </a:ext>
                </a:extLst>
              </a:tr>
              <a:tr h="700573">
                <a:tc>
                  <a:txBody>
                    <a:bodyPr/>
                    <a:lstStyle/>
                    <a:p>
                      <a:pPr algn="ctr"/>
                      <a:r>
                        <a:rPr lang="es-PE" sz="2200">
                          <a:effectLst/>
                        </a:rPr>
                        <a:t>RF-01</a:t>
                      </a:r>
                    </a:p>
                  </a:txBody>
                  <a:tcPr marL="82098" marR="82098" marT="0" marB="0" anchor="ctr"/>
                </a:tc>
                <a:tc>
                  <a:txBody>
                    <a:bodyPr/>
                    <a:lstStyle/>
                    <a:p>
                      <a:pPr algn="just"/>
                      <a:r>
                        <a:rPr lang="es-PE" sz="2200">
                          <a:effectLst/>
                        </a:rPr>
                        <a:t>El uso del sistema deberá requerir la autenticación de usuario solo personas que podrán modificar los datos.</a:t>
                      </a:r>
                    </a:p>
                  </a:txBody>
                  <a:tcPr marL="82098" marR="82098" marT="0" marB="0" anchor="ctr"/>
                </a:tc>
                <a:extLst>
                  <a:ext uri="{0D108BD9-81ED-4DB2-BD59-A6C34878D82A}">
                    <a16:rowId xmlns:a16="http://schemas.microsoft.com/office/drawing/2014/main" val="2543070683"/>
                  </a:ext>
                </a:extLst>
              </a:tr>
              <a:tr h="700573">
                <a:tc>
                  <a:txBody>
                    <a:bodyPr/>
                    <a:lstStyle/>
                    <a:p>
                      <a:r>
                        <a:rPr lang="es-PE" sz="2200">
                          <a:effectLst/>
                        </a:rPr>
                        <a:t>RF-02</a:t>
                      </a:r>
                    </a:p>
                  </a:txBody>
                  <a:tcPr marL="82098" marR="82098" marT="0" marB="0" anchor="ctr"/>
                </a:tc>
                <a:tc>
                  <a:txBody>
                    <a:bodyPr/>
                    <a:lstStyle/>
                    <a:p>
                      <a:pPr algn="just"/>
                      <a:r>
                        <a:rPr lang="es-PE" sz="2200">
                          <a:effectLst/>
                        </a:rPr>
                        <a:t>El acceso a la información debe estar disponible desde cualquier móvil con sistema operativo Android que tenga acceso a internet.</a:t>
                      </a:r>
                    </a:p>
                  </a:txBody>
                  <a:tcPr marL="82098" marR="82098" marT="0" marB="0" anchor="ctr"/>
                </a:tc>
                <a:extLst>
                  <a:ext uri="{0D108BD9-81ED-4DB2-BD59-A6C34878D82A}">
                    <a16:rowId xmlns:a16="http://schemas.microsoft.com/office/drawing/2014/main" val="1481947404"/>
                  </a:ext>
                </a:extLst>
              </a:tr>
              <a:tr h="700573">
                <a:tc>
                  <a:txBody>
                    <a:bodyPr/>
                    <a:lstStyle/>
                    <a:p>
                      <a:pPr algn="ctr"/>
                      <a:r>
                        <a:rPr lang="es-PE" sz="2200">
                          <a:effectLst/>
                        </a:rPr>
                        <a:t>RF-03</a:t>
                      </a:r>
                    </a:p>
                  </a:txBody>
                  <a:tcPr marL="82098" marR="82098" marT="0" marB="0" anchor="ctr"/>
                </a:tc>
                <a:tc>
                  <a:txBody>
                    <a:bodyPr/>
                    <a:lstStyle/>
                    <a:p>
                      <a:pPr algn="just"/>
                      <a:r>
                        <a:rPr lang="es-PE" sz="2200">
                          <a:effectLst/>
                        </a:rPr>
                        <a:t>El momento de actualizar la información debe ser de forma sencilla, mediante el listado de los campos de cada sección.</a:t>
                      </a:r>
                    </a:p>
                  </a:txBody>
                  <a:tcPr marL="82098" marR="82098" marT="0" marB="0" anchor="ctr"/>
                </a:tc>
                <a:extLst>
                  <a:ext uri="{0D108BD9-81ED-4DB2-BD59-A6C34878D82A}">
                    <a16:rowId xmlns:a16="http://schemas.microsoft.com/office/drawing/2014/main" val="1173465255"/>
                  </a:ext>
                </a:extLst>
              </a:tr>
              <a:tr h="700573">
                <a:tc>
                  <a:txBody>
                    <a:bodyPr/>
                    <a:lstStyle/>
                    <a:p>
                      <a:pPr algn="ctr"/>
                      <a:r>
                        <a:rPr lang="es-PE" sz="2200">
                          <a:effectLst/>
                        </a:rPr>
                        <a:t>RF-04</a:t>
                      </a:r>
                    </a:p>
                  </a:txBody>
                  <a:tcPr marL="82098" marR="82098" marT="0" marB="0" anchor="ctr"/>
                </a:tc>
                <a:tc>
                  <a:txBody>
                    <a:bodyPr/>
                    <a:lstStyle/>
                    <a:p>
                      <a:pPr algn="just"/>
                      <a:r>
                        <a:rPr lang="es-PE" sz="2200">
                          <a:effectLst/>
                        </a:rPr>
                        <a:t>El llenado de la información de las secciones de cada criterio deberá de ser de forma sencilla, mediante el listado de los campos de cada sección.</a:t>
                      </a:r>
                    </a:p>
                  </a:txBody>
                  <a:tcPr marL="82098" marR="82098" marT="0" marB="0" anchor="ctr"/>
                </a:tc>
                <a:extLst>
                  <a:ext uri="{0D108BD9-81ED-4DB2-BD59-A6C34878D82A}">
                    <a16:rowId xmlns:a16="http://schemas.microsoft.com/office/drawing/2014/main" val="2051565059"/>
                  </a:ext>
                </a:extLst>
              </a:tr>
              <a:tr h="700573">
                <a:tc>
                  <a:txBody>
                    <a:bodyPr/>
                    <a:lstStyle/>
                    <a:p>
                      <a:pPr algn="ctr"/>
                      <a:r>
                        <a:rPr lang="es-PE" sz="2200">
                          <a:effectLst/>
                        </a:rPr>
                        <a:t>RF-05</a:t>
                      </a:r>
                    </a:p>
                  </a:txBody>
                  <a:tcPr marL="82098" marR="82098" marT="0" marB="0" anchor="ctr"/>
                </a:tc>
                <a:tc>
                  <a:txBody>
                    <a:bodyPr/>
                    <a:lstStyle/>
                    <a:p>
                      <a:pPr algn="just"/>
                      <a:r>
                        <a:rPr lang="es-PE" sz="2200">
                          <a:effectLst/>
                        </a:rPr>
                        <a:t>La actualización de la información solo será visible para los usuarios autenticados.</a:t>
                      </a:r>
                    </a:p>
                  </a:txBody>
                  <a:tcPr marL="82098" marR="82098" marT="0" marB="0" anchor="ctr"/>
                </a:tc>
                <a:extLst>
                  <a:ext uri="{0D108BD9-81ED-4DB2-BD59-A6C34878D82A}">
                    <a16:rowId xmlns:a16="http://schemas.microsoft.com/office/drawing/2014/main" val="1278892697"/>
                  </a:ext>
                </a:extLst>
              </a:tr>
            </a:tbl>
          </a:graphicData>
        </a:graphic>
      </p:graphicFrame>
    </p:spTree>
    <p:extLst>
      <p:ext uri="{BB962C8B-B14F-4D97-AF65-F5344CB8AC3E}">
        <p14:creationId xmlns:p14="http://schemas.microsoft.com/office/powerpoint/2010/main" val="86654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6" descr="Chica con documento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Marcador de contenido 4">
            <a:extLst>
              <a:ext uri="{FF2B5EF4-FFF2-40B4-BE49-F238E27FC236}">
                <a16:creationId xmlns:a16="http://schemas.microsoft.com/office/drawing/2014/main" id="{D5537408-2125-4CE5-92A7-F7E0FCBA31D0}"/>
              </a:ext>
            </a:extLst>
          </p:cNvPr>
          <p:cNvSpPr txBox="1">
            <a:spLocks/>
          </p:cNvSpPr>
          <p:nvPr/>
        </p:nvSpPr>
        <p:spPr>
          <a:xfrm>
            <a:off x="474682" y="1600038"/>
            <a:ext cx="6348413" cy="3821129"/>
          </a:xfrm>
          <a:prstGeom prst="rect">
            <a:avLst/>
          </a:prstGeom>
          <a:solidFill>
            <a:srgbClr val="C00000"/>
          </a:solidFill>
        </p:spPr>
        <p:txBody>
          <a:bodyPr lIns="1548000" tIns="21600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ct val="125000"/>
              </a:lnSpc>
              <a:buFont typeface="Arial" panose="020B0604020202020204" pitchFamily="34" charset="0"/>
              <a:buNone/>
            </a:pPr>
            <a:endParaRPr lang="es-ES" sz="2500" b="1">
              <a:solidFill>
                <a:srgbClr val="C00000"/>
              </a:solidFill>
            </a:endParaRPr>
          </a:p>
        </p:txBody>
      </p:sp>
      <p:sp>
        <p:nvSpPr>
          <p:cNvPr id="6" name="objeto 6" descr="Rectángulo beige">
            <a:extLst>
              <a:ext uri="{FF2B5EF4-FFF2-40B4-BE49-F238E27FC236}">
                <a16:creationId xmlns:a16="http://schemas.microsoft.com/office/drawing/2014/main" id="{B0C70F64-F3E5-413B-AF4F-E15CE944B761}"/>
              </a:ext>
            </a:extLst>
          </p:cNvPr>
          <p:cNvSpPr/>
          <p:nvPr/>
        </p:nvSpPr>
        <p:spPr bwMode="ltGray">
          <a:xfrm>
            <a:off x="959578" y="3897190"/>
            <a:ext cx="5205551" cy="45719"/>
          </a:xfrm>
          <a:custGeom>
            <a:avLst/>
            <a:gdLst/>
            <a:ahLst/>
            <a:cxnLst/>
            <a:rect l="l" t="t" r="r" b="b"/>
            <a:pathLst>
              <a:path w="4206240">
                <a:moveTo>
                  <a:pt x="0" y="0"/>
                </a:moveTo>
                <a:lnTo>
                  <a:pt x="4206240" y="0"/>
                </a:lnTo>
              </a:path>
            </a:pathLst>
          </a:custGeom>
          <a:ln w="54863">
            <a:solidFill>
              <a:schemeClr val="bg2"/>
            </a:solidFill>
          </a:ln>
        </p:spPr>
        <p:txBody>
          <a:bodyPr wrap="square" lIns="0" tIns="0" rIns="0" bIns="0" rtlCol="0"/>
          <a:lstStyle/>
          <a:p>
            <a:pPr rtl="0"/>
            <a:endParaRPr lang="es-ES"/>
          </a:p>
        </p:txBody>
      </p:sp>
      <p:sp>
        <p:nvSpPr>
          <p:cNvPr id="7" name="Marcador de número de diapositiva 6">
            <a:extLst>
              <a:ext uri="{FF2B5EF4-FFF2-40B4-BE49-F238E27FC236}">
                <a16:creationId xmlns:a16="http://schemas.microsoft.com/office/drawing/2014/main" id="{1EA39DE2-464A-46AF-92D8-7786B35DFF44}"/>
              </a:ext>
            </a:extLst>
          </p:cNvPr>
          <p:cNvSpPr>
            <a:spLocks noGrp="1"/>
          </p:cNvSpPr>
          <p:nvPr>
            <p:ph type="sldNum" sz="quarter" idx="12"/>
          </p:nvPr>
        </p:nvSpPr>
        <p:spPr/>
        <p:txBody>
          <a:bodyPr/>
          <a:lstStyle/>
          <a:p>
            <a:pPr rtl="0"/>
            <a:fld id="{82EE24B5-652C-4DB5-B7C3-B5BBEC1280B1}" type="slidenum">
              <a:rPr lang="es-ES" noProof="0" smtClean="0"/>
              <a:t>8</a:t>
            </a:fld>
            <a:endParaRPr lang="es-ES" noProof="0"/>
          </a:p>
        </p:txBody>
      </p:sp>
      <p:sp>
        <p:nvSpPr>
          <p:cNvPr id="2" name="Título 1">
            <a:extLst>
              <a:ext uri="{FF2B5EF4-FFF2-40B4-BE49-F238E27FC236}">
                <a16:creationId xmlns:a16="http://schemas.microsoft.com/office/drawing/2014/main" id="{1BD43A5E-77DF-44FD-800D-158434A3ABC6}"/>
              </a:ext>
            </a:extLst>
          </p:cNvPr>
          <p:cNvSpPr>
            <a:spLocks noGrp="1"/>
          </p:cNvSpPr>
          <p:nvPr>
            <p:ph type="title"/>
          </p:nvPr>
        </p:nvSpPr>
        <p:spPr bwMode="ltGray">
          <a:xfrm>
            <a:off x="1534182" y="2766218"/>
            <a:ext cx="4859215" cy="1325563"/>
          </a:xfrm>
        </p:spPr>
        <p:txBody>
          <a:bodyPr rtlCol="0">
            <a:normAutofit/>
          </a:bodyPr>
          <a:lstStyle/>
          <a:p>
            <a:pPr rtl="0"/>
            <a:r>
              <a:rPr lang="es-ES" sz="7200">
                <a:solidFill>
                  <a:schemeClr val="bg1"/>
                </a:solidFill>
              </a:rPr>
              <a:t>¡GRACIAS!</a:t>
            </a:r>
            <a:endParaRPr lang="es-ES" sz="7200"/>
          </a:p>
        </p:txBody>
      </p:sp>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731</Words>
  <Application>Microsoft Office PowerPoint</Application>
  <PresentationFormat>Panorámica</PresentationFormat>
  <Paragraphs>82</Paragraphs>
  <Slides>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AgriApp</vt:lpstr>
      <vt:lpstr>Oportunidad de Negocio</vt:lpstr>
      <vt:lpstr>Problema</vt:lpstr>
      <vt:lpstr>Proposito</vt:lpstr>
      <vt:lpstr>Alcance</vt:lpstr>
      <vt:lpstr>Requerimientos Funcionales</vt:lpstr>
      <vt:lpstr>Requerimientos No funcionales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CARLOS ALEJANDRO MALDONADO CANCAPI</cp:lastModifiedBy>
  <cp:revision>39</cp:revision>
  <dcterms:created xsi:type="dcterms:W3CDTF">2022-04-19T21:22:54Z</dcterms:created>
  <dcterms:modified xsi:type="dcterms:W3CDTF">2022-04-19T21:35:40Z</dcterms:modified>
</cp:coreProperties>
</file>