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B8219E-4F8E-45C6-911D-A48AF3FB9B23}">
  <a:tblStyle styleId="{DDB8219E-4F8E-45C6-911D-A48AF3FB9B2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13" name="Google Shape;13;p2"/>
            <p:cNvSpPr/>
            <p:nvPr/>
          </p:nvSpPr>
          <p:spPr>
            <a:xfrm>
              <a:off x="4572000" y="1408870"/>
              <a:ext cx="4569687" cy="3734730"/>
            </a:xfrm>
            <a:custGeom>
              <a:pathLst>
                <a:path extrusionOk="0" h="3734730" w="4569687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" name="Google Shape;19;p2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/>
          <p:nvPr>
            <p:ph idx="2" type="pic"/>
          </p:nvPr>
        </p:nvSpPr>
        <p:spPr>
          <a:xfrm>
            <a:off x="5148065" y="1431235"/>
            <a:ext cx="2568434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12"/>
          <p:cNvSpPr/>
          <p:nvPr>
            <p:ph idx="3" type="pic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12"/>
          <p:cNvSpPr/>
          <p:nvPr>
            <p:ph idx="4" type="pic"/>
          </p:nvPr>
        </p:nvSpPr>
        <p:spPr>
          <a:xfrm>
            <a:off x="3708064" y="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bg>
      <p:bgPr>
        <a:solidFill>
          <a:srgbClr val="FFCE29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/>
          <p:nvPr>
            <p:ph idx="2" type="pic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/>
          <p:nvPr>
            <p:ph idx="2" type="pic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solidFill>
          <a:schemeClr val="accen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>
            <p:ph idx="2" type="pic"/>
          </p:nvPr>
        </p:nvSpPr>
        <p:spPr>
          <a:xfrm>
            <a:off x="6984000" y="-1"/>
            <a:ext cx="2160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6"/>
          <p:cNvSpPr/>
          <p:nvPr>
            <p:ph idx="3" type="pic"/>
          </p:nvPr>
        </p:nvSpPr>
        <p:spPr>
          <a:xfrm>
            <a:off x="4734004" y="2131318"/>
            <a:ext cx="2160000" cy="30121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6"/>
          <p:cNvSpPr/>
          <p:nvPr>
            <p:ph idx="4" type="pic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6"/>
          <p:cNvSpPr/>
          <p:nvPr>
            <p:ph idx="5" type="pic"/>
          </p:nvPr>
        </p:nvSpPr>
        <p:spPr>
          <a:xfrm>
            <a:off x="3492000" y="-1"/>
            <a:ext cx="3393830" cy="20434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Images and Contents Layout">
  <p:cSld name="9_Images and Contents Layout">
    <p:bg>
      <p:bgPr>
        <a:solidFill>
          <a:schemeClr val="accen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/>
          <p:nvPr>
            <p:ph idx="2" type="pic"/>
          </p:nvPr>
        </p:nvSpPr>
        <p:spPr>
          <a:xfrm>
            <a:off x="5396868" y="-11318"/>
            <a:ext cx="3681862" cy="3267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17"/>
          <p:cNvSpPr/>
          <p:nvPr>
            <p:ph idx="3" type="pic"/>
          </p:nvPr>
        </p:nvSpPr>
        <p:spPr>
          <a:xfrm>
            <a:off x="3491431" y="1495130"/>
            <a:ext cx="3681862" cy="3649326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17"/>
          <p:cNvSpPr/>
          <p:nvPr>
            <p:ph idx="4" type="pic"/>
          </p:nvPr>
        </p:nvSpPr>
        <p:spPr>
          <a:xfrm>
            <a:off x="5476381" y="3386021"/>
            <a:ext cx="3530788" cy="17690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17"/>
          <p:cNvSpPr/>
          <p:nvPr>
            <p:ph idx="5" type="pic"/>
          </p:nvPr>
        </p:nvSpPr>
        <p:spPr>
          <a:xfrm>
            <a:off x="7301328" y="1495130"/>
            <a:ext cx="1840931" cy="3649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bg>
      <p:bgPr>
        <a:solidFill>
          <a:schemeClr val="accen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18"/>
          <p:cNvSpPr/>
          <p:nvPr>
            <p:ph idx="3" type="pic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18"/>
          <p:cNvSpPr/>
          <p:nvPr>
            <p:ph idx="4" type="pic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18"/>
          <p:cNvSpPr/>
          <p:nvPr>
            <p:ph idx="5" type="pic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18"/>
          <p:cNvSpPr/>
          <p:nvPr>
            <p:ph idx="6" type="pic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18"/>
          <p:cNvSpPr/>
          <p:nvPr>
            <p:ph idx="7" type="pic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18"/>
          <p:cNvSpPr/>
          <p:nvPr>
            <p:ph idx="8" type="pic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18"/>
          <p:cNvSpPr/>
          <p:nvPr>
            <p:ph idx="9" type="pic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18"/>
          <p:cNvSpPr/>
          <p:nvPr>
            <p:ph idx="13" type="pic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18"/>
          <p:cNvSpPr/>
          <p:nvPr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19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solidFill>
          <a:schemeClr val="accen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1"/>
          <p:cNvGrpSpPr/>
          <p:nvPr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5" name="Google Shape;225;p21"/>
            <p:cNvSpPr/>
            <p:nvPr/>
          </p:nvSpPr>
          <p:spPr>
            <a:xfrm>
              <a:off x="5399290" y="2150906"/>
              <a:ext cx="2261257" cy="2028159"/>
            </a:xfrm>
            <a:custGeom>
              <a:pathLst>
                <a:path extrusionOk="0" h="2028159" w="2261257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21"/>
            <p:cNvGrpSpPr/>
            <p:nvPr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228" name="Google Shape;228;p21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29" name="Google Shape;229;p21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1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1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2" name="Google Shape;232;p21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6" name="Google Shape;236;p21"/>
          <p:cNvSpPr/>
          <p:nvPr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</p:grpSpPr>
        <p:sp>
          <p:nvSpPr>
            <p:cNvPr id="28" name="Google Shape;28;p3"/>
            <p:cNvSpPr/>
            <p:nvPr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65704" y="248706"/>
              <a:ext cx="608632" cy="121615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3"/>
          <p:cNvGrpSpPr/>
          <p:nvPr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48" name="Google Shape;48;p3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0" y="3075806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2" type="body"/>
          </p:nvPr>
        </p:nvSpPr>
        <p:spPr>
          <a:xfrm>
            <a:off x="-148" y="372387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9" name="Google Shape;59;p3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60" name="Google Shape;60;p3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65" name="Google Shape;65;p3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70" name="Google Shape;70;p3"/>
            <p:cNvGrpSpPr/>
            <p:nvPr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868144" y="-853769"/>
                <a:ext cx="495969" cy="1049255"/>
              </a:xfrm>
              <a:custGeom>
                <a:pathLst>
                  <a:path extrusionOk="0" h="1049255" w="495969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939427" y="102551"/>
                <a:ext cx="364003" cy="92935"/>
              </a:xfrm>
              <a:custGeom>
                <a:pathLst>
                  <a:path extrusionOk="0" h="92935" w="364003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893989" y="-857099"/>
                <a:ext cx="444279" cy="350537"/>
              </a:xfrm>
              <a:custGeom>
                <a:pathLst>
                  <a:path extrusionOk="0" h="350537" w="444279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" name="Google Shape;74;p3"/>
            <p:cNvSpPr/>
            <p:nvPr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04862" y="-1556"/>
              <a:ext cx="143653" cy="453224"/>
            </a:xfrm>
            <a:custGeom>
              <a:pathLst>
                <a:path extrusionOk="0" h="453224" w="143653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flipH="1">
              <a:off x="5807099" y="-1556"/>
              <a:ext cx="143653" cy="453224"/>
            </a:xfrm>
            <a:custGeom>
              <a:pathLst>
                <a:path extrusionOk="0" h="453224" w="143653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6"/>
          <p:cNvSpPr/>
          <p:nvPr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6"/>
          <p:cNvGrpSpPr/>
          <p:nvPr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85" name="Google Shape;85;p6"/>
            <p:cNvSpPr/>
            <p:nvPr/>
          </p:nvSpPr>
          <p:spPr>
            <a:xfrm>
              <a:off x="4572000" y="1408870"/>
              <a:ext cx="4569687" cy="3734730"/>
            </a:xfrm>
            <a:custGeom>
              <a:pathLst>
                <a:path extrusionOk="0" h="3734730" w="4569687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6"/>
            <p:cNvGrpSpPr/>
            <p:nvPr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87" name="Google Shape;87;p6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88" name="Google Shape;88;p6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6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6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" name="Google Shape;91;p6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Hello Slide Layout">
  <p:cSld name="1_Hello Slide Layout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7"/>
          <p:cNvGrpSpPr/>
          <p:nvPr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98" name="Google Shape;98;p7"/>
            <p:cNvGrpSpPr/>
            <p:nvPr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4765704" y="248706"/>
                <a:ext cx="608632" cy="1216152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7"/>
            <p:cNvGrpSpPr/>
            <p:nvPr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118" name="Google Shape;118;p7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19" name="Google Shape;119;p7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7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7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" name="Google Shape;122;p7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7"/>
          <p:cNvSpPr txBox="1"/>
          <p:nvPr>
            <p:ph idx="2" type="body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8" name="Google Shape;128;p7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29" name="Google Shape;129;p7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7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134" name="Google Shape;134;p7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2" type="body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2" name="Google Shape;142;p8"/>
          <p:cNvGrpSpPr/>
          <p:nvPr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144" name="Google Shape;144;p8"/>
              <p:cNvSpPr/>
              <p:nvPr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8"/>
            <p:cNvSpPr/>
            <p:nvPr/>
          </p:nvSpPr>
          <p:spPr>
            <a:xfrm>
              <a:off x="0" y="3170955"/>
              <a:ext cx="2544134" cy="1972545"/>
            </a:xfrm>
            <a:custGeom>
              <a:pathLst>
                <a:path extrusionOk="0" h="1972545" w="2544134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9" name="Google Shape;149;p8"/>
            <p:cNvGrpSpPr/>
            <p:nvPr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50" name="Google Shape;150;p8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51" name="Google Shape;151;p8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8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8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" name="Google Shape;154;p8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8"/>
          <p:cNvSpPr/>
          <p:nvPr/>
        </p:nvSpPr>
        <p:spPr>
          <a:xfrm>
            <a:off x="251520" y="339502"/>
            <a:ext cx="8640960" cy="4464496"/>
          </a:xfrm>
          <a:prstGeom prst="frame">
            <a:avLst>
              <a:gd fmla="val 1236" name="adj1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9"/>
          <p:cNvGrpSpPr/>
          <p:nvPr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161" name="Google Shape;161;p9"/>
            <p:cNvSpPr/>
            <p:nvPr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797105" y="1404992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9"/>
          <p:cNvSpPr/>
          <p:nvPr>
            <p:ph idx="3" type="pic"/>
          </p:nvPr>
        </p:nvSpPr>
        <p:spPr>
          <a:xfrm>
            <a:off x="3787227" y="1312181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9"/>
          <p:cNvSpPr/>
          <p:nvPr>
            <p:ph idx="4" type="pic"/>
          </p:nvPr>
        </p:nvSpPr>
        <p:spPr>
          <a:xfrm>
            <a:off x="2059035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9"/>
          <p:cNvSpPr/>
          <p:nvPr>
            <p:ph idx="5" type="pic"/>
          </p:nvPr>
        </p:nvSpPr>
        <p:spPr>
          <a:xfrm>
            <a:off x="330843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9"/>
          <p:cNvSpPr/>
          <p:nvPr>
            <p:ph idx="6" type="pic"/>
          </p:nvPr>
        </p:nvSpPr>
        <p:spPr>
          <a:xfrm>
            <a:off x="7243611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9"/>
          <p:cNvSpPr/>
          <p:nvPr>
            <p:ph idx="7" type="pic"/>
          </p:nvPr>
        </p:nvSpPr>
        <p:spPr>
          <a:xfrm>
            <a:off x="5515419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solidFill>
          <a:schemeClr val="accen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0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75" name="Google Shape;17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180" name="Google Shape;1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8600" y="987574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>
            <p:ph idx="3" type="pic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stackoverflow.com/questions/11531845/how-to-go-about-creating-an-interactive-map-in-android" TargetMode="External"/><Relationship Id="rId10" Type="http://schemas.openxmlformats.org/officeDocument/2006/relationships/hyperlink" Target="https://developer.android.com/training/keyboard-input/commands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studio/index.html" TargetMode="External"/><Relationship Id="rId4" Type="http://schemas.openxmlformats.org/officeDocument/2006/relationships/hyperlink" Target="https://www.sqlite.org/releaselog/3_22_0.html" TargetMode="External"/><Relationship Id="rId9" Type="http://schemas.openxmlformats.org/officeDocument/2006/relationships/hyperlink" Target="https://developer.android.com/training/basics/firstapp/running-app.html" TargetMode="External"/><Relationship Id="rId5" Type="http://schemas.openxmlformats.org/officeDocument/2006/relationships/hyperlink" Target="https://developers.google.com/maps/documentation/android-api/start" TargetMode="External"/><Relationship Id="rId6" Type="http://schemas.openxmlformats.org/officeDocument/2006/relationships/hyperlink" Target="https://www.androidtutorialpoint.com/intermediate/android-map-app-showing-current-location-android/" TargetMode="External"/><Relationship Id="rId7" Type="http://schemas.openxmlformats.org/officeDocument/2006/relationships/hyperlink" Target="http://www.c-sharpcorner.com/article/how-to-be-working-with-multiple-activities-and-navigate-the-activities-in-androi/" TargetMode="External"/><Relationship Id="rId8" Type="http://schemas.openxmlformats.org/officeDocument/2006/relationships/hyperlink" Target="https://developer.android.com/training/basics/firstapp/starting-activity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rXfDWoOrRt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107504" y="2139702"/>
            <a:ext cx="4211960" cy="492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TEAM 5 - KSUG</a:t>
            </a:r>
            <a:r>
              <a:rPr lang="en-US"/>
              <a:t>o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 txBox="1"/>
          <p:nvPr>
            <p:ph idx="2" type="body"/>
          </p:nvPr>
        </p:nvSpPr>
        <p:spPr>
          <a:xfrm>
            <a:off x="395536" y="2715766"/>
            <a:ext cx="2232396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Albert Lim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Anthony Schell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Chase Godwin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Dayton Chamberlin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Nick Wilson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Patrick Hilerio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3003798"/>
            <a:ext cx="1439392" cy="155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1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What’s Next?</a:t>
            </a:r>
            <a:endParaRPr/>
          </a:p>
        </p:txBody>
      </p:sp>
      <p:sp>
        <p:nvSpPr>
          <p:cNvPr id="732" name="Google Shape;732;p31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Discuss next step of the progress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Future Implementations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p32"/>
          <p:cNvGrpSpPr/>
          <p:nvPr/>
        </p:nvGrpSpPr>
        <p:grpSpPr>
          <a:xfrm>
            <a:off x="3854258" y="1609292"/>
            <a:ext cx="3332582" cy="3338722"/>
            <a:chOff x="3203848" y="1440435"/>
            <a:chExt cx="3332582" cy="3338722"/>
          </a:xfrm>
        </p:grpSpPr>
        <p:sp>
          <p:nvSpPr>
            <p:cNvPr id="741" name="Google Shape;741;p32"/>
            <p:cNvSpPr/>
            <p:nvPr/>
          </p:nvSpPr>
          <p:spPr>
            <a:xfrm>
              <a:off x="3203848" y="1440435"/>
              <a:ext cx="108000" cy="3112591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fmla="val 5431834" name="adj1"/>
                <a:gd fmla="val 10817112" name="adj2"/>
                <a:gd fmla="val 24281" name="adj3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 rot="-5400000">
              <a:off x="6084168" y="4326895"/>
              <a:ext cx="452262" cy="452262"/>
            </a:xfrm>
            <a:prstGeom prst="blockArc">
              <a:avLst>
                <a:gd fmla="val 5431834" name="adj1"/>
                <a:gd fmla="val 10817112" name="adj2"/>
                <a:gd fmla="val 24281" name="adj3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32"/>
          <p:cNvSpPr/>
          <p:nvPr/>
        </p:nvSpPr>
        <p:spPr>
          <a:xfrm>
            <a:off x="685906" y="1813543"/>
            <a:ext cx="3736032" cy="9020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792027" y="1922570"/>
            <a:ext cx="540000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8" name="Google Shape;748;p32"/>
          <p:cNvGrpSpPr/>
          <p:nvPr/>
        </p:nvGrpSpPr>
        <p:grpSpPr>
          <a:xfrm>
            <a:off x="1427932" y="1925224"/>
            <a:ext cx="2878588" cy="678692"/>
            <a:chOff x="803640" y="3362835"/>
            <a:chExt cx="2059657" cy="678692"/>
          </a:xfrm>
        </p:grpSpPr>
        <p:sp>
          <p:nvSpPr>
            <p:cNvPr id="749" name="Google Shape;749;p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Overlook of Marietta and Kennesaw Campus.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Basic Campus Map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p32"/>
          <p:cNvSpPr txBox="1"/>
          <p:nvPr/>
        </p:nvSpPr>
        <p:spPr>
          <a:xfrm>
            <a:off x="829373" y="2064515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694290" y="2797185"/>
            <a:ext cx="3736032" cy="9020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800411" y="2906212"/>
            <a:ext cx="544693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" name="Google Shape;754;p32"/>
          <p:cNvGrpSpPr/>
          <p:nvPr/>
        </p:nvGrpSpPr>
        <p:grpSpPr>
          <a:xfrm>
            <a:off x="1436312" y="2908866"/>
            <a:ext cx="2878577" cy="678692"/>
            <a:chOff x="803640" y="3362835"/>
            <a:chExt cx="2059657" cy="678692"/>
          </a:xfrm>
        </p:grpSpPr>
        <p:sp>
          <p:nvSpPr>
            <p:cNvPr id="755" name="Google Shape;755;p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Search and get directions on any locations of KSU campuses.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Interactive Campus Map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32"/>
          <p:cNvSpPr txBox="1"/>
          <p:nvPr/>
        </p:nvSpPr>
        <p:spPr>
          <a:xfrm>
            <a:off x="837757" y="3048157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702674" y="3791809"/>
            <a:ext cx="3727648" cy="9020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808795" y="3900836"/>
            <a:ext cx="544693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0" name="Google Shape;760;p32"/>
          <p:cNvGrpSpPr/>
          <p:nvPr/>
        </p:nvGrpSpPr>
        <p:grpSpPr>
          <a:xfrm>
            <a:off x="1436208" y="3829594"/>
            <a:ext cx="2878776" cy="862355"/>
            <a:chOff x="803640" y="3327239"/>
            <a:chExt cx="2059800" cy="862355"/>
          </a:xfrm>
        </p:grpSpPr>
        <p:sp>
          <p:nvSpPr>
            <p:cNvPr id="761" name="Google Shape;761;p32"/>
            <p:cNvSpPr txBox="1"/>
            <p:nvPr/>
          </p:nvSpPr>
          <p:spPr>
            <a:xfrm>
              <a:off x="803640" y="3543263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all event notifications from departments and campus news in a single place.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2"/>
            <p:cNvSpPr txBox="1"/>
            <p:nvPr/>
          </p:nvSpPr>
          <p:spPr>
            <a:xfrm>
              <a:off x="803640" y="3327239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Events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3" name="Google Shape;763;p32"/>
          <p:cNvSpPr txBox="1"/>
          <p:nvPr/>
        </p:nvSpPr>
        <p:spPr>
          <a:xfrm>
            <a:off x="846141" y="4042781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4" name="Google Shape;764;p32"/>
          <p:cNvGrpSpPr/>
          <p:nvPr/>
        </p:nvGrpSpPr>
        <p:grpSpPr>
          <a:xfrm>
            <a:off x="5767918" y="1234860"/>
            <a:ext cx="2758049" cy="2928608"/>
            <a:chOff x="4848046" y="3681671"/>
            <a:chExt cx="2758049" cy="2928608"/>
          </a:xfrm>
        </p:grpSpPr>
        <p:sp>
          <p:nvSpPr>
            <p:cNvPr id="765" name="Google Shape;765;p32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pathLst>
                <a:path extrusionOk="0" h="2192671" w="2192670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985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 flipH="1" rot="-2700000">
              <a:off x="5218102" y="4038815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 flipH="1" rot="-5400000">
              <a:off x="4956046" y="4745638"/>
              <a:ext cx="144000" cy="360000"/>
            </a:xfrm>
            <a:prstGeom prst="roundRect">
              <a:avLst>
                <a:gd fmla="val 5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32"/>
          <p:cNvSpPr txBox="1"/>
          <p:nvPr/>
        </p:nvSpPr>
        <p:spPr>
          <a:xfrm>
            <a:off x="4572000" y="4227934"/>
            <a:ext cx="21006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Expected and Bonus Features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32"/>
          <p:cNvGrpSpPr/>
          <p:nvPr/>
        </p:nvGrpSpPr>
        <p:grpSpPr>
          <a:xfrm>
            <a:off x="6695459" y="1883158"/>
            <a:ext cx="677334" cy="1442553"/>
            <a:chOff x="6777274" y="1831284"/>
            <a:chExt cx="552841" cy="1177414"/>
          </a:xfrm>
        </p:grpSpPr>
        <p:grpSp>
          <p:nvGrpSpPr>
            <p:cNvPr id="776" name="Google Shape;776;p32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777" name="Google Shape;777;p32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pathLst>
                  <a:path extrusionOk="0" h="1121399" w="726841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pathLst>
                  <a:path extrusionOk="0" h="244742" w="298274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9" name="Google Shape;779;p32"/>
            <p:cNvSpPr/>
            <p:nvPr/>
          </p:nvSpPr>
          <p:spPr>
            <a:xfrm>
              <a:off x="6777274" y="2572267"/>
              <a:ext cx="552841" cy="436431"/>
            </a:xfrm>
            <a:custGeom>
              <a:pathLst>
                <a:path extrusionOk="0" h="738371" w="935319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0" name="Google Shape;780;p32"/>
          <p:cNvSpPr/>
          <p:nvPr/>
        </p:nvSpPr>
        <p:spPr>
          <a:xfrm>
            <a:off x="685906" y="818919"/>
            <a:ext cx="3736032" cy="90205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2"/>
          <p:cNvSpPr/>
          <p:nvPr/>
        </p:nvSpPr>
        <p:spPr>
          <a:xfrm>
            <a:off x="792027" y="927946"/>
            <a:ext cx="540000" cy="6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Google Shape;782;p32"/>
          <p:cNvGrpSpPr/>
          <p:nvPr/>
        </p:nvGrpSpPr>
        <p:grpSpPr>
          <a:xfrm>
            <a:off x="1427932" y="930600"/>
            <a:ext cx="2878588" cy="678692"/>
            <a:chOff x="803640" y="3362835"/>
            <a:chExt cx="2059657" cy="678692"/>
          </a:xfrm>
        </p:grpSpPr>
        <p:sp>
          <p:nvSpPr>
            <p:cNvPr id="783" name="Google Shape;783;p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real-time bus location for your next ride!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BOB Bus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p32"/>
          <p:cNvSpPr txBox="1"/>
          <p:nvPr/>
        </p:nvSpPr>
        <p:spPr>
          <a:xfrm>
            <a:off x="829373" y="1069891"/>
            <a:ext cx="4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3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KSUG</a:t>
            </a:r>
            <a:r>
              <a:rPr lang="en-US"/>
              <a:t>o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3"/>
          <p:cNvSpPr txBox="1"/>
          <p:nvPr>
            <p:ph idx="2" type="body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33"/>
          <p:cNvGrpSpPr/>
          <p:nvPr/>
        </p:nvGrpSpPr>
        <p:grpSpPr>
          <a:xfrm>
            <a:off x="3059832" y="555526"/>
            <a:ext cx="5760640" cy="4248472"/>
            <a:chOff x="3687661" y="1203598"/>
            <a:chExt cx="2388954" cy="4229380"/>
          </a:xfrm>
        </p:grpSpPr>
        <p:sp>
          <p:nvSpPr>
            <p:cNvPr id="793" name="Google Shape;793;p33"/>
            <p:cNvSpPr txBox="1"/>
            <p:nvPr/>
          </p:nvSpPr>
          <p:spPr>
            <a:xfrm>
              <a:off x="3687661" y="1568863"/>
              <a:ext cx="2388954" cy="3864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Android Studio &amp; SQLite - 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https://developer.android.com/studio/index.html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https://www.sqlite.org/releaselog/3_22_0.html</a:t>
              </a:r>
              <a:endParaRPr sz="13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Google Maps Android API Help -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5"/>
                </a:rPr>
                <a:t>https://developers.google.com/maps/documentation/android-api/start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6"/>
                </a:rPr>
                <a:t>https://www.androidtutorialpoint.com/intermediate/android-map-app-showing-current-location-android/</a:t>
              </a:r>
              <a:endParaRPr sz="13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Android Studio Research &amp; Troubleshooting -</a:t>
              </a:r>
              <a:endParaRPr/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7"/>
                </a:rPr>
                <a:t>http://www.c-sharpcorner.com/article/how-to-be-working-with-multiple-activities-and-navigate-the-activities-in-androi/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8"/>
                </a:rPr>
                <a:t>https://developer.android.com/training/basics/firstapp/starting-activity.html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9"/>
                </a:rPr>
                <a:t>https://developer.android.com/training/basics/firstapp/running-app.html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https://developer.android.com/training/keyboard-input/commands.html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300" u="sng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1"/>
                </a:rPr>
                <a:t>https://stackoverflow.com/questions/11531845/how-to-go-about-creating-an-interactive-map-in-android</a:t>
              </a:r>
              <a:endParaRPr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3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Works Cited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4"/>
          <p:cNvSpPr txBox="1"/>
          <p:nvPr>
            <p:ph idx="1" type="body"/>
          </p:nvPr>
        </p:nvSpPr>
        <p:spPr>
          <a:xfrm>
            <a:off x="76200" y="3456806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4"/>
          <p:cNvSpPr txBox="1"/>
          <p:nvPr>
            <p:ph idx="2" type="body"/>
          </p:nvPr>
        </p:nvSpPr>
        <p:spPr>
          <a:xfrm>
            <a:off x="76052" y="4104878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179511" y="2143048"/>
            <a:ext cx="1217198" cy="1217254"/>
          </a:xfrm>
          <a:custGeom>
            <a:pathLst>
              <a:path extrusionOk="0" h="1217254" w="1217198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1207294" y="1561169"/>
            <a:ext cx="189467" cy="1040153"/>
          </a:xfrm>
          <a:custGeom>
            <a:pathLst>
              <a:path extrusionOk="0" h="1040153" w="189467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23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255" name="Google Shape;255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Basic Functionality</a:t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Discuss features and status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23"/>
          <p:cNvSpPr/>
          <p:nvPr/>
        </p:nvSpPr>
        <p:spPr>
          <a:xfrm rot="-5400000">
            <a:off x="2096802" y="125013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950152" y="421885"/>
            <a:ext cx="726841" cy="1121399"/>
          </a:xfrm>
          <a:custGeom>
            <a:pathLst>
              <a:path extrusionOk="0" h="1121399" w="726841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1164435" y="190079"/>
            <a:ext cx="298274" cy="244742"/>
          </a:xfrm>
          <a:custGeom>
            <a:pathLst>
              <a:path extrusionOk="0" h="244742" w="298274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23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264" name="Google Shape;264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Demo current KSUG</a:t>
              </a:r>
              <a:r>
                <a:rPr lang="en-US" sz="1200">
                  <a:solidFill>
                    <a:srgbClr val="595959"/>
                  </a:solidFill>
                </a:rPr>
                <a:t>o</a:t>
              </a:r>
              <a:r>
                <a:rPr b="0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app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3"/>
          <p:cNvSpPr/>
          <p:nvPr/>
        </p:nvSpPr>
        <p:spPr>
          <a:xfrm rot="-5400000">
            <a:off x="2096802" y="211584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23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270" name="Google Shape;270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Technology Details</a:t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Learning curves and implementation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23"/>
          <p:cNvSpPr/>
          <p:nvPr/>
        </p:nvSpPr>
        <p:spPr>
          <a:xfrm rot="-5400000">
            <a:off x="2096802" y="298155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276" name="Google Shape;276;p23"/>
            <p:cNvSpPr/>
            <p:nvPr/>
          </p:nvSpPr>
          <p:spPr>
            <a:xfrm>
              <a:off x="2175371" y="1762964"/>
              <a:ext cx="5040560" cy="322659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What’s Next?</a:t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175371" y="2032239"/>
              <a:ext cx="5040560" cy="290393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Discuss next step of the progress</a:t>
              </a:r>
              <a:endPara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3"/>
          <p:cNvSpPr/>
          <p:nvPr/>
        </p:nvSpPr>
        <p:spPr>
          <a:xfrm rot="-5400000">
            <a:off x="2096802" y="3847267"/>
            <a:ext cx="838984" cy="792088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Basic Functionality</a:t>
            </a:r>
            <a:endParaRPr/>
          </a:p>
        </p:txBody>
      </p:sp>
      <p:sp>
        <p:nvSpPr>
          <p:cNvPr id="285" name="Google Shape;285;p24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Discuss features and status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Basic Features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25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</p:grpSpPr>
        <p:sp>
          <p:nvSpPr>
            <p:cNvPr id="293" name="Google Shape;293;p25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25"/>
          <p:cNvGrpSpPr/>
          <p:nvPr/>
        </p:nvGrpSpPr>
        <p:grpSpPr>
          <a:xfrm>
            <a:off x="3407288" y="2031141"/>
            <a:ext cx="1020696" cy="1020696"/>
            <a:chOff x="3623312" y="1131590"/>
            <a:chExt cx="1020696" cy="1020696"/>
          </a:xfrm>
        </p:grpSpPr>
        <p:sp>
          <p:nvSpPr>
            <p:cNvPr id="296" name="Google Shape;296;p25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5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</p:grpSpPr>
        <p:sp>
          <p:nvSpPr>
            <p:cNvPr id="299" name="Google Shape;299;p25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25"/>
          <p:cNvGrpSpPr/>
          <p:nvPr/>
        </p:nvGrpSpPr>
        <p:grpSpPr>
          <a:xfrm flipH="1">
            <a:off x="4758402" y="2008270"/>
            <a:ext cx="1020696" cy="1020696"/>
            <a:chOff x="3623312" y="1131590"/>
            <a:chExt cx="1020696" cy="1020696"/>
          </a:xfrm>
        </p:grpSpPr>
        <p:sp>
          <p:nvSpPr>
            <p:cNvPr id="302" name="Google Shape;302;p25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5"/>
          <p:cNvGrpSpPr/>
          <p:nvPr/>
        </p:nvGrpSpPr>
        <p:grpSpPr>
          <a:xfrm flipH="1">
            <a:off x="4895548" y="3050509"/>
            <a:ext cx="1020696" cy="1020696"/>
            <a:chOff x="3623312" y="1131590"/>
            <a:chExt cx="1020696" cy="1020696"/>
          </a:xfrm>
        </p:grpSpPr>
        <p:sp>
          <p:nvSpPr>
            <p:cNvPr id="305" name="Google Shape;305;p25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25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25"/>
          <p:cNvGrpSpPr/>
          <p:nvPr/>
        </p:nvGrpSpPr>
        <p:grpSpPr>
          <a:xfrm flipH="1">
            <a:off x="4606577" y="987960"/>
            <a:ext cx="1020696" cy="1020696"/>
            <a:chOff x="3623312" y="1131590"/>
            <a:chExt cx="1020696" cy="1020696"/>
          </a:xfrm>
        </p:grpSpPr>
        <p:sp>
          <p:nvSpPr>
            <p:cNvPr id="309" name="Google Shape;309;p25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25"/>
          <p:cNvSpPr/>
          <p:nvPr/>
        </p:nvSpPr>
        <p:spPr>
          <a:xfrm>
            <a:off x="4758402" y="2992438"/>
            <a:ext cx="71247" cy="215106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4895547" y="3928438"/>
            <a:ext cx="94754" cy="121506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25"/>
          <p:cNvGrpSpPr/>
          <p:nvPr/>
        </p:nvGrpSpPr>
        <p:grpSpPr>
          <a:xfrm>
            <a:off x="880389" y="1066241"/>
            <a:ext cx="2539483" cy="678692"/>
            <a:chOff x="803640" y="3362835"/>
            <a:chExt cx="2059657" cy="678692"/>
          </a:xfrm>
        </p:grpSpPr>
        <p:sp>
          <p:nvSpPr>
            <p:cNvPr id="316" name="Google Shape;316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Find, contact, and locate KSU staffs.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Contact Directory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5"/>
          <p:cNvGrpSpPr/>
          <p:nvPr/>
        </p:nvGrpSpPr>
        <p:grpSpPr>
          <a:xfrm>
            <a:off x="781978" y="2079031"/>
            <a:ext cx="2539483" cy="678692"/>
            <a:chOff x="803640" y="3362835"/>
            <a:chExt cx="2059657" cy="678692"/>
          </a:xfrm>
        </p:grpSpPr>
        <p:sp>
          <p:nvSpPr>
            <p:cNvPr id="319" name="Google Shape;319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Emergency services available for KSU communities. 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Emergency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25"/>
          <p:cNvGrpSpPr/>
          <p:nvPr/>
        </p:nvGrpSpPr>
        <p:grpSpPr>
          <a:xfrm>
            <a:off x="683568" y="3091821"/>
            <a:ext cx="2539483" cy="678692"/>
            <a:chOff x="803640" y="3362835"/>
            <a:chExt cx="2059657" cy="678692"/>
          </a:xfrm>
        </p:grpSpPr>
        <p:sp>
          <p:nvSpPr>
            <p:cNvPr id="322" name="Google Shape;322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real-time updates about KSU from social media.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Newsfeed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5"/>
          <p:cNvGrpSpPr/>
          <p:nvPr/>
        </p:nvGrpSpPr>
        <p:grpSpPr>
          <a:xfrm>
            <a:off x="5890512" y="2106205"/>
            <a:ext cx="2539483" cy="678692"/>
            <a:chOff x="803640" y="3362835"/>
            <a:chExt cx="2059657" cy="678692"/>
          </a:xfrm>
        </p:grpSpPr>
        <p:sp>
          <p:nvSpPr>
            <p:cNvPr id="325" name="Google Shape;325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connected with various KSU clubs and organizations.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Owl Life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25"/>
          <p:cNvGrpSpPr/>
          <p:nvPr/>
        </p:nvGrpSpPr>
        <p:grpSpPr>
          <a:xfrm>
            <a:off x="5920949" y="3119026"/>
            <a:ext cx="2539483" cy="678692"/>
            <a:chOff x="803640" y="3362835"/>
            <a:chExt cx="2059657" cy="678692"/>
          </a:xfrm>
        </p:grpSpPr>
        <p:sp>
          <p:nvSpPr>
            <p:cNvPr id="328" name="Google Shape;328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Find and apply your next career with KSU career services system.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Handshake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25"/>
          <p:cNvSpPr/>
          <p:nvPr/>
        </p:nvSpPr>
        <p:spPr>
          <a:xfrm>
            <a:off x="5225014" y="3368820"/>
            <a:ext cx="406779" cy="321606"/>
          </a:xfrm>
          <a:custGeom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4606576" y="1903500"/>
            <a:ext cx="88398" cy="324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25"/>
          <p:cNvGrpSpPr/>
          <p:nvPr/>
        </p:nvGrpSpPr>
        <p:grpSpPr>
          <a:xfrm>
            <a:off x="5920949" y="1063812"/>
            <a:ext cx="2539483" cy="678692"/>
            <a:chOff x="803640" y="3362835"/>
            <a:chExt cx="2059657" cy="678692"/>
          </a:xfrm>
        </p:grpSpPr>
        <p:sp>
          <p:nvSpPr>
            <p:cNvPr id="333" name="Google Shape;333;p2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Access courses, notifications, and assignments.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D2L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25"/>
          <p:cNvSpPr/>
          <p:nvPr/>
        </p:nvSpPr>
        <p:spPr>
          <a:xfrm>
            <a:off x="3605558" y="3396025"/>
            <a:ext cx="352834" cy="352834"/>
          </a:xfrm>
          <a:custGeom>
            <a:pathLst>
              <a:path extrusionOk="0" h="3960000" w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865" y="1250152"/>
            <a:ext cx="515116" cy="51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5"/>
          <p:cNvSpPr/>
          <p:nvPr/>
        </p:nvSpPr>
        <p:spPr>
          <a:xfrm rot="-5400000">
            <a:off x="4916991" y="1263678"/>
            <a:ext cx="408905" cy="442625"/>
          </a:xfrm>
          <a:custGeom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3536548" y="2152950"/>
            <a:ext cx="747879" cy="74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5"/>
          <p:cNvPicPr preferRelativeResize="0"/>
          <p:nvPr/>
        </p:nvPicPr>
        <p:blipFill rotWithShape="1">
          <a:blip r:embed="rId5">
            <a:alphaModFix amt="70000"/>
          </a:blip>
          <a:srcRect b="0" l="0" r="0" t="0"/>
          <a:stretch/>
        </p:blipFill>
        <p:spPr>
          <a:xfrm>
            <a:off x="4973675" y="2236758"/>
            <a:ext cx="590148" cy="59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6"/>
          <p:cNvGrpSpPr/>
          <p:nvPr/>
        </p:nvGrpSpPr>
        <p:grpSpPr>
          <a:xfrm>
            <a:off x="3677222" y="1928585"/>
            <a:ext cx="1800183" cy="1832423"/>
            <a:chOff x="3923928" y="1226655"/>
            <a:chExt cx="1800183" cy="1832423"/>
          </a:xfrm>
        </p:grpSpPr>
        <p:grpSp>
          <p:nvGrpSpPr>
            <p:cNvPr id="346" name="Google Shape;346;p26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</p:grpSpPr>
          <p:sp>
            <p:nvSpPr>
              <p:cNvPr id="347" name="Google Shape;347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7" name="Google Shape;357;p26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</p:grpSpPr>
          <p:sp>
            <p:nvSpPr>
              <p:cNvPr id="358" name="Google Shape;358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8" name="Google Shape;368;p26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</p:grpSpPr>
          <p:sp>
            <p:nvSpPr>
              <p:cNvPr id="369" name="Google Shape;369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9" name="Google Shape;379;p26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</p:grpSpPr>
          <p:sp>
            <p:nvSpPr>
              <p:cNvPr id="380" name="Google Shape;380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26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</p:grpSpPr>
          <p:sp>
            <p:nvSpPr>
              <p:cNvPr id="391" name="Google Shape;391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26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</p:grpSpPr>
          <p:sp>
            <p:nvSpPr>
              <p:cNvPr id="402" name="Google Shape;402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26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</p:grpSpPr>
          <p:sp>
            <p:nvSpPr>
              <p:cNvPr id="413" name="Google Shape;413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3" name="Google Shape;423;p26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</p:grpSpPr>
          <p:sp>
            <p:nvSpPr>
              <p:cNvPr id="424" name="Google Shape;424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4" name="Google Shape;434;p26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</p:grpSpPr>
          <p:sp>
            <p:nvSpPr>
              <p:cNvPr id="435" name="Google Shape;435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5" name="Google Shape;445;p26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</p:grpSpPr>
          <p:sp>
            <p:nvSpPr>
              <p:cNvPr id="446" name="Google Shape;446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6" name="Google Shape;456;p26"/>
          <p:cNvGrpSpPr/>
          <p:nvPr/>
        </p:nvGrpSpPr>
        <p:grpSpPr>
          <a:xfrm>
            <a:off x="6392663" y="1928585"/>
            <a:ext cx="1800183" cy="1832423"/>
            <a:chOff x="3923928" y="1226655"/>
            <a:chExt cx="1800183" cy="1832423"/>
          </a:xfrm>
        </p:grpSpPr>
        <p:grpSp>
          <p:nvGrpSpPr>
            <p:cNvPr id="457" name="Google Shape;457;p26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</p:grpSpPr>
          <p:sp>
            <p:nvSpPr>
              <p:cNvPr id="458" name="Google Shape;458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" name="Google Shape;468;p26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</p:grpSpPr>
          <p:sp>
            <p:nvSpPr>
              <p:cNvPr id="469" name="Google Shape;469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26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</p:grpSpPr>
          <p:sp>
            <p:nvSpPr>
              <p:cNvPr id="480" name="Google Shape;480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0" name="Google Shape;490;p26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</p:grpSpPr>
          <p:sp>
            <p:nvSpPr>
              <p:cNvPr id="491" name="Google Shape;491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26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</p:grpSpPr>
          <p:sp>
            <p:nvSpPr>
              <p:cNvPr id="502" name="Google Shape;502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2" name="Google Shape;512;p26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</p:grpSpPr>
          <p:sp>
            <p:nvSpPr>
              <p:cNvPr id="513" name="Google Shape;513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3" name="Google Shape;523;p26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</p:grpSpPr>
          <p:sp>
            <p:nvSpPr>
              <p:cNvPr id="524" name="Google Shape;524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26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</p:grpSpPr>
          <p:sp>
            <p:nvSpPr>
              <p:cNvPr id="535" name="Google Shape;535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" name="Google Shape;545;p26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</p:grpSpPr>
          <p:sp>
            <p:nvSpPr>
              <p:cNvPr id="546" name="Google Shape;546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6" name="Google Shape;556;p26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</p:grpSpPr>
          <p:sp>
            <p:nvSpPr>
              <p:cNvPr id="557" name="Google Shape;557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7" name="Google Shape;567;p2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Overall Status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 ARE </a:t>
            </a:r>
            <a:r>
              <a:rPr lang="en-US"/>
              <a:t>ON TRACK</a:t>
            </a: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grpSp>
        <p:nvGrpSpPr>
          <p:cNvPr id="569" name="Google Shape;569;p26"/>
          <p:cNvGrpSpPr/>
          <p:nvPr/>
        </p:nvGrpSpPr>
        <p:grpSpPr>
          <a:xfrm>
            <a:off x="955608" y="1931210"/>
            <a:ext cx="1800183" cy="1832423"/>
            <a:chOff x="963093" y="1142955"/>
            <a:chExt cx="1800183" cy="1832423"/>
          </a:xfrm>
        </p:grpSpPr>
        <p:grpSp>
          <p:nvGrpSpPr>
            <p:cNvPr id="570" name="Google Shape;570;p26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</p:grpSpPr>
          <p:sp>
            <p:nvSpPr>
              <p:cNvPr id="571" name="Google Shape;571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1" name="Google Shape;581;p26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</p:grpSpPr>
          <p:sp>
            <p:nvSpPr>
              <p:cNvPr id="582" name="Google Shape;582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2" name="Google Shape;592;p26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</p:grpSpPr>
          <p:sp>
            <p:nvSpPr>
              <p:cNvPr id="593" name="Google Shape;593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4" name="Google Shape;614;p26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615" name="Google Shape;615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p26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</p:grpSpPr>
          <p:sp>
            <p:nvSpPr>
              <p:cNvPr id="626" name="Google Shape;626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6" name="Google Shape;636;p26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</p:grpSpPr>
          <p:sp>
            <p:nvSpPr>
              <p:cNvPr id="637" name="Google Shape;637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7" name="Google Shape;647;p26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</p:grpSpPr>
          <p:sp>
            <p:nvSpPr>
              <p:cNvPr id="648" name="Google Shape;648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8" name="Google Shape;658;p26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</p:grpSpPr>
          <p:sp>
            <p:nvSpPr>
              <p:cNvPr id="659" name="Google Shape;659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9" name="Google Shape;669;p26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</p:grpSpPr>
          <p:sp>
            <p:nvSpPr>
              <p:cNvPr id="670" name="Google Shape;670;p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0" name="Google Shape;680;p26"/>
          <p:cNvSpPr/>
          <p:nvPr/>
        </p:nvSpPr>
        <p:spPr>
          <a:xfrm>
            <a:off x="1514396" y="1171345"/>
            <a:ext cx="682607" cy="682607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6"/>
          <p:cNvSpPr/>
          <p:nvPr/>
        </p:nvSpPr>
        <p:spPr>
          <a:xfrm>
            <a:off x="4230652" y="1171345"/>
            <a:ext cx="682607" cy="682607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6"/>
          <p:cNvSpPr/>
          <p:nvPr/>
        </p:nvSpPr>
        <p:spPr>
          <a:xfrm>
            <a:off x="6946907" y="1171345"/>
            <a:ext cx="682607" cy="682607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6"/>
          <p:cNvSpPr txBox="1"/>
          <p:nvPr/>
        </p:nvSpPr>
        <p:spPr>
          <a:xfrm>
            <a:off x="1304292" y="1327982"/>
            <a:ext cx="10966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6"/>
          <p:cNvSpPr txBox="1"/>
          <p:nvPr/>
        </p:nvSpPr>
        <p:spPr>
          <a:xfrm>
            <a:off x="4241931" y="1320116"/>
            <a:ext cx="664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60%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6"/>
          <p:cNvSpPr txBox="1"/>
          <p:nvPr/>
        </p:nvSpPr>
        <p:spPr>
          <a:xfrm>
            <a:off x="6952719" y="1312251"/>
            <a:ext cx="6645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26"/>
          <p:cNvGrpSpPr/>
          <p:nvPr/>
        </p:nvGrpSpPr>
        <p:grpSpPr>
          <a:xfrm>
            <a:off x="899592" y="3835641"/>
            <a:ext cx="1894373" cy="1048024"/>
            <a:chOff x="746808" y="3362835"/>
            <a:chExt cx="2160016" cy="1048024"/>
          </a:xfrm>
        </p:grpSpPr>
        <p:sp>
          <p:nvSpPr>
            <p:cNvPr id="687" name="Google Shape;687;p26"/>
            <p:cNvSpPr txBox="1"/>
            <p:nvPr/>
          </p:nvSpPr>
          <p:spPr>
            <a:xfrm>
              <a:off x="746808" y="3579862"/>
              <a:ext cx="216001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All of the basic functionalities have been fully implemented and working as designed.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Basic Features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p26"/>
          <p:cNvGrpSpPr/>
          <p:nvPr/>
        </p:nvGrpSpPr>
        <p:grpSpPr>
          <a:xfrm>
            <a:off x="3486423" y="3835616"/>
            <a:ext cx="2213723" cy="1080459"/>
            <a:chOff x="803627" y="3362810"/>
            <a:chExt cx="2524200" cy="1080459"/>
          </a:xfrm>
        </p:grpSpPr>
        <p:sp>
          <p:nvSpPr>
            <p:cNvPr id="690" name="Google Shape;690;p26"/>
            <p:cNvSpPr txBox="1"/>
            <p:nvPr/>
          </p:nvSpPr>
          <p:spPr>
            <a:xfrm>
              <a:off x="803626" y="3579869"/>
              <a:ext cx="25242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The expected features </a:t>
              </a:r>
              <a:r>
                <a:rPr lang="en-US" sz="1200">
                  <a:solidFill>
                    <a:srgbClr val="3F3F3F"/>
                  </a:solidFill>
                </a:rPr>
                <a:t>are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still progress. Design and basic implementation has been started.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6"/>
            <p:cNvSpPr txBox="1"/>
            <p:nvPr/>
          </p:nvSpPr>
          <p:spPr>
            <a:xfrm>
              <a:off x="1035838" y="3362810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Expected Features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26"/>
          <p:cNvGrpSpPr/>
          <p:nvPr/>
        </p:nvGrpSpPr>
        <p:grpSpPr>
          <a:xfrm>
            <a:off x="6392663" y="3835641"/>
            <a:ext cx="1806356" cy="863358"/>
            <a:chOff x="803640" y="3362835"/>
            <a:chExt cx="2059657" cy="863358"/>
          </a:xfrm>
        </p:grpSpPr>
        <p:sp>
          <p:nvSpPr>
            <p:cNvPr id="693" name="Google Shape;693;p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The design and plan have been started on the bonus features.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Bonus Features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7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/>
          </a:p>
        </p:txBody>
      </p:sp>
      <p:sp>
        <p:nvSpPr>
          <p:cNvPr id="700" name="Google Shape;700;p27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Demo current KSUG</a:t>
            </a:r>
            <a:r>
              <a:rPr lang="en-US">
                <a:solidFill>
                  <a:srgbClr val="595959"/>
                </a:solidFill>
              </a:rPr>
              <a:t>o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app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8"/>
          <p:cNvSpPr txBox="1"/>
          <p:nvPr>
            <p:ph idx="1" type="body"/>
          </p:nvPr>
        </p:nvSpPr>
        <p:spPr>
          <a:xfrm>
            <a:off x="2699792" y="3147814"/>
            <a:ext cx="389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1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8"/>
          <p:cNvSpPr txBox="1"/>
          <p:nvPr>
            <p:ph idx="2" type="body"/>
          </p:nvPr>
        </p:nvSpPr>
        <p:spPr>
          <a:xfrm>
            <a:off x="2699792" y="3795886"/>
            <a:ext cx="3894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VIDEO LINK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Technology Details</a:t>
            </a:r>
            <a:endParaRPr/>
          </a:p>
        </p:txBody>
      </p:sp>
      <p:sp>
        <p:nvSpPr>
          <p:cNvPr id="712" name="Google Shape;712;p29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 curves and implementation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Technology Details</a:t>
            </a: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8" name="Google Shape;718;p30"/>
          <p:cNvGraphicFramePr/>
          <p:nvPr/>
        </p:nvGraphicFramePr>
        <p:xfrm>
          <a:off x="406417" y="1006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{DDB8219E-4F8E-45C6-911D-A48AF3FB9B23}</a:tableStyleId>
              </a:tblPr>
              <a:tblGrid>
                <a:gridCol w="1823875"/>
              </a:tblGrid>
              <a:tr h="48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Android Studio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60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Starting from zero knowledge of Android mobile development, the group is able to deliver a fully functional app that integrates with multiple APIs.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9" name="Google Shape;719;p3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0" name="Google Shape;7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58" y="1444520"/>
            <a:ext cx="1302382" cy="13023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1" name="Google Shape;721;p30"/>
          <p:cNvGraphicFramePr/>
          <p:nvPr/>
        </p:nvGraphicFramePr>
        <p:xfrm>
          <a:off x="2491022" y="10034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{DDB8219E-4F8E-45C6-911D-A48AF3FB9B23}</a:tableStyleId>
              </a:tblPr>
              <a:tblGrid>
                <a:gridCol w="1823875"/>
              </a:tblGrid>
              <a:tr h="48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AWS Debian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60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AWS Debian is used to host the data that are located in MySQL database.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2" name="Google Shape;722;p30"/>
          <p:cNvGraphicFramePr/>
          <p:nvPr/>
        </p:nvGraphicFramePr>
        <p:xfrm>
          <a:off x="4575627" y="10006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{DDB8219E-4F8E-45C6-911D-A48AF3FB9B23}</a:tableStyleId>
              </a:tblPr>
              <a:tblGrid>
                <a:gridCol w="1823875"/>
              </a:tblGrid>
              <a:tr h="48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MySQL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60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MySQL is used as the database that holds dummy data for KSU GO development.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3" name="Google Shape;723;p30"/>
          <p:cNvGraphicFramePr/>
          <p:nvPr/>
        </p:nvGraphicFramePr>
        <p:xfrm>
          <a:off x="6660232" y="989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{DDB8219E-4F8E-45C6-911D-A48AF3FB9B23}</a:tableStyleId>
              </a:tblPr>
              <a:tblGrid>
                <a:gridCol w="1823875"/>
              </a:tblGrid>
              <a:tr h="48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Express.js</a:t>
                      </a:r>
                      <a:endParaRPr b="1" sz="14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5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t/>
                      </a:r>
                      <a:endParaRPr b="1" sz="32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1607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3F3F3F"/>
                          </a:solidFill>
                        </a:rPr>
                        <a:t>The API is made with Express JS, and connects the mobile application to the MySQL database.</a:t>
                      </a:r>
                      <a:endParaRPr/>
                    </a:p>
                  </a:txBody>
                  <a:tcPr marT="45725" marB="45725" marR="91450" marL="91450" anchor="ctr">
                    <a:lnL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24" name="Google Shape;72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5693" y="1687649"/>
            <a:ext cx="1554522" cy="81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1739" y="1687649"/>
            <a:ext cx="1331640" cy="6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0300" y="1741756"/>
            <a:ext cx="2123728" cy="70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