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notesMasterIdLst>
    <p:notesMasterId r:id="rId21"/>
  </p:notesMasterIdLst>
  <p:sldIdLst>
    <p:sldId id="256" r:id="rId2"/>
    <p:sldId id="265" r:id="rId3"/>
    <p:sldId id="270" r:id="rId4"/>
    <p:sldId id="269" r:id="rId5"/>
    <p:sldId id="274" r:id="rId6"/>
    <p:sldId id="271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BAFBBDC-EA00-443C-BFFC-7D8E35463BD0}">
          <p14:sldIdLst>
            <p14:sldId id="256"/>
            <p14:sldId id="265"/>
            <p14:sldId id="270"/>
            <p14:sldId id="269"/>
            <p14:sldId id="274"/>
            <p14:sldId id="271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6B9E"/>
    <a:srgbClr val="7BD2F0"/>
    <a:srgbClr val="8FDAF4"/>
    <a:srgbClr val="1B98CC"/>
    <a:srgbClr val="286D9F"/>
    <a:srgbClr val="5F77EF"/>
    <a:srgbClr val="FF874B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3C77D-275B-9159-5F8C-6294126E0E5D}" v="18" dt="2025-06-27T02:29:48.303"/>
    <p1510:client id="{FE5C3902-9C03-4B0D-845F-BF60CE1B6873}" v="97" dt="2025-06-27T10:21:16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48" autoAdjust="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BCBDB-174D-4B84-9DF9-810B7372C0B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5928AB-202F-4D2A-B289-41E184A188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BO" sz="2200" dirty="0"/>
            <a:t>Educación rural en Bolivia presenta múltiples desafíos</a:t>
          </a:r>
          <a:endParaRPr lang="en-US" sz="2200" dirty="0"/>
        </a:p>
      </dgm:t>
    </dgm:pt>
    <dgm:pt modelId="{A46110DB-C261-4BB4-98DA-026A6B3B0D63}" type="parTrans" cxnId="{CFACCAF2-9D3B-4A7B-B4C2-95913DFE2DA7}">
      <dgm:prSet/>
      <dgm:spPr/>
      <dgm:t>
        <a:bodyPr/>
        <a:lstStyle/>
        <a:p>
          <a:endParaRPr lang="en-US" sz="2200"/>
        </a:p>
      </dgm:t>
    </dgm:pt>
    <dgm:pt modelId="{37CB9457-67E5-40E7-A612-AA2E1929EF4B}" type="sibTrans" cxnId="{CFACCAF2-9D3B-4A7B-B4C2-95913DFE2DA7}">
      <dgm:prSet/>
      <dgm:spPr/>
      <dgm:t>
        <a:bodyPr/>
        <a:lstStyle/>
        <a:p>
          <a:pPr>
            <a:lnSpc>
              <a:spcPct val="100000"/>
            </a:lnSpc>
          </a:pPr>
          <a:endParaRPr lang="en-US" sz="2200"/>
        </a:p>
      </dgm:t>
    </dgm:pt>
    <dgm:pt modelId="{10DD1A48-D299-48C9-A84A-409B5A900A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BO" sz="2200" dirty="0"/>
            <a:t>Propuesta: Usar ciencia de datos y Machine Learning para predecir la reprobación</a:t>
          </a:r>
          <a:endParaRPr lang="en-US" sz="2200" dirty="0"/>
        </a:p>
      </dgm:t>
    </dgm:pt>
    <dgm:pt modelId="{F577B9B5-C5D9-434E-B562-951865C4E680}" type="parTrans" cxnId="{C7AE7EFB-7D61-482D-AA4D-1C20228596FC}">
      <dgm:prSet/>
      <dgm:spPr/>
      <dgm:t>
        <a:bodyPr/>
        <a:lstStyle/>
        <a:p>
          <a:endParaRPr lang="en-US" sz="2200"/>
        </a:p>
      </dgm:t>
    </dgm:pt>
    <dgm:pt modelId="{AC1F0F7C-CF42-476A-8527-D184362CC81D}" type="sibTrans" cxnId="{C7AE7EFB-7D61-482D-AA4D-1C20228596FC}">
      <dgm:prSet/>
      <dgm:spPr/>
      <dgm:t>
        <a:bodyPr/>
        <a:lstStyle/>
        <a:p>
          <a:endParaRPr lang="en-US" sz="2200"/>
        </a:p>
      </dgm:t>
    </dgm:pt>
    <dgm:pt modelId="{2C06EE8D-3B03-4B65-AF74-4445BD6849AD}" type="pres">
      <dgm:prSet presAssocID="{4E6BCBDB-174D-4B84-9DF9-810B7372C0B5}" presName="root" presStyleCnt="0">
        <dgm:presLayoutVars>
          <dgm:dir/>
          <dgm:resizeHandles val="exact"/>
        </dgm:presLayoutVars>
      </dgm:prSet>
      <dgm:spPr/>
    </dgm:pt>
    <dgm:pt modelId="{3266C6EB-7580-4255-B614-5BAD2B445A58}" type="pres">
      <dgm:prSet presAssocID="{4E6BCBDB-174D-4B84-9DF9-810B7372C0B5}" presName="container" presStyleCnt="0">
        <dgm:presLayoutVars>
          <dgm:dir/>
          <dgm:resizeHandles val="exact"/>
        </dgm:presLayoutVars>
      </dgm:prSet>
      <dgm:spPr/>
    </dgm:pt>
    <dgm:pt modelId="{39D7DE8C-1423-4C65-9150-1D1E7D3FD52D}" type="pres">
      <dgm:prSet presAssocID="{7D5928AB-202F-4D2A-B289-41E184A1880C}" presName="compNode" presStyleCnt="0"/>
      <dgm:spPr/>
    </dgm:pt>
    <dgm:pt modelId="{AD23F4BD-40A1-4D7B-9D54-38B4DC59882C}" type="pres">
      <dgm:prSet presAssocID="{7D5928AB-202F-4D2A-B289-41E184A1880C}" presName="iconBgRect" presStyleLbl="bgShp" presStyleIdx="0" presStyleCnt="2"/>
      <dgm:spPr/>
    </dgm:pt>
    <dgm:pt modelId="{E71793AD-2230-469D-B6B1-7785676A5224}" type="pres">
      <dgm:prSet presAssocID="{7D5928AB-202F-4D2A-B289-41E184A1880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D7BFBE7-A58A-4503-B80A-B692F439E88B}" type="pres">
      <dgm:prSet presAssocID="{7D5928AB-202F-4D2A-B289-41E184A1880C}" presName="spaceRect" presStyleCnt="0"/>
      <dgm:spPr/>
    </dgm:pt>
    <dgm:pt modelId="{CB754EC8-BDFC-48D0-B007-6D7D5AAB094B}" type="pres">
      <dgm:prSet presAssocID="{7D5928AB-202F-4D2A-B289-41E184A1880C}" presName="textRect" presStyleLbl="revTx" presStyleIdx="0" presStyleCnt="2">
        <dgm:presLayoutVars>
          <dgm:chMax val="1"/>
          <dgm:chPref val="1"/>
        </dgm:presLayoutVars>
      </dgm:prSet>
      <dgm:spPr/>
    </dgm:pt>
    <dgm:pt modelId="{0D1A2E59-EDA4-4E19-ADA8-838FCF0BB2BE}" type="pres">
      <dgm:prSet presAssocID="{37CB9457-67E5-40E7-A612-AA2E1929EF4B}" presName="sibTrans" presStyleLbl="sibTrans2D1" presStyleIdx="0" presStyleCnt="0"/>
      <dgm:spPr/>
    </dgm:pt>
    <dgm:pt modelId="{B2551AB4-D199-4432-BE77-1EA8306791D4}" type="pres">
      <dgm:prSet presAssocID="{10DD1A48-D299-48C9-A84A-409B5A900A3A}" presName="compNode" presStyleCnt="0"/>
      <dgm:spPr/>
    </dgm:pt>
    <dgm:pt modelId="{4A943BCC-B643-42F4-8784-F529C0C21A8B}" type="pres">
      <dgm:prSet presAssocID="{10DD1A48-D299-48C9-A84A-409B5A900A3A}" presName="iconBgRect" presStyleLbl="bgShp" presStyleIdx="1" presStyleCnt="2"/>
      <dgm:spPr/>
    </dgm:pt>
    <dgm:pt modelId="{B329954D-B608-40E6-8A88-15C8A87312A7}" type="pres">
      <dgm:prSet presAssocID="{10DD1A48-D299-48C9-A84A-409B5A900A3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9E09A42-CC9F-4574-922D-45868B2660C0}" type="pres">
      <dgm:prSet presAssocID="{10DD1A48-D299-48C9-A84A-409B5A900A3A}" presName="spaceRect" presStyleCnt="0"/>
      <dgm:spPr/>
    </dgm:pt>
    <dgm:pt modelId="{B6CC84FC-B7EF-4D1D-90AF-ECAE7E4C7C2C}" type="pres">
      <dgm:prSet presAssocID="{10DD1A48-D299-48C9-A84A-409B5A900A3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67DD632-75CA-4D68-9605-A4B2ECFB8BD0}" type="presOf" srcId="{10DD1A48-D299-48C9-A84A-409B5A900A3A}" destId="{B6CC84FC-B7EF-4D1D-90AF-ECAE7E4C7C2C}" srcOrd="0" destOrd="0" presId="urn:microsoft.com/office/officeart/2018/2/layout/IconCircleList"/>
    <dgm:cxn modelId="{C1D3F26E-2B1B-4DE9-970E-D1676AC63BCC}" type="presOf" srcId="{37CB9457-67E5-40E7-A612-AA2E1929EF4B}" destId="{0D1A2E59-EDA4-4E19-ADA8-838FCF0BB2BE}" srcOrd="0" destOrd="0" presId="urn:microsoft.com/office/officeart/2018/2/layout/IconCircleList"/>
    <dgm:cxn modelId="{40639988-A305-404A-89DE-A377D99DE41B}" type="presOf" srcId="{4E6BCBDB-174D-4B84-9DF9-810B7372C0B5}" destId="{2C06EE8D-3B03-4B65-AF74-4445BD6849AD}" srcOrd="0" destOrd="0" presId="urn:microsoft.com/office/officeart/2018/2/layout/IconCircleList"/>
    <dgm:cxn modelId="{2BCBADD1-5FA4-4563-B4A7-8DD33C1C5477}" type="presOf" srcId="{7D5928AB-202F-4D2A-B289-41E184A1880C}" destId="{CB754EC8-BDFC-48D0-B007-6D7D5AAB094B}" srcOrd="0" destOrd="0" presId="urn:microsoft.com/office/officeart/2018/2/layout/IconCircleList"/>
    <dgm:cxn modelId="{CFACCAF2-9D3B-4A7B-B4C2-95913DFE2DA7}" srcId="{4E6BCBDB-174D-4B84-9DF9-810B7372C0B5}" destId="{7D5928AB-202F-4D2A-B289-41E184A1880C}" srcOrd="0" destOrd="0" parTransId="{A46110DB-C261-4BB4-98DA-026A6B3B0D63}" sibTransId="{37CB9457-67E5-40E7-A612-AA2E1929EF4B}"/>
    <dgm:cxn modelId="{C7AE7EFB-7D61-482D-AA4D-1C20228596FC}" srcId="{4E6BCBDB-174D-4B84-9DF9-810B7372C0B5}" destId="{10DD1A48-D299-48C9-A84A-409B5A900A3A}" srcOrd="1" destOrd="0" parTransId="{F577B9B5-C5D9-434E-B562-951865C4E680}" sibTransId="{AC1F0F7C-CF42-476A-8527-D184362CC81D}"/>
    <dgm:cxn modelId="{A38964A2-940F-470C-996E-91E4807D0B96}" type="presParOf" srcId="{2C06EE8D-3B03-4B65-AF74-4445BD6849AD}" destId="{3266C6EB-7580-4255-B614-5BAD2B445A58}" srcOrd="0" destOrd="0" presId="urn:microsoft.com/office/officeart/2018/2/layout/IconCircleList"/>
    <dgm:cxn modelId="{53733525-0BBC-402A-B7C9-64C8E19B140F}" type="presParOf" srcId="{3266C6EB-7580-4255-B614-5BAD2B445A58}" destId="{39D7DE8C-1423-4C65-9150-1D1E7D3FD52D}" srcOrd="0" destOrd="0" presId="urn:microsoft.com/office/officeart/2018/2/layout/IconCircleList"/>
    <dgm:cxn modelId="{C6CC481B-032A-4EF0-AE8C-3E44726DD1DE}" type="presParOf" srcId="{39D7DE8C-1423-4C65-9150-1D1E7D3FD52D}" destId="{AD23F4BD-40A1-4D7B-9D54-38B4DC59882C}" srcOrd="0" destOrd="0" presId="urn:microsoft.com/office/officeart/2018/2/layout/IconCircleList"/>
    <dgm:cxn modelId="{7D8C6E9C-9CEC-4849-B267-9E67070E5CCD}" type="presParOf" srcId="{39D7DE8C-1423-4C65-9150-1D1E7D3FD52D}" destId="{E71793AD-2230-469D-B6B1-7785676A5224}" srcOrd="1" destOrd="0" presId="urn:microsoft.com/office/officeart/2018/2/layout/IconCircleList"/>
    <dgm:cxn modelId="{8320CD62-D84F-41A8-B148-A7A7307FB70A}" type="presParOf" srcId="{39D7DE8C-1423-4C65-9150-1D1E7D3FD52D}" destId="{AD7BFBE7-A58A-4503-B80A-B692F439E88B}" srcOrd="2" destOrd="0" presId="urn:microsoft.com/office/officeart/2018/2/layout/IconCircleList"/>
    <dgm:cxn modelId="{A804F379-1E6D-4EA0-B76F-BEA4E2ECE217}" type="presParOf" srcId="{39D7DE8C-1423-4C65-9150-1D1E7D3FD52D}" destId="{CB754EC8-BDFC-48D0-B007-6D7D5AAB094B}" srcOrd="3" destOrd="0" presId="urn:microsoft.com/office/officeart/2018/2/layout/IconCircleList"/>
    <dgm:cxn modelId="{6DB9AC0C-B2C2-4211-867E-55ACA6241245}" type="presParOf" srcId="{3266C6EB-7580-4255-B614-5BAD2B445A58}" destId="{0D1A2E59-EDA4-4E19-ADA8-838FCF0BB2BE}" srcOrd="1" destOrd="0" presId="urn:microsoft.com/office/officeart/2018/2/layout/IconCircleList"/>
    <dgm:cxn modelId="{C65694F0-E150-456A-B592-7D43655D557C}" type="presParOf" srcId="{3266C6EB-7580-4255-B614-5BAD2B445A58}" destId="{B2551AB4-D199-4432-BE77-1EA8306791D4}" srcOrd="2" destOrd="0" presId="urn:microsoft.com/office/officeart/2018/2/layout/IconCircleList"/>
    <dgm:cxn modelId="{4D3CAA54-84C7-422F-BFFA-5FAF2D08EAC6}" type="presParOf" srcId="{B2551AB4-D199-4432-BE77-1EA8306791D4}" destId="{4A943BCC-B643-42F4-8784-F529C0C21A8B}" srcOrd="0" destOrd="0" presId="urn:microsoft.com/office/officeart/2018/2/layout/IconCircleList"/>
    <dgm:cxn modelId="{AA16226E-1DC2-487B-A2EA-E6D9B9B2572B}" type="presParOf" srcId="{B2551AB4-D199-4432-BE77-1EA8306791D4}" destId="{B329954D-B608-40E6-8A88-15C8A87312A7}" srcOrd="1" destOrd="0" presId="urn:microsoft.com/office/officeart/2018/2/layout/IconCircleList"/>
    <dgm:cxn modelId="{64F38A1A-5F34-4770-ADBF-8B6DD7B3390E}" type="presParOf" srcId="{B2551AB4-D199-4432-BE77-1EA8306791D4}" destId="{79E09A42-CC9F-4574-922D-45868B2660C0}" srcOrd="2" destOrd="0" presId="urn:microsoft.com/office/officeart/2018/2/layout/IconCircleList"/>
    <dgm:cxn modelId="{054D9994-BF67-45D3-94EB-C8E96E9AA79C}" type="presParOf" srcId="{B2551AB4-D199-4432-BE77-1EA8306791D4}" destId="{B6CC84FC-B7EF-4D1D-90AF-ECAE7E4C7C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2821F7-FF0E-41AF-8D58-23870B0A6A3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D5C2FF-2F73-4AA7-803A-31A7FA1489D2}">
      <dgm:prSet/>
      <dgm:spPr/>
      <dgm:t>
        <a:bodyPr/>
        <a:lstStyle/>
        <a:p>
          <a:r>
            <a:rPr lang="en-GB" dirty="0"/>
            <a:t>Alta </a:t>
          </a:r>
          <a:r>
            <a:rPr lang="en-GB" dirty="0" err="1"/>
            <a:t>tasa</a:t>
          </a:r>
          <a:r>
            <a:rPr lang="en-GB" dirty="0"/>
            <a:t> de </a:t>
          </a:r>
          <a:r>
            <a:rPr lang="en-GB" dirty="0" err="1"/>
            <a:t>reprobación</a:t>
          </a:r>
          <a:r>
            <a:rPr lang="en-GB" dirty="0"/>
            <a:t> </a:t>
          </a:r>
          <a:r>
            <a:rPr lang="en-GB" dirty="0" err="1"/>
            <a:t>en</a:t>
          </a:r>
          <a:r>
            <a:rPr lang="en-GB" dirty="0"/>
            <a:t> zonas rurales</a:t>
          </a:r>
          <a:endParaRPr lang="en-US" dirty="0"/>
        </a:p>
      </dgm:t>
    </dgm:pt>
    <dgm:pt modelId="{5E9B9583-65EE-44DB-AA8D-E2B1092046E7}" type="parTrans" cxnId="{FD552AF7-72FA-4852-AE04-93C4FF3E62C9}">
      <dgm:prSet/>
      <dgm:spPr/>
      <dgm:t>
        <a:bodyPr/>
        <a:lstStyle/>
        <a:p>
          <a:endParaRPr lang="en-US"/>
        </a:p>
      </dgm:t>
    </dgm:pt>
    <dgm:pt modelId="{44180772-2652-425B-B826-20526439EE09}" type="sibTrans" cxnId="{FD552AF7-72FA-4852-AE04-93C4FF3E62C9}">
      <dgm:prSet/>
      <dgm:spPr/>
      <dgm:t>
        <a:bodyPr/>
        <a:lstStyle/>
        <a:p>
          <a:endParaRPr lang="en-US"/>
        </a:p>
      </dgm:t>
    </dgm:pt>
    <dgm:pt modelId="{42962F5B-E053-46AC-9EC2-9F67CF054C5E}">
      <dgm:prSet/>
      <dgm:spPr/>
      <dgm:t>
        <a:bodyPr/>
        <a:lstStyle/>
        <a:p>
          <a:r>
            <a:rPr lang="en-GB" dirty="0" err="1"/>
            <a:t>Intervención</a:t>
          </a:r>
          <a:r>
            <a:rPr lang="en-GB" dirty="0"/>
            <a:t> </a:t>
          </a:r>
          <a:r>
            <a:rPr lang="en-GB" dirty="0" err="1"/>
            <a:t>docente</a:t>
          </a:r>
          <a:r>
            <a:rPr lang="en-GB" dirty="0"/>
            <a:t> </a:t>
          </a:r>
          <a:r>
            <a:rPr lang="en-GB" dirty="0" err="1"/>
            <a:t>tardía</a:t>
          </a:r>
          <a:endParaRPr lang="en-US" dirty="0"/>
        </a:p>
      </dgm:t>
    </dgm:pt>
    <dgm:pt modelId="{B8063B3C-FA5D-4F39-9F59-C9BA21CC0CDD}" type="parTrans" cxnId="{C9DC2CD2-7001-4358-B309-20CF3ED2417B}">
      <dgm:prSet/>
      <dgm:spPr/>
      <dgm:t>
        <a:bodyPr/>
        <a:lstStyle/>
        <a:p>
          <a:endParaRPr lang="en-US"/>
        </a:p>
      </dgm:t>
    </dgm:pt>
    <dgm:pt modelId="{DF080D37-2BF7-4C55-9B74-7718E3F1EAEA}" type="sibTrans" cxnId="{C9DC2CD2-7001-4358-B309-20CF3ED2417B}">
      <dgm:prSet/>
      <dgm:spPr/>
      <dgm:t>
        <a:bodyPr/>
        <a:lstStyle/>
        <a:p>
          <a:endParaRPr lang="en-US"/>
        </a:p>
      </dgm:t>
    </dgm:pt>
    <dgm:pt modelId="{98664FAA-3AA0-45F9-AEE8-B540FCAAC81B}" type="pres">
      <dgm:prSet presAssocID="{BE2821F7-FF0E-41AF-8D58-23870B0A6A3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D1C9CD-39B2-4B17-8DC7-53DA9F1448BE}" type="pres">
      <dgm:prSet presAssocID="{75D5C2FF-2F73-4AA7-803A-31A7FA1489D2}" presName="hierRoot1" presStyleCnt="0"/>
      <dgm:spPr/>
    </dgm:pt>
    <dgm:pt modelId="{7CD7D02A-12FF-4F23-9E39-D4071791B4D9}" type="pres">
      <dgm:prSet presAssocID="{75D5C2FF-2F73-4AA7-803A-31A7FA1489D2}" presName="composite" presStyleCnt="0"/>
      <dgm:spPr/>
    </dgm:pt>
    <dgm:pt modelId="{232D4C16-DD26-423B-A739-F2E06F80E3E0}" type="pres">
      <dgm:prSet presAssocID="{75D5C2FF-2F73-4AA7-803A-31A7FA1489D2}" presName="background" presStyleLbl="node0" presStyleIdx="0" presStyleCnt="2"/>
      <dgm:spPr/>
    </dgm:pt>
    <dgm:pt modelId="{CF1187DB-88C3-4844-BDFA-841E7B6D01B0}" type="pres">
      <dgm:prSet presAssocID="{75D5C2FF-2F73-4AA7-803A-31A7FA1489D2}" presName="text" presStyleLbl="fgAcc0" presStyleIdx="0" presStyleCnt="2">
        <dgm:presLayoutVars>
          <dgm:chPref val="3"/>
        </dgm:presLayoutVars>
      </dgm:prSet>
      <dgm:spPr/>
    </dgm:pt>
    <dgm:pt modelId="{0902E227-6A28-4E08-8BEE-F6FEF574C075}" type="pres">
      <dgm:prSet presAssocID="{75D5C2FF-2F73-4AA7-803A-31A7FA1489D2}" presName="hierChild2" presStyleCnt="0"/>
      <dgm:spPr/>
    </dgm:pt>
    <dgm:pt modelId="{F5F34898-0562-41DE-BB43-DCE96F8EE16E}" type="pres">
      <dgm:prSet presAssocID="{42962F5B-E053-46AC-9EC2-9F67CF054C5E}" presName="hierRoot1" presStyleCnt="0"/>
      <dgm:spPr/>
    </dgm:pt>
    <dgm:pt modelId="{B831FADE-2381-4A8C-908A-15E44E623D28}" type="pres">
      <dgm:prSet presAssocID="{42962F5B-E053-46AC-9EC2-9F67CF054C5E}" presName="composite" presStyleCnt="0"/>
      <dgm:spPr/>
    </dgm:pt>
    <dgm:pt modelId="{EC0694B8-6454-4466-A3FC-91BB5A434F34}" type="pres">
      <dgm:prSet presAssocID="{42962F5B-E053-46AC-9EC2-9F67CF054C5E}" presName="background" presStyleLbl="node0" presStyleIdx="1" presStyleCnt="2"/>
      <dgm:spPr/>
    </dgm:pt>
    <dgm:pt modelId="{5FBAD90D-566F-4614-A08D-8EB0481D59D8}" type="pres">
      <dgm:prSet presAssocID="{42962F5B-E053-46AC-9EC2-9F67CF054C5E}" presName="text" presStyleLbl="fgAcc0" presStyleIdx="1" presStyleCnt="2">
        <dgm:presLayoutVars>
          <dgm:chPref val="3"/>
        </dgm:presLayoutVars>
      </dgm:prSet>
      <dgm:spPr/>
    </dgm:pt>
    <dgm:pt modelId="{FA0503F1-6B80-433D-93C4-74D7C9DB598D}" type="pres">
      <dgm:prSet presAssocID="{42962F5B-E053-46AC-9EC2-9F67CF054C5E}" presName="hierChild2" presStyleCnt="0"/>
      <dgm:spPr/>
    </dgm:pt>
  </dgm:ptLst>
  <dgm:cxnLst>
    <dgm:cxn modelId="{7423938C-F51D-4A74-8992-3B381BBE33A2}" type="presOf" srcId="{42962F5B-E053-46AC-9EC2-9F67CF054C5E}" destId="{5FBAD90D-566F-4614-A08D-8EB0481D59D8}" srcOrd="0" destOrd="0" presId="urn:microsoft.com/office/officeart/2005/8/layout/hierarchy1"/>
    <dgm:cxn modelId="{604E11B0-7FC6-46D7-B676-267FF42D5A9D}" type="presOf" srcId="{75D5C2FF-2F73-4AA7-803A-31A7FA1489D2}" destId="{CF1187DB-88C3-4844-BDFA-841E7B6D01B0}" srcOrd="0" destOrd="0" presId="urn:microsoft.com/office/officeart/2005/8/layout/hierarchy1"/>
    <dgm:cxn modelId="{C9DC2CD2-7001-4358-B309-20CF3ED2417B}" srcId="{BE2821F7-FF0E-41AF-8D58-23870B0A6A38}" destId="{42962F5B-E053-46AC-9EC2-9F67CF054C5E}" srcOrd="1" destOrd="0" parTransId="{B8063B3C-FA5D-4F39-9F59-C9BA21CC0CDD}" sibTransId="{DF080D37-2BF7-4C55-9B74-7718E3F1EAEA}"/>
    <dgm:cxn modelId="{D8FFC0F0-D3DC-4355-A722-4F76AF887685}" type="presOf" srcId="{BE2821F7-FF0E-41AF-8D58-23870B0A6A38}" destId="{98664FAA-3AA0-45F9-AEE8-B540FCAAC81B}" srcOrd="0" destOrd="0" presId="urn:microsoft.com/office/officeart/2005/8/layout/hierarchy1"/>
    <dgm:cxn modelId="{FD552AF7-72FA-4852-AE04-93C4FF3E62C9}" srcId="{BE2821F7-FF0E-41AF-8D58-23870B0A6A38}" destId="{75D5C2FF-2F73-4AA7-803A-31A7FA1489D2}" srcOrd="0" destOrd="0" parTransId="{5E9B9583-65EE-44DB-AA8D-E2B1092046E7}" sibTransId="{44180772-2652-425B-B826-20526439EE09}"/>
    <dgm:cxn modelId="{2E58DA26-95A2-4B81-9D17-8AE26302E29E}" type="presParOf" srcId="{98664FAA-3AA0-45F9-AEE8-B540FCAAC81B}" destId="{1DD1C9CD-39B2-4B17-8DC7-53DA9F1448BE}" srcOrd="0" destOrd="0" presId="urn:microsoft.com/office/officeart/2005/8/layout/hierarchy1"/>
    <dgm:cxn modelId="{7313AC8A-8EEA-4EB8-BD0D-D2016B88AD64}" type="presParOf" srcId="{1DD1C9CD-39B2-4B17-8DC7-53DA9F1448BE}" destId="{7CD7D02A-12FF-4F23-9E39-D4071791B4D9}" srcOrd="0" destOrd="0" presId="urn:microsoft.com/office/officeart/2005/8/layout/hierarchy1"/>
    <dgm:cxn modelId="{77EC3EEB-44ED-407E-9FD1-9068A26D5D99}" type="presParOf" srcId="{7CD7D02A-12FF-4F23-9E39-D4071791B4D9}" destId="{232D4C16-DD26-423B-A739-F2E06F80E3E0}" srcOrd="0" destOrd="0" presId="urn:microsoft.com/office/officeart/2005/8/layout/hierarchy1"/>
    <dgm:cxn modelId="{239CF988-B859-4467-B607-98202CFE034C}" type="presParOf" srcId="{7CD7D02A-12FF-4F23-9E39-D4071791B4D9}" destId="{CF1187DB-88C3-4844-BDFA-841E7B6D01B0}" srcOrd="1" destOrd="0" presId="urn:microsoft.com/office/officeart/2005/8/layout/hierarchy1"/>
    <dgm:cxn modelId="{F62041C3-9EE0-4AA8-B8C7-5E198DAA04DC}" type="presParOf" srcId="{1DD1C9CD-39B2-4B17-8DC7-53DA9F1448BE}" destId="{0902E227-6A28-4E08-8BEE-F6FEF574C075}" srcOrd="1" destOrd="0" presId="urn:microsoft.com/office/officeart/2005/8/layout/hierarchy1"/>
    <dgm:cxn modelId="{1B9A76CD-7DFE-443A-8CAE-D5DCD966AE39}" type="presParOf" srcId="{98664FAA-3AA0-45F9-AEE8-B540FCAAC81B}" destId="{F5F34898-0562-41DE-BB43-DCE96F8EE16E}" srcOrd="1" destOrd="0" presId="urn:microsoft.com/office/officeart/2005/8/layout/hierarchy1"/>
    <dgm:cxn modelId="{96BD31A3-5AD1-42C9-B4EA-EF9A2D0B524B}" type="presParOf" srcId="{F5F34898-0562-41DE-BB43-DCE96F8EE16E}" destId="{B831FADE-2381-4A8C-908A-15E44E623D28}" srcOrd="0" destOrd="0" presId="urn:microsoft.com/office/officeart/2005/8/layout/hierarchy1"/>
    <dgm:cxn modelId="{70C42B8B-0361-4538-9D8C-C799AB4DD3B1}" type="presParOf" srcId="{B831FADE-2381-4A8C-908A-15E44E623D28}" destId="{EC0694B8-6454-4466-A3FC-91BB5A434F34}" srcOrd="0" destOrd="0" presId="urn:microsoft.com/office/officeart/2005/8/layout/hierarchy1"/>
    <dgm:cxn modelId="{13CC5BE2-8106-4723-9FDA-F0EE4F5D3224}" type="presParOf" srcId="{B831FADE-2381-4A8C-908A-15E44E623D28}" destId="{5FBAD90D-566F-4614-A08D-8EB0481D59D8}" srcOrd="1" destOrd="0" presId="urn:microsoft.com/office/officeart/2005/8/layout/hierarchy1"/>
    <dgm:cxn modelId="{431699C8-3B6F-4C34-B94D-AB2AFC7FFDB0}" type="presParOf" srcId="{F5F34898-0562-41DE-BB43-DCE96F8EE16E}" destId="{FA0503F1-6B80-433D-93C4-74D7C9DB59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4E76CD-5F2E-4586-8239-2FCFC4291CB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641078-4D09-4763-92AB-D9EAD334FD66}">
      <dgm:prSet custT="1"/>
      <dgm:spPr/>
      <dgm:t>
        <a:bodyPr/>
        <a:lstStyle/>
        <a:p>
          <a:r>
            <a:rPr lang="en-GB" sz="2200" dirty="0" err="1"/>
            <a:t>Análisis</a:t>
          </a:r>
          <a:r>
            <a:rPr lang="en-GB" sz="2200" dirty="0"/>
            <a:t> </a:t>
          </a:r>
          <a:r>
            <a:rPr lang="en-GB" sz="2200" dirty="0" err="1"/>
            <a:t>limitado</a:t>
          </a:r>
          <a:r>
            <a:rPr lang="en-GB" sz="2200" dirty="0"/>
            <a:t> a </a:t>
          </a:r>
          <a:r>
            <a:rPr lang="en-GB" sz="2200" dirty="0" err="1"/>
            <a:t>una</a:t>
          </a:r>
          <a:r>
            <a:rPr lang="en-GB" sz="2200" dirty="0"/>
            <a:t> sola </a:t>
          </a:r>
          <a:r>
            <a:rPr lang="en-GB" sz="2200" dirty="0" err="1"/>
            <a:t>unidad</a:t>
          </a:r>
          <a:r>
            <a:rPr lang="en-GB" sz="2200" dirty="0"/>
            <a:t> </a:t>
          </a:r>
          <a:r>
            <a:rPr lang="en-GB" sz="2200" dirty="0" err="1"/>
            <a:t>educativa</a:t>
          </a:r>
          <a:endParaRPr lang="en-US" sz="2200" dirty="0"/>
        </a:p>
      </dgm:t>
    </dgm:pt>
    <dgm:pt modelId="{FA591827-3E0B-4521-BC9C-140EF400905C}" type="parTrans" cxnId="{DD67BCBC-B672-410F-B738-7255377A3AB7}">
      <dgm:prSet/>
      <dgm:spPr/>
      <dgm:t>
        <a:bodyPr/>
        <a:lstStyle/>
        <a:p>
          <a:endParaRPr lang="en-US"/>
        </a:p>
      </dgm:t>
    </dgm:pt>
    <dgm:pt modelId="{837CC21D-4FB4-43E0-97F2-313A8C287092}" type="sibTrans" cxnId="{DD67BCBC-B672-410F-B738-7255377A3AB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30EA4C8-B6E5-45EA-8EB3-BAA542073782}">
      <dgm:prSet custT="1"/>
      <dgm:spPr/>
      <dgm:t>
        <a:bodyPr/>
        <a:lstStyle/>
        <a:p>
          <a:r>
            <a:rPr lang="en-GB" sz="2200" dirty="0"/>
            <a:t>No se </a:t>
          </a:r>
          <a:r>
            <a:rPr lang="en-GB" sz="2200" dirty="0" err="1"/>
            <a:t>incluye</a:t>
          </a:r>
          <a:r>
            <a:rPr lang="en-GB" sz="2200" dirty="0"/>
            <a:t> </a:t>
          </a:r>
          <a:r>
            <a:rPr lang="en-GB" sz="2200" dirty="0" err="1"/>
            <a:t>información</a:t>
          </a:r>
          <a:r>
            <a:rPr lang="en-GB" sz="2200" dirty="0"/>
            <a:t> </a:t>
          </a:r>
          <a:r>
            <a:rPr lang="en-GB" sz="2200" dirty="0" err="1"/>
            <a:t>socioeconómica</a:t>
          </a:r>
          <a:r>
            <a:rPr lang="en-GB" sz="2200" dirty="0"/>
            <a:t> o </a:t>
          </a:r>
          <a:r>
            <a:rPr lang="en-GB" sz="2200" dirty="0" err="1"/>
            <a:t>emocional</a:t>
          </a:r>
          <a:endParaRPr lang="en-US" sz="2200" dirty="0"/>
        </a:p>
      </dgm:t>
    </dgm:pt>
    <dgm:pt modelId="{9BC2FF70-E2EB-42FB-815A-04BB84A4C097}" type="parTrans" cxnId="{BF6F7CE2-E1E8-40DC-A22F-77DD2C27DC70}">
      <dgm:prSet/>
      <dgm:spPr/>
      <dgm:t>
        <a:bodyPr/>
        <a:lstStyle/>
        <a:p>
          <a:endParaRPr lang="en-US"/>
        </a:p>
      </dgm:t>
    </dgm:pt>
    <dgm:pt modelId="{D84B84D3-15A0-4EE6-ACCE-3FFDE21B10E1}" type="sibTrans" cxnId="{BF6F7CE2-E1E8-40DC-A22F-77DD2C27DC7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5E0A17D-DF2B-414A-AAF2-82971F4A20C8}">
      <dgm:prSet custT="1"/>
      <dgm:spPr/>
      <dgm:t>
        <a:bodyPr/>
        <a:lstStyle/>
        <a:p>
          <a:r>
            <a:rPr lang="en-GB" sz="2200" dirty="0" err="1"/>
            <a:t>Posibles</a:t>
          </a:r>
          <a:r>
            <a:rPr lang="en-GB" sz="2200" dirty="0"/>
            <a:t> </a:t>
          </a:r>
          <a:r>
            <a:rPr lang="en-GB" sz="2200" dirty="0" err="1"/>
            <a:t>errores</a:t>
          </a:r>
          <a:r>
            <a:rPr lang="en-GB" sz="2200" dirty="0"/>
            <a:t> o </a:t>
          </a:r>
          <a:r>
            <a:rPr lang="en-GB" sz="2200" dirty="0" err="1"/>
            <a:t>vacíos</a:t>
          </a:r>
          <a:r>
            <a:rPr lang="en-GB" sz="2200" dirty="0"/>
            <a:t> </a:t>
          </a:r>
          <a:r>
            <a:rPr lang="en-GB" sz="2200" dirty="0" err="1"/>
            <a:t>en</a:t>
          </a:r>
          <a:r>
            <a:rPr lang="en-GB" sz="2200" dirty="0"/>
            <a:t> </a:t>
          </a:r>
          <a:r>
            <a:rPr lang="en-GB" sz="2200" dirty="0" err="1"/>
            <a:t>registros</a:t>
          </a:r>
          <a:r>
            <a:rPr lang="en-GB" sz="2200" dirty="0"/>
            <a:t> </a:t>
          </a:r>
          <a:r>
            <a:rPr lang="en-GB" sz="2200" dirty="0" err="1"/>
            <a:t>escolares</a:t>
          </a:r>
          <a:endParaRPr lang="en-US" sz="2200" dirty="0"/>
        </a:p>
      </dgm:t>
    </dgm:pt>
    <dgm:pt modelId="{769DC7A6-842E-4EE8-8CD9-8EAD0592539E}" type="parTrans" cxnId="{848FCBC5-E253-4B12-ACF7-BD23086716CD}">
      <dgm:prSet/>
      <dgm:spPr/>
      <dgm:t>
        <a:bodyPr/>
        <a:lstStyle/>
        <a:p>
          <a:endParaRPr lang="en-US"/>
        </a:p>
      </dgm:t>
    </dgm:pt>
    <dgm:pt modelId="{B4E45416-E909-4C8D-9545-D8319654944F}" type="sibTrans" cxnId="{848FCBC5-E253-4B12-ACF7-BD23086716C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4E4678D-24C6-4C08-96DB-D13FC3966E30}">
      <dgm:prSet custT="1"/>
      <dgm:spPr/>
      <dgm:t>
        <a:bodyPr/>
        <a:lstStyle/>
        <a:p>
          <a:r>
            <a:rPr lang="en-GB" sz="2200" dirty="0" err="1"/>
            <a:t>Cambios</a:t>
          </a:r>
          <a:r>
            <a:rPr lang="en-GB" sz="2200" dirty="0"/>
            <a:t> </a:t>
          </a:r>
          <a:r>
            <a:rPr lang="en-GB" sz="2200" dirty="0" err="1"/>
            <a:t>curriculares</a:t>
          </a:r>
          <a:r>
            <a:rPr lang="en-GB" sz="2200" dirty="0"/>
            <a:t> </a:t>
          </a:r>
          <a:r>
            <a:rPr lang="en-GB" sz="2200" dirty="0" err="1"/>
            <a:t>pueden</a:t>
          </a:r>
          <a:r>
            <a:rPr lang="en-GB" sz="2200" dirty="0"/>
            <a:t> </a:t>
          </a:r>
          <a:r>
            <a:rPr lang="en-GB" sz="2200" dirty="0" err="1"/>
            <a:t>afectar</a:t>
          </a:r>
          <a:r>
            <a:rPr lang="en-GB" sz="2200" dirty="0"/>
            <a:t> la </a:t>
          </a:r>
          <a:r>
            <a:rPr lang="en-GB" sz="2200" dirty="0" err="1"/>
            <a:t>uniformidad</a:t>
          </a:r>
          <a:r>
            <a:rPr lang="en-GB" sz="2200" dirty="0"/>
            <a:t> de </a:t>
          </a:r>
          <a:r>
            <a:rPr lang="en-GB" sz="2200" dirty="0" err="1"/>
            <a:t>los</a:t>
          </a:r>
          <a:r>
            <a:rPr lang="en-GB" sz="2200" dirty="0"/>
            <a:t> </a:t>
          </a:r>
          <a:r>
            <a:rPr lang="en-GB" sz="2200" dirty="0" err="1"/>
            <a:t>datos</a:t>
          </a:r>
          <a:endParaRPr lang="en-US" sz="2200" dirty="0"/>
        </a:p>
      </dgm:t>
    </dgm:pt>
    <dgm:pt modelId="{C3D5A628-08F5-4247-A7CA-FF5EA72CA885}" type="parTrans" cxnId="{93D890E6-959E-4ACB-AA11-977EC379A2D8}">
      <dgm:prSet/>
      <dgm:spPr/>
      <dgm:t>
        <a:bodyPr/>
        <a:lstStyle/>
        <a:p>
          <a:endParaRPr lang="en-US"/>
        </a:p>
      </dgm:t>
    </dgm:pt>
    <dgm:pt modelId="{8DECD0AA-CF33-46FF-8230-C5C6C7A40AD1}" type="sibTrans" cxnId="{93D890E6-959E-4ACB-AA11-977EC379A2D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58CFC38-38C1-40A9-859D-ACB7CCEB1F63}" type="pres">
      <dgm:prSet presAssocID="{914E76CD-5F2E-4586-8239-2FCFC4291CB5}" presName="Name0" presStyleCnt="0">
        <dgm:presLayoutVars>
          <dgm:animLvl val="lvl"/>
          <dgm:resizeHandles val="exact"/>
        </dgm:presLayoutVars>
      </dgm:prSet>
      <dgm:spPr/>
    </dgm:pt>
    <dgm:pt modelId="{05306472-40C7-4184-805F-659DB489E75C}" type="pres">
      <dgm:prSet presAssocID="{72641078-4D09-4763-92AB-D9EAD334FD66}" presName="compositeNode" presStyleCnt="0">
        <dgm:presLayoutVars>
          <dgm:bulletEnabled val="1"/>
        </dgm:presLayoutVars>
      </dgm:prSet>
      <dgm:spPr/>
    </dgm:pt>
    <dgm:pt modelId="{7DECA811-31B5-4BBE-8BC1-A22F37A9CFB5}" type="pres">
      <dgm:prSet presAssocID="{72641078-4D09-4763-92AB-D9EAD334FD66}" presName="bgRect" presStyleLbl="bgAccFollowNode1" presStyleIdx="0" presStyleCnt="4"/>
      <dgm:spPr/>
    </dgm:pt>
    <dgm:pt modelId="{5EE5E060-DB88-4080-882A-68970E09171C}" type="pres">
      <dgm:prSet presAssocID="{837CC21D-4FB4-43E0-97F2-313A8C28709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C7A0A4AE-318E-4638-8F4D-07D980078534}" type="pres">
      <dgm:prSet presAssocID="{72641078-4D09-4763-92AB-D9EAD334FD66}" presName="bottomLine" presStyleLbl="alignNode1" presStyleIdx="1" presStyleCnt="8">
        <dgm:presLayoutVars/>
      </dgm:prSet>
      <dgm:spPr/>
    </dgm:pt>
    <dgm:pt modelId="{447C2338-EFC7-463A-9D5D-695B4B02400C}" type="pres">
      <dgm:prSet presAssocID="{72641078-4D09-4763-92AB-D9EAD334FD66}" presName="nodeText" presStyleLbl="bgAccFollowNode1" presStyleIdx="0" presStyleCnt="4">
        <dgm:presLayoutVars>
          <dgm:bulletEnabled val="1"/>
        </dgm:presLayoutVars>
      </dgm:prSet>
      <dgm:spPr/>
    </dgm:pt>
    <dgm:pt modelId="{6D466C30-25E7-4E5B-804D-EA9319779C75}" type="pres">
      <dgm:prSet presAssocID="{837CC21D-4FB4-43E0-97F2-313A8C287092}" presName="sibTrans" presStyleCnt="0"/>
      <dgm:spPr/>
    </dgm:pt>
    <dgm:pt modelId="{9A6AC134-F0A6-42B7-86A6-C9BF09528351}" type="pres">
      <dgm:prSet presAssocID="{930EA4C8-B6E5-45EA-8EB3-BAA542073782}" presName="compositeNode" presStyleCnt="0">
        <dgm:presLayoutVars>
          <dgm:bulletEnabled val="1"/>
        </dgm:presLayoutVars>
      </dgm:prSet>
      <dgm:spPr/>
    </dgm:pt>
    <dgm:pt modelId="{361973C4-0128-4DA6-93FB-F0C93BA3F204}" type="pres">
      <dgm:prSet presAssocID="{930EA4C8-B6E5-45EA-8EB3-BAA542073782}" presName="bgRect" presStyleLbl="bgAccFollowNode1" presStyleIdx="1" presStyleCnt="4"/>
      <dgm:spPr/>
    </dgm:pt>
    <dgm:pt modelId="{DDEEE6A8-37F6-4F9F-A2BA-108E7D609A03}" type="pres">
      <dgm:prSet presAssocID="{D84B84D3-15A0-4EE6-ACCE-3FFDE21B10E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3A00334-3520-4745-96E2-4FFAC0FE7FE3}" type="pres">
      <dgm:prSet presAssocID="{930EA4C8-B6E5-45EA-8EB3-BAA542073782}" presName="bottomLine" presStyleLbl="alignNode1" presStyleIdx="3" presStyleCnt="8">
        <dgm:presLayoutVars/>
      </dgm:prSet>
      <dgm:spPr/>
    </dgm:pt>
    <dgm:pt modelId="{51DCA02F-5C84-4829-AD4A-886823E320D0}" type="pres">
      <dgm:prSet presAssocID="{930EA4C8-B6E5-45EA-8EB3-BAA542073782}" presName="nodeText" presStyleLbl="bgAccFollowNode1" presStyleIdx="1" presStyleCnt="4">
        <dgm:presLayoutVars>
          <dgm:bulletEnabled val="1"/>
        </dgm:presLayoutVars>
      </dgm:prSet>
      <dgm:spPr/>
    </dgm:pt>
    <dgm:pt modelId="{91252F65-40B9-4277-874C-7C7CF3ECBAD0}" type="pres">
      <dgm:prSet presAssocID="{D84B84D3-15A0-4EE6-ACCE-3FFDE21B10E1}" presName="sibTrans" presStyleCnt="0"/>
      <dgm:spPr/>
    </dgm:pt>
    <dgm:pt modelId="{B2EF496A-B9DB-45B0-B051-A252B8928277}" type="pres">
      <dgm:prSet presAssocID="{E5E0A17D-DF2B-414A-AAF2-82971F4A20C8}" presName="compositeNode" presStyleCnt="0">
        <dgm:presLayoutVars>
          <dgm:bulletEnabled val="1"/>
        </dgm:presLayoutVars>
      </dgm:prSet>
      <dgm:spPr/>
    </dgm:pt>
    <dgm:pt modelId="{587D6B83-D592-466C-B870-3F43539EB30A}" type="pres">
      <dgm:prSet presAssocID="{E5E0A17D-DF2B-414A-AAF2-82971F4A20C8}" presName="bgRect" presStyleLbl="bgAccFollowNode1" presStyleIdx="2" presStyleCnt="4"/>
      <dgm:spPr/>
    </dgm:pt>
    <dgm:pt modelId="{42B6F883-9F1A-4088-90D0-B879AC9BFE33}" type="pres">
      <dgm:prSet presAssocID="{B4E45416-E909-4C8D-9545-D8319654944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0EC5D08-2533-432F-ACB8-B7019E303F00}" type="pres">
      <dgm:prSet presAssocID="{E5E0A17D-DF2B-414A-AAF2-82971F4A20C8}" presName="bottomLine" presStyleLbl="alignNode1" presStyleIdx="5" presStyleCnt="8">
        <dgm:presLayoutVars/>
      </dgm:prSet>
      <dgm:spPr/>
    </dgm:pt>
    <dgm:pt modelId="{885423AE-8329-44B4-BBA4-5FB3D8A59C9A}" type="pres">
      <dgm:prSet presAssocID="{E5E0A17D-DF2B-414A-AAF2-82971F4A20C8}" presName="nodeText" presStyleLbl="bgAccFollowNode1" presStyleIdx="2" presStyleCnt="4">
        <dgm:presLayoutVars>
          <dgm:bulletEnabled val="1"/>
        </dgm:presLayoutVars>
      </dgm:prSet>
      <dgm:spPr/>
    </dgm:pt>
    <dgm:pt modelId="{66D31E0E-DF74-4F42-9AF0-F4A536D789A2}" type="pres">
      <dgm:prSet presAssocID="{B4E45416-E909-4C8D-9545-D8319654944F}" presName="sibTrans" presStyleCnt="0"/>
      <dgm:spPr/>
    </dgm:pt>
    <dgm:pt modelId="{43C7E478-8A51-4A9E-838B-D2D92415843F}" type="pres">
      <dgm:prSet presAssocID="{A4E4678D-24C6-4C08-96DB-D13FC3966E30}" presName="compositeNode" presStyleCnt="0">
        <dgm:presLayoutVars>
          <dgm:bulletEnabled val="1"/>
        </dgm:presLayoutVars>
      </dgm:prSet>
      <dgm:spPr/>
    </dgm:pt>
    <dgm:pt modelId="{E0A31DB0-00FC-4C4B-BB99-19CF4687C181}" type="pres">
      <dgm:prSet presAssocID="{A4E4678D-24C6-4C08-96DB-D13FC3966E30}" presName="bgRect" presStyleLbl="bgAccFollowNode1" presStyleIdx="3" presStyleCnt="4"/>
      <dgm:spPr/>
    </dgm:pt>
    <dgm:pt modelId="{AB74222C-AF0E-4F70-8FB9-C32966BFF0EC}" type="pres">
      <dgm:prSet presAssocID="{8DECD0AA-CF33-46FF-8230-C5C6C7A40AD1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3ED7857-5880-46FB-92E8-852D053E3DAA}" type="pres">
      <dgm:prSet presAssocID="{A4E4678D-24C6-4C08-96DB-D13FC3966E30}" presName="bottomLine" presStyleLbl="alignNode1" presStyleIdx="7" presStyleCnt="8">
        <dgm:presLayoutVars/>
      </dgm:prSet>
      <dgm:spPr/>
    </dgm:pt>
    <dgm:pt modelId="{B884D979-985A-421A-AC08-D06298C5592D}" type="pres">
      <dgm:prSet presAssocID="{A4E4678D-24C6-4C08-96DB-D13FC3966E3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99759710-C9BB-4015-A08C-843B43939B6A}" type="presOf" srcId="{72641078-4D09-4763-92AB-D9EAD334FD66}" destId="{7DECA811-31B5-4BBE-8BC1-A22F37A9CFB5}" srcOrd="0" destOrd="0" presId="urn:microsoft.com/office/officeart/2016/7/layout/BasicLinearProcessNumbered"/>
    <dgm:cxn modelId="{FFDA4B35-56F7-42DF-BE4A-4D8D5A6922F9}" type="presOf" srcId="{A4E4678D-24C6-4C08-96DB-D13FC3966E30}" destId="{E0A31DB0-00FC-4C4B-BB99-19CF4687C181}" srcOrd="0" destOrd="0" presId="urn:microsoft.com/office/officeart/2016/7/layout/BasicLinearProcessNumbered"/>
    <dgm:cxn modelId="{6506CF3A-738E-4BDF-ACB5-ADA965BDC567}" type="presOf" srcId="{E5E0A17D-DF2B-414A-AAF2-82971F4A20C8}" destId="{587D6B83-D592-466C-B870-3F43539EB30A}" srcOrd="0" destOrd="0" presId="urn:microsoft.com/office/officeart/2016/7/layout/BasicLinearProcessNumbered"/>
    <dgm:cxn modelId="{F391454A-FE5D-42CA-8F26-7F54B106466B}" type="presOf" srcId="{8DECD0AA-CF33-46FF-8230-C5C6C7A40AD1}" destId="{AB74222C-AF0E-4F70-8FB9-C32966BFF0EC}" srcOrd="0" destOrd="0" presId="urn:microsoft.com/office/officeart/2016/7/layout/BasicLinearProcessNumbered"/>
    <dgm:cxn modelId="{6CABDA4A-B98F-416D-B251-6B1E6E98079C}" type="presOf" srcId="{72641078-4D09-4763-92AB-D9EAD334FD66}" destId="{447C2338-EFC7-463A-9D5D-695B4B02400C}" srcOrd="1" destOrd="0" presId="urn:microsoft.com/office/officeart/2016/7/layout/BasicLinearProcessNumbered"/>
    <dgm:cxn modelId="{F365504F-F3D3-40EA-A136-EF0BA74298C9}" type="presOf" srcId="{E5E0A17D-DF2B-414A-AAF2-82971F4A20C8}" destId="{885423AE-8329-44B4-BBA4-5FB3D8A59C9A}" srcOrd="1" destOrd="0" presId="urn:microsoft.com/office/officeart/2016/7/layout/BasicLinearProcessNumbered"/>
    <dgm:cxn modelId="{5C739383-D8DB-444B-82AB-1F3E737D4669}" type="presOf" srcId="{914E76CD-5F2E-4586-8239-2FCFC4291CB5}" destId="{A58CFC38-38C1-40A9-859D-ACB7CCEB1F63}" srcOrd="0" destOrd="0" presId="urn:microsoft.com/office/officeart/2016/7/layout/BasicLinearProcessNumbered"/>
    <dgm:cxn modelId="{DD36248A-52CF-49B6-BEF1-D4A88E0419E7}" type="presOf" srcId="{B4E45416-E909-4C8D-9545-D8319654944F}" destId="{42B6F883-9F1A-4088-90D0-B879AC9BFE33}" srcOrd="0" destOrd="0" presId="urn:microsoft.com/office/officeart/2016/7/layout/BasicLinearProcessNumbered"/>
    <dgm:cxn modelId="{7B023F8A-F8C8-4F53-88B9-67C617F627D4}" type="presOf" srcId="{A4E4678D-24C6-4C08-96DB-D13FC3966E30}" destId="{B884D979-985A-421A-AC08-D06298C5592D}" srcOrd="1" destOrd="0" presId="urn:microsoft.com/office/officeart/2016/7/layout/BasicLinearProcessNumbered"/>
    <dgm:cxn modelId="{482D9B8B-B751-42D3-83BE-C6B07FA8ECAA}" type="presOf" srcId="{837CC21D-4FB4-43E0-97F2-313A8C287092}" destId="{5EE5E060-DB88-4080-882A-68970E09171C}" srcOrd="0" destOrd="0" presId="urn:microsoft.com/office/officeart/2016/7/layout/BasicLinearProcessNumbered"/>
    <dgm:cxn modelId="{EFFADFA1-34DC-4A48-A212-44F6A677E173}" type="presOf" srcId="{930EA4C8-B6E5-45EA-8EB3-BAA542073782}" destId="{361973C4-0128-4DA6-93FB-F0C93BA3F204}" srcOrd="0" destOrd="0" presId="urn:microsoft.com/office/officeart/2016/7/layout/BasicLinearProcessNumbered"/>
    <dgm:cxn modelId="{3512DEA8-C594-4892-A805-F779CEB97576}" type="presOf" srcId="{D84B84D3-15A0-4EE6-ACCE-3FFDE21B10E1}" destId="{DDEEE6A8-37F6-4F9F-A2BA-108E7D609A03}" srcOrd="0" destOrd="0" presId="urn:microsoft.com/office/officeart/2016/7/layout/BasicLinearProcessNumbered"/>
    <dgm:cxn modelId="{FD3736B7-BF80-49E3-B0D3-AE1776CBED24}" type="presOf" srcId="{930EA4C8-B6E5-45EA-8EB3-BAA542073782}" destId="{51DCA02F-5C84-4829-AD4A-886823E320D0}" srcOrd="1" destOrd="0" presId="urn:microsoft.com/office/officeart/2016/7/layout/BasicLinearProcessNumbered"/>
    <dgm:cxn modelId="{DD67BCBC-B672-410F-B738-7255377A3AB7}" srcId="{914E76CD-5F2E-4586-8239-2FCFC4291CB5}" destId="{72641078-4D09-4763-92AB-D9EAD334FD66}" srcOrd="0" destOrd="0" parTransId="{FA591827-3E0B-4521-BC9C-140EF400905C}" sibTransId="{837CC21D-4FB4-43E0-97F2-313A8C287092}"/>
    <dgm:cxn modelId="{848FCBC5-E253-4B12-ACF7-BD23086716CD}" srcId="{914E76CD-5F2E-4586-8239-2FCFC4291CB5}" destId="{E5E0A17D-DF2B-414A-AAF2-82971F4A20C8}" srcOrd="2" destOrd="0" parTransId="{769DC7A6-842E-4EE8-8CD9-8EAD0592539E}" sibTransId="{B4E45416-E909-4C8D-9545-D8319654944F}"/>
    <dgm:cxn modelId="{BF6F7CE2-E1E8-40DC-A22F-77DD2C27DC70}" srcId="{914E76CD-5F2E-4586-8239-2FCFC4291CB5}" destId="{930EA4C8-B6E5-45EA-8EB3-BAA542073782}" srcOrd="1" destOrd="0" parTransId="{9BC2FF70-E2EB-42FB-815A-04BB84A4C097}" sibTransId="{D84B84D3-15A0-4EE6-ACCE-3FFDE21B10E1}"/>
    <dgm:cxn modelId="{93D890E6-959E-4ACB-AA11-977EC379A2D8}" srcId="{914E76CD-5F2E-4586-8239-2FCFC4291CB5}" destId="{A4E4678D-24C6-4C08-96DB-D13FC3966E30}" srcOrd="3" destOrd="0" parTransId="{C3D5A628-08F5-4247-A7CA-FF5EA72CA885}" sibTransId="{8DECD0AA-CF33-46FF-8230-C5C6C7A40AD1}"/>
    <dgm:cxn modelId="{88B9F9E8-B1BC-4091-9AF3-7187EF8F8448}" type="presParOf" srcId="{A58CFC38-38C1-40A9-859D-ACB7CCEB1F63}" destId="{05306472-40C7-4184-805F-659DB489E75C}" srcOrd="0" destOrd="0" presId="urn:microsoft.com/office/officeart/2016/7/layout/BasicLinearProcessNumbered"/>
    <dgm:cxn modelId="{A51580A6-A5A5-4B57-AC60-20D2DC241B54}" type="presParOf" srcId="{05306472-40C7-4184-805F-659DB489E75C}" destId="{7DECA811-31B5-4BBE-8BC1-A22F37A9CFB5}" srcOrd="0" destOrd="0" presId="urn:microsoft.com/office/officeart/2016/7/layout/BasicLinearProcessNumbered"/>
    <dgm:cxn modelId="{548C8212-0D35-4321-98B8-A1B6E056E274}" type="presParOf" srcId="{05306472-40C7-4184-805F-659DB489E75C}" destId="{5EE5E060-DB88-4080-882A-68970E09171C}" srcOrd="1" destOrd="0" presId="urn:microsoft.com/office/officeart/2016/7/layout/BasicLinearProcessNumbered"/>
    <dgm:cxn modelId="{FCB08373-24F4-41FB-A8BA-99BF1845CB46}" type="presParOf" srcId="{05306472-40C7-4184-805F-659DB489E75C}" destId="{C7A0A4AE-318E-4638-8F4D-07D980078534}" srcOrd="2" destOrd="0" presId="urn:microsoft.com/office/officeart/2016/7/layout/BasicLinearProcessNumbered"/>
    <dgm:cxn modelId="{5284C24D-00A6-42D7-9B12-AEFF47278841}" type="presParOf" srcId="{05306472-40C7-4184-805F-659DB489E75C}" destId="{447C2338-EFC7-463A-9D5D-695B4B02400C}" srcOrd="3" destOrd="0" presId="urn:microsoft.com/office/officeart/2016/7/layout/BasicLinearProcessNumbered"/>
    <dgm:cxn modelId="{24F139F3-B3E0-4965-9047-778A8C721078}" type="presParOf" srcId="{A58CFC38-38C1-40A9-859D-ACB7CCEB1F63}" destId="{6D466C30-25E7-4E5B-804D-EA9319779C75}" srcOrd="1" destOrd="0" presId="urn:microsoft.com/office/officeart/2016/7/layout/BasicLinearProcessNumbered"/>
    <dgm:cxn modelId="{319C7C0D-2C03-4019-A633-AC8259D6799C}" type="presParOf" srcId="{A58CFC38-38C1-40A9-859D-ACB7CCEB1F63}" destId="{9A6AC134-F0A6-42B7-86A6-C9BF09528351}" srcOrd="2" destOrd="0" presId="urn:microsoft.com/office/officeart/2016/7/layout/BasicLinearProcessNumbered"/>
    <dgm:cxn modelId="{D300205B-512F-431C-8DAE-A94D754C7964}" type="presParOf" srcId="{9A6AC134-F0A6-42B7-86A6-C9BF09528351}" destId="{361973C4-0128-4DA6-93FB-F0C93BA3F204}" srcOrd="0" destOrd="0" presId="urn:microsoft.com/office/officeart/2016/7/layout/BasicLinearProcessNumbered"/>
    <dgm:cxn modelId="{6ED39365-75A0-4B35-8282-90B9FC41A022}" type="presParOf" srcId="{9A6AC134-F0A6-42B7-86A6-C9BF09528351}" destId="{DDEEE6A8-37F6-4F9F-A2BA-108E7D609A03}" srcOrd="1" destOrd="0" presId="urn:microsoft.com/office/officeart/2016/7/layout/BasicLinearProcessNumbered"/>
    <dgm:cxn modelId="{4CB2281C-12E1-4347-B8EB-65DD9B4C45D5}" type="presParOf" srcId="{9A6AC134-F0A6-42B7-86A6-C9BF09528351}" destId="{E3A00334-3520-4745-96E2-4FFAC0FE7FE3}" srcOrd="2" destOrd="0" presId="urn:microsoft.com/office/officeart/2016/7/layout/BasicLinearProcessNumbered"/>
    <dgm:cxn modelId="{3902127B-4CF8-47DF-BD7E-DC4D38E954DD}" type="presParOf" srcId="{9A6AC134-F0A6-42B7-86A6-C9BF09528351}" destId="{51DCA02F-5C84-4829-AD4A-886823E320D0}" srcOrd="3" destOrd="0" presId="urn:microsoft.com/office/officeart/2016/7/layout/BasicLinearProcessNumbered"/>
    <dgm:cxn modelId="{B71225CC-4684-4ED4-BEC9-C5F34603B075}" type="presParOf" srcId="{A58CFC38-38C1-40A9-859D-ACB7CCEB1F63}" destId="{91252F65-40B9-4277-874C-7C7CF3ECBAD0}" srcOrd="3" destOrd="0" presId="urn:microsoft.com/office/officeart/2016/7/layout/BasicLinearProcessNumbered"/>
    <dgm:cxn modelId="{EAE9D269-7640-451D-B63D-C814BB695382}" type="presParOf" srcId="{A58CFC38-38C1-40A9-859D-ACB7CCEB1F63}" destId="{B2EF496A-B9DB-45B0-B051-A252B8928277}" srcOrd="4" destOrd="0" presId="urn:microsoft.com/office/officeart/2016/7/layout/BasicLinearProcessNumbered"/>
    <dgm:cxn modelId="{9767DCD6-20F9-4ABD-915E-A53DAA3BFA94}" type="presParOf" srcId="{B2EF496A-B9DB-45B0-B051-A252B8928277}" destId="{587D6B83-D592-466C-B870-3F43539EB30A}" srcOrd="0" destOrd="0" presId="urn:microsoft.com/office/officeart/2016/7/layout/BasicLinearProcessNumbered"/>
    <dgm:cxn modelId="{A380FE7D-26BD-45C8-AA5F-1C3F9E663340}" type="presParOf" srcId="{B2EF496A-B9DB-45B0-B051-A252B8928277}" destId="{42B6F883-9F1A-4088-90D0-B879AC9BFE33}" srcOrd="1" destOrd="0" presId="urn:microsoft.com/office/officeart/2016/7/layout/BasicLinearProcessNumbered"/>
    <dgm:cxn modelId="{6F77DDF9-9953-4F9F-BDE9-47907CA24359}" type="presParOf" srcId="{B2EF496A-B9DB-45B0-B051-A252B8928277}" destId="{20EC5D08-2533-432F-ACB8-B7019E303F00}" srcOrd="2" destOrd="0" presId="urn:microsoft.com/office/officeart/2016/7/layout/BasicLinearProcessNumbered"/>
    <dgm:cxn modelId="{7C06FB83-E440-430F-98BD-83D60CBE4DCD}" type="presParOf" srcId="{B2EF496A-B9DB-45B0-B051-A252B8928277}" destId="{885423AE-8329-44B4-BBA4-5FB3D8A59C9A}" srcOrd="3" destOrd="0" presId="urn:microsoft.com/office/officeart/2016/7/layout/BasicLinearProcessNumbered"/>
    <dgm:cxn modelId="{50FC9F0C-5206-4F24-925D-998498587C62}" type="presParOf" srcId="{A58CFC38-38C1-40A9-859D-ACB7CCEB1F63}" destId="{66D31E0E-DF74-4F42-9AF0-F4A536D789A2}" srcOrd="5" destOrd="0" presId="urn:microsoft.com/office/officeart/2016/7/layout/BasicLinearProcessNumbered"/>
    <dgm:cxn modelId="{5DF4B340-DAC0-42C4-B8DB-56501D6BDAC7}" type="presParOf" srcId="{A58CFC38-38C1-40A9-859D-ACB7CCEB1F63}" destId="{43C7E478-8A51-4A9E-838B-D2D92415843F}" srcOrd="6" destOrd="0" presId="urn:microsoft.com/office/officeart/2016/7/layout/BasicLinearProcessNumbered"/>
    <dgm:cxn modelId="{35237BF1-DEBF-4F98-91E7-E3219C1597B9}" type="presParOf" srcId="{43C7E478-8A51-4A9E-838B-D2D92415843F}" destId="{E0A31DB0-00FC-4C4B-BB99-19CF4687C181}" srcOrd="0" destOrd="0" presId="urn:microsoft.com/office/officeart/2016/7/layout/BasicLinearProcessNumbered"/>
    <dgm:cxn modelId="{4CBE9A21-A85C-4FB7-9F18-E046E91E7343}" type="presParOf" srcId="{43C7E478-8A51-4A9E-838B-D2D92415843F}" destId="{AB74222C-AF0E-4F70-8FB9-C32966BFF0EC}" srcOrd="1" destOrd="0" presId="urn:microsoft.com/office/officeart/2016/7/layout/BasicLinearProcessNumbered"/>
    <dgm:cxn modelId="{0B3CDC1C-C739-4303-8592-03E6B492BB92}" type="presParOf" srcId="{43C7E478-8A51-4A9E-838B-D2D92415843F}" destId="{23ED7857-5880-46FB-92E8-852D053E3DAA}" srcOrd="2" destOrd="0" presId="urn:microsoft.com/office/officeart/2016/7/layout/BasicLinearProcessNumbered"/>
    <dgm:cxn modelId="{D1F9B183-7E66-4ED7-ACA4-43AECAB4DEB3}" type="presParOf" srcId="{43C7E478-8A51-4A9E-838B-D2D92415843F}" destId="{B884D979-985A-421A-AC08-D06298C5592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5FC5B5-C835-4911-ACF2-D17ED37D41D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D77F6B-75E3-44F8-BBDA-361DE667EF12}">
      <dgm:prSet/>
      <dgm:spPr/>
      <dgm:t>
        <a:bodyPr/>
        <a:lstStyle/>
        <a:p>
          <a:r>
            <a:rPr lang="en-GB" dirty="0"/>
            <a:t>Random Forest, CatBoost, XGBoost, LightGBM, Gradient Boosting</a:t>
          </a:r>
          <a:endParaRPr lang="en-US" dirty="0"/>
        </a:p>
      </dgm:t>
    </dgm:pt>
    <dgm:pt modelId="{41783D0E-51E4-445D-9962-DD3EB300FA3D}" type="parTrans" cxnId="{2FD31255-7C77-4998-A403-4E41A9EFCBB5}">
      <dgm:prSet/>
      <dgm:spPr/>
      <dgm:t>
        <a:bodyPr/>
        <a:lstStyle/>
        <a:p>
          <a:endParaRPr lang="en-US"/>
        </a:p>
      </dgm:t>
    </dgm:pt>
    <dgm:pt modelId="{C4C3CB44-258C-482D-B446-B236799601A2}" type="sibTrans" cxnId="{2FD31255-7C77-4998-A403-4E41A9EFCBB5}">
      <dgm:prSet/>
      <dgm:spPr/>
      <dgm:t>
        <a:bodyPr/>
        <a:lstStyle/>
        <a:p>
          <a:endParaRPr lang="en-US"/>
        </a:p>
      </dgm:t>
    </dgm:pt>
    <dgm:pt modelId="{A4C99A0C-16DE-40FF-9C2B-2F9F906D1AAF}">
      <dgm:prSet/>
      <dgm:spPr/>
      <dgm:t>
        <a:bodyPr/>
        <a:lstStyle/>
        <a:p>
          <a:r>
            <a:rPr lang="en-GB" dirty="0"/>
            <a:t>MLP, SVM, </a:t>
          </a:r>
          <a:r>
            <a:rPr lang="en-GB" dirty="0" err="1"/>
            <a:t>Regresión</a:t>
          </a:r>
          <a:r>
            <a:rPr lang="en-GB" dirty="0"/>
            <a:t> </a:t>
          </a:r>
          <a:r>
            <a:rPr lang="en-GB" dirty="0" err="1"/>
            <a:t>logística</a:t>
          </a:r>
          <a:endParaRPr lang="en-US" dirty="0"/>
        </a:p>
      </dgm:t>
    </dgm:pt>
    <dgm:pt modelId="{D919B699-AB42-4F39-BDAF-C887F2CB0C0E}" type="parTrans" cxnId="{BB89A442-250B-40E8-9098-3E46B6785CF0}">
      <dgm:prSet/>
      <dgm:spPr/>
      <dgm:t>
        <a:bodyPr/>
        <a:lstStyle/>
        <a:p>
          <a:endParaRPr lang="en-US"/>
        </a:p>
      </dgm:t>
    </dgm:pt>
    <dgm:pt modelId="{1D1D4846-3872-4854-8D22-DD108672C147}" type="sibTrans" cxnId="{BB89A442-250B-40E8-9098-3E46B6785CF0}">
      <dgm:prSet/>
      <dgm:spPr/>
      <dgm:t>
        <a:bodyPr/>
        <a:lstStyle/>
        <a:p>
          <a:endParaRPr lang="en-US"/>
        </a:p>
      </dgm:t>
    </dgm:pt>
    <dgm:pt modelId="{5D35482F-375A-4C2C-8EB7-6BD3AFA1366F}">
      <dgm:prSet/>
      <dgm:spPr/>
      <dgm:t>
        <a:bodyPr/>
        <a:lstStyle/>
        <a:p>
          <a:r>
            <a:rPr lang="en-GB" dirty="0" err="1"/>
            <a:t>Evaluación</a:t>
          </a:r>
          <a:r>
            <a:rPr lang="en-GB" dirty="0"/>
            <a:t>: F1-score </a:t>
          </a:r>
          <a:r>
            <a:rPr lang="en-GB" dirty="0" err="1"/>
            <a:t>ponderado</a:t>
          </a:r>
          <a:endParaRPr lang="en-US" dirty="0"/>
        </a:p>
      </dgm:t>
    </dgm:pt>
    <dgm:pt modelId="{E5B034C2-55A7-48CF-859C-001C046E4BE0}" type="parTrans" cxnId="{98DDBDF7-21C1-47A9-A6B6-70B45361213F}">
      <dgm:prSet/>
      <dgm:spPr/>
      <dgm:t>
        <a:bodyPr/>
        <a:lstStyle/>
        <a:p>
          <a:endParaRPr lang="en-US"/>
        </a:p>
      </dgm:t>
    </dgm:pt>
    <dgm:pt modelId="{A9896D7E-5626-41B9-885A-61EB5945403A}" type="sibTrans" cxnId="{98DDBDF7-21C1-47A9-A6B6-70B45361213F}">
      <dgm:prSet/>
      <dgm:spPr/>
      <dgm:t>
        <a:bodyPr/>
        <a:lstStyle/>
        <a:p>
          <a:endParaRPr lang="en-US"/>
        </a:p>
      </dgm:t>
    </dgm:pt>
    <dgm:pt modelId="{C9201AD3-D9F6-42ED-835E-6539B020932D}" type="pres">
      <dgm:prSet presAssocID="{625FC5B5-C835-4911-ACF2-D17ED37D41D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9378DA-956C-4C0E-B214-AF01E85873C9}" type="pres">
      <dgm:prSet presAssocID="{1ED77F6B-75E3-44F8-BBDA-361DE667EF12}" presName="hierRoot1" presStyleCnt="0"/>
      <dgm:spPr/>
    </dgm:pt>
    <dgm:pt modelId="{27B392C2-3933-4026-B166-4EFCBBF607D7}" type="pres">
      <dgm:prSet presAssocID="{1ED77F6B-75E3-44F8-BBDA-361DE667EF12}" presName="composite" presStyleCnt="0"/>
      <dgm:spPr/>
    </dgm:pt>
    <dgm:pt modelId="{2C64F391-E065-48E6-974D-8218D940D715}" type="pres">
      <dgm:prSet presAssocID="{1ED77F6B-75E3-44F8-BBDA-361DE667EF12}" presName="background" presStyleLbl="node0" presStyleIdx="0" presStyleCnt="3"/>
      <dgm:spPr/>
    </dgm:pt>
    <dgm:pt modelId="{7C9436E3-7B24-439A-9102-D4D36B8DDD71}" type="pres">
      <dgm:prSet presAssocID="{1ED77F6B-75E3-44F8-BBDA-361DE667EF12}" presName="text" presStyleLbl="fgAcc0" presStyleIdx="0" presStyleCnt="3">
        <dgm:presLayoutVars>
          <dgm:chPref val="3"/>
        </dgm:presLayoutVars>
      </dgm:prSet>
      <dgm:spPr/>
    </dgm:pt>
    <dgm:pt modelId="{C2A01DCE-57DC-4EFC-A84A-A74418E8AF49}" type="pres">
      <dgm:prSet presAssocID="{1ED77F6B-75E3-44F8-BBDA-361DE667EF12}" presName="hierChild2" presStyleCnt="0"/>
      <dgm:spPr/>
    </dgm:pt>
    <dgm:pt modelId="{A6AFD334-1530-4DF8-BFA4-E6AE17E8CA52}" type="pres">
      <dgm:prSet presAssocID="{A4C99A0C-16DE-40FF-9C2B-2F9F906D1AAF}" presName="hierRoot1" presStyleCnt="0"/>
      <dgm:spPr/>
    </dgm:pt>
    <dgm:pt modelId="{00C3DD51-9D3D-4D17-9181-D4E9E0E20610}" type="pres">
      <dgm:prSet presAssocID="{A4C99A0C-16DE-40FF-9C2B-2F9F906D1AAF}" presName="composite" presStyleCnt="0"/>
      <dgm:spPr/>
    </dgm:pt>
    <dgm:pt modelId="{CFD69A82-3C50-49C5-A78A-EC156962BBE5}" type="pres">
      <dgm:prSet presAssocID="{A4C99A0C-16DE-40FF-9C2B-2F9F906D1AAF}" presName="background" presStyleLbl="node0" presStyleIdx="1" presStyleCnt="3"/>
      <dgm:spPr/>
    </dgm:pt>
    <dgm:pt modelId="{B6E389E1-048C-4E9F-81E8-766B5C7A58C2}" type="pres">
      <dgm:prSet presAssocID="{A4C99A0C-16DE-40FF-9C2B-2F9F906D1AAF}" presName="text" presStyleLbl="fgAcc0" presStyleIdx="1" presStyleCnt="3">
        <dgm:presLayoutVars>
          <dgm:chPref val="3"/>
        </dgm:presLayoutVars>
      </dgm:prSet>
      <dgm:spPr/>
    </dgm:pt>
    <dgm:pt modelId="{BECBF860-409D-450A-B1B5-48E9AD6619A1}" type="pres">
      <dgm:prSet presAssocID="{A4C99A0C-16DE-40FF-9C2B-2F9F906D1AAF}" presName="hierChild2" presStyleCnt="0"/>
      <dgm:spPr/>
    </dgm:pt>
    <dgm:pt modelId="{C4E1E838-78DC-4885-83C7-24162806CC3A}" type="pres">
      <dgm:prSet presAssocID="{5D35482F-375A-4C2C-8EB7-6BD3AFA1366F}" presName="hierRoot1" presStyleCnt="0"/>
      <dgm:spPr/>
    </dgm:pt>
    <dgm:pt modelId="{4FD0DE0F-D1CE-4B4C-8BE6-C5EC27AA63B8}" type="pres">
      <dgm:prSet presAssocID="{5D35482F-375A-4C2C-8EB7-6BD3AFA1366F}" presName="composite" presStyleCnt="0"/>
      <dgm:spPr/>
    </dgm:pt>
    <dgm:pt modelId="{58C351A3-647D-4607-903C-BCBDE89CEEEA}" type="pres">
      <dgm:prSet presAssocID="{5D35482F-375A-4C2C-8EB7-6BD3AFA1366F}" presName="background" presStyleLbl="node0" presStyleIdx="2" presStyleCnt="3"/>
      <dgm:spPr/>
    </dgm:pt>
    <dgm:pt modelId="{16D3207D-367E-43BD-BE34-B8DEE039790E}" type="pres">
      <dgm:prSet presAssocID="{5D35482F-375A-4C2C-8EB7-6BD3AFA1366F}" presName="text" presStyleLbl="fgAcc0" presStyleIdx="2" presStyleCnt="3">
        <dgm:presLayoutVars>
          <dgm:chPref val="3"/>
        </dgm:presLayoutVars>
      </dgm:prSet>
      <dgm:spPr/>
    </dgm:pt>
    <dgm:pt modelId="{00493AA7-0993-4B1F-8323-07714FF14CC3}" type="pres">
      <dgm:prSet presAssocID="{5D35482F-375A-4C2C-8EB7-6BD3AFA1366F}" presName="hierChild2" presStyleCnt="0"/>
      <dgm:spPr/>
    </dgm:pt>
  </dgm:ptLst>
  <dgm:cxnLst>
    <dgm:cxn modelId="{BB89A442-250B-40E8-9098-3E46B6785CF0}" srcId="{625FC5B5-C835-4911-ACF2-D17ED37D41D1}" destId="{A4C99A0C-16DE-40FF-9C2B-2F9F906D1AAF}" srcOrd="1" destOrd="0" parTransId="{D919B699-AB42-4F39-BDAF-C887F2CB0C0E}" sibTransId="{1D1D4846-3872-4854-8D22-DD108672C147}"/>
    <dgm:cxn modelId="{2FD31255-7C77-4998-A403-4E41A9EFCBB5}" srcId="{625FC5B5-C835-4911-ACF2-D17ED37D41D1}" destId="{1ED77F6B-75E3-44F8-BBDA-361DE667EF12}" srcOrd="0" destOrd="0" parTransId="{41783D0E-51E4-445D-9962-DD3EB300FA3D}" sibTransId="{C4C3CB44-258C-482D-B446-B236799601A2}"/>
    <dgm:cxn modelId="{814D2256-042C-43A1-B39D-6B8FE1D0A56E}" type="presOf" srcId="{1ED77F6B-75E3-44F8-BBDA-361DE667EF12}" destId="{7C9436E3-7B24-439A-9102-D4D36B8DDD71}" srcOrd="0" destOrd="0" presId="urn:microsoft.com/office/officeart/2005/8/layout/hierarchy1"/>
    <dgm:cxn modelId="{C14A56A8-78AF-427F-B9C5-B10E98E6E27F}" type="presOf" srcId="{A4C99A0C-16DE-40FF-9C2B-2F9F906D1AAF}" destId="{B6E389E1-048C-4E9F-81E8-766B5C7A58C2}" srcOrd="0" destOrd="0" presId="urn:microsoft.com/office/officeart/2005/8/layout/hierarchy1"/>
    <dgm:cxn modelId="{3DFD95C6-C12A-42AD-A563-2D791EF70E17}" type="presOf" srcId="{625FC5B5-C835-4911-ACF2-D17ED37D41D1}" destId="{C9201AD3-D9F6-42ED-835E-6539B020932D}" srcOrd="0" destOrd="0" presId="urn:microsoft.com/office/officeart/2005/8/layout/hierarchy1"/>
    <dgm:cxn modelId="{395D81EA-6775-4AFC-83A7-7F713C9A3B48}" type="presOf" srcId="{5D35482F-375A-4C2C-8EB7-6BD3AFA1366F}" destId="{16D3207D-367E-43BD-BE34-B8DEE039790E}" srcOrd="0" destOrd="0" presId="urn:microsoft.com/office/officeart/2005/8/layout/hierarchy1"/>
    <dgm:cxn modelId="{98DDBDF7-21C1-47A9-A6B6-70B45361213F}" srcId="{625FC5B5-C835-4911-ACF2-D17ED37D41D1}" destId="{5D35482F-375A-4C2C-8EB7-6BD3AFA1366F}" srcOrd="2" destOrd="0" parTransId="{E5B034C2-55A7-48CF-859C-001C046E4BE0}" sibTransId="{A9896D7E-5626-41B9-885A-61EB5945403A}"/>
    <dgm:cxn modelId="{BC6437B1-B90D-4CE6-8723-16BB6E8BD07E}" type="presParOf" srcId="{C9201AD3-D9F6-42ED-835E-6539B020932D}" destId="{919378DA-956C-4C0E-B214-AF01E85873C9}" srcOrd="0" destOrd="0" presId="urn:microsoft.com/office/officeart/2005/8/layout/hierarchy1"/>
    <dgm:cxn modelId="{370686A7-A420-4D38-9EDB-DCDFA515A0A1}" type="presParOf" srcId="{919378DA-956C-4C0E-B214-AF01E85873C9}" destId="{27B392C2-3933-4026-B166-4EFCBBF607D7}" srcOrd="0" destOrd="0" presId="urn:microsoft.com/office/officeart/2005/8/layout/hierarchy1"/>
    <dgm:cxn modelId="{A2CD0380-45DD-4929-9975-8C154D825108}" type="presParOf" srcId="{27B392C2-3933-4026-B166-4EFCBBF607D7}" destId="{2C64F391-E065-48E6-974D-8218D940D715}" srcOrd="0" destOrd="0" presId="urn:microsoft.com/office/officeart/2005/8/layout/hierarchy1"/>
    <dgm:cxn modelId="{3D7B0BF6-30C7-475B-AF58-23441185E43F}" type="presParOf" srcId="{27B392C2-3933-4026-B166-4EFCBBF607D7}" destId="{7C9436E3-7B24-439A-9102-D4D36B8DDD71}" srcOrd="1" destOrd="0" presId="urn:microsoft.com/office/officeart/2005/8/layout/hierarchy1"/>
    <dgm:cxn modelId="{4D1A7BF0-7F51-4272-BEA2-71B987835460}" type="presParOf" srcId="{919378DA-956C-4C0E-B214-AF01E85873C9}" destId="{C2A01DCE-57DC-4EFC-A84A-A74418E8AF49}" srcOrd="1" destOrd="0" presId="urn:microsoft.com/office/officeart/2005/8/layout/hierarchy1"/>
    <dgm:cxn modelId="{8C387F02-AD7C-4F31-917E-4A69885AE673}" type="presParOf" srcId="{C9201AD3-D9F6-42ED-835E-6539B020932D}" destId="{A6AFD334-1530-4DF8-BFA4-E6AE17E8CA52}" srcOrd="1" destOrd="0" presId="urn:microsoft.com/office/officeart/2005/8/layout/hierarchy1"/>
    <dgm:cxn modelId="{2C179F3A-C56B-40F6-98A3-BC27D062009E}" type="presParOf" srcId="{A6AFD334-1530-4DF8-BFA4-E6AE17E8CA52}" destId="{00C3DD51-9D3D-4D17-9181-D4E9E0E20610}" srcOrd="0" destOrd="0" presId="urn:microsoft.com/office/officeart/2005/8/layout/hierarchy1"/>
    <dgm:cxn modelId="{59C284F3-3CA8-4E08-8484-F4692F767DC7}" type="presParOf" srcId="{00C3DD51-9D3D-4D17-9181-D4E9E0E20610}" destId="{CFD69A82-3C50-49C5-A78A-EC156962BBE5}" srcOrd="0" destOrd="0" presId="urn:microsoft.com/office/officeart/2005/8/layout/hierarchy1"/>
    <dgm:cxn modelId="{A15C1002-0686-4753-9DBC-2F8AEA934357}" type="presParOf" srcId="{00C3DD51-9D3D-4D17-9181-D4E9E0E20610}" destId="{B6E389E1-048C-4E9F-81E8-766B5C7A58C2}" srcOrd="1" destOrd="0" presId="urn:microsoft.com/office/officeart/2005/8/layout/hierarchy1"/>
    <dgm:cxn modelId="{9CF30A58-A943-4574-8931-C708C3C5C57E}" type="presParOf" srcId="{A6AFD334-1530-4DF8-BFA4-E6AE17E8CA52}" destId="{BECBF860-409D-450A-B1B5-48E9AD6619A1}" srcOrd="1" destOrd="0" presId="urn:microsoft.com/office/officeart/2005/8/layout/hierarchy1"/>
    <dgm:cxn modelId="{E608C3FC-D34F-4728-9007-5177C91DA767}" type="presParOf" srcId="{C9201AD3-D9F6-42ED-835E-6539B020932D}" destId="{C4E1E838-78DC-4885-83C7-24162806CC3A}" srcOrd="2" destOrd="0" presId="urn:microsoft.com/office/officeart/2005/8/layout/hierarchy1"/>
    <dgm:cxn modelId="{6CC3C3B9-3759-464A-86E6-9DCAF1B0E00B}" type="presParOf" srcId="{C4E1E838-78DC-4885-83C7-24162806CC3A}" destId="{4FD0DE0F-D1CE-4B4C-8BE6-C5EC27AA63B8}" srcOrd="0" destOrd="0" presId="urn:microsoft.com/office/officeart/2005/8/layout/hierarchy1"/>
    <dgm:cxn modelId="{9B702B39-7933-4135-98AA-D257090DD1FC}" type="presParOf" srcId="{4FD0DE0F-D1CE-4B4C-8BE6-C5EC27AA63B8}" destId="{58C351A3-647D-4607-903C-BCBDE89CEEEA}" srcOrd="0" destOrd="0" presId="urn:microsoft.com/office/officeart/2005/8/layout/hierarchy1"/>
    <dgm:cxn modelId="{2840AEEC-5E8F-4458-BB37-EACE89A1DDC8}" type="presParOf" srcId="{4FD0DE0F-D1CE-4B4C-8BE6-C5EC27AA63B8}" destId="{16D3207D-367E-43BD-BE34-B8DEE039790E}" srcOrd="1" destOrd="0" presId="urn:microsoft.com/office/officeart/2005/8/layout/hierarchy1"/>
    <dgm:cxn modelId="{BF206E49-C7DD-43BF-B534-68DD916601F0}" type="presParOf" srcId="{C4E1E838-78DC-4885-83C7-24162806CC3A}" destId="{00493AA7-0993-4B1F-8323-07714FF14C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3F4BD-40A1-4D7B-9D54-38B4DC59882C}">
      <dsp:nvSpPr>
        <dsp:cNvPr id="0" name=""/>
        <dsp:cNvSpPr/>
      </dsp:nvSpPr>
      <dsp:spPr>
        <a:xfrm>
          <a:off x="524158" y="1001270"/>
          <a:ext cx="1276680" cy="127668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793AD-2230-469D-B6B1-7785676A5224}">
      <dsp:nvSpPr>
        <dsp:cNvPr id="0" name=""/>
        <dsp:cNvSpPr/>
      </dsp:nvSpPr>
      <dsp:spPr>
        <a:xfrm>
          <a:off x="792261" y="1269373"/>
          <a:ext cx="740474" cy="740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54EC8-BDFC-48D0-B007-6D7D5AAB094B}">
      <dsp:nvSpPr>
        <dsp:cNvPr id="0" name=""/>
        <dsp:cNvSpPr/>
      </dsp:nvSpPr>
      <dsp:spPr>
        <a:xfrm>
          <a:off x="2074413" y="1001270"/>
          <a:ext cx="3009317" cy="127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200" kern="1200" dirty="0"/>
            <a:t>Educación rural en Bolivia presenta múltiples desafíos</a:t>
          </a:r>
          <a:endParaRPr lang="en-US" sz="2200" kern="1200" dirty="0"/>
        </a:p>
      </dsp:txBody>
      <dsp:txXfrm>
        <a:off x="2074413" y="1001270"/>
        <a:ext cx="3009317" cy="1276680"/>
      </dsp:txXfrm>
    </dsp:sp>
    <dsp:sp modelId="{4A943BCC-B643-42F4-8784-F529C0C21A8B}">
      <dsp:nvSpPr>
        <dsp:cNvPr id="0" name=""/>
        <dsp:cNvSpPr/>
      </dsp:nvSpPr>
      <dsp:spPr>
        <a:xfrm>
          <a:off x="5608081" y="1001270"/>
          <a:ext cx="1276680" cy="127668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9954D-B608-40E6-8A88-15C8A87312A7}">
      <dsp:nvSpPr>
        <dsp:cNvPr id="0" name=""/>
        <dsp:cNvSpPr/>
      </dsp:nvSpPr>
      <dsp:spPr>
        <a:xfrm>
          <a:off x="5876184" y="1269373"/>
          <a:ext cx="740474" cy="740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C84FC-B7EF-4D1D-90AF-ECAE7E4C7C2C}">
      <dsp:nvSpPr>
        <dsp:cNvPr id="0" name=""/>
        <dsp:cNvSpPr/>
      </dsp:nvSpPr>
      <dsp:spPr>
        <a:xfrm>
          <a:off x="7158335" y="1001270"/>
          <a:ext cx="3009317" cy="127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200" kern="1200" dirty="0"/>
            <a:t>Propuesta: Usar ciencia de datos y Machine Learning para predecir la reprobación</a:t>
          </a:r>
          <a:endParaRPr lang="en-US" sz="2200" kern="1200" dirty="0"/>
        </a:p>
      </dsp:txBody>
      <dsp:txXfrm>
        <a:off x="7158335" y="1001270"/>
        <a:ext cx="3009317" cy="1276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D4C16-DD26-423B-A739-F2E06F80E3E0}">
      <dsp:nvSpPr>
        <dsp:cNvPr id="0" name=""/>
        <dsp:cNvSpPr/>
      </dsp:nvSpPr>
      <dsp:spPr>
        <a:xfrm>
          <a:off x="422686" y="203"/>
          <a:ext cx="2757947" cy="1751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187DB-88C3-4844-BDFA-841E7B6D01B0}">
      <dsp:nvSpPr>
        <dsp:cNvPr id="0" name=""/>
        <dsp:cNvSpPr/>
      </dsp:nvSpPr>
      <dsp:spPr>
        <a:xfrm>
          <a:off x="729124" y="291320"/>
          <a:ext cx="2757947" cy="17512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Alta </a:t>
          </a:r>
          <a:r>
            <a:rPr lang="en-GB" sz="2800" kern="1200" dirty="0" err="1"/>
            <a:t>tasa</a:t>
          </a:r>
          <a:r>
            <a:rPr lang="en-GB" sz="2800" kern="1200" dirty="0"/>
            <a:t> de </a:t>
          </a:r>
          <a:r>
            <a:rPr lang="en-GB" sz="2800" kern="1200" dirty="0" err="1"/>
            <a:t>reprobación</a:t>
          </a:r>
          <a:r>
            <a:rPr lang="en-GB" sz="2800" kern="1200" dirty="0"/>
            <a:t> </a:t>
          </a:r>
          <a:r>
            <a:rPr lang="en-GB" sz="2800" kern="1200" dirty="0" err="1"/>
            <a:t>en</a:t>
          </a:r>
          <a:r>
            <a:rPr lang="en-GB" sz="2800" kern="1200" dirty="0"/>
            <a:t> zonas rurales</a:t>
          </a:r>
          <a:endParaRPr lang="en-US" sz="2800" kern="1200" dirty="0"/>
        </a:p>
      </dsp:txBody>
      <dsp:txXfrm>
        <a:off x="780418" y="342614"/>
        <a:ext cx="2655359" cy="1648708"/>
      </dsp:txXfrm>
    </dsp:sp>
    <dsp:sp modelId="{EC0694B8-6454-4466-A3FC-91BB5A434F34}">
      <dsp:nvSpPr>
        <dsp:cNvPr id="0" name=""/>
        <dsp:cNvSpPr/>
      </dsp:nvSpPr>
      <dsp:spPr>
        <a:xfrm>
          <a:off x="3793511" y="203"/>
          <a:ext cx="2757947" cy="1751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AD90D-566F-4614-A08D-8EB0481D59D8}">
      <dsp:nvSpPr>
        <dsp:cNvPr id="0" name=""/>
        <dsp:cNvSpPr/>
      </dsp:nvSpPr>
      <dsp:spPr>
        <a:xfrm>
          <a:off x="4099949" y="291320"/>
          <a:ext cx="2757947" cy="17512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/>
            <a:t>Intervención</a:t>
          </a:r>
          <a:r>
            <a:rPr lang="en-GB" sz="2800" kern="1200" dirty="0"/>
            <a:t> </a:t>
          </a:r>
          <a:r>
            <a:rPr lang="en-GB" sz="2800" kern="1200" dirty="0" err="1"/>
            <a:t>docente</a:t>
          </a:r>
          <a:r>
            <a:rPr lang="en-GB" sz="2800" kern="1200" dirty="0"/>
            <a:t> </a:t>
          </a:r>
          <a:r>
            <a:rPr lang="en-GB" sz="2800" kern="1200" dirty="0" err="1"/>
            <a:t>tardía</a:t>
          </a:r>
          <a:endParaRPr lang="en-US" sz="2800" kern="1200" dirty="0"/>
        </a:p>
      </dsp:txBody>
      <dsp:txXfrm>
        <a:off x="4151243" y="342614"/>
        <a:ext cx="2655359" cy="16487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CA811-31B5-4BBE-8BC1-A22F37A9CFB5}">
      <dsp:nvSpPr>
        <dsp:cNvPr id="0" name=""/>
        <dsp:cNvSpPr/>
      </dsp:nvSpPr>
      <dsp:spPr>
        <a:xfrm>
          <a:off x="3114" y="199378"/>
          <a:ext cx="2470621" cy="34588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619" tIns="330200" rIns="19261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 err="1"/>
            <a:t>Análisis</a:t>
          </a:r>
          <a:r>
            <a:rPr lang="en-GB" sz="2200" kern="1200" dirty="0"/>
            <a:t> </a:t>
          </a:r>
          <a:r>
            <a:rPr lang="en-GB" sz="2200" kern="1200" dirty="0" err="1"/>
            <a:t>limitado</a:t>
          </a:r>
          <a:r>
            <a:rPr lang="en-GB" sz="2200" kern="1200" dirty="0"/>
            <a:t> a </a:t>
          </a:r>
          <a:r>
            <a:rPr lang="en-GB" sz="2200" kern="1200" dirty="0" err="1"/>
            <a:t>una</a:t>
          </a:r>
          <a:r>
            <a:rPr lang="en-GB" sz="2200" kern="1200" dirty="0"/>
            <a:t> sola </a:t>
          </a:r>
          <a:r>
            <a:rPr lang="en-GB" sz="2200" kern="1200" dirty="0" err="1"/>
            <a:t>unidad</a:t>
          </a:r>
          <a:r>
            <a:rPr lang="en-GB" sz="2200" kern="1200" dirty="0"/>
            <a:t> </a:t>
          </a:r>
          <a:r>
            <a:rPr lang="en-GB" sz="2200" kern="1200" dirty="0" err="1"/>
            <a:t>educativa</a:t>
          </a:r>
          <a:endParaRPr lang="en-US" sz="2200" kern="1200" dirty="0"/>
        </a:p>
      </dsp:txBody>
      <dsp:txXfrm>
        <a:off x="3114" y="1513748"/>
        <a:ext cx="2470621" cy="2075321"/>
      </dsp:txXfrm>
    </dsp:sp>
    <dsp:sp modelId="{5EE5E060-DB88-4080-882A-68970E09171C}">
      <dsp:nvSpPr>
        <dsp:cNvPr id="0" name=""/>
        <dsp:cNvSpPr/>
      </dsp:nvSpPr>
      <dsp:spPr>
        <a:xfrm>
          <a:off x="719594" y="545265"/>
          <a:ext cx="1037660" cy="10376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900" tIns="12700" rIns="809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71556" y="697227"/>
        <a:ext cx="733736" cy="733736"/>
      </dsp:txXfrm>
    </dsp:sp>
    <dsp:sp modelId="{C7A0A4AE-318E-4638-8F4D-07D980078534}">
      <dsp:nvSpPr>
        <dsp:cNvPr id="0" name=""/>
        <dsp:cNvSpPr/>
      </dsp:nvSpPr>
      <dsp:spPr>
        <a:xfrm>
          <a:off x="3114" y="3658175"/>
          <a:ext cx="24706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973C4-0128-4DA6-93FB-F0C93BA3F204}">
      <dsp:nvSpPr>
        <dsp:cNvPr id="0" name=""/>
        <dsp:cNvSpPr/>
      </dsp:nvSpPr>
      <dsp:spPr>
        <a:xfrm>
          <a:off x="2720797" y="199378"/>
          <a:ext cx="2470621" cy="34588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619" tIns="330200" rIns="19261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No se </a:t>
          </a:r>
          <a:r>
            <a:rPr lang="en-GB" sz="2200" kern="1200" dirty="0" err="1"/>
            <a:t>incluye</a:t>
          </a:r>
          <a:r>
            <a:rPr lang="en-GB" sz="2200" kern="1200" dirty="0"/>
            <a:t> </a:t>
          </a:r>
          <a:r>
            <a:rPr lang="en-GB" sz="2200" kern="1200" dirty="0" err="1"/>
            <a:t>información</a:t>
          </a:r>
          <a:r>
            <a:rPr lang="en-GB" sz="2200" kern="1200" dirty="0"/>
            <a:t> </a:t>
          </a:r>
          <a:r>
            <a:rPr lang="en-GB" sz="2200" kern="1200" dirty="0" err="1"/>
            <a:t>socioeconómica</a:t>
          </a:r>
          <a:r>
            <a:rPr lang="en-GB" sz="2200" kern="1200" dirty="0"/>
            <a:t> o </a:t>
          </a:r>
          <a:r>
            <a:rPr lang="en-GB" sz="2200" kern="1200" dirty="0" err="1"/>
            <a:t>emocional</a:t>
          </a:r>
          <a:endParaRPr lang="en-US" sz="2200" kern="1200" dirty="0"/>
        </a:p>
      </dsp:txBody>
      <dsp:txXfrm>
        <a:off x="2720797" y="1513748"/>
        <a:ext cx="2470621" cy="2075321"/>
      </dsp:txXfrm>
    </dsp:sp>
    <dsp:sp modelId="{DDEEE6A8-37F6-4F9F-A2BA-108E7D609A03}">
      <dsp:nvSpPr>
        <dsp:cNvPr id="0" name=""/>
        <dsp:cNvSpPr/>
      </dsp:nvSpPr>
      <dsp:spPr>
        <a:xfrm>
          <a:off x="3437277" y="545265"/>
          <a:ext cx="1037660" cy="10376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900" tIns="12700" rIns="809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89239" y="697227"/>
        <a:ext cx="733736" cy="733736"/>
      </dsp:txXfrm>
    </dsp:sp>
    <dsp:sp modelId="{E3A00334-3520-4745-96E2-4FFAC0FE7FE3}">
      <dsp:nvSpPr>
        <dsp:cNvPr id="0" name=""/>
        <dsp:cNvSpPr/>
      </dsp:nvSpPr>
      <dsp:spPr>
        <a:xfrm>
          <a:off x="2720797" y="3658175"/>
          <a:ext cx="24706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D6B83-D592-466C-B870-3F43539EB30A}">
      <dsp:nvSpPr>
        <dsp:cNvPr id="0" name=""/>
        <dsp:cNvSpPr/>
      </dsp:nvSpPr>
      <dsp:spPr>
        <a:xfrm>
          <a:off x="5438481" y="199378"/>
          <a:ext cx="2470621" cy="34588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619" tIns="330200" rIns="19261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 err="1"/>
            <a:t>Posibles</a:t>
          </a:r>
          <a:r>
            <a:rPr lang="en-GB" sz="2200" kern="1200" dirty="0"/>
            <a:t> </a:t>
          </a:r>
          <a:r>
            <a:rPr lang="en-GB" sz="2200" kern="1200" dirty="0" err="1"/>
            <a:t>errores</a:t>
          </a:r>
          <a:r>
            <a:rPr lang="en-GB" sz="2200" kern="1200" dirty="0"/>
            <a:t> o </a:t>
          </a:r>
          <a:r>
            <a:rPr lang="en-GB" sz="2200" kern="1200" dirty="0" err="1"/>
            <a:t>vacíos</a:t>
          </a:r>
          <a:r>
            <a:rPr lang="en-GB" sz="2200" kern="1200" dirty="0"/>
            <a:t> </a:t>
          </a:r>
          <a:r>
            <a:rPr lang="en-GB" sz="2200" kern="1200" dirty="0" err="1"/>
            <a:t>en</a:t>
          </a:r>
          <a:r>
            <a:rPr lang="en-GB" sz="2200" kern="1200" dirty="0"/>
            <a:t> </a:t>
          </a:r>
          <a:r>
            <a:rPr lang="en-GB" sz="2200" kern="1200" dirty="0" err="1"/>
            <a:t>registros</a:t>
          </a:r>
          <a:r>
            <a:rPr lang="en-GB" sz="2200" kern="1200" dirty="0"/>
            <a:t> </a:t>
          </a:r>
          <a:r>
            <a:rPr lang="en-GB" sz="2200" kern="1200" dirty="0" err="1"/>
            <a:t>escolares</a:t>
          </a:r>
          <a:endParaRPr lang="en-US" sz="2200" kern="1200" dirty="0"/>
        </a:p>
      </dsp:txBody>
      <dsp:txXfrm>
        <a:off x="5438481" y="1513748"/>
        <a:ext cx="2470621" cy="2075321"/>
      </dsp:txXfrm>
    </dsp:sp>
    <dsp:sp modelId="{42B6F883-9F1A-4088-90D0-B879AC9BFE33}">
      <dsp:nvSpPr>
        <dsp:cNvPr id="0" name=""/>
        <dsp:cNvSpPr/>
      </dsp:nvSpPr>
      <dsp:spPr>
        <a:xfrm>
          <a:off x="6154961" y="545265"/>
          <a:ext cx="1037660" cy="10376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900" tIns="12700" rIns="809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306923" y="697227"/>
        <a:ext cx="733736" cy="733736"/>
      </dsp:txXfrm>
    </dsp:sp>
    <dsp:sp modelId="{20EC5D08-2533-432F-ACB8-B7019E303F00}">
      <dsp:nvSpPr>
        <dsp:cNvPr id="0" name=""/>
        <dsp:cNvSpPr/>
      </dsp:nvSpPr>
      <dsp:spPr>
        <a:xfrm>
          <a:off x="5438481" y="3658175"/>
          <a:ext cx="24706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31DB0-00FC-4C4B-BB99-19CF4687C181}">
      <dsp:nvSpPr>
        <dsp:cNvPr id="0" name=""/>
        <dsp:cNvSpPr/>
      </dsp:nvSpPr>
      <dsp:spPr>
        <a:xfrm>
          <a:off x="8156164" y="199378"/>
          <a:ext cx="2470621" cy="34588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619" tIns="330200" rIns="19261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 err="1"/>
            <a:t>Cambios</a:t>
          </a:r>
          <a:r>
            <a:rPr lang="en-GB" sz="2200" kern="1200" dirty="0"/>
            <a:t> </a:t>
          </a:r>
          <a:r>
            <a:rPr lang="en-GB" sz="2200" kern="1200" dirty="0" err="1"/>
            <a:t>curriculares</a:t>
          </a:r>
          <a:r>
            <a:rPr lang="en-GB" sz="2200" kern="1200" dirty="0"/>
            <a:t> </a:t>
          </a:r>
          <a:r>
            <a:rPr lang="en-GB" sz="2200" kern="1200" dirty="0" err="1"/>
            <a:t>pueden</a:t>
          </a:r>
          <a:r>
            <a:rPr lang="en-GB" sz="2200" kern="1200" dirty="0"/>
            <a:t> </a:t>
          </a:r>
          <a:r>
            <a:rPr lang="en-GB" sz="2200" kern="1200" dirty="0" err="1"/>
            <a:t>afectar</a:t>
          </a:r>
          <a:r>
            <a:rPr lang="en-GB" sz="2200" kern="1200" dirty="0"/>
            <a:t> la </a:t>
          </a:r>
          <a:r>
            <a:rPr lang="en-GB" sz="2200" kern="1200" dirty="0" err="1"/>
            <a:t>uniformidad</a:t>
          </a:r>
          <a:r>
            <a:rPr lang="en-GB" sz="2200" kern="1200" dirty="0"/>
            <a:t> de </a:t>
          </a:r>
          <a:r>
            <a:rPr lang="en-GB" sz="2200" kern="1200" dirty="0" err="1"/>
            <a:t>los</a:t>
          </a:r>
          <a:r>
            <a:rPr lang="en-GB" sz="2200" kern="1200" dirty="0"/>
            <a:t> </a:t>
          </a:r>
          <a:r>
            <a:rPr lang="en-GB" sz="2200" kern="1200" dirty="0" err="1"/>
            <a:t>datos</a:t>
          </a:r>
          <a:endParaRPr lang="en-US" sz="2200" kern="1200" dirty="0"/>
        </a:p>
      </dsp:txBody>
      <dsp:txXfrm>
        <a:off x="8156164" y="1513748"/>
        <a:ext cx="2470621" cy="2075321"/>
      </dsp:txXfrm>
    </dsp:sp>
    <dsp:sp modelId="{AB74222C-AF0E-4F70-8FB9-C32966BFF0EC}">
      <dsp:nvSpPr>
        <dsp:cNvPr id="0" name=""/>
        <dsp:cNvSpPr/>
      </dsp:nvSpPr>
      <dsp:spPr>
        <a:xfrm>
          <a:off x="8872644" y="545265"/>
          <a:ext cx="1037660" cy="10376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900" tIns="12700" rIns="809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024606" y="697227"/>
        <a:ext cx="733736" cy="733736"/>
      </dsp:txXfrm>
    </dsp:sp>
    <dsp:sp modelId="{23ED7857-5880-46FB-92E8-852D053E3DAA}">
      <dsp:nvSpPr>
        <dsp:cNvPr id="0" name=""/>
        <dsp:cNvSpPr/>
      </dsp:nvSpPr>
      <dsp:spPr>
        <a:xfrm>
          <a:off x="8156164" y="3658175"/>
          <a:ext cx="24706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4F391-E065-48E6-974D-8218D940D715}">
      <dsp:nvSpPr>
        <dsp:cNvPr id="0" name=""/>
        <dsp:cNvSpPr/>
      </dsp:nvSpPr>
      <dsp:spPr>
        <a:xfrm>
          <a:off x="0" y="591207"/>
          <a:ext cx="2803381" cy="1780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436E3-7B24-439A-9102-D4D36B8DDD71}">
      <dsp:nvSpPr>
        <dsp:cNvPr id="0" name=""/>
        <dsp:cNvSpPr/>
      </dsp:nvSpPr>
      <dsp:spPr>
        <a:xfrm>
          <a:off x="311486" y="887119"/>
          <a:ext cx="2803381" cy="1780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Random Forest, CatBoost, XGBoost, LightGBM, Gradient Boosting</a:t>
          </a:r>
          <a:endParaRPr lang="en-US" sz="2200" kern="1200" dirty="0"/>
        </a:p>
      </dsp:txBody>
      <dsp:txXfrm>
        <a:off x="363625" y="939258"/>
        <a:ext cx="2699103" cy="1675868"/>
      </dsp:txXfrm>
    </dsp:sp>
    <dsp:sp modelId="{CFD69A82-3C50-49C5-A78A-EC156962BBE5}">
      <dsp:nvSpPr>
        <dsp:cNvPr id="0" name=""/>
        <dsp:cNvSpPr/>
      </dsp:nvSpPr>
      <dsp:spPr>
        <a:xfrm>
          <a:off x="3426354" y="591207"/>
          <a:ext cx="2803381" cy="1780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389E1-048C-4E9F-81E8-766B5C7A58C2}">
      <dsp:nvSpPr>
        <dsp:cNvPr id="0" name=""/>
        <dsp:cNvSpPr/>
      </dsp:nvSpPr>
      <dsp:spPr>
        <a:xfrm>
          <a:off x="3737841" y="887119"/>
          <a:ext cx="2803381" cy="1780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MLP, SVM, </a:t>
          </a:r>
          <a:r>
            <a:rPr lang="en-GB" sz="2200" kern="1200" dirty="0" err="1"/>
            <a:t>Regresión</a:t>
          </a:r>
          <a:r>
            <a:rPr lang="en-GB" sz="2200" kern="1200" dirty="0"/>
            <a:t> </a:t>
          </a:r>
          <a:r>
            <a:rPr lang="en-GB" sz="2200" kern="1200" dirty="0" err="1"/>
            <a:t>logística</a:t>
          </a:r>
          <a:endParaRPr lang="en-US" sz="2200" kern="1200" dirty="0"/>
        </a:p>
      </dsp:txBody>
      <dsp:txXfrm>
        <a:off x="3789980" y="939258"/>
        <a:ext cx="2699103" cy="1675868"/>
      </dsp:txXfrm>
    </dsp:sp>
    <dsp:sp modelId="{58C351A3-647D-4607-903C-BCBDE89CEEEA}">
      <dsp:nvSpPr>
        <dsp:cNvPr id="0" name=""/>
        <dsp:cNvSpPr/>
      </dsp:nvSpPr>
      <dsp:spPr>
        <a:xfrm>
          <a:off x="6852709" y="591207"/>
          <a:ext cx="2803381" cy="1780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3207D-367E-43BD-BE34-B8DEE039790E}">
      <dsp:nvSpPr>
        <dsp:cNvPr id="0" name=""/>
        <dsp:cNvSpPr/>
      </dsp:nvSpPr>
      <dsp:spPr>
        <a:xfrm>
          <a:off x="7164195" y="887119"/>
          <a:ext cx="2803381" cy="1780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 err="1"/>
            <a:t>Evaluación</a:t>
          </a:r>
          <a:r>
            <a:rPr lang="en-GB" sz="2200" kern="1200" dirty="0"/>
            <a:t>: F1-score </a:t>
          </a:r>
          <a:r>
            <a:rPr lang="en-GB" sz="2200" kern="1200" dirty="0" err="1"/>
            <a:t>ponderado</a:t>
          </a:r>
          <a:endParaRPr lang="en-US" sz="2200" kern="1200" dirty="0"/>
        </a:p>
      </dsp:txBody>
      <dsp:txXfrm>
        <a:off x="7216334" y="939258"/>
        <a:ext cx="2699103" cy="1675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6EE86-DD0F-48D4-94B8-C19CFC507A3D}" type="datetimeFigureOut">
              <a:rPr lang="es-BO" smtClean="0"/>
              <a:t>27/6/2025</a:t>
            </a:fld>
            <a:endParaRPr lang="es-B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28FE2-CB93-47E6-8F4F-6BBB2765D096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3704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27/6/2025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2134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27/6/2025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3895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27/6/2025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‹#›</a:t>
            </a:fld>
            <a:endParaRPr lang="es-B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4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27/6/2025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39345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27/6/2025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‹#›</a:t>
            </a:fld>
            <a:endParaRPr lang="es-B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0391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27/6/2025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7646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27/6/2025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40124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27/6/2025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6655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27/6/2025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6011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27/6/2025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6473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27/6/2025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0782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27/6/2025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226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27/6/2025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2647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27/6/2025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3494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27/6/2025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8608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‹#›</a:t>
            </a:fld>
            <a:endParaRPr lang="es-B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27/6/2025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8587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53D08-DB56-4EAF-8E9D-ED31AF6740E8}" type="datetimeFigureOut">
              <a:rPr lang="es-BO" smtClean="0"/>
              <a:t>27/6/2025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C6ECB7-2131-429F-88EE-57D316E02367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984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3.png"/><Relationship Id="rId10" Type="http://schemas.microsoft.com/office/2007/relationships/diagramDrawing" Target="../diagrams/drawing4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3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3.png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3.png"/><Relationship Id="rId10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3051580" y="3761390"/>
            <a:ext cx="7176366" cy="67726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>
              <a:lnSpc>
                <a:spcPct val="120000"/>
              </a:lnSpc>
              <a:spcAft>
                <a:spcPts val="0"/>
              </a:spcAft>
            </a:pPr>
            <a:r>
              <a:rPr lang="es-ES" sz="1600" dirty="0">
                <a:latin typeface="Franklin Gothic Medium Cond" panose="020B06060304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Autor: Limberg Villca Coraite</a:t>
            </a:r>
          </a:p>
          <a:p>
            <a:pPr algn="r">
              <a:lnSpc>
                <a:spcPct val="120000"/>
              </a:lnSpc>
              <a:spcAft>
                <a:spcPts val="0"/>
              </a:spcAft>
            </a:pPr>
            <a:r>
              <a:rPr lang="es-ES" sz="1600" dirty="0">
                <a:effectLst/>
                <a:latin typeface="Franklin Gothic Medium Cond" panose="020B06060304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Tutor/Asesor: Ing.  Evelyn Cusi López</a:t>
            </a:r>
            <a:endParaRPr lang="es-ES" sz="1200" dirty="0">
              <a:effectLst/>
              <a:latin typeface="Franklin Gothic Book" panose="020B05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8581" y="370609"/>
            <a:ext cx="845820" cy="12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n 9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r="-1" b="14911"/>
          <a:stretch/>
        </p:blipFill>
        <p:spPr bwMode="auto">
          <a:xfrm>
            <a:off x="10699579" y="5438425"/>
            <a:ext cx="1271905" cy="1120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 de texto 2"/>
          <p:cNvSpPr txBox="1">
            <a:spLocks noChangeArrowheads="1"/>
          </p:cNvSpPr>
          <p:nvPr/>
        </p:nvSpPr>
        <p:spPr bwMode="auto">
          <a:xfrm>
            <a:off x="3343301" y="1749287"/>
            <a:ext cx="6884645" cy="1644957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>
              <a:lnSpc>
                <a:spcPct val="120000"/>
              </a:lnSpc>
              <a:spcAft>
                <a:spcPts val="0"/>
              </a:spcAft>
            </a:pPr>
            <a:r>
              <a:rPr lang="es-ES" sz="3200" b="1" dirty="0">
                <a:latin typeface="Franklin Gothic Medium Cond" panose="020B0606030402020204" pitchFamily="34" charset="0"/>
                <a:cs typeface="Times New Roman" panose="02020603050405020304" pitchFamily="18" charset="0"/>
              </a:rPr>
              <a:t>ANÁLISIS Y PREDICCIÓN DEL BAJO RENDIMIENTO ACADÉMICO EN LA UNIDAD EDUCATIVA SAN JOSÉ OBRERO</a:t>
            </a:r>
            <a:r>
              <a:rPr lang="es-ES" sz="3200" b="1" dirty="0">
                <a:effectLst/>
                <a:latin typeface="Franklin Gothic Medium Cond" panose="020B0606030402020204" pitchFamily="34" charset="0"/>
                <a:cs typeface="Times New Roman" panose="02020603050405020304" pitchFamily="18" charset="0"/>
              </a:rPr>
              <a:t> </a:t>
            </a:r>
          </a:p>
          <a:p>
            <a:pPr algn="r">
              <a:lnSpc>
                <a:spcPct val="120000"/>
              </a:lnSpc>
              <a:spcAft>
                <a:spcPts val="0"/>
              </a:spcAft>
            </a:pPr>
            <a:r>
              <a:rPr lang="es-ES" dirty="0">
                <a:latin typeface="Franklin Gothic Medium Cond" panose="020B06060304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Cochabamba</a:t>
            </a:r>
            <a:r>
              <a:rPr lang="es-ES" sz="1800" dirty="0">
                <a:latin typeface="Franklin Gothic Medium Cond" panose="020B06060304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Bolivia</a:t>
            </a:r>
            <a:endParaRPr lang="es-ES" sz="11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65185"/>
            <a:ext cx="5753100" cy="37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38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5BD4F8-857C-1A80-4063-49CB57866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E96708DB-C1DB-32A2-C40F-40994B870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27" y="81085"/>
            <a:ext cx="2628467" cy="1703560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BD0A5D2-1397-C34A-B617-3ADCD816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793" y="594442"/>
            <a:ext cx="6643186" cy="814466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s-ES" sz="3100" b="1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Identificación</a:t>
            </a:r>
            <a:r>
              <a:rPr lang="es-ES" sz="2800" b="1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de las materias con mayor índice de reprobación</a:t>
            </a:r>
            <a:endParaRPr lang="es-ES" sz="2800" b="1" dirty="0">
              <a:solidFill>
                <a:schemeClr val="tx1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E6D28A-4CA6-94BA-B9D1-822DA2C64F5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58" y="364873"/>
            <a:ext cx="845820" cy="12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C312651-4C2D-04EB-30A9-45FF36C0BFC4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r="-1" b="14911"/>
          <a:stretch/>
        </p:blipFill>
        <p:spPr bwMode="auto">
          <a:xfrm>
            <a:off x="10667665" y="5480974"/>
            <a:ext cx="1271905" cy="1120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44B089FB-D347-002D-E32C-4610667AA5BC}"/>
              </a:ext>
            </a:extLst>
          </p:cNvPr>
          <p:cNvSpPr txBox="1">
            <a:spLocks/>
          </p:cNvSpPr>
          <p:nvPr/>
        </p:nvSpPr>
        <p:spPr>
          <a:xfrm>
            <a:off x="677334" y="1696869"/>
            <a:ext cx="10318912" cy="428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BO" sz="2200" dirty="0"/>
              <a:t>Preparación de la tabla calificaciones en Tableau</a:t>
            </a:r>
          </a:p>
          <a:p>
            <a:r>
              <a:rPr lang="es-BO" sz="2200" dirty="0"/>
              <a:t>Análisis exploratorio en el notebook con python</a:t>
            </a:r>
          </a:p>
          <a:p>
            <a:pPr marL="0" indent="0">
              <a:buNone/>
            </a:pPr>
            <a:endParaRPr lang="es-BO" sz="2400" dirty="0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BB4C44-9218-27D9-2A89-19958D23C9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740" b="35338"/>
          <a:stretch/>
        </p:blipFill>
        <p:spPr bwMode="auto">
          <a:xfrm>
            <a:off x="863600" y="3400429"/>
            <a:ext cx="9048774" cy="1855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082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6363EE-E6B5-70E8-6C7D-0FAE12D83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3A062BC2-FCD2-0C49-6DA1-D72CE41B4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27" y="81085"/>
            <a:ext cx="2628467" cy="1703560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2BA3F11-DDA2-7153-B1D6-B19354C0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793" y="594442"/>
            <a:ext cx="6643186" cy="814466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s-ES" sz="3100" b="1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Diseñar</a:t>
            </a:r>
            <a:r>
              <a:rPr lang="es-ES" sz="2800" b="1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y evaluar modelos predictivos</a:t>
            </a:r>
            <a:endParaRPr lang="es-ES" sz="2800" b="1" dirty="0">
              <a:solidFill>
                <a:schemeClr val="tx1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3D6696C-15CC-52FF-D746-736F731C9D9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58" y="364873"/>
            <a:ext cx="845820" cy="12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8B7B85A-85F7-7016-9278-DA880FECFAC8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r="-1" b="14911"/>
          <a:stretch/>
        </p:blipFill>
        <p:spPr bwMode="auto">
          <a:xfrm>
            <a:off x="10667665" y="5480974"/>
            <a:ext cx="1271905" cy="1120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52261EF0-B575-46B5-FAB3-98C86E78BA58}"/>
              </a:ext>
            </a:extLst>
          </p:cNvPr>
          <p:cNvSpPr txBox="1">
            <a:spLocks/>
          </p:cNvSpPr>
          <p:nvPr/>
        </p:nvSpPr>
        <p:spPr>
          <a:xfrm>
            <a:off x="677334" y="1696869"/>
            <a:ext cx="9990331" cy="428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BO" sz="2200" dirty="0"/>
              <a:t>Problema típico de clasificación binaria</a:t>
            </a:r>
          </a:p>
          <a:p>
            <a:r>
              <a:rPr lang="es-BO" sz="2200" dirty="0"/>
              <a:t>El f1-score ponderado es usado en dataset desbalanceado (mayor cantidad de aprobados que reprobados), f1-score ponderado combina precisión y recall</a:t>
            </a:r>
          </a:p>
          <a:p>
            <a:pPr marL="0" indent="0">
              <a:buNone/>
            </a:pPr>
            <a:endParaRPr lang="es-BO" sz="24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ECB300C-35AB-3736-7720-4636349733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010614"/>
              </p:ext>
            </p:extLst>
          </p:nvPr>
        </p:nvGraphicFramePr>
        <p:xfrm>
          <a:off x="719799" y="2722197"/>
          <a:ext cx="9967577" cy="3258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9510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D59DD6-F3B3-DBF8-BC26-A58173DA2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88B1F0EE-02F2-C46C-08BA-688138373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27" y="81085"/>
            <a:ext cx="2628467" cy="1703560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0E031C5-EB52-82A7-D86C-F725F0AE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793" y="594442"/>
            <a:ext cx="6643186" cy="8144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Resultados obtenidos</a:t>
            </a:r>
            <a:endParaRPr lang="es-ES" sz="2800" b="1" dirty="0">
              <a:solidFill>
                <a:schemeClr val="tx1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5C108AD-DE5F-1C81-4E27-A09A7B5DF39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58" y="364873"/>
            <a:ext cx="845820" cy="12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3625DC6-7D9A-8487-9BCD-0BA58EE83328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r="-1" b="14911"/>
          <a:stretch/>
        </p:blipFill>
        <p:spPr bwMode="auto">
          <a:xfrm>
            <a:off x="10667665" y="5480974"/>
            <a:ext cx="1271905" cy="1120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031B92A5-A077-2F8F-2EDC-5AB7B7791C9B}"/>
              </a:ext>
            </a:extLst>
          </p:cNvPr>
          <p:cNvSpPr txBox="1">
            <a:spLocks/>
          </p:cNvSpPr>
          <p:nvPr/>
        </p:nvSpPr>
        <p:spPr>
          <a:xfrm>
            <a:off x="677334" y="1696869"/>
            <a:ext cx="9350586" cy="428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BO" sz="2200" dirty="0"/>
              <a:t>Recolectar, consolidar y preprocesar datos históricos desde el año 2015 - 2024</a:t>
            </a:r>
          </a:p>
          <a:p>
            <a:pPr marL="0" indent="0">
              <a:buNone/>
            </a:pPr>
            <a:endParaRPr lang="es-BO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AD2E93-C704-45E7-526B-3F6A5B354C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912" y="2724564"/>
            <a:ext cx="8296928" cy="3768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654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4891FC-8053-0466-5EC5-5F9F1E1C9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01051E30-AF44-C607-99B1-533E27E4B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27" y="81085"/>
            <a:ext cx="2628467" cy="1703560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B21B850-7B15-DF32-9091-368333D5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793" y="594442"/>
            <a:ext cx="6643186" cy="81446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Analizar la evolución del rendimiento académico de los estudiantes</a:t>
            </a:r>
            <a:endParaRPr lang="es-ES" sz="2800" b="1" dirty="0">
              <a:solidFill>
                <a:schemeClr val="tx1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6DE3DF6-BCF4-C355-10DE-4FA7AE16995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58" y="364873"/>
            <a:ext cx="845820" cy="12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76E0A71-F5AB-5630-407C-8C2D1F395FD2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r="-1" b="14911"/>
          <a:stretch/>
        </p:blipFill>
        <p:spPr bwMode="auto">
          <a:xfrm>
            <a:off x="10667665" y="5480974"/>
            <a:ext cx="1271905" cy="1120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C2FA2B-6C2A-F5E8-B8CD-75EE35A5A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207" y="2090519"/>
            <a:ext cx="8928965" cy="3793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06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451DF5-9DF8-E698-B6B1-C75E13D1C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7682C604-BF9F-9446-F1C6-D8A1DCC3A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27" y="81085"/>
            <a:ext cx="2628467" cy="1703560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F2C8F64-077D-DF5C-E26A-881BE951D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793" y="594442"/>
            <a:ext cx="6643186" cy="81446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Identificar las materias con mayor índice de reprobación</a:t>
            </a:r>
            <a:endParaRPr lang="es-ES" sz="2800" b="1" dirty="0">
              <a:solidFill>
                <a:schemeClr val="tx1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5C89AF-FD3A-1B08-1710-69B841D65D4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58" y="364873"/>
            <a:ext cx="845820" cy="12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7FD822B-D0F8-0189-E086-C7ED2C105FA3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r="-1" b="14911"/>
          <a:stretch/>
        </p:blipFill>
        <p:spPr bwMode="auto">
          <a:xfrm>
            <a:off x="10667665" y="5480974"/>
            <a:ext cx="1271905" cy="1120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4B63F0-658D-8107-68F5-BB1200DBA5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646"/>
          <a:stretch/>
        </p:blipFill>
        <p:spPr bwMode="auto">
          <a:xfrm>
            <a:off x="1242077" y="2161542"/>
            <a:ext cx="8490237" cy="38734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9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F29AC8-439F-9FA0-CD79-234E3CB1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D7F97863-553E-CE58-B365-F20BB9B25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27" y="81085"/>
            <a:ext cx="2628467" cy="1703560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F7629DE-7DDD-3592-6E69-A619BC05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793" y="594442"/>
            <a:ext cx="6643186" cy="81446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Diseñar y evaluar modelos predictivos</a:t>
            </a:r>
            <a:endParaRPr lang="es-ES" sz="2800" b="1" dirty="0">
              <a:solidFill>
                <a:schemeClr val="tx1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0719E3E-10D1-EADD-4D2A-6DEE459BD6C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58" y="364873"/>
            <a:ext cx="845820" cy="12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9106B3E-9EA2-575A-A57F-FA5045C695F4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r="-1" b="14911"/>
          <a:stretch/>
        </p:blipFill>
        <p:spPr bwMode="auto">
          <a:xfrm>
            <a:off x="10667665" y="5480974"/>
            <a:ext cx="1271905" cy="1120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2A2F7A-B232-CCD7-5E0A-FE73DD34D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52407"/>
              </p:ext>
            </p:extLst>
          </p:nvPr>
        </p:nvGraphicFramePr>
        <p:xfrm>
          <a:off x="1683701" y="1835802"/>
          <a:ext cx="7848125" cy="241107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8349">
                  <a:extLst>
                    <a:ext uri="{9D8B030D-6E8A-4147-A177-3AD203B41FA5}">
                      <a16:colId xmlns:a16="http://schemas.microsoft.com/office/drawing/2014/main" val="2946084852"/>
                    </a:ext>
                  </a:extLst>
                </a:gridCol>
                <a:gridCol w="1121290">
                  <a:extLst>
                    <a:ext uri="{9D8B030D-6E8A-4147-A177-3AD203B41FA5}">
                      <a16:colId xmlns:a16="http://schemas.microsoft.com/office/drawing/2014/main" val="2624111847"/>
                    </a:ext>
                  </a:extLst>
                </a:gridCol>
                <a:gridCol w="1306333">
                  <a:extLst>
                    <a:ext uri="{9D8B030D-6E8A-4147-A177-3AD203B41FA5}">
                      <a16:colId xmlns:a16="http://schemas.microsoft.com/office/drawing/2014/main" val="1629055197"/>
                    </a:ext>
                  </a:extLst>
                </a:gridCol>
                <a:gridCol w="1927740">
                  <a:extLst>
                    <a:ext uri="{9D8B030D-6E8A-4147-A177-3AD203B41FA5}">
                      <a16:colId xmlns:a16="http://schemas.microsoft.com/office/drawing/2014/main" val="1760682198"/>
                    </a:ext>
                  </a:extLst>
                </a:gridCol>
                <a:gridCol w="1734413">
                  <a:extLst>
                    <a:ext uri="{9D8B030D-6E8A-4147-A177-3AD203B41FA5}">
                      <a16:colId xmlns:a16="http://schemas.microsoft.com/office/drawing/2014/main" val="894370086"/>
                    </a:ext>
                  </a:extLst>
                </a:gridCol>
              </a:tblGrid>
              <a:tr h="277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buNone/>
                      </a:pPr>
                      <a:r>
                        <a:rPr lang="es-BO" sz="1200" b="1" dirty="0">
                          <a:effectLst/>
                        </a:rPr>
                        <a:t>Modelo</a:t>
                      </a:r>
                      <a:endParaRPr lang="en-GB" sz="1200" b="1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buNone/>
                      </a:pPr>
                      <a:r>
                        <a:rPr lang="es-BO" sz="1200" b="1" dirty="0">
                          <a:effectLst/>
                        </a:rPr>
                        <a:t>Accuracy</a:t>
                      </a:r>
                      <a:endParaRPr lang="en-GB" sz="1200" b="1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buNone/>
                      </a:pPr>
                      <a:r>
                        <a:rPr lang="es-BO" sz="1200" b="1">
                          <a:effectLst/>
                        </a:rPr>
                        <a:t>F1_Weighted</a:t>
                      </a:r>
                      <a:endParaRPr lang="en-GB" sz="1200" b="1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buNone/>
                      </a:pPr>
                      <a:r>
                        <a:rPr lang="es-BO" sz="1200" b="1" dirty="0">
                          <a:effectLst/>
                        </a:rPr>
                        <a:t>Precision_Weighted</a:t>
                      </a:r>
                      <a:endParaRPr lang="en-GB" sz="1200" b="1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buNone/>
                      </a:pPr>
                      <a:r>
                        <a:rPr lang="es-BO" sz="1200" b="1" dirty="0">
                          <a:effectLst/>
                        </a:rPr>
                        <a:t>Recall_Weighted</a:t>
                      </a:r>
                      <a:endParaRPr lang="en-GB" sz="1200" b="1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6188241"/>
                  </a:ext>
                </a:extLst>
              </a:tr>
              <a:tr h="27765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Logistic Regression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0.701923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0.752104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0.889228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0.701923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333680"/>
                  </a:ext>
                </a:extLst>
              </a:tr>
              <a:tr h="27765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Random Forest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0.870192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0.814267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0.765097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0.870192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2803230"/>
                  </a:ext>
                </a:extLst>
              </a:tr>
              <a:tr h="27765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XGBoost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0.807692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0.807692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0.807692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0.807692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4017640"/>
                  </a:ext>
                </a:extLst>
              </a:tr>
              <a:tr h="20919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Gradient Boosting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0.870192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0.829765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0.821552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0.870192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3915479"/>
                  </a:ext>
                </a:extLst>
              </a:tr>
              <a:tr h="27765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SVM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0.807692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0.816028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0.825639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0.807692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191991"/>
                  </a:ext>
                </a:extLst>
              </a:tr>
              <a:tr h="27121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MLP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0.865385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0.811856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0.764563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0.865385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2021720"/>
                  </a:ext>
                </a:extLst>
              </a:tr>
              <a:tr h="27121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LightGBM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0.831731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0.823920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0.817131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0.831731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0689056"/>
                  </a:ext>
                </a:extLst>
              </a:tr>
              <a:tr h="27121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b="1">
                          <a:effectLst/>
                        </a:rPr>
                        <a:t>CatBoost</a:t>
                      </a:r>
                      <a:endParaRPr lang="en-GB" sz="1200" b="1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b="1">
                          <a:effectLst/>
                        </a:rPr>
                        <a:t>0.850962</a:t>
                      </a:r>
                      <a:endParaRPr lang="en-GB" sz="1200" b="1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b="1">
                          <a:effectLst/>
                        </a:rPr>
                        <a:t>0.840776</a:t>
                      </a:r>
                      <a:endParaRPr lang="en-GB" sz="1200" b="1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b="1">
                          <a:effectLst/>
                        </a:rPr>
                        <a:t>0.833090</a:t>
                      </a:r>
                      <a:endParaRPr lang="en-GB" sz="1200" b="1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b="1" dirty="0">
                          <a:effectLst/>
                        </a:rPr>
                        <a:t>0.850962</a:t>
                      </a:r>
                      <a:endParaRPr lang="en-GB" sz="1200" b="1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8881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ADCF8E3-9CAD-98A3-08AF-12E197E6E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3700" y="4298038"/>
            <a:ext cx="7848125" cy="1671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6623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75B00C-DD9B-FC8E-B395-C14BF8192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4DDC46FF-62D1-F61F-E412-90D08E913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27" y="81085"/>
            <a:ext cx="2628467" cy="1703560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7D8AABE-5460-4A5F-EC84-A006C2B3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792" y="594442"/>
            <a:ext cx="7652368" cy="81446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Generar un archivo CSV con estudiantes con mayor probabilidad de reprobar</a:t>
            </a:r>
            <a:endParaRPr lang="es-ES" sz="2800" b="1" dirty="0">
              <a:solidFill>
                <a:schemeClr val="tx1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A7344E-B46E-EAB0-27C0-EA075052C6F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58" y="364873"/>
            <a:ext cx="845820" cy="12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467F4EE-EBD5-18DB-4E6F-3F4DEC9BA71B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r="-1" b="14911"/>
          <a:stretch/>
        </p:blipFill>
        <p:spPr bwMode="auto">
          <a:xfrm>
            <a:off x="10667665" y="5480974"/>
            <a:ext cx="1271905" cy="1120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5AE4976-5CA3-F085-CF8F-058958343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982" y="1784644"/>
            <a:ext cx="4534556" cy="4595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6868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D09D97-E585-BAD7-2FFF-EF23D1C9D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1DACF51C-CA43-B4BB-B4DD-E4C0ED02C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27" y="81085"/>
            <a:ext cx="2628467" cy="1703560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38E2C5E2-799B-5D5B-FF3B-F36206E2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792" y="594442"/>
            <a:ext cx="7652368" cy="81446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Discusión</a:t>
            </a:r>
            <a:endParaRPr lang="es-ES" sz="2800" b="1" dirty="0">
              <a:solidFill>
                <a:schemeClr val="tx1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739BF31-AC32-CE28-5E39-4065CD3C25C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58" y="364873"/>
            <a:ext cx="845820" cy="12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DD13E23-EC2B-B170-779A-F922F567B071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r="-1" b="14911"/>
          <a:stretch/>
        </p:blipFill>
        <p:spPr bwMode="auto">
          <a:xfrm>
            <a:off x="10667665" y="5480974"/>
            <a:ext cx="1271905" cy="1120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42FE1AA2-6787-072E-DE7E-464D8A7B68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569439"/>
              </p:ext>
            </p:extLst>
          </p:nvPr>
        </p:nvGraphicFramePr>
        <p:xfrm>
          <a:off x="1889761" y="1706880"/>
          <a:ext cx="7327811" cy="34250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34766">
                  <a:extLst>
                    <a:ext uri="{9D8B030D-6E8A-4147-A177-3AD203B41FA5}">
                      <a16:colId xmlns:a16="http://schemas.microsoft.com/office/drawing/2014/main" val="4234106940"/>
                    </a:ext>
                  </a:extLst>
                </a:gridCol>
                <a:gridCol w="1429748">
                  <a:extLst>
                    <a:ext uri="{9D8B030D-6E8A-4147-A177-3AD203B41FA5}">
                      <a16:colId xmlns:a16="http://schemas.microsoft.com/office/drawing/2014/main" val="2730937625"/>
                    </a:ext>
                  </a:extLst>
                </a:gridCol>
                <a:gridCol w="1619022">
                  <a:extLst>
                    <a:ext uri="{9D8B030D-6E8A-4147-A177-3AD203B41FA5}">
                      <a16:colId xmlns:a16="http://schemas.microsoft.com/office/drawing/2014/main" val="117378898"/>
                    </a:ext>
                  </a:extLst>
                </a:gridCol>
                <a:gridCol w="1744275">
                  <a:extLst>
                    <a:ext uri="{9D8B030D-6E8A-4147-A177-3AD203B41FA5}">
                      <a16:colId xmlns:a16="http://schemas.microsoft.com/office/drawing/2014/main" val="470974292"/>
                    </a:ext>
                  </a:extLst>
                </a:gridCol>
              </a:tblGrid>
              <a:tr h="412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buNone/>
                      </a:pPr>
                      <a:r>
                        <a:rPr lang="en-GB" sz="1600" b="1" dirty="0" err="1">
                          <a:effectLst/>
                          <a:latin typeface="Garamond" panose="02020404030301010803" pitchFamily="18" charset="0"/>
                          <a:ea typeface="Times" panose="02020603050405020304" pitchFamily="18" charset="0"/>
                          <a:cs typeface="Times" panose="02020603050405020304" pitchFamily="18" charset="0"/>
                        </a:rPr>
                        <a:t>Comparación</a:t>
                      </a:r>
                      <a:endParaRPr lang="en-GB" sz="1600" b="1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buNone/>
                      </a:pPr>
                      <a:r>
                        <a:rPr lang="en-GB" sz="1600" b="1" dirty="0">
                          <a:effectLst/>
                          <a:latin typeface="Garamond" panose="02020404030301010803" pitchFamily="18" charset="0"/>
                          <a:ea typeface="Times" panose="02020603050405020304" pitchFamily="18" charset="0"/>
                          <a:cs typeface="Times" panose="02020603050405020304" pitchFamily="18" charset="0"/>
                        </a:rPr>
                        <a:t>Este </a:t>
                      </a:r>
                      <a:r>
                        <a:rPr lang="en-GB" sz="1600" b="1" dirty="0" err="1">
                          <a:effectLst/>
                          <a:latin typeface="Garamond" panose="02020404030301010803" pitchFamily="18" charset="0"/>
                          <a:ea typeface="Times" panose="02020603050405020304" pitchFamily="18" charset="0"/>
                          <a:cs typeface="Times" panose="02020603050405020304" pitchFamily="18" charset="0"/>
                        </a:rPr>
                        <a:t>proyecto</a:t>
                      </a:r>
                      <a:endParaRPr lang="en-GB" sz="1600" b="1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buNone/>
                      </a:pPr>
                      <a:r>
                        <a:rPr lang="en-GB" sz="1600" b="1" dirty="0">
                          <a:effectLst/>
                          <a:latin typeface="Garamond" panose="02020404030301010803" pitchFamily="18" charset="0"/>
                          <a:ea typeface="Times" panose="02020603050405020304" pitchFamily="18" charset="0"/>
                          <a:cs typeface="Times" panose="02020603050405020304" pitchFamily="18" charset="0"/>
                        </a:rPr>
                        <a:t>Carlos Márquez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buNone/>
                      </a:pPr>
                      <a:r>
                        <a:rPr lang="en-GB" sz="1600" b="1" dirty="0">
                          <a:effectLst/>
                          <a:latin typeface="Garamond" panose="02020404030301010803" pitchFamily="18" charset="0"/>
                          <a:ea typeface="Times" panose="02020603050405020304" pitchFamily="18" charset="0"/>
                          <a:cs typeface="Times" panose="02020603050405020304" pitchFamily="18" charset="0"/>
                        </a:rPr>
                        <a:t>Maya Wara López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0461709"/>
                  </a:ext>
                </a:extLst>
              </a:tr>
              <a:tr h="4122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buNone/>
                      </a:pPr>
                      <a:r>
                        <a:rPr lang="es-BO" sz="1200" b="0" dirty="0">
                          <a:effectLst/>
                        </a:rPr>
                        <a:t>Mejor modelo</a:t>
                      </a:r>
                      <a:endParaRPr lang="en-GB" sz="1200" b="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buNone/>
                      </a:pPr>
                      <a:r>
                        <a:rPr lang="es-BO" sz="1200" b="0" dirty="0">
                          <a:effectLst/>
                        </a:rPr>
                        <a:t>CatBoost</a:t>
                      </a:r>
                      <a:endParaRPr lang="en-GB" sz="1200" b="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buNone/>
                      </a:pPr>
                      <a:r>
                        <a:rPr lang="es-BO" sz="1200" b="0" dirty="0">
                          <a:effectLst/>
                        </a:rPr>
                        <a:t>ICRM</a:t>
                      </a:r>
                      <a:endParaRPr lang="en-GB" sz="1200" b="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buNone/>
                      </a:pPr>
                      <a:r>
                        <a:rPr lang="es-BO" sz="1200" b="0" dirty="0">
                          <a:effectLst/>
                        </a:rPr>
                        <a:t>Random Forest</a:t>
                      </a:r>
                      <a:endParaRPr lang="en-GB" sz="1200" b="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5524349"/>
                  </a:ext>
                </a:extLst>
              </a:tr>
              <a:tr h="412264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Accuracy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0.9182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0.91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0.58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7718053"/>
                  </a:ext>
                </a:extLst>
              </a:tr>
              <a:tr h="412264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Tasa de reprobación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0.0551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0.09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0.0702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4595967"/>
                  </a:ext>
                </a:extLst>
              </a:tr>
              <a:tr h="412264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Gestiones de datos usadas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2015-2024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2009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2006-2019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9346650"/>
                  </a:ext>
                </a:extLst>
              </a:tr>
              <a:tr h="539213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Aumento de datos el último año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11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-576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5946500"/>
                  </a:ext>
                </a:extLst>
              </a:tr>
              <a:tr h="412264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Cantidad de filas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2978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670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4746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5341868"/>
                  </a:ext>
                </a:extLst>
              </a:tr>
              <a:tr h="412264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Cantidad de columnas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29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6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9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7871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0C083A-4C0D-88A1-5789-14B572F9095D}"/>
              </a:ext>
            </a:extLst>
          </p:cNvPr>
          <p:cNvSpPr txBox="1"/>
          <p:nvPr/>
        </p:nvSpPr>
        <p:spPr>
          <a:xfrm>
            <a:off x="3082413" y="5480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BO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EE7D747-70D5-16F5-BE24-9AA9CE0C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1792" y="5151120"/>
            <a:ext cx="8128591" cy="365125"/>
          </a:xfrm>
        </p:spPr>
        <p:txBody>
          <a:bodyPr/>
          <a:lstStyle/>
          <a:p>
            <a:r>
              <a:rPr lang="pt-BR" dirty="0" err="1">
                <a:solidFill>
                  <a:schemeClr val="tx1"/>
                </a:solidFill>
              </a:rPr>
              <a:t>Laime</a:t>
            </a:r>
            <a:r>
              <a:rPr lang="pt-BR" dirty="0">
                <a:solidFill>
                  <a:schemeClr val="tx1"/>
                </a:solidFill>
              </a:rPr>
              <a:t> (2024) </a:t>
            </a:r>
            <a:r>
              <a:rPr lang="pt-BR" sz="1050" dirty="0">
                <a:solidFill>
                  <a:schemeClr val="tx1"/>
                </a:solidFill>
              </a:rPr>
              <a:t>http://ddigital.umss.edu/bitstream/123456789/43657/1/MONOGRAFIA_LOPEZ%20LAIME%20MAYA%20WARA.pdf | Márquez Vera (2015) https://helvia.uco.es/xmlui/bitstream/handle/10396/12852/2015000001157.pdf?sequence=1&amp;isAllowed=y</a:t>
            </a:r>
            <a:endParaRPr lang="es-B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77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115F83-B982-8EA6-2911-5D2F62011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B3EF779F-0491-2008-5529-5CFE93938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27" y="81085"/>
            <a:ext cx="2628467" cy="1703560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06DA8FF-7228-522A-9072-1E4FA187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792" y="594442"/>
            <a:ext cx="7652368" cy="81446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Conclusiones</a:t>
            </a:r>
            <a:endParaRPr lang="es-ES" sz="2800" b="1" dirty="0">
              <a:solidFill>
                <a:schemeClr val="tx1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B66278F-E507-D37C-43C6-7FA72DA4869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58" y="364873"/>
            <a:ext cx="845820" cy="12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A727662-A46B-159E-F21F-36C05FE1F90B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r="-1" b="14911"/>
          <a:stretch/>
        </p:blipFill>
        <p:spPr bwMode="auto">
          <a:xfrm>
            <a:off x="10667665" y="5480974"/>
            <a:ext cx="1271905" cy="1120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0241C4-EBAC-BFB7-6392-1DA617FE79A4}"/>
              </a:ext>
            </a:extLst>
          </p:cNvPr>
          <p:cNvSpPr txBox="1">
            <a:spLocks/>
          </p:cNvSpPr>
          <p:nvPr/>
        </p:nvSpPr>
        <p:spPr>
          <a:xfrm>
            <a:off x="711660" y="2896656"/>
            <a:ext cx="10488913" cy="3752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800" dirty="0"/>
              <a:t>El modelo CatBoost identifica &gt; 84% de los casos de reprobación antes del fin de gestión.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800" dirty="0"/>
              <a:t>Queda demostrado que el análisis predictivo es factible y útil en contextos rurales con recursos limitados.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800" dirty="0"/>
              <a:t>El foco de mejora curricular está centrado en Biogeografía/C. Naturales, matemáticas y lenguaje que concentran el 47.58% de los aplazados.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800" dirty="0"/>
              <a:t>Proyección 2025 – 2027 los reprobados bajan de 23 a 12 si se interviene con los resultados.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800" dirty="0"/>
              <a:t>Metodología y código en python + software libre pueden replicarse en otras unidades educativas sin costo.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E3513D1F-23FF-0FE5-E2D3-621A6B150A20}"/>
              </a:ext>
            </a:extLst>
          </p:cNvPr>
          <p:cNvSpPr txBox="1">
            <a:spLocks/>
          </p:cNvSpPr>
          <p:nvPr/>
        </p:nvSpPr>
        <p:spPr>
          <a:xfrm>
            <a:off x="711660" y="1568833"/>
            <a:ext cx="9350586" cy="428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BO" sz="2200" dirty="0"/>
              <a:t>Predicción efectiva del bajo rendimiento</a:t>
            </a:r>
          </a:p>
          <a:p>
            <a:r>
              <a:rPr lang="es-BO" sz="2200" dirty="0"/>
              <a:t>Herramientas útiles en contextos rurales</a:t>
            </a:r>
          </a:p>
          <a:p>
            <a:r>
              <a:rPr lang="es-BO" sz="2200" dirty="0"/>
              <a:t>Mejora en la toma de decisiones</a:t>
            </a:r>
          </a:p>
          <a:p>
            <a:pPr marL="0" indent="0">
              <a:buNone/>
            </a:pP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3242272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4CA64B-1AD1-E5C0-DF96-9F6B356FF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46FA5EBF-FAE9-9980-7B8D-B4D564D0B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27" y="81085"/>
            <a:ext cx="2628467" cy="1703560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2823340-7874-C8C4-68E7-E681AEAAC1E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58" y="364873"/>
            <a:ext cx="845820" cy="12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D8A44E1-0CA3-38C9-A346-9D13E5D5BF2C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r="-1" b="14911"/>
          <a:stretch/>
        </p:blipFill>
        <p:spPr bwMode="auto">
          <a:xfrm>
            <a:off x="10667665" y="5480974"/>
            <a:ext cx="1271905" cy="1120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9D5D6A1-106C-C6E4-4E5D-BCC1A515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8620" y="2785736"/>
            <a:ext cx="5828114" cy="3169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Gracias…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A30C35-C11F-D40E-73D0-77FC61B21E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508" y="1862552"/>
            <a:ext cx="2884427" cy="288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brown coffee cup with smoke&#10;&#10;AI-generated content may be incorrect.">
            <a:extLst>
              <a:ext uri="{FF2B5EF4-FFF2-40B4-BE49-F238E27FC236}">
                <a16:creationId xmlns:a16="http://schemas.microsoft.com/office/drawing/2014/main" id="{ABC6F29B-5095-844B-002C-7B0CED0443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3255" y="1601209"/>
            <a:ext cx="2504088" cy="25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6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27" y="81085"/>
            <a:ext cx="2628467" cy="1703560"/>
          </a:xfr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501793" y="594442"/>
            <a:ext cx="6643186" cy="814466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s-ES" sz="3200" b="1" dirty="0">
                <a:solidFill>
                  <a:schemeClr val="tx1"/>
                </a:solidFill>
                <a:effectLst/>
                <a:latin typeface="Franklin Gothic Medium Cond" panose="020B0606030402020204" pitchFamily="34" charset="0"/>
                <a:cs typeface="Times New Roman" panose="02020603050405020304" pitchFamily="18" charset="0"/>
              </a:rPr>
              <a:t>Introducción</a:t>
            </a:r>
            <a:endParaRPr lang="es-ES" sz="2800" b="1" dirty="0">
              <a:solidFill>
                <a:schemeClr val="tx1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58" y="364873"/>
            <a:ext cx="845820" cy="12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r="-1" b="14911"/>
          <a:stretch/>
        </p:blipFill>
        <p:spPr bwMode="auto">
          <a:xfrm>
            <a:off x="10667665" y="5480974"/>
            <a:ext cx="1271905" cy="1120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BAADE7A8-BF7E-A52D-FA1D-1C88D352CE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773936"/>
              </p:ext>
            </p:extLst>
          </p:nvPr>
        </p:nvGraphicFramePr>
        <p:xfrm>
          <a:off x="324168" y="1826015"/>
          <a:ext cx="10691812" cy="327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84981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27" y="81085"/>
            <a:ext cx="2628467" cy="1703560"/>
          </a:xfr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501793" y="594442"/>
            <a:ext cx="6643186" cy="814466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s-ES" sz="3200" b="1" dirty="0">
                <a:solidFill>
                  <a:schemeClr val="tx1"/>
                </a:solidFill>
                <a:latin typeface="Franklin Gothic Medium Cond" panose="020B0606030402020204" pitchFamily="34" charset="0"/>
                <a:cs typeface="Times New Roman" panose="02020603050405020304" pitchFamily="18" charset="0"/>
              </a:rPr>
              <a:t>Problema</a:t>
            </a:r>
            <a:endParaRPr lang="es-ES" sz="2800" b="1" dirty="0">
              <a:solidFill>
                <a:schemeClr val="tx1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58" y="364873"/>
            <a:ext cx="845820" cy="12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r="-1" b="14911"/>
          <a:stretch/>
        </p:blipFill>
        <p:spPr bwMode="auto">
          <a:xfrm>
            <a:off x="10667665" y="5480974"/>
            <a:ext cx="1271905" cy="1120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E3F0ABDD-E93D-66B1-939A-074F117F57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91197"/>
              </p:ext>
            </p:extLst>
          </p:nvPr>
        </p:nvGraphicFramePr>
        <p:xfrm>
          <a:off x="2086937" y="2519019"/>
          <a:ext cx="7280584" cy="2042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48133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27" y="81085"/>
            <a:ext cx="2628467" cy="1703560"/>
          </a:xfr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501793" y="594442"/>
            <a:ext cx="6643186" cy="814466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s-ES" sz="3200" b="1" dirty="0">
                <a:solidFill>
                  <a:schemeClr val="tx1"/>
                </a:solidFill>
                <a:latin typeface="Franklin Gothic Medium Cond" panose="020B0606030402020204" pitchFamily="34" charset="0"/>
                <a:cs typeface="Times New Roman" panose="02020603050405020304" pitchFamily="18" charset="0"/>
              </a:rPr>
              <a:t>Objetivos</a:t>
            </a:r>
            <a:endParaRPr lang="es-ES" sz="2800" b="1" dirty="0">
              <a:solidFill>
                <a:schemeClr val="tx1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58" y="364873"/>
            <a:ext cx="845820" cy="12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r="-1" b="14911"/>
          <a:stretch/>
        </p:blipFill>
        <p:spPr bwMode="auto">
          <a:xfrm>
            <a:off x="10667665" y="5480974"/>
            <a:ext cx="1271905" cy="1120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A56D8C6-751C-BC36-DB62-6F2367C6AF37}"/>
              </a:ext>
            </a:extLst>
          </p:cNvPr>
          <p:cNvSpPr txBox="1">
            <a:spLocks/>
          </p:cNvSpPr>
          <p:nvPr/>
        </p:nvSpPr>
        <p:spPr>
          <a:xfrm>
            <a:off x="660400" y="1784645"/>
            <a:ext cx="10731500" cy="4392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sz="2200" dirty="0"/>
              <a:t>🎯</a:t>
            </a:r>
            <a:r>
              <a:rPr lang="en-GB" sz="2200">
                <a:latin typeface="Trebuchet MS"/>
                <a:cs typeface="Helvetica"/>
              </a:rPr>
              <a:t> </a:t>
            </a:r>
            <a:r>
              <a:rPr lang="en-GB" sz="2200" b="1" err="1">
                <a:latin typeface="Trebuchet MS"/>
                <a:cs typeface="Helvetica"/>
              </a:rPr>
              <a:t>Objetivo</a:t>
            </a:r>
            <a:r>
              <a:rPr lang="en-GB" sz="2200" b="1">
                <a:latin typeface="Trebuchet MS"/>
                <a:cs typeface="Helvetica"/>
              </a:rPr>
              <a:t> general:</a:t>
            </a:r>
            <a:r>
              <a:rPr lang="en-GB" sz="2200">
                <a:latin typeface="Trebuchet MS"/>
                <a:cs typeface="Helvetica"/>
              </a:rPr>
              <a:t> </a:t>
            </a:r>
            <a:r>
              <a:rPr lang="en-GB" sz="2200" err="1">
                <a:latin typeface="Trebuchet MS"/>
                <a:cs typeface="Helvetica"/>
              </a:rPr>
              <a:t>Analizar</a:t>
            </a:r>
            <a:r>
              <a:rPr lang="en-GB" sz="2200">
                <a:latin typeface="Trebuchet MS"/>
                <a:cs typeface="Helvetica"/>
              </a:rPr>
              <a:t> </a:t>
            </a:r>
            <a:r>
              <a:rPr lang="en-GB" sz="2200" err="1">
                <a:latin typeface="Trebuchet MS"/>
                <a:cs typeface="Helvetica"/>
              </a:rPr>
              <a:t>el</a:t>
            </a:r>
            <a:r>
              <a:rPr lang="en-GB" sz="2200">
                <a:latin typeface="Trebuchet MS"/>
                <a:cs typeface="Helvetica"/>
              </a:rPr>
              <a:t> </a:t>
            </a:r>
            <a:r>
              <a:rPr lang="en-GB" sz="2200" err="1">
                <a:latin typeface="Trebuchet MS"/>
                <a:cs typeface="Helvetica"/>
              </a:rPr>
              <a:t>rendimiento</a:t>
            </a:r>
            <a:r>
              <a:rPr lang="en-GB" sz="2200">
                <a:latin typeface="Trebuchet MS"/>
                <a:cs typeface="Helvetica"/>
              </a:rPr>
              <a:t> </a:t>
            </a:r>
            <a:r>
              <a:rPr lang="en-GB" sz="2200" err="1">
                <a:latin typeface="Trebuchet MS"/>
                <a:cs typeface="Helvetica"/>
              </a:rPr>
              <a:t>académico</a:t>
            </a:r>
            <a:r>
              <a:rPr lang="en-GB" sz="2200">
                <a:latin typeface="Trebuchet MS"/>
                <a:cs typeface="Helvetica"/>
              </a:rPr>
              <a:t> de </a:t>
            </a:r>
            <a:r>
              <a:rPr lang="en-GB" sz="2200" err="1">
                <a:latin typeface="Trebuchet MS"/>
                <a:cs typeface="Helvetica"/>
              </a:rPr>
              <a:t>los</a:t>
            </a:r>
            <a:r>
              <a:rPr lang="en-GB" sz="2200">
                <a:latin typeface="Trebuchet MS"/>
                <a:cs typeface="Helvetica"/>
              </a:rPr>
              <a:t> </a:t>
            </a:r>
            <a:r>
              <a:rPr lang="en-GB" sz="2200" err="1">
                <a:latin typeface="Trebuchet MS"/>
                <a:cs typeface="Helvetica"/>
              </a:rPr>
              <a:t>estudiantes</a:t>
            </a:r>
            <a:r>
              <a:rPr lang="en-GB" sz="2200">
                <a:latin typeface="Trebuchet MS"/>
                <a:cs typeface="Helvetica"/>
              </a:rPr>
              <a:t> de </a:t>
            </a:r>
            <a:r>
              <a:rPr lang="en-GB" sz="2200" err="1">
                <a:latin typeface="Trebuchet MS"/>
                <a:cs typeface="Helvetica"/>
              </a:rPr>
              <a:t>provincias</a:t>
            </a:r>
            <a:r>
              <a:rPr lang="en-GB" sz="2200">
                <a:latin typeface="Trebuchet MS"/>
                <a:cs typeface="Helvetica"/>
              </a:rPr>
              <a:t> y zonas </a:t>
            </a:r>
            <a:r>
              <a:rPr lang="en-GB" sz="2200" err="1">
                <a:latin typeface="Trebuchet MS"/>
                <a:cs typeface="Helvetica"/>
              </a:rPr>
              <a:t>alejadas</a:t>
            </a:r>
            <a:r>
              <a:rPr lang="en-GB" sz="2200">
                <a:latin typeface="Trebuchet MS"/>
                <a:cs typeface="Helvetica"/>
              </a:rPr>
              <a:t> de Bolivia y </a:t>
            </a:r>
            <a:r>
              <a:rPr lang="en-GB" sz="2200" err="1">
                <a:latin typeface="Trebuchet MS"/>
                <a:cs typeface="Helvetica"/>
              </a:rPr>
              <a:t>desarrollar</a:t>
            </a:r>
            <a:r>
              <a:rPr lang="en-GB" sz="2200">
                <a:latin typeface="Trebuchet MS"/>
                <a:cs typeface="Helvetica"/>
              </a:rPr>
              <a:t> un </a:t>
            </a:r>
            <a:r>
              <a:rPr lang="en-GB" sz="2200" err="1">
                <a:latin typeface="Trebuchet MS"/>
                <a:cs typeface="Helvetica"/>
              </a:rPr>
              <a:t>modelo</a:t>
            </a:r>
            <a:r>
              <a:rPr lang="en-GB" sz="2200">
                <a:latin typeface="Trebuchet MS"/>
                <a:cs typeface="Helvetica"/>
              </a:rPr>
              <a:t> </a:t>
            </a:r>
            <a:r>
              <a:rPr lang="en-GB" sz="2200" err="1">
                <a:latin typeface="Trebuchet MS"/>
                <a:cs typeface="Helvetica"/>
              </a:rPr>
              <a:t>predictivo</a:t>
            </a:r>
            <a:r>
              <a:rPr lang="en-GB" sz="2200">
                <a:latin typeface="Trebuchet MS"/>
                <a:cs typeface="Helvetica"/>
              </a:rPr>
              <a:t> </a:t>
            </a:r>
            <a:r>
              <a:rPr lang="en-GB" sz="2200" err="1">
                <a:latin typeface="Trebuchet MS"/>
                <a:cs typeface="Helvetica"/>
              </a:rPr>
              <a:t>basado</a:t>
            </a:r>
            <a:r>
              <a:rPr lang="en-GB" sz="2200">
                <a:latin typeface="Trebuchet MS"/>
                <a:cs typeface="Helvetica"/>
              </a:rPr>
              <a:t> </a:t>
            </a:r>
            <a:r>
              <a:rPr lang="en-GB" sz="2200" err="1">
                <a:latin typeface="Trebuchet MS"/>
                <a:cs typeface="Helvetica"/>
              </a:rPr>
              <a:t>en</a:t>
            </a:r>
            <a:r>
              <a:rPr lang="en-GB" sz="2200">
                <a:latin typeface="Trebuchet MS"/>
                <a:cs typeface="Helvetica"/>
              </a:rPr>
              <a:t> </a:t>
            </a:r>
            <a:r>
              <a:rPr lang="en-GB" sz="2200" err="1">
                <a:latin typeface="Trebuchet MS"/>
                <a:cs typeface="Helvetica"/>
              </a:rPr>
              <a:t>técnicas</a:t>
            </a:r>
            <a:r>
              <a:rPr lang="en-GB" sz="2200">
                <a:latin typeface="Trebuchet MS"/>
                <a:cs typeface="Helvetica"/>
              </a:rPr>
              <a:t> de </a:t>
            </a:r>
            <a:r>
              <a:rPr lang="en-GB" sz="2200" err="1">
                <a:latin typeface="Trebuchet MS"/>
                <a:cs typeface="Helvetica"/>
              </a:rPr>
              <a:t>aprendizaje</a:t>
            </a:r>
            <a:r>
              <a:rPr lang="en-GB" sz="2200">
                <a:latin typeface="Trebuchet MS"/>
                <a:cs typeface="Helvetica"/>
              </a:rPr>
              <a:t> </a:t>
            </a:r>
            <a:r>
              <a:rPr lang="en-GB" sz="2200" err="1">
                <a:latin typeface="Trebuchet MS"/>
                <a:cs typeface="Helvetica"/>
              </a:rPr>
              <a:t>supervizado</a:t>
            </a:r>
            <a:r>
              <a:rPr lang="en-GB" sz="2200">
                <a:latin typeface="Trebuchet MS"/>
                <a:cs typeface="Helvetica"/>
              </a:rPr>
              <a:t> para </a:t>
            </a:r>
            <a:r>
              <a:rPr lang="en-GB" sz="2200" err="1">
                <a:latin typeface="Trebuchet MS"/>
                <a:cs typeface="Helvetica"/>
              </a:rPr>
              <a:t>anticipar</a:t>
            </a:r>
            <a:r>
              <a:rPr lang="en-GB" sz="2200">
                <a:latin typeface="Trebuchet MS"/>
                <a:cs typeface="Helvetica"/>
              </a:rPr>
              <a:t> </a:t>
            </a:r>
            <a:r>
              <a:rPr lang="en-GB" sz="2200" err="1">
                <a:latin typeface="Trebuchet MS"/>
                <a:cs typeface="Helvetica"/>
              </a:rPr>
              <a:t>casos</a:t>
            </a:r>
            <a:r>
              <a:rPr lang="en-GB" sz="2200">
                <a:latin typeface="Trebuchet MS"/>
                <a:cs typeface="Helvetica"/>
              </a:rPr>
              <a:t> de </a:t>
            </a:r>
            <a:r>
              <a:rPr lang="en-GB" sz="2200" err="1">
                <a:latin typeface="Trebuchet MS"/>
                <a:cs typeface="Helvetica"/>
              </a:rPr>
              <a:t>estudiantes</a:t>
            </a:r>
            <a:r>
              <a:rPr lang="en-GB" sz="2200">
                <a:latin typeface="Trebuchet MS"/>
                <a:cs typeface="Helvetica"/>
              </a:rPr>
              <a:t> con </a:t>
            </a:r>
            <a:r>
              <a:rPr lang="en-GB" sz="2200" err="1">
                <a:latin typeface="Trebuchet MS"/>
                <a:cs typeface="Helvetica"/>
              </a:rPr>
              <a:t>riesgo</a:t>
            </a:r>
            <a:r>
              <a:rPr lang="en-GB" sz="2200">
                <a:latin typeface="Trebuchet MS"/>
                <a:cs typeface="Helvetica"/>
              </a:rPr>
              <a:t> de </a:t>
            </a:r>
            <a:r>
              <a:rPr lang="en-GB" sz="2200" err="1">
                <a:latin typeface="Trebuchet MS"/>
                <a:cs typeface="Helvetica"/>
              </a:rPr>
              <a:t>reprobación</a:t>
            </a:r>
            <a:r>
              <a:rPr lang="en-GB" sz="2200">
                <a:latin typeface="Trebuchet MS"/>
                <a:cs typeface="Helvetica"/>
              </a:rPr>
              <a:t>.</a:t>
            </a:r>
          </a:p>
          <a:p>
            <a:pPr marL="0" indent="0">
              <a:buFont typeface="Wingdings 3" charset="2"/>
              <a:buNone/>
            </a:pPr>
            <a:r>
              <a:rPr lang="en-GB" sz="2200" b="1" dirty="0" err="1"/>
              <a:t>Específicos</a:t>
            </a:r>
            <a:r>
              <a:rPr lang="en-GB" sz="2200" b="1" dirty="0"/>
              <a:t>:</a:t>
            </a:r>
          </a:p>
          <a:p>
            <a:pPr marL="0" indent="0">
              <a:buFont typeface="Wingdings 3" charset="2"/>
              <a:buNone/>
            </a:pPr>
            <a:r>
              <a:rPr lang="en-GB" sz="2200" dirty="0"/>
              <a:t>📌 </a:t>
            </a:r>
            <a:r>
              <a:rPr lang="en-GB" sz="2200" dirty="0" err="1"/>
              <a:t>Recolectar</a:t>
            </a:r>
            <a:r>
              <a:rPr lang="en-GB" sz="2200" dirty="0"/>
              <a:t>, </a:t>
            </a:r>
            <a:r>
              <a:rPr lang="en-GB" sz="2200" dirty="0" err="1"/>
              <a:t>consolidar</a:t>
            </a:r>
            <a:r>
              <a:rPr lang="en-GB" sz="2200" dirty="0"/>
              <a:t> y </a:t>
            </a:r>
            <a:r>
              <a:rPr lang="en-GB" sz="2200" dirty="0" err="1"/>
              <a:t>preprocesar</a:t>
            </a:r>
            <a:r>
              <a:rPr lang="en-GB" sz="2200" dirty="0"/>
              <a:t> </a:t>
            </a:r>
            <a:r>
              <a:rPr lang="en-GB" sz="2200" dirty="0" err="1"/>
              <a:t>datos</a:t>
            </a:r>
            <a:r>
              <a:rPr lang="en-GB" sz="2200" dirty="0"/>
              <a:t> (2015 – 2024)</a:t>
            </a:r>
          </a:p>
          <a:p>
            <a:pPr marL="0" indent="0">
              <a:buFont typeface="Wingdings 3" charset="2"/>
              <a:buNone/>
            </a:pPr>
            <a:r>
              <a:rPr lang="en-GB" sz="2200" dirty="0"/>
              <a:t>📌 </a:t>
            </a:r>
            <a:r>
              <a:rPr lang="es-ES" sz="2200" dirty="0"/>
              <a:t>Analizar la evolución del rendimiento académico de los estudiantes</a:t>
            </a:r>
            <a:endParaRPr lang="en-GB" sz="2200" dirty="0"/>
          </a:p>
          <a:p>
            <a:pPr marL="0" indent="0">
              <a:buFont typeface="Wingdings 3" charset="2"/>
              <a:buNone/>
            </a:pPr>
            <a:r>
              <a:rPr lang="en-GB" sz="2200" dirty="0"/>
              <a:t>📌 </a:t>
            </a:r>
            <a:r>
              <a:rPr lang="en-GB" sz="2200" dirty="0" err="1"/>
              <a:t>Identificar</a:t>
            </a:r>
            <a:r>
              <a:rPr lang="en-GB" sz="2200" dirty="0"/>
              <a:t> </a:t>
            </a:r>
            <a:r>
              <a:rPr lang="en-GB" sz="2200" dirty="0" err="1"/>
              <a:t>materias</a:t>
            </a:r>
            <a:r>
              <a:rPr lang="en-GB" sz="2200" dirty="0"/>
              <a:t> </a:t>
            </a:r>
            <a:r>
              <a:rPr lang="en-GB" sz="2200" dirty="0" err="1"/>
              <a:t>críticas</a:t>
            </a:r>
            <a:endParaRPr lang="en-GB" sz="2200" dirty="0"/>
          </a:p>
          <a:p>
            <a:pPr marL="0" indent="0">
              <a:buFont typeface="Wingdings 3" charset="2"/>
              <a:buNone/>
            </a:pPr>
            <a:r>
              <a:rPr lang="en-GB" sz="2200" dirty="0"/>
              <a:t>📌 </a:t>
            </a:r>
            <a:r>
              <a:rPr lang="en-GB" sz="2200" dirty="0" err="1"/>
              <a:t>Diseñar</a:t>
            </a:r>
            <a:r>
              <a:rPr lang="en-GB" sz="2200" dirty="0"/>
              <a:t> y </a:t>
            </a:r>
            <a:r>
              <a:rPr lang="en-GB" sz="2200" dirty="0" err="1"/>
              <a:t>evaluar</a:t>
            </a:r>
            <a:r>
              <a:rPr lang="en-GB" sz="2200" dirty="0"/>
              <a:t> </a:t>
            </a:r>
            <a:r>
              <a:rPr lang="en-GB" sz="2200" dirty="0" err="1"/>
              <a:t>modelos</a:t>
            </a:r>
            <a:r>
              <a:rPr lang="en-GB" sz="2200" dirty="0"/>
              <a:t> </a:t>
            </a:r>
            <a:r>
              <a:rPr lang="en-GB" sz="2200" dirty="0" err="1"/>
              <a:t>predictivos</a:t>
            </a:r>
            <a:endParaRPr lang="en-GB" sz="2200" dirty="0"/>
          </a:p>
          <a:p>
            <a:pPr marL="0" indent="0">
              <a:buFont typeface="Wingdings 3" charset="2"/>
              <a:buNone/>
            </a:pPr>
            <a:r>
              <a:rPr lang="en-GB" sz="2200" dirty="0"/>
              <a:t>📌 </a:t>
            </a:r>
            <a:r>
              <a:rPr lang="en-GB" sz="2200" dirty="0" err="1"/>
              <a:t>Generar</a:t>
            </a:r>
            <a:r>
              <a:rPr lang="en-GB" sz="2200" dirty="0"/>
              <a:t> un </a:t>
            </a:r>
            <a:r>
              <a:rPr lang="en-GB" sz="2200" dirty="0" err="1"/>
              <a:t>archivo</a:t>
            </a:r>
            <a:r>
              <a:rPr lang="en-GB" sz="2200" dirty="0"/>
              <a:t> CSV con </a:t>
            </a:r>
            <a:r>
              <a:rPr lang="en-GB" sz="2200" dirty="0" err="1"/>
              <a:t>los</a:t>
            </a:r>
            <a:r>
              <a:rPr lang="en-GB" sz="2200" dirty="0"/>
              <a:t> </a:t>
            </a:r>
            <a:r>
              <a:rPr lang="en-GB" sz="2200" dirty="0" err="1"/>
              <a:t>estudiantes</a:t>
            </a:r>
            <a:r>
              <a:rPr lang="en-GB" sz="2200" dirty="0"/>
              <a:t> con </a:t>
            </a:r>
            <a:r>
              <a:rPr lang="en-GB" sz="2200" dirty="0" err="1"/>
              <a:t>probabilidad</a:t>
            </a:r>
            <a:r>
              <a:rPr lang="en-GB" sz="2200" dirty="0"/>
              <a:t> de </a:t>
            </a:r>
            <a:r>
              <a:rPr lang="en-GB" sz="2200" dirty="0" err="1"/>
              <a:t>reprobar</a:t>
            </a:r>
            <a:endParaRPr lang="es-BO" sz="2200" dirty="0"/>
          </a:p>
        </p:txBody>
      </p:sp>
    </p:spTree>
    <p:extLst>
      <p:ext uri="{BB962C8B-B14F-4D97-AF65-F5344CB8AC3E}">
        <p14:creationId xmlns:p14="http://schemas.microsoft.com/office/powerpoint/2010/main" val="120037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304D3A-93DD-0AB9-4ED2-313FC5906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DC817EAB-40BB-19E1-FAF5-5876AB636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27" y="81085"/>
            <a:ext cx="2628467" cy="1703560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B002250-6B80-5658-C3F9-77085D2E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793" y="594442"/>
            <a:ext cx="6643186" cy="814466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s-ES" sz="3200" b="1" dirty="0">
                <a:solidFill>
                  <a:schemeClr val="tx1"/>
                </a:solidFill>
                <a:effectLst/>
                <a:latin typeface="Franklin Gothic Medium Cond" panose="020B0606030402020204" pitchFamily="34" charset="0"/>
                <a:cs typeface="Times New Roman" panose="02020603050405020304" pitchFamily="18" charset="0"/>
              </a:rPr>
              <a:t>Alcance</a:t>
            </a:r>
            <a:endParaRPr lang="es-ES" sz="2800" b="1" dirty="0">
              <a:solidFill>
                <a:schemeClr val="tx1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4D6B2A0-B83E-341F-3531-6FAE55E7352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58" y="364873"/>
            <a:ext cx="845820" cy="12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E58696B-8ABD-EC34-0F5C-F9944488D498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r="-1" b="14911"/>
          <a:stretch/>
        </p:blipFill>
        <p:spPr bwMode="auto">
          <a:xfrm>
            <a:off x="10667665" y="5480974"/>
            <a:ext cx="1271905" cy="1120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2C71E1-6FFC-C563-F562-2D0915B9720C}"/>
              </a:ext>
            </a:extLst>
          </p:cNvPr>
          <p:cNvSpPr txBox="1">
            <a:spLocks/>
          </p:cNvSpPr>
          <p:nvPr/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sz="2200" dirty="0"/>
              <a:t>🎯 </a:t>
            </a:r>
            <a:r>
              <a:rPr lang="en-GB" sz="2200" dirty="0" err="1"/>
              <a:t>Estudio</a:t>
            </a:r>
            <a:r>
              <a:rPr lang="en-GB" sz="2200" dirty="0"/>
              <a:t> </a:t>
            </a:r>
            <a:r>
              <a:rPr lang="en-GB" sz="2200" dirty="0" err="1"/>
              <a:t>enfocado</a:t>
            </a:r>
            <a:r>
              <a:rPr lang="en-GB" sz="2200" dirty="0"/>
              <a:t> </a:t>
            </a:r>
            <a:r>
              <a:rPr lang="en-GB" sz="2200" dirty="0" err="1"/>
              <a:t>en</a:t>
            </a:r>
            <a:r>
              <a:rPr lang="en-GB" sz="2200" dirty="0"/>
              <a:t> la Unidad </a:t>
            </a:r>
            <a:r>
              <a:rPr lang="en-GB" sz="2200" dirty="0" err="1"/>
              <a:t>Educativa</a:t>
            </a:r>
            <a:r>
              <a:rPr lang="en-GB" sz="2200" dirty="0"/>
              <a:t> San José Obrero</a:t>
            </a:r>
          </a:p>
          <a:p>
            <a:pPr marL="0" indent="0">
              <a:buFont typeface="Wingdings 3" charset="2"/>
              <a:buNone/>
            </a:pPr>
            <a:r>
              <a:rPr lang="en-GB" sz="2200" dirty="0"/>
              <a:t>📆 </a:t>
            </a:r>
            <a:r>
              <a:rPr lang="en-GB" sz="2200" dirty="0" err="1"/>
              <a:t>Análisis</a:t>
            </a:r>
            <a:r>
              <a:rPr lang="en-GB" sz="2200" dirty="0"/>
              <a:t> de </a:t>
            </a:r>
            <a:r>
              <a:rPr lang="en-GB" sz="2200" dirty="0" err="1"/>
              <a:t>datos</a:t>
            </a:r>
            <a:r>
              <a:rPr lang="en-GB" sz="2200" dirty="0"/>
              <a:t> del 2015 – 2024</a:t>
            </a:r>
          </a:p>
          <a:p>
            <a:pPr marL="0" indent="0">
              <a:buFont typeface="Wingdings 3" charset="2"/>
              <a:buNone/>
            </a:pPr>
            <a:r>
              <a:rPr lang="en-GB" sz="2200" dirty="0"/>
              <a:t>📌 </a:t>
            </a:r>
            <a:r>
              <a:rPr lang="en-GB" sz="2200" dirty="0" err="1"/>
              <a:t>Estudiantes</a:t>
            </a:r>
            <a:r>
              <a:rPr lang="en-GB" sz="2200" dirty="0"/>
              <a:t> del </a:t>
            </a:r>
            <a:r>
              <a:rPr lang="en-GB" sz="2200" dirty="0" err="1"/>
              <a:t>nivel</a:t>
            </a:r>
            <a:r>
              <a:rPr lang="en-GB" sz="2200" dirty="0"/>
              <a:t> </a:t>
            </a:r>
            <a:r>
              <a:rPr lang="en-GB" sz="2200" dirty="0" err="1"/>
              <a:t>primario</a:t>
            </a:r>
            <a:r>
              <a:rPr lang="en-GB" sz="2200" dirty="0"/>
              <a:t> y </a:t>
            </a:r>
            <a:r>
              <a:rPr lang="en-GB" sz="2200" dirty="0" err="1"/>
              <a:t>secundario</a:t>
            </a:r>
            <a:endParaRPr lang="en-GB" sz="2200" dirty="0"/>
          </a:p>
          <a:p>
            <a:pPr marL="0" indent="0">
              <a:buFont typeface="Wingdings 3" charset="2"/>
              <a:buNone/>
            </a:pPr>
            <a:r>
              <a:rPr lang="en-GB" sz="2200" dirty="0"/>
              <a:t>🛠 Uso de software libre: python, tableau public, jupyter</a:t>
            </a:r>
          </a:p>
          <a:p>
            <a:pPr marL="0" indent="0">
              <a:buFont typeface="Wingdings 3" charset="2"/>
              <a:buNone/>
            </a:pPr>
            <a:r>
              <a:rPr lang="en-GB" sz="2200" dirty="0"/>
              <a:t>📈 </a:t>
            </a:r>
            <a:r>
              <a:rPr lang="en-GB" sz="2200" dirty="0" err="1"/>
              <a:t>Modelo</a:t>
            </a:r>
            <a:r>
              <a:rPr lang="en-GB" sz="2200" dirty="0"/>
              <a:t> </a:t>
            </a:r>
            <a:r>
              <a:rPr lang="en-GB" sz="2200" dirty="0" err="1"/>
              <a:t>predictivo</a:t>
            </a:r>
            <a:r>
              <a:rPr lang="en-GB" sz="2200" dirty="0"/>
              <a:t> </a:t>
            </a:r>
            <a:r>
              <a:rPr lang="en-GB" sz="2200" dirty="0" err="1"/>
              <a:t>aplicable</a:t>
            </a:r>
            <a:r>
              <a:rPr lang="en-GB" sz="2200" dirty="0"/>
              <a:t> ha </a:t>
            </a:r>
            <a:r>
              <a:rPr lang="en-GB" sz="2200" dirty="0" err="1"/>
              <a:t>estudiantes</a:t>
            </a:r>
            <a:r>
              <a:rPr lang="en-GB" sz="2200" dirty="0"/>
              <a:t> para </a:t>
            </a:r>
            <a:r>
              <a:rPr lang="en-GB" sz="2200" dirty="0" err="1"/>
              <a:t>intervenir</a:t>
            </a:r>
            <a:r>
              <a:rPr lang="en-GB" sz="2200" dirty="0"/>
              <a:t> </a:t>
            </a:r>
            <a:r>
              <a:rPr lang="en-GB" sz="2200" dirty="0" err="1"/>
              <a:t>tempranamente</a:t>
            </a:r>
            <a:endParaRPr lang="es-BO" sz="2200" dirty="0"/>
          </a:p>
        </p:txBody>
      </p:sp>
    </p:spTree>
    <p:extLst>
      <p:ext uri="{BB962C8B-B14F-4D97-AF65-F5344CB8AC3E}">
        <p14:creationId xmlns:p14="http://schemas.microsoft.com/office/powerpoint/2010/main" val="178637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27" y="81085"/>
            <a:ext cx="2628467" cy="1703560"/>
          </a:xfr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501793" y="594442"/>
            <a:ext cx="6643186" cy="814466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s-ES" sz="3200" b="1" dirty="0">
                <a:solidFill>
                  <a:schemeClr val="tx1"/>
                </a:solidFill>
                <a:effectLst/>
                <a:latin typeface="Franklin Gothic Medium Cond" panose="020B0606030402020204" pitchFamily="34" charset="0"/>
                <a:cs typeface="Times New Roman" panose="02020603050405020304" pitchFamily="18" charset="0"/>
              </a:rPr>
              <a:t>Lim</a:t>
            </a:r>
            <a:r>
              <a:rPr lang="es-ES" sz="3200" b="1" dirty="0">
                <a:solidFill>
                  <a:schemeClr val="tx1"/>
                </a:solidFill>
                <a:latin typeface="Franklin Gothic Medium Cond" panose="020B0606030402020204" pitchFamily="34" charset="0"/>
                <a:cs typeface="Times New Roman" panose="02020603050405020304" pitchFamily="18" charset="0"/>
              </a:rPr>
              <a:t>itaciones</a:t>
            </a:r>
            <a:endParaRPr lang="es-ES" sz="2800" b="1" dirty="0">
              <a:solidFill>
                <a:schemeClr val="tx1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58" y="364873"/>
            <a:ext cx="845820" cy="12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r="-1" b="14911"/>
          <a:stretch/>
        </p:blipFill>
        <p:spPr bwMode="auto">
          <a:xfrm>
            <a:off x="10667665" y="5480974"/>
            <a:ext cx="1271905" cy="1120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91BBA3D3-23F8-0A39-8D47-AAE4F5DDB6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68990"/>
              </p:ext>
            </p:extLst>
          </p:nvPr>
        </p:nvGraphicFramePr>
        <p:xfrm>
          <a:off x="673717" y="1623348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4415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27" y="81085"/>
            <a:ext cx="2628467" cy="1703560"/>
          </a:xfrm>
        </p:spPr>
      </p:pic>
      <p:pic>
        <p:nvPicPr>
          <p:cNvPr id="8" name="Imagen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58" y="364873"/>
            <a:ext cx="845820" cy="12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7A481A-C3FF-0A5C-CF1B-DC7A548723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1793" y="1158240"/>
            <a:ext cx="7550767" cy="5699760"/>
          </a:xfrm>
          <a:prstGeom prst="rect">
            <a:avLst/>
          </a:prstGeom>
          <a:noFill/>
        </p:spPr>
      </p:pic>
      <p:pic>
        <p:nvPicPr>
          <p:cNvPr id="9" name="Imagen 8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r="-1" b="14911"/>
          <a:stretch/>
        </p:blipFill>
        <p:spPr bwMode="auto">
          <a:xfrm>
            <a:off x="10667665" y="5480974"/>
            <a:ext cx="1271905" cy="1120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501793" y="594442"/>
            <a:ext cx="6643186" cy="814466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s-ES" sz="3200" b="1" dirty="0">
                <a:solidFill>
                  <a:schemeClr val="tx1"/>
                </a:solidFill>
                <a:latin typeface="Franklin Gothic Medium Cond" panose="020B0606030402020204" pitchFamily="34" charset="0"/>
                <a:cs typeface="Times New Roman" panose="02020603050405020304" pitchFamily="18" charset="0"/>
              </a:rPr>
              <a:t>Metodología</a:t>
            </a:r>
            <a:endParaRPr lang="es-ES" sz="2800" b="1" dirty="0">
              <a:solidFill>
                <a:schemeClr val="tx1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7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101985-0A6F-78C0-DCA5-504A711C5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DE984070-7594-BCD0-0FC6-EB248728F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27" y="81085"/>
            <a:ext cx="2628467" cy="1703560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07AFD03-67A1-39C8-88D9-AC0B174E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792" y="594441"/>
            <a:ext cx="8160368" cy="11024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Recolectar, consolidar y preprocesar datos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A0273DC-C218-6014-A73F-6549B52C6DD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58" y="364873"/>
            <a:ext cx="845820" cy="12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B087BFC-5C3C-4A3E-52A1-1C4AEDD9792B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r="-1" b="14911"/>
          <a:stretch/>
        </p:blipFill>
        <p:spPr bwMode="auto">
          <a:xfrm>
            <a:off x="10667665" y="5480974"/>
            <a:ext cx="1271905" cy="1120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AD53BFA8-4A4D-0AD4-30D1-B5FA238A48F2}"/>
              </a:ext>
            </a:extLst>
          </p:cNvPr>
          <p:cNvSpPr txBox="1">
            <a:spLocks/>
          </p:cNvSpPr>
          <p:nvPr/>
        </p:nvSpPr>
        <p:spPr>
          <a:xfrm>
            <a:off x="677334" y="1696869"/>
            <a:ext cx="10318912" cy="4283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BO" sz="2200" dirty="0">
                <a:highlight>
                  <a:srgbClr val="FFFFFF"/>
                </a:highlight>
              </a:rPr>
              <a:t>Recole</a:t>
            </a:r>
            <a:r>
              <a:rPr lang="es-BO" sz="2200" dirty="0">
                <a:solidFill>
                  <a:srgbClr val="404040"/>
                </a:solidFill>
                <a:highlight>
                  <a:srgbClr val="FFFFFF"/>
                </a:highlight>
              </a:rPr>
              <a:t>ctar</a:t>
            </a:r>
            <a:r>
              <a:rPr lang="es-BO" sz="2200" dirty="0">
                <a:solidFill>
                  <a:srgbClr val="404040"/>
                </a:solidFill>
              </a:rPr>
              <a:t> y consolidar dat</a:t>
            </a:r>
            <a:r>
              <a:rPr lang="es-BO" sz="2200" dirty="0"/>
              <a:t>os históricos</a:t>
            </a:r>
          </a:p>
          <a:p>
            <a:r>
              <a:rPr lang="es-BO" sz="2200" dirty="0"/>
              <a:t>Preprocesamiento y limpieza de datos</a:t>
            </a:r>
          </a:p>
          <a:p>
            <a:r>
              <a:rPr lang="es-BO" sz="2200" dirty="0"/>
              <a:t>Conteo de filas y columnas</a:t>
            </a:r>
          </a:p>
          <a:p>
            <a:r>
              <a:rPr lang="es-BO" sz="2200" dirty="0"/>
              <a:t>Verificación de valores nulos</a:t>
            </a:r>
          </a:p>
          <a:p>
            <a:r>
              <a:rPr lang="es-BO" sz="2200" dirty="0"/>
              <a:t>Borrado de valores nulos y duplicados (filas)</a:t>
            </a:r>
          </a:p>
          <a:p>
            <a:r>
              <a:rPr lang="es-BO" sz="2200" dirty="0"/>
              <a:t>Tratamiento de valores nulos por columnas categóricas y numéricas</a:t>
            </a:r>
          </a:p>
          <a:p>
            <a:pPr marL="0" indent="0">
              <a:buNone/>
            </a:pP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415281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8003B8-D146-6560-3F52-C3E6A570B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09D5C9C5-99DD-29E6-7E0A-8173A37CA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27" y="81085"/>
            <a:ext cx="2628467" cy="1703560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3E7541DF-276E-3D56-A3D0-F5FCACA8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793" y="594442"/>
            <a:ext cx="6643186" cy="81446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Analizar la evolución del rendimiento académico de los estudiantes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FBF59E-A8CF-4C90-CBD9-AA777B5F77A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58" y="364873"/>
            <a:ext cx="845820" cy="12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6A0D516-585C-FA92-9CC8-55661C94453C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r="-1" b="14911"/>
          <a:stretch/>
        </p:blipFill>
        <p:spPr bwMode="auto">
          <a:xfrm>
            <a:off x="10667665" y="5480974"/>
            <a:ext cx="1271905" cy="1120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30B30E6F-344E-C09A-6EAE-CDF925FE1B8C}"/>
              </a:ext>
            </a:extLst>
          </p:cNvPr>
          <p:cNvSpPr txBox="1">
            <a:spLocks/>
          </p:cNvSpPr>
          <p:nvPr/>
        </p:nvSpPr>
        <p:spPr>
          <a:xfrm>
            <a:off x="677335" y="1696869"/>
            <a:ext cx="9381065" cy="428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BO" sz="2200" dirty="0"/>
              <a:t>Para el análisis del rendimiento académico se importaron los archivos a </a:t>
            </a:r>
            <a:r>
              <a:rPr lang="es-BO" sz="2200" dirty="0" err="1"/>
              <a:t>tableau</a:t>
            </a:r>
            <a:endParaRPr lang="es-BO" sz="2200" dirty="0"/>
          </a:p>
          <a:p>
            <a:pPr marL="0" indent="0">
              <a:buNone/>
            </a:pPr>
            <a:endParaRPr lang="es-BO" sz="2400" dirty="0"/>
          </a:p>
        </p:txBody>
      </p:sp>
      <p:pic>
        <p:nvPicPr>
          <p:cNvPr id="6" name="Picture 5" descr="A white wall with a black border&#10;&#10;AI-generated content may be incorrect.">
            <a:extLst>
              <a:ext uri="{FF2B5EF4-FFF2-40B4-BE49-F238E27FC236}">
                <a16:creationId xmlns:a16="http://schemas.microsoft.com/office/drawing/2014/main" id="{0B9AD83A-0FAB-1CCE-AA31-5110E9C23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22" y="2457713"/>
            <a:ext cx="8885805" cy="1297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361167-4EE5-6DEF-83D9-9CA155D696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94" y="4015563"/>
            <a:ext cx="9462746" cy="1465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5984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5116</TotalTime>
  <Words>701</Words>
  <Application>Microsoft Office PowerPoint</Application>
  <PresentationFormat>Widescreen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Aptos</vt:lpstr>
      <vt:lpstr>Arial</vt:lpstr>
      <vt:lpstr>Franklin Gothic Book</vt:lpstr>
      <vt:lpstr>Franklin Gothic Medium Cond</vt:lpstr>
      <vt:lpstr>Garamond</vt:lpstr>
      <vt:lpstr>Helvetica</vt:lpstr>
      <vt:lpstr>Times</vt:lpstr>
      <vt:lpstr>Trebuchet MS</vt:lpstr>
      <vt:lpstr>Wingdings 3</vt:lpstr>
      <vt:lpstr>Faceta</vt:lpstr>
      <vt:lpstr>PowerPoint Presentation</vt:lpstr>
      <vt:lpstr>Introducción</vt:lpstr>
      <vt:lpstr>Problema</vt:lpstr>
      <vt:lpstr>Objetivos</vt:lpstr>
      <vt:lpstr>Alcance</vt:lpstr>
      <vt:lpstr>Limitaciones</vt:lpstr>
      <vt:lpstr>Metodología</vt:lpstr>
      <vt:lpstr>Recolectar, consolidar y preprocesar datos</vt:lpstr>
      <vt:lpstr>Analizar la evolución del rendimiento académico de los estudiantes</vt:lpstr>
      <vt:lpstr>Identificación de las materias con mayor índice de reprobación</vt:lpstr>
      <vt:lpstr>Diseñar y evaluar modelos predictivos</vt:lpstr>
      <vt:lpstr>Resultados obtenidos</vt:lpstr>
      <vt:lpstr>Analizar la evolución del rendimiento académico de los estudiantes</vt:lpstr>
      <vt:lpstr>Identificar las materias con mayor índice de reprobación</vt:lpstr>
      <vt:lpstr>Diseñar y evaluar modelos predictivos</vt:lpstr>
      <vt:lpstr>Generar un archivo CSV con estudiantes con mayor probabilidad de reprobar</vt:lpstr>
      <vt:lpstr>Discusión</vt:lpstr>
      <vt:lpstr>Conclusiones</vt:lpstr>
      <vt:lpstr>Gracias…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numérico Cálculo numérico Cálculo computarizado</dc:title>
  <dc:creator>Usuario de Windows</dc:creator>
  <cp:lastModifiedBy>limberg villca coraite</cp:lastModifiedBy>
  <cp:revision>71</cp:revision>
  <dcterms:created xsi:type="dcterms:W3CDTF">2022-01-23T23:20:50Z</dcterms:created>
  <dcterms:modified xsi:type="dcterms:W3CDTF">2025-06-27T10:25:34Z</dcterms:modified>
</cp:coreProperties>
</file>