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0" r:id="rId3"/>
    <p:sldId id="258" r:id="rId4"/>
    <p:sldId id="261" r:id="rId5"/>
    <p:sldId id="262" r:id="rId6"/>
    <p:sldId id="259" r:id="rId7"/>
    <p:sldId id="256" r:id="rId8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BC40"/>
    <a:srgbClr val="00A0DE"/>
    <a:srgbClr val="115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11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3642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489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2895198"/>
            <a:ext cx="4038600" cy="2833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457200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9364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4670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803078"/>
            <a:ext cx="4040188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1202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2400" b="1" i="0" smtClean="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803078"/>
            <a:ext cx="4041775" cy="2972436"/>
          </a:xfrm>
          <a:prstGeom prst="rect">
            <a:avLst/>
          </a:prstGeom>
        </p:spPr>
        <p:txBody>
          <a:bodyPr/>
          <a:lstStyle>
            <a:lvl1pPr>
              <a:defRPr sz="2400" b="1" i="0">
                <a:latin typeface="Century Gothic"/>
                <a:cs typeface="Century Gothic"/>
              </a:defRPr>
            </a:lvl1pPr>
            <a:lvl2pPr>
              <a:defRPr sz="2000" b="1" i="0">
                <a:latin typeface="Century Gothic"/>
                <a:cs typeface="Century Gothic"/>
              </a:defRPr>
            </a:lvl2pPr>
            <a:lvl3pPr>
              <a:defRPr sz="1800" b="1" i="0">
                <a:latin typeface="Century Gothic"/>
                <a:cs typeface="Century Gothic"/>
              </a:defRPr>
            </a:lvl3pPr>
            <a:lvl4pPr>
              <a:defRPr sz="1600" b="1" i="0">
                <a:latin typeface="Century Gothic"/>
                <a:cs typeface="Century Gothic"/>
              </a:defRPr>
            </a:lvl4pPr>
            <a:lvl5pPr>
              <a:defRPr sz="1600" b="1" i="0">
                <a:latin typeface="Century Gothic"/>
                <a:cs typeface="Century Gothic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7710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9277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Sólo el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11242" y="162652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>
          <a:xfrm>
            <a:off x="457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>
          <a:xfrm>
            <a:off x="3124200" y="5997888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>
          <a:xfrm>
            <a:off x="6553200" y="5997888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Rectángulo 5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338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Rectángulo 4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51275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En blanc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2789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3012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ido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51068"/>
            <a:ext cx="3008313" cy="1162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8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1651069"/>
            <a:ext cx="5111750" cy="4144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>
              <a:defRPr lang="es-ES_tradnl" sz="1600" smtClean="0">
                <a:latin typeface="Century Gothic"/>
                <a:cs typeface="Century Gothic"/>
              </a:defRPr>
            </a:lvl2pPr>
            <a:lvl3pPr>
              <a:defRPr lang="es-ES_tradnl" sz="1600" smtClean="0">
                <a:latin typeface="Century Gothic"/>
                <a:cs typeface="Century Gothic"/>
              </a:defRPr>
            </a:lvl3pPr>
            <a:lvl4pPr>
              <a:defRPr lang="es-ES_tradnl" sz="1600" smtClean="0">
                <a:latin typeface="Century Gothic"/>
                <a:cs typeface="Century Gothic"/>
              </a:defRPr>
            </a:lvl4pPr>
            <a:lvl5pPr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2904645"/>
            <a:ext cx="3008313" cy="28912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4512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 2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8"/>
          <p:cNvSpPr>
            <a:spLocks noGrp="1"/>
          </p:cNvSpPr>
          <p:nvPr>
            <p:ph type="title"/>
          </p:nvPr>
        </p:nvSpPr>
        <p:spPr>
          <a:xfrm>
            <a:off x="457200" y="3868291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 b="1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5" name="Marcador de texto 10"/>
          <p:cNvSpPr>
            <a:spLocks noGrp="1"/>
          </p:cNvSpPr>
          <p:nvPr>
            <p:ph type="body" sz="quarter" idx="10"/>
          </p:nvPr>
        </p:nvSpPr>
        <p:spPr>
          <a:xfrm>
            <a:off x="457200" y="5289550"/>
            <a:ext cx="8229600" cy="58102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800" b="1">
                <a:latin typeface="Century Gothic"/>
                <a:cs typeface="Century Gothic"/>
              </a:defRPr>
            </a:lvl1pPr>
            <a:lvl2pPr marL="0" indent="0" algn="ctr">
              <a:buNone/>
              <a:defRPr sz="1600" b="1">
                <a:latin typeface="Century Gothic"/>
                <a:cs typeface="Century Gothic"/>
              </a:defRPr>
            </a:lvl2pPr>
            <a:lvl3pPr marL="0" indent="0" algn="ctr">
              <a:buNone/>
              <a:defRPr sz="1400" b="1">
                <a:latin typeface="Century Gothic"/>
                <a:cs typeface="Century Gothic"/>
              </a:defRPr>
            </a:lvl3pPr>
            <a:lvl4pPr marL="0" indent="0" algn="ctr">
              <a:buNone/>
              <a:defRPr sz="1200" b="1">
                <a:latin typeface="Century Gothic"/>
                <a:cs typeface="Century Gothic"/>
              </a:defRPr>
            </a:lvl4pPr>
            <a:lvl5pPr marL="0" indent="0" algn="ctr">
              <a:buNone/>
              <a:defRPr sz="1200" b="1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65619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Rectángulo 7"/>
          <p:cNvSpPr/>
          <p:nvPr userDrawn="1"/>
        </p:nvSpPr>
        <p:spPr>
          <a:xfrm>
            <a:off x="175635" y="31072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02920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Imagen con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611460"/>
            <a:ext cx="8156576" cy="5667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s-ES" sz="32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457200" y="1432057"/>
            <a:ext cx="8156576" cy="30802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en el icono para agregar una imagen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5295909"/>
            <a:ext cx="8156576" cy="486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2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09108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297219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91125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Título y texto vertical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417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641199"/>
            <a:ext cx="8229600" cy="3100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486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9" name="Rectángulo 8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036081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ítulo vertical y text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1540137"/>
            <a:ext cx="20574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4000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0137"/>
            <a:ext cx="6019800" cy="42151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_tradnl" sz="1600" b="1" i="0" smtClean="0">
                <a:latin typeface="Century Gothic"/>
                <a:ea typeface="+mj-ea"/>
                <a:cs typeface="Century Gothic"/>
              </a:defRPr>
            </a:lvl1pPr>
            <a:lvl2pPr algn="l">
              <a:defRPr lang="es-ES_tradnl" sz="1600" smtClean="0">
                <a:latin typeface="Century Gothic"/>
                <a:cs typeface="Century Gothic"/>
              </a:defRPr>
            </a:lvl2pPr>
            <a:lvl3pPr algn="l">
              <a:defRPr lang="es-ES_tradnl" sz="1600" smtClean="0">
                <a:latin typeface="Century Gothic"/>
                <a:cs typeface="Century Gothic"/>
              </a:defRPr>
            </a:lvl3pPr>
            <a:lvl4pPr algn="l">
              <a:defRPr lang="es-ES_tradnl" sz="1600" smtClean="0">
                <a:latin typeface="Century Gothic"/>
                <a:cs typeface="Century Gothic"/>
              </a:defRPr>
            </a:lvl4pPr>
            <a:lvl5pPr algn="l">
              <a:defRPr lang="es-ES" sz="1600">
                <a:latin typeface="Century Gothic"/>
                <a:cs typeface="Century Gothic"/>
              </a:defRPr>
            </a:lvl5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  <a:p>
            <a:pPr lvl="1" algn="ctr">
              <a:spcBef>
                <a:spcPct val="0"/>
              </a:spcBef>
              <a:buNone/>
            </a:pPr>
            <a:r>
              <a:rPr lang="es-ES" smtClean="0"/>
              <a:t>Segundo nivel</a:t>
            </a:r>
          </a:p>
          <a:p>
            <a:pPr lvl="2" algn="ctr">
              <a:spcBef>
                <a:spcPct val="0"/>
              </a:spcBef>
              <a:buNone/>
            </a:pPr>
            <a:r>
              <a:rPr lang="es-ES" smtClean="0"/>
              <a:t>Tercer nivel</a:t>
            </a:r>
          </a:p>
          <a:p>
            <a:pPr lvl="3" algn="ctr">
              <a:spcBef>
                <a:spcPct val="0"/>
              </a:spcBef>
              <a:buNone/>
            </a:pPr>
            <a:r>
              <a:rPr lang="es-ES" smtClean="0"/>
              <a:t>Cuarto nivel</a:t>
            </a:r>
          </a:p>
          <a:p>
            <a:pPr lvl="4" algn="ctr">
              <a:spcBef>
                <a:spcPct val="0"/>
              </a:spcBef>
              <a:buNone/>
            </a:pPr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972392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édi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contenido 4"/>
          <p:cNvSpPr>
            <a:spLocks noGrp="1"/>
          </p:cNvSpPr>
          <p:nvPr>
            <p:ph sz="quarter" idx="10"/>
          </p:nvPr>
        </p:nvSpPr>
        <p:spPr>
          <a:xfrm>
            <a:off x="457200" y="1731915"/>
            <a:ext cx="5035550" cy="926324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7" name="Marcador de contenido 4"/>
          <p:cNvSpPr>
            <a:spLocks noGrp="1"/>
          </p:cNvSpPr>
          <p:nvPr>
            <p:ph sz="quarter" idx="11"/>
          </p:nvPr>
        </p:nvSpPr>
        <p:spPr>
          <a:xfrm>
            <a:off x="457200" y="2850278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9" name="Marcador de contenido 8"/>
          <p:cNvSpPr>
            <a:spLocks noGrp="1"/>
          </p:cNvSpPr>
          <p:nvPr>
            <p:ph sz="quarter" idx="12"/>
          </p:nvPr>
        </p:nvSpPr>
        <p:spPr>
          <a:xfrm>
            <a:off x="457200" y="5174320"/>
            <a:ext cx="8243888" cy="90516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latin typeface="Century Gothic"/>
                <a:cs typeface="Century Gothic"/>
              </a:defRPr>
            </a:lvl1pPr>
            <a:lvl2pPr marL="0" indent="0">
              <a:buNone/>
              <a:defRPr sz="1200">
                <a:latin typeface="Century Gothic"/>
                <a:cs typeface="Century Gothic"/>
              </a:defRPr>
            </a:lvl2pPr>
            <a:lvl3pPr marL="0" indent="0">
              <a:buNone/>
              <a:defRPr sz="1100">
                <a:latin typeface="Century Gothic"/>
                <a:cs typeface="Century Gothic"/>
              </a:defRPr>
            </a:lvl3pPr>
            <a:lvl4pPr marL="0" indent="0">
              <a:buNone/>
              <a:defRPr sz="1050">
                <a:latin typeface="Century Gothic"/>
                <a:cs typeface="Century Gothic"/>
              </a:defRPr>
            </a:lvl4pPr>
            <a:lvl5pPr marL="0" indent="0">
              <a:buNone/>
              <a:defRPr sz="105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10" name="Marcador de contenido 4"/>
          <p:cNvSpPr>
            <a:spLocks noGrp="1"/>
          </p:cNvSpPr>
          <p:nvPr>
            <p:ph sz="quarter" idx="13"/>
          </p:nvPr>
        </p:nvSpPr>
        <p:spPr>
          <a:xfrm>
            <a:off x="457200" y="3937830"/>
            <a:ext cx="5035550" cy="928659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latin typeface="Century Gothic"/>
                <a:cs typeface="Century Gothic"/>
              </a:defRPr>
            </a:lvl1pPr>
            <a:lvl2pPr marL="0" indent="0">
              <a:buNone/>
              <a:defRPr sz="1400">
                <a:latin typeface="Century Gothic"/>
                <a:cs typeface="Century Gothic"/>
              </a:defRPr>
            </a:lvl2pPr>
            <a:lvl3pPr marL="0" indent="0">
              <a:buNone/>
              <a:defRPr sz="1200">
                <a:latin typeface="Century Gothic"/>
                <a:cs typeface="Century Gothic"/>
              </a:defRPr>
            </a:lvl3pPr>
            <a:lvl4pPr marL="0" indent="0">
              <a:buNone/>
              <a:defRPr sz="1100">
                <a:latin typeface="Century Gothic"/>
                <a:cs typeface="Century Gothic"/>
              </a:defRPr>
            </a:lvl4pPr>
            <a:lvl5pPr marL="0" indent="0">
              <a:buNone/>
              <a:defRPr sz="1100"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pic>
        <p:nvPicPr>
          <p:cNvPr id="8" name="Imagen 7" descr="PLANTILLA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21"/>
          <a:stretch/>
        </p:blipFill>
        <p:spPr>
          <a:xfrm>
            <a:off x="-5577" y="6079488"/>
            <a:ext cx="9149577" cy="778512"/>
          </a:xfrm>
          <a:prstGeom prst="rect">
            <a:avLst/>
          </a:prstGeom>
        </p:spPr>
      </p:pic>
      <p:sp>
        <p:nvSpPr>
          <p:cNvPr id="12" name="Marcador de posición de imagen 11"/>
          <p:cNvSpPr>
            <a:spLocks noGrp="1"/>
          </p:cNvSpPr>
          <p:nvPr>
            <p:ph type="pic" sz="quarter" idx="14"/>
          </p:nvPr>
        </p:nvSpPr>
        <p:spPr>
          <a:xfrm>
            <a:off x="7018338" y="5174320"/>
            <a:ext cx="1682750" cy="905805"/>
          </a:xfrm>
          <a:prstGeom prst="rect">
            <a:avLst/>
          </a:prstGeom>
        </p:spPr>
        <p:txBody>
          <a:bodyPr vert="horz" anchor="ctr"/>
          <a:lstStyle>
            <a:lvl1pPr marL="0" indent="0">
              <a:buFontTx/>
              <a:buNone/>
              <a:defRPr sz="2400"/>
            </a:lvl1pPr>
          </a:lstStyle>
          <a:p>
            <a:r>
              <a:rPr lang="es-ES" smtClean="0"/>
              <a:t>Haga clic en el icono para agregar una imagen</a:t>
            </a:r>
            <a:endParaRPr lang="es-ES" dirty="0"/>
          </a:p>
        </p:txBody>
      </p:sp>
      <p:pic>
        <p:nvPicPr>
          <p:cNvPr id="2" name="Imagen 1" descr="PLANTILLA-crédito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2" b="76558"/>
          <a:stretch/>
        </p:blipFill>
        <p:spPr>
          <a:xfrm>
            <a:off x="214312" y="202651"/>
            <a:ext cx="8929688" cy="130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27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0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57200" y="1791889"/>
            <a:ext cx="8229600" cy="1470025"/>
          </a:xfrm>
          <a:prstGeom prst="rect">
            <a:avLst/>
          </a:prstGeom>
        </p:spPr>
        <p:txBody>
          <a:bodyPr/>
          <a:lstStyle>
            <a:lvl1pPr>
              <a:defRPr b="1" i="0">
                <a:solidFill>
                  <a:srgbClr val="0B5C9E"/>
                </a:solidFill>
                <a:latin typeface="Trajana Sans"/>
                <a:cs typeface="Trajana San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7200" y="3526730"/>
            <a:ext cx="82296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sz="2400" b="1" i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subtítulo del patrón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EC0555D8-3219-754C-8A5B-8A81884B41E1}" type="datetimeFigureOut">
              <a:rPr lang="bg-BG" smtClean="0"/>
              <a:pPr marL="342900" indent="-342900">
                <a:spcBef>
                  <a:spcPct val="0"/>
                </a:spcBef>
                <a:buFont typeface="Arial"/>
                <a:buNone/>
              </a:pPr>
              <a:t>9.5.2019 г.</a:t>
            </a:fld>
            <a:endParaRPr lang="bg-BG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22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s-ES" sz="1200" b="1" i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12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s-ES" sz="1200" b="1" i="0" smtClean="0">
                <a:solidFill>
                  <a:schemeClr val="tx1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marL="342900" indent="-342900">
              <a:spcBef>
                <a:spcPct val="0"/>
              </a:spcBef>
              <a:buFont typeface="Arial"/>
              <a:buNone/>
            </a:pPr>
            <a:fld id="{042053BB-9C62-054D-BD8D-AAA86375DAAE}" type="slidenum">
              <a:rPr lang="tr-TR" smtClean="0"/>
              <a:pPr marL="342900" indent="-342900">
                <a:spcBef>
                  <a:spcPct val="0"/>
                </a:spcBef>
                <a:buFont typeface="Arial"/>
                <a:buNone/>
              </a:pPr>
              <a:t>‹Nº›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4955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142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253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ítulo y objetos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63011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 dirty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7200" y="3026798"/>
            <a:ext cx="8229600" cy="243123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/>
              <a:buChar char="•"/>
              <a:defRPr lang="es-ES_tradnl" sz="2400" b="1" i="0" kern="1200" smtClean="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  <a:lvl2pPr marL="914400" indent="-457200">
              <a:buFont typeface="Arial"/>
              <a:buChar char="•"/>
              <a:defRPr>
                <a:latin typeface="Century Gothic"/>
                <a:cs typeface="Century Gothic"/>
              </a:defRPr>
            </a:lvl2pPr>
            <a:lvl3pPr marL="1257300" indent="-342900">
              <a:buFont typeface="Arial"/>
              <a:buChar char="•"/>
              <a:defRPr>
                <a:latin typeface="Century Gothic"/>
                <a:cs typeface="Century Gothic"/>
              </a:defRPr>
            </a:lvl3pPr>
            <a:lvl4pPr marL="1714500" indent="-342900">
              <a:buFont typeface="Arial"/>
              <a:buChar char="•"/>
              <a:defRPr>
                <a:latin typeface="Century Gothic"/>
                <a:cs typeface="Century Gothic"/>
              </a:defRPr>
            </a:lvl4pPr>
            <a:lvl5pPr marL="2171700" indent="-342900">
              <a:buFont typeface="Arial"/>
              <a:buChar char="•"/>
              <a:defRPr>
                <a:latin typeface="Century Gothic"/>
                <a:cs typeface="Century Gothic"/>
              </a:defRPr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1133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1041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520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Trajana Sans"/>
                <a:cs typeface="Trajana Sans"/>
              </a:defRPr>
            </a:lvl1pPr>
          </a:lstStyle>
          <a:p>
            <a:fld id="{042053BB-9C62-054D-BD8D-AAA86375DAA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877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59526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Encabezado de sección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4406900"/>
            <a:ext cx="8302626" cy="136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" b="1" i="0">
                <a:solidFill>
                  <a:srgbClr val="115F9F"/>
                </a:solidFill>
                <a:latin typeface="Trajana Sans"/>
                <a:cs typeface="Trajana Sans"/>
              </a:defRPr>
            </a:lvl1pPr>
          </a:lstStyle>
          <a:p>
            <a:pPr lvl="0"/>
            <a:r>
              <a:rPr lang="es-ES" smtClean="0"/>
              <a:t>Haga clic para modificar el estilo de título del patrón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2487904"/>
            <a:ext cx="8302626" cy="15001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es-ES_tradnl" sz="1400" b="1" i="0" smtClean="0">
                <a:latin typeface="Century Gothic"/>
                <a:ea typeface="+mj-ea"/>
                <a:cs typeface="Century Gothic"/>
              </a:defRPr>
            </a:lvl1pPr>
          </a:lstStyle>
          <a:p>
            <a:pPr lvl="0" algn="ctr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fld id="{EC0555D8-3219-754C-8A5B-8A81884B41E1}" type="datetimeFigureOut">
              <a:rPr lang="es-ES" smtClean="0"/>
              <a:pPr/>
              <a:t>09/05/2019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5997889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Trajana Sans"/>
                <a:cs typeface="Trajana Sans"/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5997889"/>
            <a:ext cx="2133600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Trajana Sans"/>
                <a:cs typeface="Trajana Sans"/>
              </a:defRPr>
            </a:lvl1pPr>
          </a:lstStyle>
          <a:p>
            <a:pPr algn="r"/>
            <a:fld id="{042053BB-9C62-054D-BD8D-AAA86375DAAE}" type="slidenum">
              <a:rPr lang="es-ES" smtClean="0"/>
              <a:pPr algn="r"/>
              <a:t>‹Nº›</a:t>
            </a:fld>
            <a:endParaRPr lang="es-ES" dirty="0"/>
          </a:p>
        </p:txBody>
      </p:sp>
      <p:sp>
        <p:nvSpPr>
          <p:cNvPr id="7" name="Rectángulo 6"/>
          <p:cNvSpPr/>
          <p:nvPr userDrawn="1"/>
        </p:nvSpPr>
        <p:spPr>
          <a:xfrm>
            <a:off x="175635" y="344504"/>
            <a:ext cx="8761487" cy="10875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065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8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419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49" r:id="rId3"/>
    <p:sldLayoutId id="2147483663" r:id="rId4"/>
    <p:sldLayoutId id="2147483650" r:id="rId5"/>
    <p:sldLayoutId id="2147483664" r:id="rId6"/>
    <p:sldLayoutId id="2147483665" r:id="rId7"/>
    <p:sldLayoutId id="2147483651" r:id="rId8"/>
    <p:sldLayoutId id="2147483666" r:id="rId9"/>
    <p:sldLayoutId id="2147483652" r:id="rId10"/>
    <p:sldLayoutId id="2147483667" r:id="rId11"/>
    <p:sldLayoutId id="2147483653" r:id="rId12"/>
    <p:sldLayoutId id="2147483668" r:id="rId13"/>
    <p:sldLayoutId id="2147483654" r:id="rId14"/>
    <p:sldLayoutId id="2147483669" r:id="rId15"/>
    <p:sldLayoutId id="2147483655" r:id="rId16"/>
    <p:sldLayoutId id="2147483670" r:id="rId17"/>
    <p:sldLayoutId id="2147483656" r:id="rId18"/>
    <p:sldLayoutId id="2147483671" r:id="rId19"/>
    <p:sldLayoutId id="2147483657" r:id="rId20"/>
    <p:sldLayoutId id="2147483672" r:id="rId21"/>
    <p:sldLayoutId id="2147483658" r:id="rId22"/>
    <p:sldLayoutId id="2147483673" r:id="rId23"/>
    <p:sldLayoutId id="2147483659" r:id="rId24"/>
    <p:sldLayoutId id="2147483674" r:id="rId25"/>
    <p:sldLayoutId id="2147483662" r:id="rId2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s/nautilus-cefal%C3%B3podos-mar-vacaciones-68941/" TargetMode="External"/><Relationship Id="rId7" Type="http://schemas.openxmlformats.org/officeDocument/2006/relationships/hyperlink" Target="https://pixabay.com/es/colmena-panal-abeja-hex%C3%A1gono-310659/" TargetMode="External"/><Relationship Id="rId2" Type="http://schemas.openxmlformats.org/officeDocument/2006/relationships/hyperlink" Target="https://www.tispain.com/2011/06/caracteristicas-de-las-formas-fractales.html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pixabay.com/es/helecho-de-la-hoja-naturaleza-159715/" TargetMode="External"/><Relationship Id="rId5" Type="http://schemas.openxmlformats.org/officeDocument/2006/relationships/hyperlink" Target="https://pixabay.com/es/girasol-flores-helianthus-amarillo-94187/" TargetMode="External"/><Relationship Id="rId4" Type="http://schemas.openxmlformats.org/officeDocument/2006/relationships/hyperlink" Target="https://pixabay.com/es/verduras-br%C3%B3coli-col-mercado-673181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2028546" y="3526654"/>
            <a:ext cx="521563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Programa Nacional de Informática Educativa 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Laboratorio de Informática Educativa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LIE++ pensar, crear, programar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Propuesta para Tercer Año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¿Qué es un fractal?</a:t>
            </a:r>
          </a:p>
          <a:p>
            <a:pPr algn="ctr"/>
            <a:endParaRPr lang="es-CR" sz="16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Enero 2019</a:t>
            </a:r>
            <a:endParaRPr lang="es-CR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44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61315" y="1012167"/>
            <a:ext cx="3415881" cy="36114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s-ES" sz="4400" b="1" i="0" kern="120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algn="l"/>
            <a:r>
              <a:rPr lang="es-CR" sz="2200" b="0" i="1" dirty="0" smtClean="0">
                <a:ln w="0"/>
                <a:solidFill>
                  <a:schemeClr val="tx1"/>
                </a:solidFill>
              </a:rPr>
              <a:t>El término fractal</a:t>
            </a:r>
            <a:r>
              <a:rPr lang="es-CR" sz="2200" b="0" i="1" dirty="0" smtClean="0">
                <a:ln w="0">
                  <a:solidFill>
                    <a:srgbClr val="FBBC40"/>
                  </a:solidFill>
                </a:ln>
                <a:solidFill>
                  <a:sysClr val="windowText" lastClr="000000"/>
                </a:solidFill>
              </a:rPr>
              <a:t> </a:t>
            </a:r>
            <a:r>
              <a:rPr lang="es-CR" sz="2200" b="0" i="1" dirty="0" smtClean="0">
                <a:ln w="0"/>
                <a:solidFill>
                  <a:schemeClr val="tx1"/>
                </a:solidFill>
              </a:rPr>
              <a:t>fue </a:t>
            </a:r>
            <a:r>
              <a:rPr lang="es-CR" sz="2200" b="0" i="1" dirty="0">
                <a:ln w="0"/>
                <a:solidFill>
                  <a:schemeClr val="tx1"/>
                </a:solidFill>
              </a:rPr>
              <a:t>propuesto por el matemático </a:t>
            </a:r>
            <a:r>
              <a:rPr lang="es-CR" sz="2200" b="0" i="1" dirty="0" smtClean="0">
                <a:ln w="0"/>
                <a:solidFill>
                  <a:schemeClr val="tx1"/>
                </a:solidFill>
              </a:rPr>
              <a:t>francés </a:t>
            </a:r>
            <a:r>
              <a:rPr lang="es-CR" sz="2200" b="0" i="1" dirty="0" err="1" smtClean="0">
                <a:ln w="0"/>
                <a:solidFill>
                  <a:schemeClr val="tx1"/>
                </a:solidFill>
              </a:rPr>
              <a:t>Benoît</a:t>
            </a:r>
            <a:r>
              <a:rPr lang="es-CR" sz="2200" b="0" i="1" dirty="0" smtClean="0">
                <a:ln w="0"/>
                <a:solidFill>
                  <a:schemeClr val="tx1"/>
                </a:solidFill>
              </a:rPr>
              <a:t> </a:t>
            </a:r>
            <a:r>
              <a:rPr lang="es-CR" sz="2200" b="0" i="1" dirty="0" err="1">
                <a:ln w="0"/>
                <a:solidFill>
                  <a:schemeClr val="tx1"/>
                </a:solidFill>
              </a:rPr>
              <a:t>Mandelbrot</a:t>
            </a:r>
            <a:r>
              <a:rPr lang="es-CR" sz="2200" b="0" i="1" dirty="0">
                <a:ln w="0"/>
                <a:solidFill>
                  <a:schemeClr val="tx1"/>
                </a:solidFill>
              </a:rPr>
              <a:t> en </a:t>
            </a:r>
            <a:r>
              <a:rPr lang="es-CR" sz="2200" b="0" i="1" dirty="0" smtClean="0">
                <a:ln w="0"/>
                <a:solidFill>
                  <a:schemeClr val="tx1"/>
                </a:solidFill>
              </a:rPr>
              <a:t>1975.</a:t>
            </a:r>
          </a:p>
          <a:p>
            <a:pPr algn="l"/>
            <a:endParaRPr lang="es-CR" sz="2200" b="0" i="1" dirty="0" smtClean="0">
              <a:ln w="0"/>
              <a:solidFill>
                <a:schemeClr val="tx1"/>
              </a:solidFill>
            </a:endParaRPr>
          </a:p>
          <a:p>
            <a:pPr algn="l"/>
            <a:r>
              <a:rPr lang="es-CR" sz="2200" b="0" i="1" dirty="0" smtClean="0">
                <a:ln w="0"/>
                <a:solidFill>
                  <a:schemeClr val="tx1"/>
                </a:solidFill>
              </a:rPr>
              <a:t> Se </a:t>
            </a:r>
            <a:r>
              <a:rPr lang="es-CR" sz="2200" b="0" i="1" dirty="0">
                <a:ln w="0"/>
                <a:solidFill>
                  <a:schemeClr val="tx1"/>
                </a:solidFill>
              </a:rPr>
              <a:t>deriva del </a:t>
            </a:r>
            <a:r>
              <a:rPr lang="es-CR" sz="2200" b="0" i="1" dirty="0" smtClean="0">
                <a:ln w="0"/>
                <a:solidFill>
                  <a:schemeClr val="tx1"/>
                </a:solidFill>
              </a:rPr>
              <a:t>latín  </a:t>
            </a:r>
            <a:r>
              <a:rPr lang="es-CR" sz="2200" b="0" i="1" dirty="0" err="1" smtClean="0">
                <a:ln w="0"/>
                <a:solidFill>
                  <a:schemeClr val="tx1"/>
                </a:solidFill>
              </a:rPr>
              <a:t>Fractus</a:t>
            </a:r>
            <a:r>
              <a:rPr lang="es-CR" sz="2200" b="0" i="1" dirty="0">
                <a:ln w="0"/>
                <a:solidFill>
                  <a:schemeClr val="tx1"/>
                </a:solidFill>
              </a:rPr>
              <a:t>, </a:t>
            </a:r>
            <a:r>
              <a:rPr lang="es-CR" sz="2200" b="0" i="1" dirty="0" smtClean="0">
                <a:ln w="0"/>
                <a:solidFill>
                  <a:schemeClr val="tx1"/>
                </a:solidFill>
              </a:rPr>
              <a:t>que</a:t>
            </a:r>
            <a:r>
              <a:rPr lang="es-CR" sz="2200" b="0" i="1" dirty="0">
                <a:ln w="0"/>
                <a:solidFill>
                  <a:schemeClr val="tx1"/>
                </a:solidFill>
              </a:rPr>
              <a:t> significa quebrado o </a:t>
            </a:r>
            <a:r>
              <a:rPr lang="es-CR" sz="2200" b="0" i="1" dirty="0" smtClean="0">
                <a:ln w="0"/>
                <a:solidFill>
                  <a:schemeClr val="tx1"/>
                </a:solidFill>
              </a:rPr>
              <a:t>fracturado.</a:t>
            </a:r>
            <a:endParaRPr lang="es-CR" sz="2200" b="0" i="1" dirty="0">
              <a:ln w="0"/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041" y="3231412"/>
            <a:ext cx="1251842" cy="834561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684" y="1640043"/>
            <a:ext cx="1368297" cy="856437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96" y="3376444"/>
            <a:ext cx="1269068" cy="1146614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6279" y="5121610"/>
            <a:ext cx="1264136" cy="996239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507" y="4811295"/>
            <a:ext cx="1406376" cy="871952"/>
          </a:xfrm>
          <a:prstGeom prst="rect">
            <a:avLst/>
          </a:prstGeom>
        </p:spPr>
      </p:pic>
      <p:sp>
        <p:nvSpPr>
          <p:cNvPr id="2" name="CuadroTexto 1"/>
          <p:cNvSpPr txBox="1"/>
          <p:nvPr/>
        </p:nvSpPr>
        <p:spPr>
          <a:xfrm>
            <a:off x="2828736" y="426027"/>
            <a:ext cx="44137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2800" b="1" i="1" dirty="0">
                <a:ln w="0"/>
                <a:latin typeface="Trajana Sans"/>
                <a:ea typeface="+mj-ea"/>
                <a:cs typeface="Trajana Sans"/>
              </a:rPr>
              <a:t>Definición de fractal</a:t>
            </a:r>
          </a:p>
        </p:txBody>
      </p:sp>
      <p:sp>
        <p:nvSpPr>
          <p:cNvPr id="3" name="CuadroTexto 2"/>
          <p:cNvSpPr txBox="1"/>
          <p:nvPr/>
        </p:nvSpPr>
        <p:spPr>
          <a:xfrm>
            <a:off x="408743" y="4721865"/>
            <a:ext cx="401584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R" sz="2200" i="1" dirty="0">
                <a:ln w="0"/>
                <a:latin typeface="Trajana Sans"/>
                <a:ea typeface="+mj-ea"/>
                <a:cs typeface="Trajana Sans"/>
              </a:rPr>
              <a:t>Los fractales los encontramos </a:t>
            </a:r>
            <a:endParaRPr lang="es-CR" sz="2200" i="1" dirty="0" smtClean="0">
              <a:ln w="0"/>
              <a:latin typeface="Trajana Sans"/>
              <a:ea typeface="+mj-ea"/>
              <a:cs typeface="Trajana Sans"/>
            </a:endParaRPr>
          </a:p>
          <a:p>
            <a:r>
              <a:rPr lang="es-CR" sz="2200" i="1" dirty="0" smtClean="0">
                <a:ln w="0"/>
                <a:latin typeface="Trajana Sans"/>
                <a:ea typeface="+mj-ea"/>
                <a:cs typeface="Trajana Sans"/>
              </a:rPr>
              <a:t>en </a:t>
            </a:r>
            <a:r>
              <a:rPr lang="es-CR" sz="2200" i="1" dirty="0">
                <a:ln w="0"/>
                <a:latin typeface="Trajana Sans"/>
                <a:ea typeface="+mj-ea"/>
                <a:cs typeface="Trajana Sans"/>
              </a:rPr>
              <a:t>la naturaleza, </a:t>
            </a:r>
            <a:r>
              <a:rPr lang="es-CR" sz="2200" i="1" dirty="0" smtClean="0">
                <a:ln w="0"/>
                <a:latin typeface="Trajana Sans"/>
                <a:ea typeface="+mj-ea"/>
                <a:cs typeface="Trajana Sans"/>
              </a:rPr>
              <a:t>el </a:t>
            </a:r>
            <a:r>
              <a:rPr lang="es-CR" sz="2200" i="1" dirty="0">
                <a:ln w="0"/>
                <a:latin typeface="Trajana Sans"/>
                <a:ea typeface="+mj-ea"/>
                <a:cs typeface="Trajana Sans"/>
              </a:rPr>
              <a:t>arte, </a:t>
            </a:r>
            <a:endParaRPr lang="es-CR" sz="2200" i="1" dirty="0" smtClean="0">
              <a:ln w="0"/>
              <a:latin typeface="Trajana Sans"/>
              <a:ea typeface="+mj-ea"/>
              <a:cs typeface="Trajana Sans"/>
            </a:endParaRPr>
          </a:p>
          <a:p>
            <a:r>
              <a:rPr lang="es-CR" sz="2200" i="1" dirty="0" smtClean="0">
                <a:ln w="0"/>
                <a:latin typeface="Trajana Sans"/>
                <a:ea typeface="+mj-ea"/>
                <a:cs typeface="Trajana Sans"/>
              </a:rPr>
              <a:t>la </a:t>
            </a:r>
            <a:r>
              <a:rPr lang="es-CR" sz="2200" i="1" dirty="0">
                <a:ln w="0"/>
                <a:latin typeface="Trajana Sans"/>
                <a:ea typeface="+mj-ea"/>
                <a:cs typeface="Trajana Sans"/>
              </a:rPr>
              <a:t>arquitectura, </a:t>
            </a:r>
            <a:endParaRPr lang="es-CR" sz="2200" i="1" dirty="0" smtClean="0">
              <a:ln w="0"/>
              <a:latin typeface="Trajana Sans"/>
              <a:ea typeface="+mj-ea"/>
              <a:cs typeface="Trajana Sans"/>
            </a:endParaRPr>
          </a:p>
          <a:p>
            <a:r>
              <a:rPr lang="es-CR" sz="2200" i="1" dirty="0" smtClean="0">
                <a:ln w="0"/>
                <a:latin typeface="Trajana Sans"/>
                <a:ea typeface="+mj-ea"/>
                <a:cs typeface="Trajana Sans"/>
              </a:rPr>
              <a:t>en </a:t>
            </a:r>
            <a:r>
              <a:rPr lang="es-CR" sz="2200" i="1" dirty="0">
                <a:ln w="0"/>
                <a:latin typeface="Trajana Sans"/>
                <a:ea typeface="+mj-ea"/>
                <a:cs typeface="Trajana Sans"/>
              </a:rPr>
              <a:t>nuestro cuerpo</a:t>
            </a: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296" y="1214711"/>
            <a:ext cx="1329979" cy="184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29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561315" y="789618"/>
            <a:ext cx="8094312" cy="11863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s-ES" sz="4400" b="1" i="0" kern="120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algn="l"/>
            <a:r>
              <a:rPr lang="es-CR" sz="2400" dirty="0" smtClean="0">
                <a:ln>
                  <a:solidFill>
                    <a:srgbClr val="00A0DE"/>
                  </a:solidFill>
                </a:ln>
                <a:latin typeface="Century Gothic" panose="020B0502020202020204" pitchFamily="34" charset="0"/>
                <a:ea typeface="+mn-ea"/>
                <a:cs typeface="+mn-cs"/>
              </a:rPr>
              <a:t>¿Qué es un fractal?</a:t>
            </a:r>
            <a:r>
              <a:rPr lang="es-CR" sz="16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/>
            </a:r>
            <a:br>
              <a:rPr lang="es-CR" sz="16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</a:br>
            <a:endParaRPr lang="es-CR" sz="1600" dirty="0" smtClean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algn="l"/>
            <a:r>
              <a:rPr lang="es-CR" sz="18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Un fractal es un objeto geométrico en el que se repite el mismo patrón a diferentes escalas </a:t>
            </a: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(tamaño) y </a:t>
            </a:r>
            <a:r>
              <a:rPr lang="es-CR" sz="18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con diferente </a:t>
            </a:r>
            <a:r>
              <a:rPr lang="es-CR" sz="1800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orientación (dirección).</a:t>
            </a:r>
            <a:endParaRPr lang="es-CR" sz="1800" dirty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18" y="2867151"/>
            <a:ext cx="2763982" cy="249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04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670627" y="438149"/>
            <a:ext cx="7933046" cy="22323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s-ES" sz="4400" b="1" i="0" kern="120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algn="l"/>
            <a:r>
              <a:rPr lang="es-CR" sz="2400" dirty="0">
                <a:ln>
                  <a:solidFill>
                    <a:srgbClr val="00A0DE"/>
                  </a:solidFill>
                </a:ln>
              </a:rPr>
              <a:t>¿Cuáles son sus características</a:t>
            </a:r>
            <a:r>
              <a:rPr lang="es-CR" sz="2400" dirty="0" smtClean="0">
                <a:ln>
                  <a:solidFill>
                    <a:srgbClr val="00A0DE"/>
                  </a:solidFill>
                </a:ln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R" sz="1600" dirty="0" smtClean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algn="l"/>
            <a:r>
              <a:rPr lang="es-CR" sz="1600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Tienen dos características claves: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R" sz="1600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Son </a:t>
            </a:r>
            <a:r>
              <a:rPr lang="es-CR" sz="1600" i="1" dirty="0" err="1" smtClean="0">
                <a:ln>
                  <a:solidFill>
                    <a:srgbClr val="FBBC40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autosimilares</a:t>
            </a:r>
            <a:r>
              <a:rPr lang="es-CR" sz="1600" dirty="0" smtClean="0">
                <a:ln>
                  <a:solidFill>
                    <a:srgbClr val="FBBC40"/>
                  </a:solidFill>
                </a:ln>
                <a:solidFill>
                  <a:schemeClr val="accent6">
                    <a:lumMod val="7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rPr>
              <a:t> </a:t>
            </a:r>
            <a:r>
              <a:rPr lang="es-CR" sz="1600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o sea se parece a sí mismo de forma exacta, aproximada o estadística.</a:t>
            </a:r>
          </a:p>
          <a:p>
            <a:pPr algn="l"/>
            <a:endParaRPr lang="es-CR" sz="1600" dirty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441" y="3202131"/>
            <a:ext cx="2540268" cy="171269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021" y="2597728"/>
            <a:ext cx="2542153" cy="35225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561949">
            <a:off x="3442599" y="3305116"/>
            <a:ext cx="1626155" cy="956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1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 txBox="1">
            <a:spLocks/>
          </p:cNvSpPr>
          <p:nvPr/>
        </p:nvSpPr>
        <p:spPr>
          <a:xfrm>
            <a:off x="301542" y="656357"/>
            <a:ext cx="7933046" cy="143221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lang="es-ES" sz="4400" b="1" i="0" kern="1200">
                <a:solidFill>
                  <a:srgbClr val="115F9F"/>
                </a:solidFill>
                <a:latin typeface="Trajana Sans"/>
                <a:ea typeface="+mj-ea"/>
                <a:cs typeface="Trajana Sans"/>
              </a:defRPr>
            </a:lvl1pPr>
          </a:lstStyle>
          <a:p>
            <a:pPr algn="l"/>
            <a:r>
              <a:rPr lang="es-CR" sz="2400" dirty="0">
                <a:ln>
                  <a:solidFill>
                    <a:srgbClr val="00A0DE"/>
                  </a:solidFill>
                </a:ln>
              </a:rPr>
              <a:t>¿Cuáles son sus características</a:t>
            </a:r>
            <a:r>
              <a:rPr lang="es-CR" sz="2400" dirty="0" smtClean="0">
                <a:ln>
                  <a:solidFill>
                    <a:srgbClr val="00A0DE"/>
                  </a:solidFill>
                </a:ln>
              </a:rPr>
              <a:t>?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CR" sz="1600" dirty="0" smtClean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algn="l"/>
            <a:endParaRPr lang="es-CR" sz="1600" dirty="0" smtClean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CR" sz="1600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Se </a:t>
            </a:r>
            <a:r>
              <a:rPr lang="es-CR" sz="16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define mediante un </a:t>
            </a:r>
            <a:r>
              <a:rPr lang="es-CR" sz="1600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algoritmo </a:t>
            </a:r>
            <a:r>
              <a:rPr lang="es-CR" sz="16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recursivo</a:t>
            </a:r>
            <a:r>
              <a:rPr lang="es-CR" sz="1600" dirty="0" smtClean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rPr>
              <a:t>.</a:t>
            </a:r>
            <a:endParaRPr lang="es-CR" sz="1600" dirty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endParaRPr>
          </a:p>
          <a:p>
            <a:pPr algn="l"/>
            <a:endParaRPr lang="es-CR" sz="1600" dirty="0">
              <a:solidFill>
                <a:schemeClr val="tx1"/>
              </a:solidFill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71785" y="2572606"/>
            <a:ext cx="2281052" cy="1995921"/>
          </a:xfrm>
          <a:prstGeom prst="rect">
            <a:avLst/>
          </a:prstGeom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709" y="2489489"/>
            <a:ext cx="20193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63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11242" y="265607"/>
            <a:ext cx="274786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Referencias Bibliográficas</a:t>
            </a:r>
            <a:endParaRPr lang="es-CR" sz="1600" b="1" dirty="0">
              <a:latin typeface="Century Gothic" panose="020B0502020202020204" pitchFamily="34" charset="0"/>
            </a:endParaRPr>
          </a:p>
        </p:txBody>
      </p:sp>
      <p:sp>
        <p:nvSpPr>
          <p:cNvPr id="4" name="Rectángulo 3"/>
          <p:cNvSpPr/>
          <p:nvPr/>
        </p:nvSpPr>
        <p:spPr>
          <a:xfrm>
            <a:off x="591140" y="803845"/>
            <a:ext cx="7413559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600" b="1" dirty="0">
                <a:latin typeface="Century Gothic" panose="020B0502020202020204" pitchFamily="34" charset="0"/>
              </a:rPr>
              <a:t>Te interesa saber. (2018) Características de las formas </a:t>
            </a:r>
            <a:r>
              <a:rPr lang="es-CR" sz="1600" b="1" dirty="0" smtClean="0">
                <a:latin typeface="Century Gothic" panose="020B0502020202020204" pitchFamily="34" charset="0"/>
              </a:rPr>
              <a:t>fractales. </a:t>
            </a:r>
            <a:r>
              <a:rPr lang="en-US" sz="1600" b="1" dirty="0" err="1" smtClean="0">
                <a:latin typeface="Century Gothic" panose="020B0502020202020204" pitchFamily="34" charset="0"/>
              </a:rPr>
              <a:t>Disponible</a:t>
            </a:r>
            <a:r>
              <a:rPr lang="en-US" sz="1600" b="1" dirty="0" smtClean="0">
                <a:latin typeface="Century Gothic" panose="020B0502020202020204" pitchFamily="34" charset="0"/>
              </a:rPr>
              <a:t> </a:t>
            </a:r>
            <a:r>
              <a:rPr lang="en-US" sz="1600" b="1" dirty="0" err="1">
                <a:latin typeface="Century Gothic" panose="020B0502020202020204" pitchFamily="34" charset="0"/>
              </a:rPr>
              <a:t>en</a:t>
            </a:r>
            <a:endParaRPr lang="es-CR" sz="1600" b="1" dirty="0">
              <a:latin typeface="Century Gothic" panose="020B0502020202020204" pitchFamily="34" charset="0"/>
            </a:endParaRPr>
          </a:p>
          <a:p>
            <a:r>
              <a:rPr lang="es-CR" sz="1600" b="1" dirty="0" smtClean="0">
                <a:latin typeface="Century Gothic" panose="020B0502020202020204" pitchFamily="34" charset="0"/>
                <a:hlinkClick r:id="rId2"/>
              </a:rPr>
              <a:t>https</a:t>
            </a:r>
            <a:r>
              <a:rPr lang="es-CR" sz="1600" b="1" dirty="0">
                <a:latin typeface="Century Gothic" panose="020B0502020202020204" pitchFamily="34" charset="0"/>
                <a:hlinkClick r:id="rId2"/>
              </a:rPr>
              <a:t>://www.tispain.com/2011/06/caracteristicas-de-las-formas-fractales.html</a:t>
            </a:r>
            <a:r>
              <a:rPr lang="es-CR" sz="1600" dirty="0"/>
              <a:t> </a:t>
            </a:r>
            <a:endParaRPr lang="es-CR" sz="1600" dirty="0" smtClean="0"/>
          </a:p>
          <a:p>
            <a:endParaRPr lang="es-CR" sz="1600" b="1" dirty="0" smtClean="0">
              <a:latin typeface="Century Gothic" panose="020B0502020202020204" pitchFamily="34" charset="0"/>
            </a:endParaRPr>
          </a:p>
          <a:p>
            <a:r>
              <a:rPr lang="es-CR" sz="1600" b="1" dirty="0" err="1" smtClean="0">
                <a:latin typeface="Century Gothic" panose="020B0502020202020204" pitchFamily="34" charset="0"/>
              </a:rPr>
              <a:t>Schweihofer</a:t>
            </a:r>
            <a:r>
              <a:rPr lang="es-CR" sz="1600" b="1" dirty="0">
                <a:latin typeface="Century Gothic" panose="020B0502020202020204" pitchFamily="34" charset="0"/>
              </a:rPr>
              <a:t>, S</a:t>
            </a:r>
            <a:r>
              <a:rPr lang="es-CR" sz="1600" b="1" dirty="0" smtClean="0">
                <a:latin typeface="Century Gothic" panose="020B0502020202020204" pitchFamily="34" charset="0"/>
              </a:rPr>
              <a:t>. (2012) </a:t>
            </a:r>
            <a:r>
              <a:rPr lang="es-CR" sz="1600" b="1" dirty="0" err="1" smtClean="0">
                <a:latin typeface="Century Gothic" panose="020B0502020202020204" pitchFamily="34" charset="0"/>
              </a:rPr>
              <a:t>Nautilus</a:t>
            </a:r>
            <a:r>
              <a:rPr lang="es-CR" sz="1600" b="1" dirty="0" smtClean="0">
                <a:latin typeface="Century Gothic" panose="020B0502020202020204" pitchFamily="34" charset="0"/>
              </a:rPr>
              <a:t>. [Imagen]. Disponible en</a:t>
            </a:r>
            <a:endParaRPr lang="es-CR" sz="1600" b="1" dirty="0">
              <a:latin typeface="Century Gothic" panose="020B0502020202020204" pitchFamily="34" charset="0"/>
            </a:endParaRPr>
          </a:p>
          <a:p>
            <a:r>
              <a:rPr lang="es-CR" sz="1600" b="1" dirty="0" smtClean="0">
                <a:latin typeface="Century Gothic" panose="020B0502020202020204" pitchFamily="34" charset="0"/>
                <a:hlinkClick r:id="rId3"/>
              </a:rPr>
              <a:t>https</a:t>
            </a:r>
            <a:r>
              <a:rPr lang="es-CR" sz="1600" b="1" dirty="0">
                <a:latin typeface="Century Gothic" panose="020B0502020202020204" pitchFamily="34" charset="0"/>
                <a:hlinkClick r:id="rId3"/>
              </a:rPr>
              <a:t>://pixabay.com/es/nautilus-cefal%C3%B3podos-mar-vacaciones-68941</a:t>
            </a:r>
            <a:r>
              <a:rPr lang="es-CR" sz="1600" b="1" dirty="0" smtClean="0">
                <a:latin typeface="Century Gothic" panose="020B0502020202020204" pitchFamily="34" charset="0"/>
                <a:hlinkClick r:id="rId3"/>
              </a:rPr>
              <a:t>/</a:t>
            </a:r>
            <a:endParaRPr lang="es-CR" sz="1600" b="1" dirty="0" smtClean="0">
              <a:latin typeface="Century Gothic" panose="020B0502020202020204" pitchFamily="34" charset="0"/>
            </a:endParaRPr>
          </a:p>
          <a:p>
            <a:endParaRPr lang="es-CR" sz="1600" b="1" dirty="0">
              <a:latin typeface="Century Gothic" panose="020B0502020202020204" pitchFamily="34" charset="0"/>
            </a:endParaRPr>
          </a:p>
          <a:p>
            <a:r>
              <a:rPr lang="es-CR" sz="1600" b="1" dirty="0" err="1">
                <a:latin typeface="Century Gothic" panose="020B0502020202020204" pitchFamily="34" charset="0"/>
              </a:rPr>
              <a:t>Macou</a:t>
            </a:r>
            <a:r>
              <a:rPr lang="es-CR" sz="1600" b="1" dirty="0">
                <a:latin typeface="Century Gothic" panose="020B0502020202020204" pitchFamily="34" charset="0"/>
              </a:rPr>
              <a:t>, J. (2015) Verduras Brócoli. [imagen</a:t>
            </a:r>
            <a:r>
              <a:rPr lang="es-CR" sz="1600" b="1" dirty="0" smtClean="0">
                <a:latin typeface="Century Gothic" panose="020B0502020202020204" pitchFamily="34" charset="0"/>
              </a:rPr>
              <a:t>]. Disponible </a:t>
            </a:r>
            <a:r>
              <a:rPr lang="es-CR" sz="1600" b="1" dirty="0">
                <a:latin typeface="Century Gothic" panose="020B0502020202020204" pitchFamily="34" charset="0"/>
              </a:rPr>
              <a:t>en</a:t>
            </a:r>
          </a:p>
          <a:p>
            <a:r>
              <a:rPr lang="es-CR" sz="1600" b="1" dirty="0" smtClean="0">
                <a:latin typeface="Century Gothic" panose="020B0502020202020204" pitchFamily="34" charset="0"/>
                <a:hlinkClick r:id="rId4"/>
              </a:rPr>
              <a:t>https</a:t>
            </a:r>
            <a:r>
              <a:rPr lang="es-CR" sz="1600" b="1" dirty="0">
                <a:latin typeface="Century Gothic" panose="020B0502020202020204" pitchFamily="34" charset="0"/>
                <a:hlinkClick r:id="rId4"/>
              </a:rPr>
              <a:t>://pixabay.com/es/verduras-br%C3%B3coli-col-mercado-673181/</a:t>
            </a:r>
            <a:endParaRPr lang="es-CR" sz="1600" b="1" dirty="0">
              <a:latin typeface="Century Gothic" panose="020B0502020202020204" pitchFamily="34" charset="0"/>
            </a:endParaRPr>
          </a:p>
          <a:p>
            <a:endParaRPr lang="es-CR" sz="1600" b="1" dirty="0">
              <a:latin typeface="Century Gothic" panose="020B0502020202020204" pitchFamily="34" charset="0"/>
            </a:endParaRPr>
          </a:p>
          <a:p>
            <a:r>
              <a:rPr lang="es-CR" sz="1600" b="1" dirty="0" err="1">
                <a:latin typeface="Century Gothic" panose="020B0502020202020204" pitchFamily="34" charset="0"/>
              </a:rPr>
              <a:t>Pilley</a:t>
            </a:r>
            <a:r>
              <a:rPr lang="es-CR" sz="1600" b="1" dirty="0">
                <a:latin typeface="Century Gothic" panose="020B0502020202020204" pitchFamily="34" charset="0"/>
              </a:rPr>
              <a:t>, C. (2013) Girasol. [Imagen]. Disponible </a:t>
            </a:r>
            <a:r>
              <a:rPr lang="es-CR" sz="1600" b="1" dirty="0" smtClean="0">
                <a:latin typeface="Century Gothic" panose="020B0502020202020204" pitchFamily="34" charset="0"/>
              </a:rPr>
              <a:t>en</a:t>
            </a:r>
            <a:endParaRPr lang="es-CR" sz="1600" dirty="0" smtClean="0"/>
          </a:p>
          <a:p>
            <a:r>
              <a:rPr lang="es-CR" sz="1600" b="1" dirty="0">
                <a:latin typeface="Century Gothic" panose="020B0502020202020204" pitchFamily="34" charset="0"/>
                <a:hlinkClick r:id="rId5"/>
              </a:rPr>
              <a:t>https://pixabay.com/es/girasol-flores-helianthus-amarillo-94187/</a:t>
            </a:r>
            <a:r>
              <a:rPr lang="es-CR" sz="1600" b="1" dirty="0">
                <a:latin typeface="Century Gothic" panose="020B0502020202020204" pitchFamily="34" charset="0"/>
              </a:rPr>
              <a:t>  </a:t>
            </a:r>
          </a:p>
          <a:p>
            <a:endParaRPr lang="es-CR" sz="1600" b="1" dirty="0" smtClean="0">
              <a:latin typeface="Century Gothic" panose="020B0502020202020204" pitchFamily="34" charset="0"/>
            </a:endParaRPr>
          </a:p>
          <a:p>
            <a:r>
              <a:rPr lang="es-CR" sz="1600" b="1" dirty="0" err="1">
                <a:latin typeface="Century Gothic" panose="020B0502020202020204" pitchFamily="34" charset="0"/>
              </a:rPr>
              <a:t>Gratisography</a:t>
            </a:r>
            <a:r>
              <a:rPr lang="es-CR" sz="1600" b="1" dirty="0">
                <a:latin typeface="Century Gothic" panose="020B0502020202020204" pitchFamily="34" charset="0"/>
              </a:rPr>
              <a:t>. </a:t>
            </a:r>
            <a:r>
              <a:rPr lang="es-CR" sz="1600" b="1" dirty="0" smtClean="0">
                <a:latin typeface="Century Gothic" panose="020B0502020202020204" pitchFamily="34" charset="0"/>
              </a:rPr>
              <a:t>(2013) </a:t>
            </a:r>
            <a:r>
              <a:rPr lang="es-CR" sz="1600" b="1" dirty="0">
                <a:latin typeface="Century Gothic" panose="020B0502020202020204" pitchFamily="34" charset="0"/>
              </a:rPr>
              <a:t>Helecho. [Imagen]. Disponible </a:t>
            </a:r>
            <a:r>
              <a:rPr lang="es-CR" sz="1600" b="1" dirty="0" smtClean="0">
                <a:latin typeface="Century Gothic" panose="020B0502020202020204" pitchFamily="34" charset="0"/>
              </a:rPr>
              <a:t>en</a:t>
            </a:r>
            <a:endParaRPr lang="es-CR" sz="1600" b="1" dirty="0" smtClean="0">
              <a:latin typeface="Century Gothic" panose="020B0502020202020204" pitchFamily="34" charset="0"/>
              <a:hlinkClick r:id="rId6"/>
            </a:endParaRPr>
          </a:p>
          <a:p>
            <a:r>
              <a:rPr lang="es-CR" sz="1600" b="1" dirty="0" smtClean="0">
                <a:latin typeface="Century Gothic" panose="020B0502020202020204" pitchFamily="34" charset="0"/>
                <a:hlinkClick r:id="rId6"/>
              </a:rPr>
              <a:t>https</a:t>
            </a:r>
            <a:r>
              <a:rPr lang="es-CR" sz="1600" b="1" dirty="0">
                <a:latin typeface="Century Gothic" panose="020B0502020202020204" pitchFamily="34" charset="0"/>
                <a:hlinkClick r:id="rId6"/>
              </a:rPr>
              <a:t>://pixabay.com/es/helecho-de-la-hoja-naturaleza-159715</a:t>
            </a:r>
            <a:r>
              <a:rPr lang="es-CR" sz="1600" b="1" dirty="0" smtClean="0">
                <a:latin typeface="Century Gothic" panose="020B0502020202020204" pitchFamily="34" charset="0"/>
                <a:hlinkClick r:id="rId6"/>
              </a:rPr>
              <a:t>/</a:t>
            </a:r>
            <a:endParaRPr lang="es-CR" sz="1600" b="1" dirty="0" smtClean="0">
              <a:latin typeface="Century Gothic" panose="020B0502020202020204" pitchFamily="34" charset="0"/>
            </a:endParaRPr>
          </a:p>
          <a:p>
            <a:endParaRPr lang="es-CR" sz="1600" b="1" dirty="0" smtClean="0">
              <a:latin typeface="Century Gothic" panose="020B0502020202020204" pitchFamily="34" charset="0"/>
            </a:endParaRPr>
          </a:p>
          <a:p>
            <a:r>
              <a:rPr lang="es-CR" sz="1600" b="1" dirty="0" err="1" smtClean="0">
                <a:latin typeface="Century Gothic" panose="020B0502020202020204" pitchFamily="34" charset="0"/>
              </a:rPr>
              <a:t>Pixabay</a:t>
            </a:r>
            <a:r>
              <a:rPr lang="es-CR" sz="1600" b="1" dirty="0" smtClean="0">
                <a:latin typeface="Century Gothic" panose="020B0502020202020204" pitchFamily="34" charset="0"/>
              </a:rPr>
              <a:t> </a:t>
            </a:r>
            <a:r>
              <a:rPr lang="es-CR" sz="1600" b="1" dirty="0" err="1" smtClean="0">
                <a:latin typeface="Century Gothic" panose="020B0502020202020204" pitchFamily="34" charset="0"/>
              </a:rPr>
              <a:t>License</a:t>
            </a:r>
            <a:r>
              <a:rPr lang="es-CR" sz="1600" b="1" dirty="0" smtClean="0">
                <a:latin typeface="Century Gothic" panose="020B0502020202020204" pitchFamily="34" charset="0"/>
              </a:rPr>
              <a:t>. (2014) Panal. </a:t>
            </a:r>
            <a:r>
              <a:rPr lang="es-CR" sz="1600" b="1" dirty="0">
                <a:latin typeface="Century Gothic" panose="020B0502020202020204" pitchFamily="34" charset="0"/>
              </a:rPr>
              <a:t>[Imagen]. Disponible </a:t>
            </a:r>
            <a:r>
              <a:rPr lang="es-CR" sz="1600" b="1" dirty="0" smtClean="0">
                <a:latin typeface="Century Gothic" panose="020B0502020202020204" pitchFamily="34" charset="0"/>
              </a:rPr>
              <a:t>en</a:t>
            </a:r>
          </a:p>
          <a:p>
            <a:r>
              <a:rPr lang="es-CR" sz="1600" b="1" dirty="0" smtClean="0">
                <a:latin typeface="Century Gothic" panose="020B0502020202020204" pitchFamily="34" charset="0"/>
                <a:hlinkClick r:id="rId7"/>
              </a:rPr>
              <a:t>https</a:t>
            </a:r>
            <a:r>
              <a:rPr lang="es-CR" sz="1600" b="1" dirty="0">
                <a:latin typeface="Century Gothic" panose="020B0502020202020204" pitchFamily="34" charset="0"/>
                <a:hlinkClick r:id="rId7"/>
              </a:rPr>
              <a:t>://pixabay.com/es/colmena-panal-abeja-hex%C3%A1gono-310659</a:t>
            </a:r>
            <a:r>
              <a:rPr lang="es-CR" sz="1600" b="1" dirty="0" smtClean="0">
                <a:latin typeface="Century Gothic" panose="020B0502020202020204" pitchFamily="34" charset="0"/>
                <a:hlinkClick r:id="rId7"/>
              </a:rPr>
              <a:t>/</a:t>
            </a:r>
            <a:endParaRPr lang="es-CR" sz="1600" b="1" dirty="0" smtClean="0">
              <a:latin typeface="Century Gothic" panose="020B0502020202020204" pitchFamily="34" charset="0"/>
            </a:endParaRPr>
          </a:p>
          <a:p>
            <a:endParaRPr lang="es-CR" sz="1600" b="1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0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rcador de posición de imagen 1" descr="by-nc-nd.png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982" b="-26982"/>
          <a:stretch>
            <a:fillRect/>
          </a:stretch>
        </p:blipFill>
        <p:spPr>
          <a:xfrm>
            <a:off x="6707619" y="5724079"/>
            <a:ext cx="1682750" cy="906462"/>
          </a:xfrm>
        </p:spPr>
      </p:pic>
      <p:sp>
        <p:nvSpPr>
          <p:cNvPr id="12" name="Rectángulo 11"/>
          <p:cNvSpPr/>
          <p:nvPr/>
        </p:nvSpPr>
        <p:spPr>
          <a:xfrm>
            <a:off x="400049" y="5474947"/>
            <a:ext cx="830006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Prohibida 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la reproducción parcial o total de este documento para actividades externas a los programas de la Fundación Omar Dengo.</a:t>
            </a:r>
          </a:p>
        </p:txBody>
      </p:sp>
      <p:sp>
        <p:nvSpPr>
          <p:cNvPr id="14" name="Marcador de contenido 7"/>
          <p:cNvSpPr txBox="1">
            <a:spLocks/>
          </p:cNvSpPr>
          <p:nvPr/>
        </p:nvSpPr>
        <p:spPr>
          <a:xfrm>
            <a:off x="400050" y="3857645"/>
            <a:ext cx="3876675" cy="1316086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Trajana Sans"/>
                <a:ea typeface="+mn-ea"/>
                <a:cs typeface="Trajana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Licencia </a:t>
            </a:r>
            <a:r>
              <a:rPr lang="es-CR" sz="16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Creative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 </a:t>
            </a:r>
            <a:r>
              <a:rPr lang="es-CR" sz="16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Commons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/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 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®Derechos reservados.</a:t>
            </a:r>
            <a:b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</a:b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Propiedad de la Fundación Omar </a:t>
            </a:r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Dengo</a:t>
            </a:r>
            <a:endParaRPr lang="es-CR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Marcador de contenido 7"/>
          <p:cNvSpPr txBox="1">
            <a:spLocks/>
          </p:cNvSpPr>
          <p:nvPr/>
        </p:nvSpPr>
        <p:spPr>
          <a:xfrm>
            <a:off x="426156" y="1327340"/>
            <a:ext cx="4829175" cy="1380350"/>
          </a:xfrm>
          <a:prstGeom prst="rect">
            <a:avLst/>
          </a:prstGeom>
        </p:spPr>
        <p:txBody>
          <a:bodyPr anchor="ctr"/>
          <a:lstStyle>
            <a:defPPr>
              <a:defRPr lang="es-ES"/>
            </a:defPPr>
            <a:lvl1pPr marL="0" algn="l" defTabSz="457200" rtl="0" eaLnBrk="1" latinLnBrk="0" hangingPunct="1">
              <a:defRPr sz="1200" kern="1200">
                <a:solidFill>
                  <a:schemeClr val="tx1"/>
                </a:solidFill>
                <a:latin typeface="Trajana Sans"/>
                <a:ea typeface="+mn-ea"/>
                <a:cs typeface="Trajana San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Elaborado por:</a:t>
            </a:r>
          </a:p>
          <a:p>
            <a:pPr algn="just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Ana 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Viria Hernández </a:t>
            </a:r>
            <a:r>
              <a:rPr lang="es-CR" sz="1600" b="1" dirty="0" err="1">
                <a:latin typeface="Century Gothic" panose="020B0502020202020204" pitchFamily="34" charset="0"/>
                <a:cs typeface="Times New Roman" panose="02020603050405020304" pitchFamily="18" charset="0"/>
              </a:rPr>
              <a:t>Hernández</a:t>
            </a:r>
            <a:endParaRPr lang="es-CR" sz="1600" b="1" dirty="0">
              <a:latin typeface="Century Gothic" panose="020B050202020202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Asesora </a:t>
            </a:r>
            <a:r>
              <a:rPr lang="es-CR" sz="1600" b="1" dirty="0">
                <a:latin typeface="Century Gothic" panose="020B0502020202020204" pitchFamily="34" charset="0"/>
                <a:cs typeface="Times New Roman" panose="02020603050405020304" pitchFamily="18" charset="0"/>
              </a:rPr>
              <a:t>Regional de </a:t>
            </a:r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IE </a:t>
            </a:r>
          </a:p>
          <a:p>
            <a:pPr algn="just"/>
            <a:r>
              <a:rPr lang="es-CR" sz="1600" b="1" dirty="0" smtClean="0">
                <a:latin typeface="Century Gothic" panose="020B0502020202020204" pitchFamily="34" charset="0"/>
                <a:cs typeface="Times New Roman" panose="02020603050405020304" pitchFamily="18" charset="0"/>
              </a:rPr>
              <a:t>PRONIE MEP-FOD</a:t>
            </a:r>
          </a:p>
          <a:p>
            <a:pPr algn="just"/>
            <a:endParaRPr lang="es-CR" sz="1600" b="1" dirty="0" smtClean="0">
              <a:latin typeface="Century Gothic" panose="020B0502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726935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PRONIE-FO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Plantilla PRONIE-FOD2</Template>
  <TotalTime>128</TotalTime>
  <Words>150</Words>
  <Application>Microsoft Office PowerPoint</Application>
  <PresentationFormat>Presentación en pantalla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Century Gothic</vt:lpstr>
      <vt:lpstr>Times New Roman</vt:lpstr>
      <vt:lpstr>Trajana Sans</vt:lpstr>
      <vt:lpstr>Plantilla PRONIE-FOD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Viria Hernandez Hernandez</dc:creator>
  <cp:lastModifiedBy>Andrey Barrantes Ballestero</cp:lastModifiedBy>
  <cp:revision>25</cp:revision>
  <dcterms:created xsi:type="dcterms:W3CDTF">2018-10-08T20:13:55Z</dcterms:created>
  <dcterms:modified xsi:type="dcterms:W3CDTF">2019-05-09T15:54:11Z</dcterms:modified>
</cp:coreProperties>
</file>