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56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DE"/>
    <a:srgbClr val="115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1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642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8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670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71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27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38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Rectángulo 4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12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89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012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512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561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1072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292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108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29721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112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486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360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7239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édi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/>
          <p:cNvSpPr>
            <a:spLocks noGrp="1"/>
          </p:cNvSpPr>
          <p:nvPr>
            <p:ph sz="quarter" idx="10"/>
          </p:nvPr>
        </p:nvSpPr>
        <p:spPr>
          <a:xfrm>
            <a:off x="457200" y="1731915"/>
            <a:ext cx="5035550" cy="9263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7" name="Marcador de contenido 4"/>
          <p:cNvSpPr>
            <a:spLocks noGrp="1"/>
          </p:cNvSpPr>
          <p:nvPr>
            <p:ph sz="quarter" idx="11"/>
          </p:nvPr>
        </p:nvSpPr>
        <p:spPr>
          <a:xfrm>
            <a:off x="457200" y="2850278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2"/>
          </p:nvPr>
        </p:nvSpPr>
        <p:spPr>
          <a:xfrm>
            <a:off x="457200" y="5174320"/>
            <a:ext cx="8243888" cy="9051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Century Gothic"/>
                <a:cs typeface="Century Gothic"/>
              </a:defRPr>
            </a:lvl1pPr>
            <a:lvl2pPr marL="0" indent="0">
              <a:buNone/>
              <a:defRPr sz="1200">
                <a:latin typeface="Century Gothic"/>
                <a:cs typeface="Century Gothic"/>
              </a:defRPr>
            </a:lvl2pPr>
            <a:lvl3pPr marL="0" indent="0">
              <a:buNone/>
              <a:defRPr sz="1100">
                <a:latin typeface="Century Gothic"/>
                <a:cs typeface="Century Gothic"/>
              </a:defRPr>
            </a:lvl3pPr>
            <a:lvl4pPr marL="0" indent="0">
              <a:buNone/>
              <a:defRPr sz="1050">
                <a:latin typeface="Century Gothic"/>
                <a:cs typeface="Century Gothic"/>
              </a:defRPr>
            </a:lvl4pPr>
            <a:lvl5pPr marL="0" indent="0">
              <a:buNone/>
              <a:defRPr sz="105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Marcador de contenido 4"/>
          <p:cNvSpPr>
            <a:spLocks noGrp="1"/>
          </p:cNvSpPr>
          <p:nvPr>
            <p:ph sz="quarter" idx="13"/>
          </p:nvPr>
        </p:nvSpPr>
        <p:spPr>
          <a:xfrm>
            <a:off x="457200" y="3937830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pic>
        <p:nvPicPr>
          <p:cNvPr id="8" name="Imagen 7" descr="PLANTILLA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1"/>
          <a:stretch/>
        </p:blipFill>
        <p:spPr>
          <a:xfrm>
            <a:off x="-5577" y="6079488"/>
            <a:ext cx="9149577" cy="778512"/>
          </a:xfrm>
          <a:prstGeom prst="rect">
            <a:avLst/>
          </a:prstGeom>
        </p:spPr>
      </p:pic>
      <p:sp>
        <p:nvSpPr>
          <p:cNvPr id="12" name="Marcador de posición de imagen 11"/>
          <p:cNvSpPr>
            <a:spLocks noGrp="1"/>
          </p:cNvSpPr>
          <p:nvPr>
            <p:ph type="pic" sz="quarter" idx="14"/>
          </p:nvPr>
        </p:nvSpPr>
        <p:spPr>
          <a:xfrm>
            <a:off x="7018338" y="5174320"/>
            <a:ext cx="1682750" cy="90580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2400"/>
            </a:lvl1pPr>
          </a:lstStyle>
          <a:p>
            <a:r>
              <a:rPr lang="es-ES" smtClean="0"/>
              <a:t>Haga clic en el icono para agregar una imagen</a:t>
            </a:r>
            <a:endParaRPr lang="es-ES" dirty="0"/>
          </a:p>
        </p:txBody>
      </p:sp>
      <p:pic>
        <p:nvPicPr>
          <p:cNvPr id="2" name="Imagen 1" descr="PLANTILLA-crédit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b="76558"/>
          <a:stretch/>
        </p:blipFill>
        <p:spPr>
          <a:xfrm>
            <a:off x="214312" y="202651"/>
            <a:ext cx="8929688" cy="1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2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9.5.2019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0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9.5.2019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955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42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2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87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95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65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9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63" r:id="rId4"/>
    <p:sldLayoutId id="2147483650" r:id="rId5"/>
    <p:sldLayoutId id="2147483664" r:id="rId6"/>
    <p:sldLayoutId id="2147483665" r:id="rId7"/>
    <p:sldLayoutId id="2147483651" r:id="rId8"/>
    <p:sldLayoutId id="2147483666" r:id="rId9"/>
    <p:sldLayoutId id="2147483652" r:id="rId10"/>
    <p:sldLayoutId id="2147483667" r:id="rId11"/>
    <p:sldLayoutId id="2147483653" r:id="rId12"/>
    <p:sldLayoutId id="2147483668" r:id="rId13"/>
    <p:sldLayoutId id="2147483654" r:id="rId14"/>
    <p:sldLayoutId id="2147483669" r:id="rId15"/>
    <p:sldLayoutId id="2147483655" r:id="rId16"/>
    <p:sldLayoutId id="2147483670" r:id="rId17"/>
    <p:sldLayoutId id="2147483656" r:id="rId18"/>
    <p:sldLayoutId id="2147483671" r:id="rId19"/>
    <p:sldLayoutId id="2147483657" r:id="rId20"/>
    <p:sldLayoutId id="2147483672" r:id="rId21"/>
    <p:sldLayoutId id="2147483658" r:id="rId22"/>
    <p:sldLayoutId id="2147483673" r:id="rId23"/>
    <p:sldLayoutId id="2147483659" r:id="rId24"/>
    <p:sldLayoutId id="2147483674" r:id="rId25"/>
    <p:sldLayoutId id="2147483662" r:id="rId2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verduras-br%C3%B3coli-col-mercado-673181/" TargetMode="External"/><Relationship Id="rId2" Type="http://schemas.openxmlformats.org/officeDocument/2006/relationships/hyperlink" Target="https://pixabay.com/es/nautilus-cefal%C3%B3podos-mar-vacaciones-68941/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pixabay.com/es/verde-helecho-de-la-hoja-naturales-715535/" TargetMode="External"/><Relationship Id="rId4" Type="http://schemas.openxmlformats.org/officeDocument/2006/relationships/hyperlink" Target="https://pixabay.com/es/girasol-flores-helianthus-amarillo-94187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028546" y="3519533"/>
            <a:ext cx="52156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Programa Nacional de Informática Educativa </a:t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Laboratorio de Informática Educativa</a:t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LIE++ pensar, crear, programar</a:t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Propuesta para Tercer Año</a:t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 err="1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Infográfico</a:t>
            </a:r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 Fractales</a:t>
            </a:r>
          </a:p>
          <a:p>
            <a:pPr algn="ctr"/>
            <a:endParaRPr lang="es-CR" sz="160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Octubre 2018</a:t>
            </a:r>
            <a:endParaRPr lang="es-CR" sz="16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4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2878280" y="5643481"/>
            <a:ext cx="2631500" cy="6741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02036" y="1728272"/>
            <a:ext cx="888422" cy="293866"/>
          </a:xfrm>
          <a:ln w="19050">
            <a:solidFill>
              <a:schemeClr val="accent1"/>
            </a:solidFill>
          </a:ln>
        </p:spPr>
        <p:txBody>
          <a:bodyPr vert="horz" lIns="68580" tIns="34290" rIns="68580" bIns="34290" rtlCol="0" anchor="ctr">
            <a:noAutofit/>
          </a:bodyPr>
          <a:lstStyle/>
          <a:p>
            <a:pPr marL="0" indent="0">
              <a:buNone/>
            </a:pPr>
            <a:r>
              <a:rPr lang="es-CR" sz="1500" b="0" dirty="0">
                <a:latin typeface="+mn-lt"/>
                <a:ea typeface="+mn-ea"/>
                <a:cs typeface="+mn-cs"/>
              </a:rPr>
              <a:t>Fractal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3540703" y="1140295"/>
            <a:ext cx="1743074" cy="488480"/>
          </a:xfrm>
          <a:prstGeom prst="rect">
            <a:avLst/>
          </a:prstGeom>
          <a:ln w="19050">
            <a:solidFill>
              <a:schemeClr val="accent6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500" dirty="0"/>
              <a:t>Geometría en la naturaleza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3570532" y="2616315"/>
            <a:ext cx="1132609" cy="498979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lIns="68580" tIns="34290" rIns="68580" bIns="34290" rtlCol="0">
            <a:normAutofit/>
          </a:bodyPr>
          <a:lstStyle>
            <a:defPPr>
              <a:defRPr lang="es-CR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CR" sz="1500" dirty="0"/>
              <a:t>Números Fibonacci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6370924" y="2244487"/>
            <a:ext cx="2132734" cy="704092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  <p:txBody>
          <a:bodyPr vert="horz" lIns="68580" tIns="34290" rIns="68580" bIns="34290" rtlCol="0">
            <a:normAutofit fontScale="77500" lnSpcReduction="20000"/>
          </a:bodyPr>
          <a:lstStyle>
            <a:defPPr>
              <a:defRPr lang="es-C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CR" sz="1500"/>
              <a:t>objeto geométrico cuya estructura básica, fragmentada o aparentemente irregular, se repite a diferentes escalas.</a:t>
            </a:r>
            <a:endParaRPr lang="es-CR" sz="1500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253866" y="3471057"/>
            <a:ext cx="1241715" cy="326177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vert="horz" lIns="68580" tIns="34290" rIns="68580" bIns="34290" rtlCol="0">
            <a:normAutofit/>
          </a:bodyPr>
          <a:lstStyle>
            <a:defPPr>
              <a:defRPr lang="es-CR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CR" sz="1500" dirty="0"/>
              <a:t>Razón aurea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1180667" y="2327683"/>
            <a:ext cx="935180" cy="3026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500" dirty="0"/>
              <a:t>vegetales</a:t>
            </a:r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218209" y="2293843"/>
            <a:ext cx="846859" cy="3026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500" dirty="0"/>
              <a:t>planetas</a:t>
            </a:r>
          </a:p>
        </p:txBody>
      </p:sp>
      <p:sp>
        <p:nvSpPr>
          <p:cNvPr id="11" name="Subtítulo 2"/>
          <p:cNvSpPr txBox="1">
            <a:spLocks/>
          </p:cNvSpPr>
          <p:nvPr/>
        </p:nvSpPr>
        <p:spPr>
          <a:xfrm>
            <a:off x="576699" y="2686435"/>
            <a:ext cx="846859" cy="3026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500" dirty="0"/>
              <a:t>flores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2185989" y="2263060"/>
            <a:ext cx="935180" cy="30269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500" dirty="0"/>
              <a:t>caracoles</a:t>
            </a:r>
          </a:p>
        </p:txBody>
      </p:sp>
      <p:sp>
        <p:nvSpPr>
          <p:cNvPr id="14" name="Subtítulo 2"/>
          <p:cNvSpPr txBox="1">
            <a:spLocks/>
          </p:cNvSpPr>
          <p:nvPr/>
        </p:nvSpPr>
        <p:spPr>
          <a:xfrm>
            <a:off x="1200150" y="1757993"/>
            <a:ext cx="1132609" cy="302690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 vert="horz" lIns="68580" tIns="34290" rIns="68580" bIns="34290" rtlCol="0">
            <a:normAutofit/>
          </a:bodyPr>
          <a:lstStyle>
            <a:defPPr>
              <a:defRPr lang="es-CR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CR" sz="1500" dirty="0"/>
              <a:t>Ejemplos</a:t>
            </a:r>
          </a:p>
        </p:txBody>
      </p:sp>
      <p:sp>
        <p:nvSpPr>
          <p:cNvPr id="18" name="Subtítulo 2"/>
          <p:cNvSpPr txBox="1">
            <a:spLocks/>
          </p:cNvSpPr>
          <p:nvPr/>
        </p:nvSpPr>
        <p:spPr>
          <a:xfrm>
            <a:off x="5614120" y="5246020"/>
            <a:ext cx="1963883" cy="547625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500" dirty="0"/>
              <a:t>Explica el orden en que crecen pétalos, hojas, semillas</a:t>
            </a:r>
          </a:p>
        </p:txBody>
      </p:sp>
      <p:sp>
        <p:nvSpPr>
          <p:cNvPr id="19" name="Subtítulo 2"/>
          <p:cNvSpPr txBox="1">
            <a:spLocks/>
          </p:cNvSpPr>
          <p:nvPr/>
        </p:nvSpPr>
        <p:spPr>
          <a:xfrm>
            <a:off x="2878280" y="3664839"/>
            <a:ext cx="2631500" cy="2652833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  <p:txBody>
          <a:bodyPr vert="horz" lIns="68580" tIns="34290" rIns="68580" bIns="3429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R" sz="1600" dirty="0"/>
              <a:t>Serie numérica  infinita donde al sumar dos números consecutivos, el resultado de esa suma, más el número siguiente </a:t>
            </a:r>
          </a:p>
          <a:p>
            <a:r>
              <a:rPr lang="es-CR" sz="1600" dirty="0"/>
              <a:t>0 + 1= 1 </a:t>
            </a:r>
          </a:p>
          <a:p>
            <a:r>
              <a:rPr lang="es-CR" sz="1600" dirty="0"/>
              <a:t>1 + 1= 2</a:t>
            </a:r>
          </a:p>
          <a:p>
            <a:r>
              <a:rPr lang="es-CR" sz="1600" dirty="0"/>
              <a:t>1 + 2= 3</a:t>
            </a:r>
          </a:p>
          <a:p>
            <a:r>
              <a:rPr lang="es-CR" sz="1600" dirty="0"/>
              <a:t>2 + 3 = 5</a:t>
            </a:r>
          </a:p>
          <a:p>
            <a:r>
              <a:rPr lang="es-CR" sz="1600" dirty="0"/>
              <a:t>3 + 5 = 8</a:t>
            </a:r>
          </a:p>
          <a:p>
            <a:r>
              <a:rPr lang="es-CR" sz="1600" dirty="0"/>
              <a:t>….</a:t>
            </a:r>
          </a:p>
          <a:p>
            <a:r>
              <a:rPr lang="es-CR" sz="1600" dirty="0"/>
              <a:t>1, 2, 3, 5, 8, 13, 21, 24, 55, 89, 144 </a:t>
            </a:r>
            <a:r>
              <a:rPr lang="es-CR" sz="1600" dirty="0" smtClean="0"/>
              <a:t>…..</a:t>
            </a:r>
          </a:p>
          <a:p>
            <a:pPr algn="l"/>
            <a:r>
              <a:rPr lang="es-CR" sz="1600" dirty="0" smtClean="0"/>
              <a:t>Con base a esta serie numérica se explica que las flores de una flor crezcan de forma ordenada para obtener el máximo de luz, o las abejas construyen sus panales.</a:t>
            </a:r>
            <a:endParaRPr lang="es-CR" sz="1600" dirty="0"/>
          </a:p>
        </p:txBody>
      </p:sp>
      <p:sp>
        <p:nvSpPr>
          <p:cNvPr id="20" name="Rectángulo 19"/>
          <p:cNvSpPr/>
          <p:nvPr/>
        </p:nvSpPr>
        <p:spPr>
          <a:xfrm>
            <a:off x="1788190" y="2761482"/>
            <a:ext cx="88485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350" dirty="0"/>
              <a:t>Minerales</a:t>
            </a:r>
          </a:p>
        </p:txBody>
      </p:sp>
      <p:sp>
        <p:nvSpPr>
          <p:cNvPr id="21" name="Subtítulo 2"/>
          <p:cNvSpPr txBox="1">
            <a:spLocks/>
          </p:cNvSpPr>
          <p:nvPr/>
        </p:nvSpPr>
        <p:spPr>
          <a:xfrm>
            <a:off x="396483" y="4114005"/>
            <a:ext cx="2114548" cy="837111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  <p:txBody>
          <a:bodyPr vert="horz" lIns="68580" tIns="34290" rIns="68580" bIns="34290" rtlCol="0">
            <a:noAutofit/>
          </a:bodyPr>
          <a:lstStyle>
            <a:defPPr>
              <a:defRPr lang="es-C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CR" sz="1200" dirty="0"/>
              <a:t>La geometría y la matemática </a:t>
            </a:r>
            <a:r>
              <a:rPr lang="es-CR" sz="1200" dirty="0" smtClean="0"/>
              <a:t>que hay en la naturaleza, aplicada </a:t>
            </a:r>
            <a:r>
              <a:rPr lang="es-CR" sz="1200" dirty="0"/>
              <a:t>al arte: arquitectura, pintura, escultura, música entre otros</a:t>
            </a:r>
          </a:p>
        </p:txBody>
      </p:sp>
      <p:cxnSp>
        <p:nvCxnSpPr>
          <p:cNvPr id="23" name="Conector recto 22"/>
          <p:cNvCxnSpPr>
            <a:endCxn id="14" idx="0"/>
          </p:cNvCxnSpPr>
          <p:nvPr/>
        </p:nvCxnSpPr>
        <p:spPr>
          <a:xfrm flipH="1">
            <a:off x="1766455" y="1356931"/>
            <a:ext cx="1693718" cy="401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>
            <a:off x="2111098" y="2088716"/>
            <a:ext cx="305090" cy="205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H="1">
            <a:off x="1630886" y="2060683"/>
            <a:ext cx="5682" cy="32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H="1">
            <a:off x="834873" y="2086274"/>
            <a:ext cx="447774" cy="298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>
            <a:stCxn id="14" idx="2"/>
          </p:cNvCxnSpPr>
          <p:nvPr/>
        </p:nvCxnSpPr>
        <p:spPr>
          <a:xfrm>
            <a:off x="1766455" y="2060683"/>
            <a:ext cx="512805" cy="777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>
            <a:off x="1000129" y="2086274"/>
            <a:ext cx="404066" cy="63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>
            <a:off x="4107007" y="1678523"/>
            <a:ext cx="6053" cy="887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>
            <a:stCxn id="3" idx="0"/>
          </p:cNvCxnSpPr>
          <p:nvPr/>
        </p:nvCxnSpPr>
        <p:spPr>
          <a:xfrm flipH="1" flipV="1">
            <a:off x="5364308" y="1356930"/>
            <a:ext cx="981939" cy="37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>
            <a:endCxn id="7" idx="0"/>
          </p:cNvCxnSpPr>
          <p:nvPr/>
        </p:nvCxnSpPr>
        <p:spPr>
          <a:xfrm flipH="1">
            <a:off x="1874724" y="1705354"/>
            <a:ext cx="1672714" cy="1765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/>
          <p:cNvCxnSpPr/>
          <p:nvPr/>
        </p:nvCxnSpPr>
        <p:spPr>
          <a:xfrm>
            <a:off x="4472126" y="3115294"/>
            <a:ext cx="1130059" cy="41390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ítulo 2"/>
          <p:cNvSpPr txBox="1">
            <a:spLocks/>
          </p:cNvSpPr>
          <p:nvPr/>
        </p:nvSpPr>
        <p:spPr>
          <a:xfrm>
            <a:off x="6961228" y="3296942"/>
            <a:ext cx="1132609" cy="302690"/>
          </a:xfrm>
          <a:prstGeom prst="rect">
            <a:avLst/>
          </a:prstGeom>
          <a:ln w="19050">
            <a:solidFill>
              <a:srgbClr val="7030A0"/>
            </a:solidFill>
          </a:ln>
        </p:spPr>
        <p:txBody>
          <a:bodyPr vert="horz" lIns="68580" tIns="34290" rIns="68580" bIns="34290" rtlCol="0">
            <a:normAutofit/>
          </a:bodyPr>
          <a:lstStyle>
            <a:defPPr>
              <a:defRPr lang="es-CR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s-CR" sz="1500" dirty="0"/>
              <a:t>Ejemplos</a:t>
            </a:r>
          </a:p>
        </p:txBody>
      </p:sp>
      <p:sp>
        <p:nvSpPr>
          <p:cNvPr id="13" name="Subtítulo 2"/>
          <p:cNvSpPr txBox="1">
            <a:spLocks/>
          </p:cNvSpPr>
          <p:nvPr/>
        </p:nvSpPr>
        <p:spPr>
          <a:xfrm>
            <a:off x="8222672" y="3863897"/>
            <a:ext cx="672556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CR"/>
            </a:defPPr>
          </a:lstStyle>
          <a:p>
            <a:r>
              <a:rPr lang="es-CR" sz="1350" dirty="0"/>
              <a:t>Brócoli</a:t>
            </a:r>
          </a:p>
        </p:txBody>
      </p:sp>
      <p:sp>
        <p:nvSpPr>
          <p:cNvPr id="15" name="Subtítulo 2"/>
          <p:cNvSpPr txBox="1">
            <a:spLocks/>
          </p:cNvSpPr>
          <p:nvPr/>
        </p:nvSpPr>
        <p:spPr>
          <a:xfrm>
            <a:off x="5878545" y="3863897"/>
            <a:ext cx="570284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CR"/>
            </a:defPPr>
          </a:lstStyle>
          <a:p>
            <a:r>
              <a:rPr lang="es-CR" sz="1350" dirty="0" smtClean="0"/>
              <a:t>Oreja</a:t>
            </a:r>
            <a:endParaRPr lang="es-CR" sz="1350" dirty="0"/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6606382" y="3860993"/>
            <a:ext cx="764953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CR"/>
            </a:defPPr>
          </a:lstStyle>
          <a:p>
            <a:r>
              <a:rPr lang="es-CR" sz="1350" dirty="0" smtClean="0"/>
              <a:t>Galaxias</a:t>
            </a:r>
            <a:endParaRPr lang="es-CR" sz="1350" dirty="0"/>
          </a:p>
        </p:txBody>
      </p:sp>
      <p:sp>
        <p:nvSpPr>
          <p:cNvPr id="17" name="Subtítulo 2"/>
          <p:cNvSpPr txBox="1">
            <a:spLocks/>
          </p:cNvSpPr>
          <p:nvPr/>
        </p:nvSpPr>
        <p:spPr>
          <a:xfrm>
            <a:off x="7494239" y="3885232"/>
            <a:ext cx="673261" cy="3000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s-CR"/>
            </a:defPPr>
          </a:lstStyle>
          <a:p>
            <a:r>
              <a:rPr lang="es-CR" sz="1350" dirty="0"/>
              <a:t>Girasol</a:t>
            </a:r>
          </a:p>
        </p:txBody>
      </p:sp>
      <p:cxnSp>
        <p:nvCxnSpPr>
          <p:cNvPr id="63" name="Conector recto 62"/>
          <p:cNvCxnSpPr/>
          <p:nvPr/>
        </p:nvCxnSpPr>
        <p:spPr>
          <a:xfrm>
            <a:off x="8093837" y="3651366"/>
            <a:ext cx="364164" cy="23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/>
          <p:cNvCxnSpPr/>
          <p:nvPr/>
        </p:nvCxnSpPr>
        <p:spPr>
          <a:xfrm>
            <a:off x="7704138" y="3613834"/>
            <a:ext cx="0" cy="306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/>
          <p:cNvCxnSpPr/>
          <p:nvPr/>
        </p:nvCxnSpPr>
        <p:spPr>
          <a:xfrm flipH="1">
            <a:off x="7028131" y="3613834"/>
            <a:ext cx="151267" cy="366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/>
          <p:cNvCxnSpPr>
            <a:stCxn id="8" idx="1"/>
          </p:cNvCxnSpPr>
          <p:nvPr/>
        </p:nvCxnSpPr>
        <p:spPr>
          <a:xfrm flipH="1">
            <a:off x="6169732" y="3448287"/>
            <a:ext cx="791496" cy="481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 flipH="1">
            <a:off x="1788190" y="3767736"/>
            <a:ext cx="12356" cy="34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/>
          <p:cNvCxnSpPr/>
          <p:nvPr/>
        </p:nvCxnSpPr>
        <p:spPr>
          <a:xfrm>
            <a:off x="4072358" y="3136506"/>
            <a:ext cx="12278" cy="528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cto 96"/>
          <p:cNvCxnSpPr/>
          <p:nvPr/>
        </p:nvCxnSpPr>
        <p:spPr>
          <a:xfrm flipH="1">
            <a:off x="7537953" y="2932780"/>
            <a:ext cx="1046" cy="324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/>
          <p:nvPr/>
        </p:nvCxnSpPr>
        <p:spPr>
          <a:xfrm>
            <a:off x="6383398" y="2005203"/>
            <a:ext cx="364164" cy="23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Imagen 10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36" y="5236180"/>
            <a:ext cx="883267" cy="547625"/>
          </a:xfrm>
          <a:prstGeom prst="rect">
            <a:avLst/>
          </a:prstGeom>
        </p:spPr>
      </p:pic>
      <p:pic>
        <p:nvPicPr>
          <p:cNvPr id="106" name="Imagen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567" y="5238872"/>
            <a:ext cx="417265" cy="652259"/>
          </a:xfrm>
          <a:prstGeom prst="rect">
            <a:avLst/>
          </a:prstGeom>
        </p:spPr>
      </p:pic>
      <p:cxnSp>
        <p:nvCxnSpPr>
          <p:cNvPr id="47" name="Conector recto 46"/>
          <p:cNvCxnSpPr/>
          <p:nvPr/>
        </p:nvCxnSpPr>
        <p:spPr>
          <a:xfrm>
            <a:off x="5602185" y="3538105"/>
            <a:ext cx="765958" cy="17100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05" y="4185314"/>
            <a:ext cx="651467" cy="434311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719" y="4163979"/>
            <a:ext cx="831981" cy="496589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09" y="5236180"/>
            <a:ext cx="576363" cy="520749"/>
          </a:xfrm>
          <a:prstGeom prst="rect">
            <a:avLst/>
          </a:prstGeom>
        </p:spPr>
      </p:pic>
      <p:pic>
        <p:nvPicPr>
          <p:cNvPr id="48" name="Imagen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250" y="4125756"/>
            <a:ext cx="636629" cy="501714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398" y="4114005"/>
            <a:ext cx="619659" cy="61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8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11242" y="920234"/>
            <a:ext cx="27478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Referencias Bibliográficas</a:t>
            </a:r>
            <a:endParaRPr lang="es-CR" sz="1600" b="1" dirty="0">
              <a:latin typeface="Century Gothic" panose="020B0502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511241" y="1562785"/>
            <a:ext cx="741355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600" b="1" dirty="0" err="1">
                <a:latin typeface="Century Gothic" panose="020B0502020202020204" pitchFamily="34" charset="0"/>
              </a:rPr>
              <a:t>Schweihofer</a:t>
            </a:r>
            <a:r>
              <a:rPr lang="es-CR" sz="1600" b="1" dirty="0">
                <a:latin typeface="Century Gothic" panose="020B0502020202020204" pitchFamily="34" charset="0"/>
              </a:rPr>
              <a:t>, S</a:t>
            </a:r>
            <a:r>
              <a:rPr lang="es-CR" sz="1600" b="1" dirty="0" smtClean="0">
                <a:latin typeface="Century Gothic" panose="020B0502020202020204" pitchFamily="34" charset="0"/>
              </a:rPr>
              <a:t>. (2012) </a:t>
            </a:r>
            <a:r>
              <a:rPr lang="es-CR" sz="1600" b="1" dirty="0" err="1" smtClean="0">
                <a:latin typeface="Century Gothic" panose="020B0502020202020204" pitchFamily="34" charset="0"/>
              </a:rPr>
              <a:t>Nautilus</a:t>
            </a:r>
            <a:r>
              <a:rPr lang="es-CR" sz="1600" b="1" dirty="0" smtClean="0">
                <a:latin typeface="Century Gothic" panose="020B0502020202020204" pitchFamily="34" charset="0"/>
              </a:rPr>
              <a:t>. [Imagen]. Disponible en</a:t>
            </a:r>
            <a:endParaRPr lang="es-CR" sz="1600" b="1" dirty="0">
              <a:latin typeface="Century Gothic" panose="020B0502020202020204" pitchFamily="34" charset="0"/>
            </a:endParaRPr>
          </a:p>
          <a:p>
            <a:r>
              <a:rPr lang="es-CR" sz="1600" b="1" dirty="0" smtClean="0">
                <a:latin typeface="Century Gothic" panose="020B0502020202020204" pitchFamily="34" charset="0"/>
                <a:hlinkClick r:id="rId2"/>
              </a:rPr>
              <a:t>https</a:t>
            </a:r>
            <a:r>
              <a:rPr lang="es-CR" sz="1600" b="1" dirty="0">
                <a:latin typeface="Century Gothic" panose="020B0502020202020204" pitchFamily="34" charset="0"/>
                <a:hlinkClick r:id="rId2"/>
              </a:rPr>
              <a:t>://pixabay.com/es/nautilus-cefal%C3%B3podos-mar-vacaciones-68941</a:t>
            </a:r>
            <a:r>
              <a:rPr lang="es-CR" sz="1600" b="1" dirty="0" smtClean="0">
                <a:latin typeface="Century Gothic" panose="020B0502020202020204" pitchFamily="34" charset="0"/>
                <a:hlinkClick r:id="rId2"/>
              </a:rPr>
              <a:t>/</a:t>
            </a:r>
            <a:endParaRPr lang="es-CR" sz="1600" b="1" dirty="0" smtClean="0">
              <a:latin typeface="Century Gothic" panose="020B0502020202020204" pitchFamily="34" charset="0"/>
            </a:endParaRPr>
          </a:p>
          <a:p>
            <a:endParaRPr lang="es-CR" sz="1600" b="1" dirty="0">
              <a:latin typeface="Century Gothic" panose="020B0502020202020204" pitchFamily="34" charset="0"/>
            </a:endParaRPr>
          </a:p>
          <a:p>
            <a:r>
              <a:rPr lang="es-CR" sz="1600" b="1" dirty="0" err="1">
                <a:latin typeface="Century Gothic" panose="020B0502020202020204" pitchFamily="34" charset="0"/>
              </a:rPr>
              <a:t>Macou</a:t>
            </a:r>
            <a:r>
              <a:rPr lang="es-CR" sz="1600" b="1" dirty="0">
                <a:latin typeface="Century Gothic" panose="020B0502020202020204" pitchFamily="34" charset="0"/>
              </a:rPr>
              <a:t>, J. (2015) Verduras Brócoli. [imagen</a:t>
            </a:r>
            <a:r>
              <a:rPr lang="es-CR" sz="1600" b="1" dirty="0" smtClean="0">
                <a:latin typeface="Century Gothic" panose="020B0502020202020204" pitchFamily="34" charset="0"/>
              </a:rPr>
              <a:t>]. Disponible </a:t>
            </a:r>
            <a:r>
              <a:rPr lang="es-CR" sz="1600" b="1" dirty="0">
                <a:latin typeface="Century Gothic" panose="020B0502020202020204" pitchFamily="34" charset="0"/>
              </a:rPr>
              <a:t>en</a:t>
            </a:r>
          </a:p>
          <a:p>
            <a:r>
              <a:rPr lang="es-CR" sz="1600" b="1" dirty="0" smtClean="0">
                <a:latin typeface="Century Gothic" panose="020B0502020202020204" pitchFamily="34" charset="0"/>
                <a:hlinkClick r:id="rId3"/>
              </a:rPr>
              <a:t>https</a:t>
            </a:r>
            <a:r>
              <a:rPr lang="es-CR" sz="1600" b="1" dirty="0">
                <a:latin typeface="Century Gothic" panose="020B0502020202020204" pitchFamily="34" charset="0"/>
                <a:hlinkClick r:id="rId3"/>
              </a:rPr>
              <a:t>://pixabay.com/es/verduras-br%C3%B3coli-col-mercado-673181/</a:t>
            </a:r>
            <a:endParaRPr lang="es-CR" sz="1600" b="1" dirty="0">
              <a:latin typeface="Century Gothic" panose="020B0502020202020204" pitchFamily="34" charset="0"/>
            </a:endParaRPr>
          </a:p>
          <a:p>
            <a:endParaRPr lang="es-CR" sz="1600" b="1" dirty="0">
              <a:latin typeface="Century Gothic" panose="020B0502020202020204" pitchFamily="34" charset="0"/>
            </a:endParaRPr>
          </a:p>
          <a:p>
            <a:r>
              <a:rPr lang="es-CR" sz="1600" b="1" dirty="0" err="1">
                <a:latin typeface="Century Gothic" panose="020B0502020202020204" pitchFamily="34" charset="0"/>
              </a:rPr>
              <a:t>Pilley</a:t>
            </a:r>
            <a:r>
              <a:rPr lang="es-CR" sz="1600" b="1" dirty="0">
                <a:latin typeface="Century Gothic" panose="020B0502020202020204" pitchFamily="34" charset="0"/>
              </a:rPr>
              <a:t>, C. (2013) Girasol. [Imagen]. Disponible </a:t>
            </a:r>
            <a:r>
              <a:rPr lang="es-CR" sz="1600" b="1" dirty="0" smtClean="0">
                <a:latin typeface="Century Gothic" panose="020B0502020202020204" pitchFamily="34" charset="0"/>
              </a:rPr>
              <a:t>en</a:t>
            </a:r>
            <a:endParaRPr lang="es-CR" sz="1600" dirty="0" smtClean="0"/>
          </a:p>
          <a:p>
            <a:r>
              <a:rPr lang="es-CR" sz="1600" b="1" dirty="0">
                <a:latin typeface="Century Gothic" panose="020B0502020202020204" pitchFamily="34" charset="0"/>
                <a:hlinkClick r:id="rId4"/>
              </a:rPr>
              <a:t>https://pixabay.com/es/girasol-flores-helianthus-amarillo-94187/</a:t>
            </a:r>
            <a:r>
              <a:rPr lang="es-CR" sz="1600" b="1" dirty="0">
                <a:latin typeface="Century Gothic" panose="020B0502020202020204" pitchFamily="34" charset="0"/>
              </a:rPr>
              <a:t>  </a:t>
            </a:r>
          </a:p>
          <a:p>
            <a:endParaRPr lang="es-CR" sz="1600" b="1" dirty="0" smtClean="0">
              <a:latin typeface="Century Gothic" panose="020B0502020202020204" pitchFamily="34" charset="0"/>
            </a:endParaRPr>
          </a:p>
          <a:p>
            <a:r>
              <a:rPr lang="es-CR" sz="1600" b="1" dirty="0" err="1">
                <a:latin typeface="Century Gothic" panose="020B0502020202020204" pitchFamily="34" charset="0"/>
              </a:rPr>
              <a:t>Wow</a:t>
            </a:r>
            <a:r>
              <a:rPr lang="es-CR" sz="1600" b="1" dirty="0">
                <a:latin typeface="Century Gothic" panose="020B0502020202020204" pitchFamily="34" charset="0"/>
              </a:rPr>
              <a:t> </a:t>
            </a:r>
            <a:r>
              <a:rPr lang="es-CR" sz="1600" b="1" dirty="0" err="1">
                <a:latin typeface="Century Gothic" panose="020B0502020202020204" pitchFamily="34" charset="0"/>
              </a:rPr>
              <a:t>Phochiangrak</a:t>
            </a:r>
            <a:r>
              <a:rPr lang="es-CR" sz="1600" b="1" dirty="0">
                <a:latin typeface="Century Gothic" panose="020B0502020202020204" pitchFamily="34" charset="0"/>
              </a:rPr>
              <a:t>. (2015) Verde Helecho. [Imagen]. Disponible en</a:t>
            </a:r>
          </a:p>
          <a:p>
            <a:r>
              <a:rPr lang="es-CR" sz="1600" b="1" dirty="0">
                <a:latin typeface="Century Gothic" panose="020B0502020202020204" pitchFamily="34" charset="0"/>
                <a:hlinkClick r:id="rId5"/>
              </a:rPr>
              <a:t>https://pixabay.com/es/verde-helecho-de-la-hoja-naturales-715535</a:t>
            </a:r>
            <a:r>
              <a:rPr lang="es-CR" sz="1600" b="1" dirty="0" smtClean="0">
                <a:latin typeface="Century Gothic" panose="020B0502020202020204" pitchFamily="34" charset="0"/>
                <a:hlinkClick r:id="rId5"/>
              </a:rPr>
              <a:t>/</a:t>
            </a:r>
            <a:r>
              <a:rPr lang="es-CR" sz="1600" b="1" dirty="0" smtClean="0">
                <a:latin typeface="Century Gothic" panose="020B0502020202020204" pitchFamily="34" charset="0"/>
              </a:rPr>
              <a:t> </a:t>
            </a:r>
          </a:p>
          <a:p>
            <a:endParaRPr lang="es-CR" sz="1600" b="1" dirty="0">
              <a:latin typeface="Century Gothic" panose="020B0502020202020204" pitchFamily="34" charset="0"/>
            </a:endParaRPr>
          </a:p>
          <a:p>
            <a:endParaRPr lang="es-CR" sz="1600" b="1" dirty="0" smtClean="0">
              <a:latin typeface="Century Gothic" panose="020B0502020202020204" pitchFamily="34" charset="0"/>
            </a:endParaRPr>
          </a:p>
          <a:p>
            <a:endParaRPr lang="es-CR" sz="1600" b="1" dirty="0">
              <a:latin typeface="Century Gothic" panose="020B0502020202020204" pitchFamily="34" charset="0"/>
            </a:endParaRPr>
          </a:p>
          <a:p>
            <a:endParaRPr lang="es-CR" sz="1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80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imagen 1" descr="by-nc-nd.png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982" b="-26982"/>
          <a:stretch>
            <a:fillRect/>
          </a:stretch>
        </p:blipFill>
        <p:spPr>
          <a:xfrm>
            <a:off x="6827838" y="5666279"/>
            <a:ext cx="1682750" cy="906462"/>
          </a:xfrm>
        </p:spPr>
      </p:pic>
      <p:sp>
        <p:nvSpPr>
          <p:cNvPr id="13" name="Rectángulo 12"/>
          <p:cNvSpPr/>
          <p:nvPr/>
        </p:nvSpPr>
        <p:spPr>
          <a:xfrm>
            <a:off x="400050" y="5332904"/>
            <a:ext cx="8420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Prohibida </a:t>
            </a: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la reproducción parcial o total de este documento para actividades externas a los programas de la Fundación Omar Dengo.</a:t>
            </a:r>
          </a:p>
        </p:txBody>
      </p:sp>
      <p:sp>
        <p:nvSpPr>
          <p:cNvPr id="14" name="Marcador de contenido 7"/>
          <p:cNvSpPr txBox="1">
            <a:spLocks/>
          </p:cNvSpPr>
          <p:nvPr/>
        </p:nvSpPr>
        <p:spPr>
          <a:xfrm>
            <a:off x="400049" y="1185298"/>
            <a:ext cx="4829175" cy="2091302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Trajana Sans"/>
                <a:ea typeface="+mn-ea"/>
                <a:cs typeface="Trajana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Elaborado por:</a:t>
            </a:r>
          </a:p>
          <a:p>
            <a:pPr algn="just"/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Ana </a:t>
            </a: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Viria Hernández </a:t>
            </a:r>
            <a:r>
              <a:rPr lang="es-CR" sz="16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Hernández</a:t>
            </a:r>
            <a:endParaRPr lang="es-CR" sz="16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Asesora </a:t>
            </a: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Regional de </a:t>
            </a:r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IE </a:t>
            </a:r>
          </a:p>
          <a:p>
            <a:pPr algn="just"/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PRONIE MEP-FOD</a:t>
            </a:r>
          </a:p>
          <a:p>
            <a:pPr algn="just"/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Diana Matarrita Obando</a:t>
            </a:r>
          </a:p>
          <a:p>
            <a:pPr algn="just"/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Asesora </a:t>
            </a:r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Nacional de </a:t>
            </a: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IE </a:t>
            </a:r>
            <a:endParaRPr lang="es-CR" sz="160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PRONIE MEP-FOD</a:t>
            </a:r>
            <a:endParaRPr lang="es-CR" sz="16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Marcador de contenido 7"/>
          <p:cNvSpPr txBox="1">
            <a:spLocks/>
          </p:cNvSpPr>
          <p:nvPr/>
        </p:nvSpPr>
        <p:spPr>
          <a:xfrm>
            <a:off x="400050" y="3786441"/>
            <a:ext cx="3876675" cy="131608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Trajana Sans"/>
                <a:ea typeface="+mn-ea"/>
                <a:cs typeface="Trajana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Licencia </a:t>
            </a:r>
            <a:r>
              <a:rPr lang="es-CR" sz="16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Creative</a:t>
            </a: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s-CR" sz="16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Commons</a:t>
            </a: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 </a:t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®Derechos reservados.</a:t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Propiedad de la Fundación Omar </a:t>
            </a:r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Dengo</a:t>
            </a:r>
            <a:endParaRPr lang="es-CR" sz="16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26935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PRONIE-FO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PRONIE-FOD2</Template>
  <TotalTime>261</TotalTime>
  <Words>280</Words>
  <Application>Microsoft Office PowerPoint</Application>
  <PresentationFormat>Presentación en pantalla (4:3)</PresentationFormat>
  <Paragraphs>53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Times New Roman</vt:lpstr>
      <vt:lpstr>Trajana Sans</vt:lpstr>
      <vt:lpstr>Plantilla PRONIE-FOD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Viria Hernandez Hernandez</dc:creator>
  <cp:lastModifiedBy>Andrey Barrantes Ballestero</cp:lastModifiedBy>
  <cp:revision>12</cp:revision>
  <dcterms:created xsi:type="dcterms:W3CDTF">2018-10-08T17:51:46Z</dcterms:created>
  <dcterms:modified xsi:type="dcterms:W3CDTF">2019-05-09T16:02:30Z</dcterms:modified>
</cp:coreProperties>
</file>