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56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62E"/>
    <a:srgbClr val="00A0DE"/>
    <a:srgbClr val="115F9F"/>
    <a:srgbClr val="C86664"/>
    <a:srgbClr val="FF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ni%C3%B1o-negocio-dibujos-animados-comic-1300226/" TargetMode="External"/><Relationship Id="rId2" Type="http://schemas.openxmlformats.org/officeDocument/2006/relationships/hyperlink" Target="https://pixabay.com/es/hatena-pensar-pregunta-el-problema-1184896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freepik.es/vector-premium/nino-escribiendo-dibujando-dibujos-animados-divertidos_2536020.htm" TargetMode="External"/><Relationship Id="rId4" Type="http://schemas.openxmlformats.org/officeDocument/2006/relationships/hyperlink" Target="https://pixabay.com/es/apoyo-ayuda-l%C3%ADnea-directa-auricular-1984617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117307" y="6254467"/>
            <a:ext cx="3912803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1100" b="1" dirty="0">
                <a:latin typeface="Century Gothic" panose="020B0502020202020204" pitchFamily="34" charset="0"/>
              </a:rPr>
              <a:t>Mi nombre:</a:t>
            </a:r>
          </a:p>
          <a:p>
            <a:r>
              <a:rPr lang="es-CR" sz="1100" b="1" dirty="0">
                <a:latin typeface="Century Gothic" panose="020B0502020202020204" pitchFamily="34" charset="0"/>
              </a:rPr>
              <a:t>Sección: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47650" y="6269141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Unidad 1</a:t>
            </a:r>
            <a:endParaRPr lang="es-C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813481" y="3360157"/>
            <a:ext cx="5646099" cy="2450093"/>
          </a:xfrm>
          <a:prstGeom prst="rect">
            <a:avLst/>
          </a:prstGeom>
        </p:spPr>
        <p:txBody>
          <a:bodyPr vert="horz" anchor="t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Programa Nacional de Informática Educativa 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Laboratorio de Informática Educativa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LIE++ pensar, crear, programar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Propuesta para Tercer Año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Ficha2 para elaborar proyecto final</a:t>
            </a:r>
          </a:p>
          <a:p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Fantasía musical con fractales</a:t>
            </a:r>
          </a:p>
        </p:txBody>
      </p:sp>
    </p:spTree>
    <p:extLst>
      <p:ext uri="{BB962C8B-B14F-4D97-AF65-F5344CB8AC3E}">
        <p14:creationId xmlns:p14="http://schemas.microsoft.com/office/powerpoint/2010/main" val="40704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1646" y="1525796"/>
            <a:ext cx="7506534" cy="605130"/>
          </a:xfrm>
        </p:spPr>
        <p:txBody>
          <a:bodyPr>
            <a:noAutofit/>
          </a:bodyPr>
          <a:lstStyle/>
          <a:p>
            <a:r>
              <a:rPr lang="es-CR" sz="2400" dirty="0"/>
              <a:t>PENSAR  </a:t>
            </a:r>
            <a:r>
              <a:rPr lang="es-CR" sz="2400" dirty="0" smtClean="0"/>
              <a:t>- PLANEAR-  PROBAR - MEJORAR</a:t>
            </a:r>
            <a:endParaRPr lang="es-CR" sz="2400" dirty="0"/>
          </a:p>
        </p:txBody>
      </p:sp>
      <p:sp>
        <p:nvSpPr>
          <p:cNvPr id="7" name="AutoShape 2" descr="Resultado de imagen de think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1080656" y="496210"/>
            <a:ext cx="6556664" cy="492443"/>
          </a:xfrm>
          <a:prstGeom prst="rect">
            <a:avLst/>
          </a:prstGeom>
          <a:solidFill>
            <a:srgbClr val="FAB62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R" sz="2600" b="1" dirty="0" smtClean="0">
                <a:latin typeface="Century Gothic" panose="020B0502020202020204" pitchFamily="34" charset="0"/>
              </a:rPr>
              <a:t>FANTASIA MUSICAL CON FRACTALES</a:t>
            </a:r>
            <a:endParaRPr lang="es-CR" sz="2600" b="1" dirty="0">
              <a:latin typeface="Century Gothic" panose="020B0502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68352" y="2628900"/>
            <a:ext cx="7563512" cy="2905124"/>
            <a:chOff x="668352" y="2628900"/>
            <a:chExt cx="7563512" cy="2905124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352" y="3451596"/>
              <a:ext cx="1392741" cy="1053807"/>
            </a:xfrm>
            <a:prstGeom prst="rect">
              <a:avLst/>
            </a:prstGeom>
          </p:spPr>
        </p:pic>
        <p:pic>
          <p:nvPicPr>
            <p:cNvPr id="18" name="Picture 4" descr="Resultado de imagen de child programming carto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99" r="70111"/>
            <a:stretch/>
          </p:blipFill>
          <p:spPr bwMode="auto">
            <a:xfrm>
              <a:off x="5044558" y="3328930"/>
              <a:ext cx="948654" cy="1147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8783" y="3451596"/>
              <a:ext cx="1223081" cy="995512"/>
            </a:xfrm>
            <a:prstGeom prst="rect">
              <a:avLst/>
            </a:prstGeom>
          </p:spPr>
        </p:pic>
        <p:sp>
          <p:nvSpPr>
            <p:cNvPr id="25" name="Arco 24"/>
            <p:cNvSpPr/>
            <p:nvPr/>
          </p:nvSpPr>
          <p:spPr>
            <a:xfrm>
              <a:off x="1400172" y="2628900"/>
              <a:ext cx="6200775" cy="952366"/>
            </a:xfrm>
            <a:prstGeom prst="arc">
              <a:avLst>
                <a:gd name="adj1" fmla="val 10873097"/>
                <a:gd name="adj2" fmla="val 21566511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35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30" name="Arco 29"/>
            <p:cNvSpPr/>
            <p:nvPr/>
          </p:nvSpPr>
          <p:spPr>
            <a:xfrm rot="10800000">
              <a:off x="1619247" y="4422001"/>
              <a:ext cx="5981699" cy="1112023"/>
            </a:xfrm>
            <a:prstGeom prst="arc">
              <a:avLst>
                <a:gd name="adj1" fmla="val 10776357"/>
                <a:gd name="adj2" fmla="val 21593931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  <p:sp>
          <p:nvSpPr>
            <p:cNvPr id="31" name="Flecha derecha 30"/>
            <p:cNvSpPr/>
            <p:nvPr/>
          </p:nvSpPr>
          <p:spPr>
            <a:xfrm>
              <a:off x="4181090" y="3786596"/>
              <a:ext cx="734220" cy="384196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  <p:sp>
          <p:nvSpPr>
            <p:cNvPr id="36" name="Flecha derecha 35"/>
            <p:cNvSpPr/>
            <p:nvPr/>
          </p:nvSpPr>
          <p:spPr>
            <a:xfrm>
              <a:off x="6059887" y="3786596"/>
              <a:ext cx="734220" cy="384196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82899" y="3394446"/>
              <a:ext cx="1198191" cy="1209675"/>
            </a:xfrm>
            <a:prstGeom prst="rect">
              <a:avLst/>
            </a:prstGeom>
          </p:spPr>
        </p:pic>
        <p:sp>
          <p:nvSpPr>
            <p:cNvPr id="13" name="Flecha derecha 12"/>
            <p:cNvSpPr/>
            <p:nvPr/>
          </p:nvSpPr>
          <p:spPr>
            <a:xfrm>
              <a:off x="2248679" y="3786596"/>
              <a:ext cx="734220" cy="384196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</p:grpSp>
    </p:spTree>
    <p:extLst>
      <p:ext uri="{BB962C8B-B14F-4D97-AF65-F5344CB8AC3E}">
        <p14:creationId xmlns:p14="http://schemas.microsoft.com/office/powerpoint/2010/main" val="18186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880" y="558281"/>
            <a:ext cx="7891397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PENSAR: ¿Cómo imagino mi </a:t>
            </a:r>
            <a:r>
              <a:rPr lang="es-CR" sz="2400" dirty="0" smtClean="0">
                <a:latin typeface="Century Gothic" panose="020B0502020202020204" pitchFamily="34" charset="0"/>
              </a:rPr>
              <a:t>Fantasía?</a:t>
            </a:r>
            <a:endParaRPr lang="es-CR" sz="2400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94880" y="1271431"/>
            <a:ext cx="7891397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AB62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¿Qué tema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gustaría que tuviera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su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proyecto Fantasía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Musical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Fractales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Espacio ___		Fondo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del mar ____	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El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bosque___	El desierto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____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	Otro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____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/>
          </a:p>
        </p:txBody>
      </p:sp>
      <p:sp>
        <p:nvSpPr>
          <p:cNvPr id="5" name="Rectángulo 4"/>
          <p:cNvSpPr/>
          <p:nvPr/>
        </p:nvSpPr>
        <p:spPr>
          <a:xfrm>
            <a:off x="394855" y="2574896"/>
            <a:ext cx="2538845" cy="2031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tipo de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música usará como pieza principal de su proyecto? </a:t>
            </a:r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Recuerde conseguir el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nombre del autor y de la canción (Derechos de autor)</a:t>
            </a: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71825" y="3598330"/>
            <a:ext cx="2824098" cy="2308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serie de figuras geométricas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formarán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su fractal? Anótelos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Va a usar dos o más fractales diferentes? </a:t>
            </a:r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Qué figuras los forman?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243205" y="4177845"/>
            <a:ext cx="2538845" cy="2146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efectos va a utilizar? Escríbalos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Bucles: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Voces: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Sonidos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Canción editada:</a:t>
            </a: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220" y="76200"/>
            <a:ext cx="1038113" cy="7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503510"/>
            <a:ext cx="6389122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 smtClean="0">
                <a:latin typeface="Century Gothic" panose="020B0502020202020204" pitchFamily="34" charset="0"/>
              </a:rPr>
              <a:t>Planear: </a:t>
            </a:r>
            <a:r>
              <a:rPr lang="es-CR" sz="2400" dirty="0">
                <a:latin typeface="Century Gothic" panose="020B0502020202020204" pitchFamily="34" charset="0"/>
              </a:rPr>
              <a:t>planifica y programa tu </a:t>
            </a:r>
            <a:r>
              <a:rPr lang="es-CR" sz="2400" dirty="0" smtClean="0">
                <a:latin typeface="Century Gothic" panose="020B0502020202020204" pitchFamily="34" charset="0"/>
              </a:rPr>
              <a:t>Fantasía</a:t>
            </a:r>
            <a:endParaRPr lang="es-C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23965" y="1201675"/>
            <a:ext cx="3667060" cy="669414"/>
          </a:xfrm>
          <a:prstGeom prst="rect">
            <a:avLst/>
          </a:prstGeom>
          <a:solidFill>
            <a:schemeClr val="bg1"/>
          </a:solidFill>
          <a:ln>
            <a:solidFill>
              <a:srgbClr val="FAB62E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 una hoja ubique a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ónde van a iniciar el primer fractal en el escenario.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09690" y="2136457"/>
            <a:ext cx="345751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orden de aparición tendrán los otros fractales en el escenario? </a:t>
            </a:r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En qué eje de coordenadas X Y los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ubicará? 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Describa las estructuras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de programación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 va a utilizar: procedimientos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, ciclos, y variables</a:t>
            </a: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4523" y="98796"/>
            <a:ext cx="1198191" cy="12096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43514" y="1308471"/>
            <a:ext cx="4000436" cy="5009064"/>
          </a:xfrm>
          <a:prstGeom prst="rect">
            <a:avLst/>
          </a:prstGeom>
          <a:solidFill>
            <a:schemeClr val="bg1"/>
          </a:solidFill>
          <a:ln>
            <a:solidFill>
              <a:srgbClr val="00A0D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¿Cuál va a ser el audio principal de su animación? Anote el nombre</a:t>
            </a: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¿La música iniciará al mismo tiempo que el primer dibujo del fractal? </a:t>
            </a:r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¿En qué orden sonarán los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otros efectos de sonido?</a:t>
            </a: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¿Cuáles van a sonar en secuencia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 ¿Qué bloque de programación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necesita? Anótelos</a:t>
            </a:r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¿Alguno va a sonar en paralelo? ¿Qué bloque de programación necesita? Anótelos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</p:txBody>
      </p:sp>
    </p:spTree>
    <p:extLst>
      <p:ext uri="{BB962C8B-B14F-4D97-AF65-F5344CB8AC3E}">
        <p14:creationId xmlns:p14="http://schemas.microsoft.com/office/powerpoint/2010/main" val="1366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95401" y="503510"/>
            <a:ext cx="6389122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Probar: ejecutar el programa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43039" y="1236225"/>
            <a:ext cx="3962335" cy="5078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momento de programar sus ideas en la computadora. </a:t>
            </a: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No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olvide escribir sus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ideas aquí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</p:txBody>
      </p:sp>
      <p:grpSp>
        <p:nvGrpSpPr>
          <p:cNvPr id="6" name="Grupo 5"/>
          <p:cNvGrpSpPr/>
          <p:nvPr/>
        </p:nvGrpSpPr>
        <p:grpSpPr>
          <a:xfrm>
            <a:off x="5758759" y="2459510"/>
            <a:ext cx="2962275" cy="2552700"/>
            <a:chOff x="5305424" y="1628775"/>
            <a:chExt cx="2962275" cy="2552700"/>
          </a:xfrm>
        </p:grpSpPr>
        <p:sp>
          <p:nvSpPr>
            <p:cNvPr id="2" name="Explosión 2 1"/>
            <p:cNvSpPr/>
            <p:nvPr/>
          </p:nvSpPr>
          <p:spPr>
            <a:xfrm>
              <a:off x="5305424" y="1628775"/>
              <a:ext cx="2962275" cy="2552700"/>
            </a:xfrm>
            <a:prstGeom prst="irregularSeal2">
              <a:avLst/>
            </a:prstGeom>
            <a:solidFill>
              <a:srgbClr val="00A0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CuadroTexto 4"/>
            <p:cNvSpPr txBox="1"/>
            <p:nvPr/>
          </p:nvSpPr>
          <p:spPr>
            <a:xfrm rot="20592322">
              <a:off x="5886451" y="2496919"/>
              <a:ext cx="18456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dirty="0" smtClean="0"/>
                <a:t>Programe en la </a:t>
              </a:r>
            </a:p>
            <a:p>
              <a:r>
                <a:rPr lang="es-CR" dirty="0" smtClean="0"/>
                <a:t>computadora y </a:t>
              </a:r>
            </a:p>
            <a:p>
              <a:r>
                <a:rPr lang="es-CR" dirty="0" smtClean="0"/>
                <a:t>pruébela </a:t>
              </a:r>
              <a:endParaRPr lang="es-CR" dirty="0"/>
            </a:p>
          </p:txBody>
        </p:sp>
      </p:grpSp>
      <p:pic>
        <p:nvPicPr>
          <p:cNvPr id="7" name="Picture 4" descr="Resultado de imagen de child programming carto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9" r="70111"/>
          <a:stretch/>
        </p:blipFill>
        <p:spPr bwMode="auto">
          <a:xfrm>
            <a:off x="7833438" y="162209"/>
            <a:ext cx="887596" cy="10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675" y="574024"/>
            <a:ext cx="8229599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MEJORAR: Devolverse sobre el programa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4879" y="1608967"/>
            <a:ext cx="322464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¿Tuvo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algún problema a la hora de programar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su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 proyecto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¿Sabe cómo resolverlo? Pida ayuda a sus compañeros.</a:t>
            </a: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14876" y="1608967"/>
            <a:ext cx="3467100" cy="2123658"/>
          </a:xfrm>
          <a:prstGeom prst="rect">
            <a:avLst/>
          </a:prstGeom>
          <a:solidFill>
            <a:schemeClr val="bg1"/>
          </a:solidFill>
          <a:ln>
            <a:solidFill>
              <a:srgbClr val="00A0D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¿Le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gustaría incorporar algún otro fractal diseñado por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sus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compañeros 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su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proyecto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</a:t>
            </a:r>
          </a:p>
          <a:p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4879" y="4088215"/>
            <a:ext cx="3224646" cy="1938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¿Piensa que hay que editar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la música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 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sonidos para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ajustarlos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al dibujo de los fractales?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14877" y="4088215"/>
            <a:ext cx="3552824" cy="1938992"/>
          </a:xfrm>
          <a:prstGeom prst="rect">
            <a:avLst/>
          </a:prstGeom>
          <a:solidFill>
            <a:schemeClr val="bg1"/>
          </a:solidFill>
          <a:ln>
            <a:solidFill>
              <a:srgbClr val="FAB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¿Cambiaría el orden en alguna parte de su proyecto?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C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58" y="252348"/>
            <a:ext cx="1039841" cy="8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1242" y="920234"/>
            <a:ext cx="7463903" cy="2762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Referencias </a:t>
            </a:r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Bibliográficas</a:t>
            </a:r>
          </a:p>
          <a:p>
            <a:endParaRPr lang="es-CR" sz="105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Pixabay.com (2016) </a:t>
            </a:r>
            <a:r>
              <a:rPr lang="es-CR" sz="1050" b="1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Hatena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pensar pregunta el problema [Imagen]. Disponible en  </a:t>
            </a:r>
          </a:p>
          <a:p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  <a:hlinkClick r:id="rId2"/>
              </a:rPr>
              <a:t>://pixabay.com/es/hatena-pensar-pregunta-el-problema-1184896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CR" sz="105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Pixabay.com (2016) 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Niño negocio dibujos animados comic [Imagen</a:t>
            </a:r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]. Disponible en  </a:t>
            </a:r>
          </a:p>
          <a:p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  <a:hlinkClick r:id="rId3"/>
              </a:rPr>
              <a:t>://pixabay.com/es/ni%C3%B1o-negocio-dibujos-animados-comic-1300226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Pixabay.com (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2017) Apoyo ayuda línea directa auricular </a:t>
            </a:r>
            <a:r>
              <a:rPr lang="es-CR" sz="1050" b="1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call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center [</a:t>
            </a:r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Imagen]. Disponible en  </a:t>
            </a:r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  <a:hlinkClick r:id="rId4"/>
              </a:rPr>
              <a:t>https://pixabay.com/es/apoyo-ayuda-l%C3%ADnea-directa-auricular-1984617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Freepik.es (SA) </a:t>
            </a:r>
            <a:r>
              <a:rPr lang="es-CR" sz="1050" b="1" dirty="0" smtClean="0">
                <a:latin typeface="Century Gothic" panose="020B0502020202020204" pitchFamily="34" charset="0"/>
              </a:rPr>
              <a:t>Niño escribiendo y dibujando [Imagen</a:t>
            </a:r>
            <a:r>
              <a:rPr lang="es-CR" sz="1050" b="1" dirty="0">
                <a:latin typeface="Century Gothic" panose="020B0502020202020204" pitchFamily="34" charset="0"/>
              </a:rPr>
              <a:t>]. Disponible </a:t>
            </a:r>
            <a:r>
              <a:rPr lang="es-CR" sz="1050" b="1" dirty="0" smtClean="0">
                <a:latin typeface="Century Gothic" panose="020B0502020202020204" pitchFamily="34" charset="0"/>
              </a:rPr>
              <a:t>en</a:t>
            </a:r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>
                <a:latin typeface="Century Gothic" panose="020B0502020202020204" pitchFamily="34" charset="0"/>
                <a:hlinkClick r:id="rId5"/>
              </a:rPr>
              <a:t>https://</a:t>
            </a:r>
            <a:r>
              <a:rPr lang="es-CR" sz="1050" b="1" dirty="0" smtClean="0">
                <a:latin typeface="Century Gothic" panose="020B0502020202020204" pitchFamily="34" charset="0"/>
                <a:hlinkClick r:id="rId5"/>
              </a:rPr>
              <a:t>www.freepik.es/vector-premium/nino-escribiendo-dibujando-dibujos-animados-divertidos_2536020.htm</a:t>
            </a:r>
            <a:endParaRPr lang="es-CR" sz="1050" b="1" dirty="0" smtClean="0">
              <a:latin typeface="Century Gothic" panose="020B0502020202020204" pitchFamily="34" charset="0"/>
            </a:endParaRPr>
          </a:p>
          <a:p>
            <a:endParaRPr lang="es-CR" sz="1050" b="1" dirty="0" smtClean="0">
              <a:latin typeface="Century Gothic" panose="020B0502020202020204" pitchFamily="34" charset="0"/>
            </a:endParaRPr>
          </a:p>
          <a:p>
            <a:endParaRPr lang="es-CR" sz="1050" b="1" dirty="0">
              <a:latin typeface="Century Gothic" panose="020B0502020202020204" pitchFamily="34" charset="0"/>
            </a:endParaRPr>
          </a:p>
          <a:p>
            <a:endParaRPr lang="es-CR" sz="105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1" descr="by-nc-nd.png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82" b="-26982"/>
          <a:stretch>
            <a:fillRect/>
          </a:stretch>
        </p:blipFill>
        <p:spPr>
          <a:xfrm>
            <a:off x="6761163" y="5487988"/>
            <a:ext cx="1682750" cy="906462"/>
          </a:xfrm>
        </p:spPr>
      </p:pic>
      <p:sp>
        <p:nvSpPr>
          <p:cNvPr id="3" name="Rectángulo 2"/>
          <p:cNvSpPr/>
          <p:nvPr/>
        </p:nvSpPr>
        <p:spPr>
          <a:xfrm>
            <a:off x="285749" y="1209318"/>
            <a:ext cx="54197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R" sz="16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Elaborado por:</a:t>
            </a: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Ana Viria Hernández </a:t>
            </a:r>
            <a:r>
              <a:rPr lang="es-CR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Hernández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Asesora Regional de IE </a:t>
            </a:r>
            <a:endParaRPr lang="es-CR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PRONIE 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MEP-FOD</a:t>
            </a:r>
          </a:p>
          <a:p>
            <a:pPr algn="just"/>
            <a:endParaRPr lang="es-CR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Diana 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Matarrita Obando</a:t>
            </a: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Asesora Nacional de IE </a:t>
            </a:r>
            <a:endParaRPr lang="es-CR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PRONIE MEP-FOD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0999" y="4000500"/>
            <a:ext cx="4543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Licencia </a:t>
            </a:r>
            <a:r>
              <a:rPr lang="es-CR" dirty="0" err="1"/>
              <a:t>Creative</a:t>
            </a:r>
            <a:r>
              <a:rPr lang="es-CR" dirty="0"/>
              <a:t> </a:t>
            </a:r>
            <a:r>
              <a:rPr lang="es-CR" dirty="0" err="1"/>
              <a:t>Commons</a:t>
            </a:r>
            <a:r>
              <a:rPr lang="es-CR" dirty="0"/>
              <a:t/>
            </a:r>
            <a:br>
              <a:rPr lang="es-CR" dirty="0"/>
            </a:br>
            <a:r>
              <a:rPr lang="es-CR" dirty="0"/>
              <a:t> </a:t>
            </a:r>
            <a:br>
              <a:rPr lang="es-CR" dirty="0"/>
            </a:br>
            <a:r>
              <a:rPr lang="es-CR" dirty="0"/>
              <a:t>®Derechos reservados.</a:t>
            </a:r>
            <a:br>
              <a:rPr lang="es-CR" dirty="0"/>
            </a:br>
            <a:r>
              <a:rPr lang="es-CR" dirty="0"/>
              <a:t>Propiedad de la Fundación Omar Dengo</a:t>
            </a:r>
            <a:br>
              <a:rPr lang="es-CR" dirty="0"/>
            </a:br>
            <a:r>
              <a:rPr lang="es-CR" dirty="0"/>
              <a:t> </a:t>
            </a:r>
            <a:br>
              <a:rPr lang="es-CR" dirty="0"/>
            </a:br>
            <a:r>
              <a:rPr lang="es-CR" dirty="0"/>
              <a:t>Prohibida la reproducción parcial o total de este documento para actividades externas a los programas de la Fundación Omar Dengo</a:t>
            </a:r>
            <a:r>
              <a:rPr lang="es-CR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127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814</TotalTime>
  <Words>429</Words>
  <Application>Microsoft Office PowerPoint</Application>
  <PresentationFormat>Presentación en pantalla (4:3)</PresentationFormat>
  <Paragraphs>147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Trajana Sans</vt:lpstr>
      <vt:lpstr>Plantilla PRONIE-FOD</vt:lpstr>
      <vt:lpstr>Presentación de PowerPoint</vt:lpstr>
      <vt:lpstr>PENSAR  - PLANEAR-  PROBAR - MEJORAR</vt:lpstr>
      <vt:lpstr>PENSAR: ¿Cómo imagino mi Fantasía?</vt:lpstr>
      <vt:lpstr>Planear: planifica y programa tu Fantasía</vt:lpstr>
      <vt:lpstr>Probar: ejecutar el programa</vt:lpstr>
      <vt:lpstr>MEJORAR: Devolverse sobre el programa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42</cp:revision>
  <dcterms:created xsi:type="dcterms:W3CDTF">2018-10-04T15:23:40Z</dcterms:created>
  <dcterms:modified xsi:type="dcterms:W3CDTF">2019-05-09T16:25:04Z</dcterms:modified>
</cp:coreProperties>
</file>