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55.xml"/><Relationship Id="rId3" Type="http://schemas.openxmlformats.org/officeDocument/2006/relationships/image" Target="../media/image10.png"/><Relationship Id="rId2" Type="http://schemas.openxmlformats.org/officeDocument/2006/relationships/tags" Target="../tags/tag154.xml"/><Relationship Id="rId1" Type="http://schemas.openxmlformats.org/officeDocument/2006/relationships/tags" Target="../tags/tag15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61.xml"/><Relationship Id="rId3" Type="http://schemas.openxmlformats.org/officeDocument/2006/relationships/image" Target="../media/image11.png"/><Relationship Id="rId2" Type="http://schemas.openxmlformats.org/officeDocument/2006/relationships/tags" Target="../tags/tag160.xml"/><Relationship Id="rId1" Type="http://schemas.openxmlformats.org/officeDocument/2006/relationships/tags" Target="../tags/tag15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132.xml"/><Relationship Id="rId6" Type="http://schemas.openxmlformats.org/officeDocument/2006/relationships/image" Target="../media/image2.jpeg"/><Relationship Id="rId5" Type="http://schemas.openxmlformats.org/officeDocument/2006/relationships/tags" Target="../tags/tag131.xml"/><Relationship Id="rId4" Type="http://schemas.openxmlformats.org/officeDocument/2006/relationships/image" Target="../media/image1.jpeg"/><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5.xml"/><Relationship Id="rId3" Type="http://schemas.openxmlformats.org/officeDocument/2006/relationships/image" Target="../media/image3.jpeg"/><Relationship Id="rId2" Type="http://schemas.openxmlformats.org/officeDocument/2006/relationships/tags" Target="../tags/tag134.xml"/><Relationship Id="rId1" Type="http://schemas.openxmlformats.org/officeDocument/2006/relationships/tags" Target="../tags/tag13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8.xml"/><Relationship Id="rId3" Type="http://schemas.openxmlformats.org/officeDocument/2006/relationships/image" Target="../media/image4.jpeg"/><Relationship Id="rId2" Type="http://schemas.openxmlformats.org/officeDocument/2006/relationships/tags" Target="../tags/tag137.xml"/><Relationship Id="rId1" Type="http://schemas.openxmlformats.org/officeDocument/2006/relationships/tags" Target="../tags/tag136.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41.xml"/><Relationship Id="rId3" Type="http://schemas.openxmlformats.org/officeDocument/2006/relationships/image" Target="../media/image5.jpeg"/><Relationship Id="rId2" Type="http://schemas.openxmlformats.org/officeDocument/2006/relationships/tags" Target="../tags/tag140.xml"/><Relationship Id="rId1" Type="http://schemas.openxmlformats.org/officeDocument/2006/relationships/tags" Target="../tags/tag139.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44.xml"/><Relationship Id="rId3" Type="http://schemas.openxmlformats.org/officeDocument/2006/relationships/image" Target="../media/image6.jpeg"/><Relationship Id="rId2" Type="http://schemas.openxmlformats.org/officeDocument/2006/relationships/tags" Target="../tags/tag143.xml"/><Relationship Id="rId1" Type="http://schemas.openxmlformats.org/officeDocument/2006/relationships/tags" Target="../tags/tag14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47.xml"/><Relationship Id="rId3" Type="http://schemas.openxmlformats.org/officeDocument/2006/relationships/image" Target="../media/image7.jpeg"/><Relationship Id="rId2" Type="http://schemas.openxmlformats.org/officeDocument/2006/relationships/tags" Target="../tags/tag146.xml"/><Relationship Id="rId1" Type="http://schemas.openxmlformats.org/officeDocument/2006/relationships/tags" Target="../tags/tag145.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50.xml"/><Relationship Id="rId3" Type="http://schemas.openxmlformats.org/officeDocument/2006/relationships/image" Target="../media/image8.jpeg"/><Relationship Id="rId2" Type="http://schemas.openxmlformats.org/officeDocument/2006/relationships/tags" Target="../tags/tag149.xml"/><Relationship Id="rId1" Type="http://schemas.openxmlformats.org/officeDocument/2006/relationships/tags" Target="../tags/tag148.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2.xml"/><Relationship Id="rId2" Type="http://schemas.openxmlformats.org/officeDocument/2006/relationships/image" Target="../media/image9.png"/><Relationship Id="rId1" Type="http://schemas.openxmlformats.org/officeDocument/2006/relationships/tags" Target="../tags/tag15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340" y="988060"/>
            <a:ext cx="9799320" cy="1731010"/>
          </a:xfrm>
        </p:spPr>
        <p:txBody>
          <a:bodyPr/>
          <a:p>
            <a:r>
              <a:rPr lang="en-US" altLang="zh-CN"/>
              <a:t>Android</a:t>
            </a:r>
            <a:r>
              <a:rPr lang="zh-CN" altLang="en-US"/>
              <a:t>软件开发</a:t>
            </a:r>
            <a:endParaRPr lang="zh-CN" altLang="en-US"/>
          </a:p>
        </p:txBody>
      </p:sp>
      <p:sp>
        <p:nvSpPr>
          <p:cNvPr id="3" name="副标题 2"/>
          <p:cNvSpPr>
            <a:spLocks noGrp="1"/>
          </p:cNvSpPr>
          <p:nvPr>
            <p:ph type="subTitle" idx="1"/>
            <p:custDataLst>
              <p:tags r:id="rId2"/>
            </p:custDataLst>
          </p:nvPr>
        </p:nvSpPr>
        <p:spPr>
          <a:xfrm>
            <a:off x="1196340" y="3371215"/>
            <a:ext cx="9799320" cy="2397760"/>
          </a:xfrm>
        </p:spPr>
        <p:txBody>
          <a:bodyPr>
            <a:noAutofit/>
          </a:bodyPr>
          <a:p>
            <a:pPr algn="r"/>
            <a:r>
              <a:rPr lang="zh-CN" altLang="en-US" sz="2000"/>
              <a:t>21180605张佳玲</a:t>
            </a:r>
            <a:endParaRPr lang="zh-CN" altLang="en-US" sz="2000"/>
          </a:p>
          <a:p>
            <a:pPr algn="r"/>
            <a:r>
              <a:rPr lang="zh-CN" altLang="en-US" sz="2000"/>
              <a:t>21180609蔡睿欣</a:t>
            </a:r>
            <a:endParaRPr lang="zh-CN" altLang="en-US" sz="2000"/>
          </a:p>
          <a:p>
            <a:pPr algn="r"/>
            <a:r>
              <a:rPr lang="zh-CN" altLang="en-US" sz="2000"/>
              <a:t>21180607闻世宇</a:t>
            </a:r>
            <a:endParaRPr lang="zh-CN" altLang="en-US" sz="2000"/>
          </a:p>
          <a:p>
            <a:pPr algn="r"/>
            <a:r>
              <a:rPr lang="zh-CN" altLang="en-US" sz="2000"/>
              <a:t>21180502刘若冰</a:t>
            </a:r>
            <a:endParaRPr lang="zh-CN" altLang="en-US" sz="2000"/>
          </a:p>
          <a:p>
            <a:pPr algn="r"/>
            <a:r>
              <a:rPr lang="zh-CN" altLang="en-US" sz="2000"/>
              <a:t>211805袁梓宸</a:t>
            </a:r>
            <a:endParaRPr lang="zh-CN" altLang="en-US" sz="20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实现思路</a:t>
            </a:r>
            <a:r>
              <a:rPr lang="en-US" altLang="zh-CN">
                <a:sym typeface="+mn-ea"/>
              </a:rPr>
              <a:t>-</a:t>
            </a:r>
            <a:r>
              <a:rPr>
                <a:sym typeface="+mn-ea"/>
              </a:rPr>
              <a:t>View</a:t>
            </a:r>
            <a:br>
              <a:rPr lang="zh-CN" altLang="en-US"/>
            </a:br>
            <a:endParaRPr lang="zh-CN" altLang="en-US"/>
          </a:p>
        </p:txBody>
      </p:sp>
      <p:sp>
        <p:nvSpPr>
          <p:cNvPr id="2" name="内容占位符 1"/>
          <p:cNvSpPr>
            <a:spLocks noGrp="1"/>
          </p:cNvSpPr>
          <p:nvPr>
            <p:ph idx="1"/>
            <p:custDataLst>
              <p:tags r:id="rId2"/>
            </p:custDataLst>
          </p:nvPr>
        </p:nvSpPr>
        <p:spPr>
          <a:xfrm>
            <a:off x="3905885" y="2080260"/>
            <a:ext cx="7671435" cy="3597275"/>
          </a:xfrm>
        </p:spPr>
        <p:txBody>
          <a:bodyPr>
            <a:normAutofit fontScale="90000" lnSpcReduction="10000"/>
          </a:bodyPr>
          <a:lstStyle/>
          <a:p>
            <a:r>
              <a:rPr lang="zh-CN" altLang="en-US" dirty="0"/>
              <a:t>使用Ionic脚手架生成了一个具有三个Tab页的基础项目框架，针对项目第一大拍摄照片需求，将其中一个Tab用作相册展示区域并在屏幕下方添加拍摄按钮，其他两个Tab保留原始页面架构和路由信息的基础上更改为弹出选项框和烟雾浓度结果展示页面。</a:t>
            </a:r>
            <a:endParaRPr lang="zh-CN" altLang="en-US" dirty="0"/>
          </a:p>
          <a:p>
            <a:r>
              <a:rPr lang="zh-CN" altLang="en-US" dirty="0"/>
              <a:t>页面样式和切换主要通过Vue、VueRouter和Ionic组件库搭建。</a:t>
            </a:r>
            <a:endParaRPr lang="zh-CN" altLang="en-US" dirty="0"/>
          </a:p>
          <a:p>
            <a:r>
              <a:rPr lang="zh-CN" altLang="en-US" dirty="0"/>
              <a:t>其中样式部分选择Ionic而没有选择其他UI库是因为Capacitor基本上与Ionic捆绑使用（同一家公司的产品+官方推荐），而此项目最终结果呈现需要Android APK，像拍摄分享等安卓手机的原生功能如果不使用Android SDK编写的话，需要Capacitor这样的手机平台runtime，它把安卓平台特定的功能再次打包封装成WEB开发者可以通过Javascript调用的插件。</a:t>
            </a:r>
            <a:endParaRPr lang="zh-CN" altLang="en-US" dirty="0"/>
          </a:p>
        </p:txBody>
      </p:sp>
      <p:pic>
        <p:nvPicPr>
          <p:cNvPr id="4" name="图片 3" descr="01"/>
          <p:cNvPicPr>
            <a:picLocks noChangeAspect="1"/>
          </p:cNvPicPr>
          <p:nvPr/>
        </p:nvPicPr>
        <p:blipFill>
          <a:blip r:embed="rId3"/>
          <a:stretch>
            <a:fillRect/>
          </a:stretch>
        </p:blipFill>
        <p:spPr>
          <a:xfrm>
            <a:off x="608330" y="2547620"/>
            <a:ext cx="2924175" cy="176212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实现思路</a:t>
            </a:r>
            <a:r>
              <a:rPr lang="en-US" altLang="zh-CN">
                <a:sym typeface="+mn-ea"/>
              </a:rPr>
              <a:t>-</a:t>
            </a:r>
            <a:r>
              <a:rPr>
                <a:sym typeface="+mn-ea"/>
              </a:rPr>
              <a:t>Model</a:t>
            </a:r>
            <a:br>
              <a:rPr lang="zh-CN" altLang="en-US"/>
            </a:br>
            <a:endParaRPr lang="zh-CN" altLang="en-US"/>
          </a:p>
        </p:txBody>
      </p:sp>
      <p:sp>
        <p:nvSpPr>
          <p:cNvPr id="2" name="内容占位符 1"/>
          <p:cNvSpPr>
            <a:spLocks noGrp="1"/>
          </p:cNvSpPr>
          <p:nvPr>
            <p:ph idx="1"/>
            <p:custDataLst>
              <p:tags r:id="rId2"/>
            </p:custDataLst>
          </p:nvPr>
        </p:nvSpPr>
        <p:spPr>
          <a:xfrm>
            <a:off x="612140" y="2155825"/>
            <a:ext cx="10968355" cy="3597275"/>
          </a:xfrm>
        </p:spPr>
        <p:txBody>
          <a:bodyPr>
            <a:normAutofit/>
          </a:bodyPr>
          <a:lstStyle/>
          <a:p>
            <a:r>
              <a:rPr lang="zh-CN" altLang="en-US" dirty="0"/>
              <a:t>Vue框架本身就是对MVC的一种实现，所以一开始对数据的操作直接用了Vue的Data，但是也因此被Vue自带的数据处理方面的劣势限制住，比如说父子组件之间的数据传递非常麻烦，而且默认是单向传递，如果要实现子组件数据变化父组件自改变需要写很多重复的代码。因此后来又去了解并使用了Vuex，是Vue团队推出的专门用于项目内数据共享的方法，有点全局变量的意味在里面，如果多个组件同时对一部分数据产生影响，那么把这些数据同一放在store（一般是单个的js文件）。</a:t>
            </a:r>
            <a:endParaRPr lang="zh-CN" altLang="en-US" dirty="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实现思路</a:t>
            </a:r>
            <a:r>
              <a:rPr lang="en-US" altLang="zh-CN">
                <a:sym typeface="+mn-ea"/>
              </a:rPr>
              <a:t>-</a:t>
            </a:r>
            <a:r>
              <a:rPr>
                <a:sym typeface="+mn-ea"/>
              </a:rPr>
              <a:t>Controller</a:t>
            </a:r>
            <a:br>
              <a:rPr lang="zh-CN" altLang="en-US"/>
            </a:br>
            <a:endParaRPr lang="zh-CN" altLang="en-US"/>
          </a:p>
        </p:txBody>
      </p:sp>
      <p:sp>
        <p:nvSpPr>
          <p:cNvPr id="2" name="内容占位符 1"/>
          <p:cNvSpPr>
            <a:spLocks noGrp="1"/>
          </p:cNvSpPr>
          <p:nvPr>
            <p:ph idx="1"/>
            <p:custDataLst>
              <p:tags r:id="rId2"/>
            </p:custDataLst>
          </p:nvPr>
        </p:nvSpPr>
        <p:spPr>
          <a:xfrm>
            <a:off x="3905885" y="1424940"/>
            <a:ext cx="7671435" cy="4008120"/>
          </a:xfrm>
        </p:spPr>
        <p:txBody>
          <a:bodyPr>
            <a:normAutofit/>
          </a:bodyPr>
          <a:lstStyle/>
          <a:p>
            <a:r>
              <a:rPr lang="zh-CN" altLang="en-US" dirty="0"/>
              <a:t>同样使用了Vue框架的实现，但把各个功能单独提取到js文件做了一个微小的模块化处理。其中：</a:t>
            </a:r>
            <a:endParaRPr lang="zh-CN" altLang="en-US" dirty="0"/>
          </a:p>
          <a:p>
            <a:pPr lvl="1"/>
            <a:r>
              <a:rPr lang="zh-CN" altLang="en-US" dirty="0"/>
              <a:t>拍照：直接调用@capacitor/camera，可以在options中指定拍照参数，拍摄结束把照片信息返回并插入在store中的imgs数组。</a:t>
            </a:r>
            <a:endParaRPr lang="zh-CN" altLang="en-US" dirty="0"/>
          </a:p>
          <a:p>
            <a:pPr lvl="1"/>
            <a:r>
              <a:rPr lang="zh-CN" altLang="en-US" dirty="0"/>
              <a:t>删除：将选中的img从store中保存的imgs数组里删除。</a:t>
            </a:r>
            <a:endParaRPr lang="zh-CN" altLang="en-US" dirty="0"/>
          </a:p>
          <a:p>
            <a:pPr lvl="1"/>
            <a:r>
              <a:rPr lang="zh-CN" altLang="en-US" dirty="0"/>
              <a:t>分享：调用了@capacitor/share和@capacitor/geolocation，想要在分享的时候加入当前位置信息。</a:t>
            </a:r>
            <a:endParaRPr lang="zh-CN" altLang="en-US" dirty="0"/>
          </a:p>
          <a:p>
            <a:pPr lvl="1"/>
            <a:r>
              <a:rPr lang="zh-CN" altLang="en-US" dirty="0"/>
              <a:t>烟雾浓度判定：导入了“image-js”这个图像处理库，对选中的img的webPath信息做一步转化，转化成库中的Image类型，再对该图片对象灰度化处理，提取像素总数和颜色总数求出平均值，得到图像大体上的灰度百分比作为格林曼灰度测定结果。</a:t>
            </a:r>
            <a:endParaRPr lang="zh-CN" altLang="en-US" dirty="0"/>
          </a:p>
        </p:txBody>
      </p:sp>
      <p:pic>
        <p:nvPicPr>
          <p:cNvPr id="5" name="图片 4" descr="02"/>
          <p:cNvPicPr>
            <a:picLocks noChangeAspect="1"/>
          </p:cNvPicPr>
          <p:nvPr/>
        </p:nvPicPr>
        <p:blipFill>
          <a:blip r:embed="rId3"/>
          <a:stretch>
            <a:fillRect/>
          </a:stretch>
        </p:blipFill>
        <p:spPr>
          <a:xfrm>
            <a:off x="827405" y="2352675"/>
            <a:ext cx="2486025" cy="2152650"/>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2" name="标题 1"/>
          <p:cNvSpPr>
            <a:spLocks noGrp="1"/>
          </p:cNvSpPr>
          <p:nvPr>
            <p:ph type="ctrTitle"/>
          </p:nvPr>
        </p:nvSpPr>
        <p:spPr>
          <a:xfrm>
            <a:off x="1196260" y="1324610"/>
            <a:ext cx="9799200" cy="2570400"/>
          </a:xfrm>
        </p:spPr>
        <p:txBody>
          <a:bodyPr/>
          <a:p>
            <a:r>
              <a:rPr lang="en-US" altLang="zh-CN"/>
              <a:t>End</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使用说明</a:t>
            </a:r>
            <a:endParaRPr lang="zh-CN" altLang="en-US"/>
          </a:p>
        </p:txBody>
      </p:sp>
      <p:sp>
        <p:nvSpPr>
          <p:cNvPr id="2" name="内容占位符 1"/>
          <p:cNvSpPr>
            <a:spLocks noGrp="1"/>
          </p:cNvSpPr>
          <p:nvPr>
            <p:ph idx="1"/>
            <p:custDataLst>
              <p:tags r:id="rId2"/>
            </p:custDataLst>
          </p:nvPr>
        </p:nvSpPr>
        <p:spPr/>
        <p:txBody>
          <a:bodyPr/>
          <a:lstStyle/>
          <a:p>
            <a:r>
              <a:rPr lang="zh-CN" altLang="en-US" dirty="0"/>
              <a:t>在工程中实现功能后导出了apk文件，可以将软件安装至安卓系统的手机或平板设备中，要求设备本身要有具有裁剪图像功能的软件，便于在软件中调用辅助。</a:t>
            </a:r>
            <a:endParaRPr lang="zh-CN" altLang="en-US" dirty="0"/>
          </a:p>
        </p:txBody>
      </p:sp>
      <p:pic>
        <p:nvPicPr>
          <p:cNvPr id="4" name="图片 2" descr="IMG_20211123_190634"/>
          <p:cNvPicPr>
            <a:picLocks noChangeAspect="1"/>
          </p:cNvPicPr>
          <p:nvPr>
            <p:custDataLst>
              <p:tags r:id="rId3"/>
            </p:custDataLst>
          </p:nvPr>
        </p:nvPicPr>
        <p:blipFill>
          <a:blip r:embed="rId4"/>
          <a:stretch>
            <a:fillRect/>
          </a:stretch>
        </p:blipFill>
        <p:spPr>
          <a:xfrm>
            <a:off x="2049145" y="3061970"/>
            <a:ext cx="1701800" cy="1830070"/>
          </a:xfrm>
          <a:prstGeom prst="rect">
            <a:avLst/>
          </a:prstGeom>
        </p:spPr>
      </p:pic>
      <p:pic>
        <p:nvPicPr>
          <p:cNvPr id="5" name="图片 5" descr="Screenshot_2021-11-23-19-10-31-122_com.miui.secur"/>
          <p:cNvPicPr>
            <a:picLocks noChangeAspect="1"/>
          </p:cNvPicPr>
          <p:nvPr>
            <p:custDataLst>
              <p:tags r:id="rId5"/>
            </p:custDataLst>
          </p:nvPr>
        </p:nvPicPr>
        <p:blipFill>
          <a:blip r:embed="rId6"/>
          <a:srcRect t="2697"/>
          <a:stretch>
            <a:fillRect/>
          </a:stretch>
        </p:blipFill>
        <p:spPr>
          <a:xfrm>
            <a:off x="6849110" y="2339975"/>
            <a:ext cx="1934210" cy="3767455"/>
          </a:xfrm>
          <a:prstGeom prst="rect">
            <a:avLst/>
          </a:prstGeom>
        </p:spPr>
      </p:pic>
      <p:sp>
        <p:nvSpPr>
          <p:cNvPr id="6" name="文本框 5"/>
          <p:cNvSpPr txBox="1"/>
          <p:nvPr/>
        </p:nvSpPr>
        <p:spPr>
          <a:xfrm>
            <a:off x="1824355" y="4992370"/>
            <a:ext cx="2151380" cy="321945"/>
          </a:xfrm>
          <a:prstGeom prst="rect">
            <a:avLst/>
          </a:prstGeom>
          <a:noFill/>
        </p:spPr>
        <p:txBody>
          <a:bodyPr wrap="none" rtlCol="0">
            <a:spAutoFit/>
          </a:bodyPr>
          <a:p>
            <a:pPr algn="l"/>
            <a:r>
              <a:rPr lang="zh-CN" altLang="en-US" sz="1500"/>
              <a:t>烟雾污染检测软件-图标</a:t>
            </a:r>
            <a:endParaRPr lang="zh-CN" altLang="en-US" sz="1500"/>
          </a:p>
        </p:txBody>
      </p:sp>
      <p:sp>
        <p:nvSpPr>
          <p:cNvPr id="7" name="文本框 6"/>
          <p:cNvSpPr txBox="1"/>
          <p:nvPr/>
        </p:nvSpPr>
        <p:spPr>
          <a:xfrm>
            <a:off x="6550025" y="6249670"/>
            <a:ext cx="2532380" cy="321945"/>
          </a:xfrm>
          <a:prstGeom prst="rect">
            <a:avLst/>
          </a:prstGeom>
          <a:noFill/>
        </p:spPr>
        <p:txBody>
          <a:bodyPr wrap="none" rtlCol="0">
            <a:spAutoFit/>
          </a:bodyPr>
          <a:p>
            <a:pPr algn="l"/>
            <a:r>
              <a:rPr lang="zh-CN" altLang="en-US" sz="1500"/>
              <a:t>烟雾污染检测软件-应用权限</a:t>
            </a:r>
            <a:endParaRPr lang="zh-CN" altLang="en-US" sz="1500"/>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使用说明</a:t>
            </a:r>
            <a:r>
              <a:rPr lang="en-US" altLang="zh-CN">
                <a:sym typeface="+mn-ea"/>
              </a:rPr>
              <a:t>-开始界面-软件内图库Gallery</a:t>
            </a:r>
            <a:br>
              <a:rPr lang="zh-CN" altLang="en-US"/>
            </a:br>
            <a:endParaRPr lang="zh-CN" altLang="en-US"/>
          </a:p>
        </p:txBody>
      </p:sp>
      <p:sp>
        <p:nvSpPr>
          <p:cNvPr id="2" name="内容占位符 1"/>
          <p:cNvSpPr>
            <a:spLocks noGrp="1"/>
          </p:cNvSpPr>
          <p:nvPr>
            <p:ph idx="1"/>
            <p:custDataLst>
              <p:tags r:id="rId2"/>
            </p:custDataLst>
          </p:nvPr>
        </p:nvSpPr>
        <p:spPr>
          <a:xfrm>
            <a:off x="3905885" y="2399030"/>
            <a:ext cx="7671435" cy="3565525"/>
          </a:xfrm>
        </p:spPr>
        <p:txBody>
          <a:bodyPr/>
          <a:lstStyle/>
          <a:p>
            <a:r>
              <a:rPr lang="zh-CN" altLang="en-US" dirty="0"/>
              <a:t>软件开始界面，左上角“Gallery”字样提示使用者此界面展示的是已经导入到软件中的可分析的图片，初始为空。</a:t>
            </a:r>
            <a:endParaRPr lang="zh-CN" altLang="en-US" dirty="0"/>
          </a:p>
        </p:txBody>
      </p:sp>
      <p:pic>
        <p:nvPicPr>
          <p:cNvPr id="4" name="图片 1" descr="IMG_20211123_185932"/>
          <p:cNvPicPr>
            <a:picLocks noChangeAspect="1"/>
          </p:cNvPicPr>
          <p:nvPr/>
        </p:nvPicPr>
        <p:blipFill>
          <a:blip r:embed="rId3"/>
          <a:stretch>
            <a:fillRect/>
          </a:stretch>
        </p:blipFill>
        <p:spPr>
          <a:xfrm>
            <a:off x="608330" y="1069340"/>
            <a:ext cx="2814955" cy="5448300"/>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使用说明</a:t>
            </a:r>
            <a:r>
              <a:rPr lang="en-US" altLang="zh-CN">
                <a:sym typeface="+mn-ea"/>
              </a:rPr>
              <a:t>-开始界面-软件内图库Gallery</a:t>
            </a:r>
            <a:br>
              <a:rPr lang="zh-CN" altLang="en-US"/>
            </a:br>
            <a:endParaRPr lang="zh-CN" altLang="en-US"/>
          </a:p>
        </p:txBody>
      </p:sp>
      <p:sp>
        <p:nvSpPr>
          <p:cNvPr id="2" name="内容占位符 1"/>
          <p:cNvSpPr>
            <a:spLocks noGrp="1"/>
          </p:cNvSpPr>
          <p:nvPr>
            <p:ph idx="1"/>
            <p:custDataLst>
              <p:tags r:id="rId2"/>
            </p:custDataLst>
          </p:nvPr>
        </p:nvSpPr>
        <p:spPr>
          <a:xfrm>
            <a:off x="3905885" y="2388870"/>
            <a:ext cx="7671435" cy="3597275"/>
          </a:xfrm>
        </p:spPr>
        <p:txBody>
          <a:bodyPr/>
          <a:lstStyle/>
          <a:p>
            <a:r>
              <a:rPr lang="zh-CN" altLang="en-US" dirty="0"/>
              <a:t>单击最下方的摄像头按钮后，将弹出菜单询问使用哪种方式进行图片的导入，使用者根据需求可以进行选择。</a:t>
            </a:r>
            <a:endParaRPr lang="zh-CN" altLang="en-US" dirty="0"/>
          </a:p>
        </p:txBody>
      </p:sp>
      <p:pic>
        <p:nvPicPr>
          <p:cNvPr id="6" name="图片 6" descr="Screenshot_2021-11-23-19-13-58-412_io.ionic.start"/>
          <p:cNvPicPr>
            <a:picLocks noChangeAspect="1"/>
          </p:cNvPicPr>
          <p:nvPr/>
        </p:nvPicPr>
        <p:blipFill>
          <a:blip r:embed="rId3"/>
          <a:srcRect t="3253"/>
          <a:stretch>
            <a:fillRect/>
          </a:stretch>
        </p:blipFill>
        <p:spPr>
          <a:xfrm>
            <a:off x="608330" y="1061720"/>
            <a:ext cx="2818765" cy="545592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使用说明</a:t>
            </a:r>
            <a:r>
              <a:rPr lang="en-US" altLang="zh-CN">
                <a:sym typeface="+mn-ea"/>
              </a:rPr>
              <a:t>-导入图片</a:t>
            </a:r>
            <a:br>
              <a:rPr lang="zh-CN" altLang="en-US"/>
            </a:br>
            <a:endParaRPr lang="zh-CN" altLang="en-US"/>
          </a:p>
        </p:txBody>
      </p:sp>
      <p:sp>
        <p:nvSpPr>
          <p:cNvPr id="2" name="内容占位符 1"/>
          <p:cNvSpPr>
            <a:spLocks noGrp="1"/>
          </p:cNvSpPr>
          <p:nvPr>
            <p:ph idx="1"/>
            <p:custDataLst>
              <p:tags r:id="rId2"/>
            </p:custDataLst>
          </p:nvPr>
        </p:nvSpPr>
        <p:spPr>
          <a:xfrm>
            <a:off x="3905885" y="2388870"/>
            <a:ext cx="7671435" cy="3597275"/>
          </a:xfrm>
        </p:spPr>
        <p:txBody>
          <a:bodyPr/>
          <a:lstStyle/>
          <a:p>
            <a:r>
              <a:rPr lang="zh-CN" altLang="en-US" dirty="0"/>
              <a:t>使用者拍摄图片或从系统相册/文件夹中选择图片后，软件会调用系统默认的相册软件，等待使用者手动将图片裁剪到需要进行识别的区域后才可以保存至软件，图片未经裁剪无法向后进行。</a:t>
            </a:r>
            <a:endParaRPr lang="zh-CN" altLang="en-US" dirty="0"/>
          </a:p>
        </p:txBody>
      </p:sp>
      <p:pic>
        <p:nvPicPr>
          <p:cNvPr id="7" name="图片 7" descr="Screenshot_2021-11-23-19-22-31-927_com.miui.galle"/>
          <p:cNvPicPr>
            <a:picLocks noChangeAspect="1"/>
          </p:cNvPicPr>
          <p:nvPr/>
        </p:nvPicPr>
        <p:blipFill>
          <a:blip r:embed="rId3"/>
          <a:stretch>
            <a:fillRect/>
          </a:stretch>
        </p:blipFill>
        <p:spPr>
          <a:xfrm>
            <a:off x="608330" y="1050925"/>
            <a:ext cx="2818130" cy="564896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使用说明</a:t>
            </a:r>
            <a:r>
              <a:rPr lang="en-US" altLang="zh-CN">
                <a:sym typeface="+mn-ea"/>
              </a:rPr>
              <a:t>-图片操作</a:t>
            </a:r>
            <a:br>
              <a:rPr lang="zh-CN" altLang="en-US"/>
            </a:br>
            <a:endParaRPr lang="zh-CN" altLang="en-US"/>
          </a:p>
        </p:txBody>
      </p:sp>
      <p:sp>
        <p:nvSpPr>
          <p:cNvPr id="2" name="内容占位符 1"/>
          <p:cNvSpPr>
            <a:spLocks noGrp="1"/>
          </p:cNvSpPr>
          <p:nvPr>
            <p:ph idx="1"/>
            <p:custDataLst>
              <p:tags r:id="rId2"/>
            </p:custDataLst>
          </p:nvPr>
        </p:nvSpPr>
        <p:spPr>
          <a:xfrm>
            <a:off x="3905885" y="2388870"/>
            <a:ext cx="7671435" cy="3597275"/>
          </a:xfrm>
        </p:spPr>
        <p:txBody>
          <a:bodyPr/>
          <a:lstStyle/>
          <a:p>
            <a:r>
              <a:rPr lang="zh-CN" altLang="en-US" dirty="0"/>
              <a:t>裁剪后的图片会展示在开始界面中。</a:t>
            </a:r>
            <a:endParaRPr lang="zh-CN" altLang="en-US" dirty="0"/>
          </a:p>
        </p:txBody>
      </p:sp>
      <p:pic>
        <p:nvPicPr>
          <p:cNvPr id="8" name="图片 8" descr="Screenshot_2021-11-23-19-23-33-389_io.ionic.start"/>
          <p:cNvPicPr>
            <a:picLocks noChangeAspect="1"/>
          </p:cNvPicPr>
          <p:nvPr/>
        </p:nvPicPr>
        <p:blipFill>
          <a:blip r:embed="rId3"/>
          <a:srcRect t="3161"/>
          <a:stretch>
            <a:fillRect/>
          </a:stretch>
        </p:blipFill>
        <p:spPr>
          <a:xfrm>
            <a:off x="608330" y="1050290"/>
            <a:ext cx="2915920" cy="564832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使用说明</a:t>
            </a:r>
            <a:r>
              <a:rPr lang="en-US" altLang="zh-CN">
                <a:sym typeface="+mn-ea"/>
              </a:rPr>
              <a:t>-图片操作</a:t>
            </a:r>
            <a:br>
              <a:rPr lang="zh-CN" altLang="en-US"/>
            </a:br>
            <a:endParaRPr lang="zh-CN" altLang="en-US"/>
          </a:p>
        </p:txBody>
      </p:sp>
      <p:sp>
        <p:nvSpPr>
          <p:cNvPr id="2" name="内容占位符 1"/>
          <p:cNvSpPr>
            <a:spLocks noGrp="1"/>
          </p:cNvSpPr>
          <p:nvPr>
            <p:ph idx="1"/>
            <p:custDataLst>
              <p:tags r:id="rId2"/>
            </p:custDataLst>
          </p:nvPr>
        </p:nvSpPr>
        <p:spPr>
          <a:xfrm>
            <a:off x="3905885" y="2388870"/>
            <a:ext cx="7671435" cy="3597275"/>
          </a:xfrm>
        </p:spPr>
        <p:txBody>
          <a:bodyPr/>
          <a:lstStyle/>
          <a:p>
            <a:r>
              <a:rPr lang="zh-CN" altLang="en-US" dirty="0"/>
              <a:t>单击图片会弹出菜单询问要对图片进行何种操作：</a:t>
            </a:r>
            <a:endParaRPr lang="zh-CN" altLang="en-US" dirty="0"/>
          </a:p>
          <a:p>
            <a:pPr lvl="1"/>
            <a:r>
              <a:rPr lang="zh-CN" altLang="en-US" dirty="0"/>
              <a:t>Evaluate-计算其黑度值；</a:t>
            </a:r>
            <a:endParaRPr lang="zh-CN" altLang="en-US" dirty="0"/>
          </a:p>
          <a:p>
            <a:pPr lvl="1"/>
            <a:r>
              <a:rPr lang="zh-CN" altLang="en-US" dirty="0"/>
              <a:t>Share-将图片分享至其他app；</a:t>
            </a:r>
            <a:endParaRPr lang="zh-CN" altLang="en-US" dirty="0"/>
          </a:p>
          <a:p>
            <a:pPr lvl="1"/>
            <a:r>
              <a:rPr lang="zh-CN" altLang="en-US" dirty="0"/>
              <a:t>Delete：将图片从软件中删除；</a:t>
            </a:r>
            <a:endParaRPr lang="zh-CN" altLang="en-US" dirty="0"/>
          </a:p>
          <a:p>
            <a:pPr lvl="1"/>
            <a:r>
              <a:rPr lang="zh-CN" altLang="en-US" dirty="0"/>
              <a:t>Cancel：不进行任何操作，关闭菜单。</a:t>
            </a:r>
            <a:endParaRPr lang="zh-CN" altLang="en-US" dirty="0"/>
          </a:p>
        </p:txBody>
      </p:sp>
      <p:pic>
        <p:nvPicPr>
          <p:cNvPr id="9" name="图片 9" descr="Screenshot_2021-11-23-19-23-36-119_io.ionic.start"/>
          <p:cNvPicPr>
            <a:picLocks noChangeAspect="1"/>
          </p:cNvPicPr>
          <p:nvPr/>
        </p:nvPicPr>
        <p:blipFill>
          <a:blip r:embed="rId3"/>
          <a:srcRect t="3205"/>
          <a:stretch>
            <a:fillRect/>
          </a:stretch>
        </p:blipFill>
        <p:spPr>
          <a:xfrm>
            <a:off x="608330" y="1061085"/>
            <a:ext cx="2915285" cy="564832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使用说明</a:t>
            </a:r>
            <a:r>
              <a:rPr lang="en-US" altLang="zh-CN">
                <a:sym typeface="+mn-ea"/>
              </a:rPr>
              <a:t>-</a:t>
            </a:r>
            <a:r>
              <a:rPr>
                <a:sym typeface="+mn-ea"/>
              </a:rPr>
              <a:t>分析结果</a:t>
            </a:r>
            <a:br>
              <a:rPr lang="zh-CN" altLang="en-US"/>
            </a:br>
            <a:endParaRPr lang="zh-CN" altLang="en-US"/>
          </a:p>
        </p:txBody>
      </p:sp>
      <p:sp>
        <p:nvSpPr>
          <p:cNvPr id="2" name="内容占位符 1"/>
          <p:cNvSpPr>
            <a:spLocks noGrp="1"/>
          </p:cNvSpPr>
          <p:nvPr>
            <p:ph idx="1"/>
            <p:custDataLst>
              <p:tags r:id="rId2"/>
            </p:custDataLst>
          </p:nvPr>
        </p:nvSpPr>
        <p:spPr>
          <a:xfrm>
            <a:off x="3905885" y="2388870"/>
            <a:ext cx="7671435" cy="3597275"/>
          </a:xfrm>
        </p:spPr>
        <p:txBody>
          <a:bodyPr/>
          <a:lstStyle/>
          <a:p>
            <a:r>
              <a:rPr lang="zh-CN" altLang="en-US" dirty="0"/>
              <a:t>对所导入的图片进行分析操作后会生成对图中烟雾进行的林格曼黑度分析结果。</a:t>
            </a:r>
            <a:endParaRPr lang="zh-CN" altLang="en-US" dirty="0"/>
          </a:p>
        </p:txBody>
      </p:sp>
      <p:pic>
        <p:nvPicPr>
          <p:cNvPr id="10" name="图片 10" descr="Screenshot_2021-11-23-19-24-39-591_io.ionic.start"/>
          <p:cNvPicPr>
            <a:picLocks noChangeAspect="1"/>
          </p:cNvPicPr>
          <p:nvPr/>
        </p:nvPicPr>
        <p:blipFill>
          <a:blip r:embed="rId3"/>
          <a:srcRect t="3373"/>
          <a:stretch>
            <a:fillRect/>
          </a:stretch>
        </p:blipFill>
        <p:spPr>
          <a:xfrm>
            <a:off x="608330" y="1061085"/>
            <a:ext cx="2915285" cy="563562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a:sym typeface="+mn-ea"/>
              </a:rPr>
              <a:t>实现思路</a:t>
            </a:r>
            <a:endParaRPr lang="zh-CN" altLang="en-US"/>
          </a:p>
        </p:txBody>
      </p:sp>
      <p:pic>
        <p:nvPicPr>
          <p:cNvPr id="8" name="图片 1"/>
          <p:cNvPicPr>
            <a:picLocks noChangeAspect="1"/>
          </p:cNvPicPr>
          <p:nvPr/>
        </p:nvPicPr>
        <p:blipFill>
          <a:blip r:embed="rId2"/>
          <a:stretch>
            <a:fillRect/>
          </a:stretch>
        </p:blipFill>
        <p:spPr>
          <a:xfrm>
            <a:off x="1595120" y="1374140"/>
            <a:ext cx="8994775" cy="4624705"/>
          </a:xfrm>
          <a:prstGeom prst="rect">
            <a:avLst/>
          </a:prstGeom>
          <a:noFill/>
          <a:ln>
            <a:noFill/>
          </a:ln>
        </p:spPr>
      </p:pic>
      <p:sp>
        <p:nvSpPr>
          <p:cNvPr id="11" name="文本框 10"/>
          <p:cNvSpPr txBox="1"/>
          <p:nvPr/>
        </p:nvSpPr>
        <p:spPr>
          <a:xfrm>
            <a:off x="5052695" y="6059170"/>
            <a:ext cx="2087880" cy="321945"/>
          </a:xfrm>
          <a:prstGeom prst="rect">
            <a:avLst/>
          </a:prstGeom>
          <a:noFill/>
        </p:spPr>
        <p:txBody>
          <a:bodyPr wrap="none" rtlCol="0">
            <a:spAutoFit/>
          </a:bodyPr>
          <a:p>
            <a:pPr algn="l"/>
            <a:r>
              <a:rPr lang="en-US" altLang="zh-CN" sz="1500">
                <a:sym typeface="+mn-ea"/>
              </a:rPr>
              <a:t>各部分所用的主要工具</a:t>
            </a:r>
            <a:endParaRPr lang="zh-CN" altLang="en-US" sz="1500"/>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2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PLACING_PICTURE_USER_VIEWPORT" val="{&quot;height&quot;:2882,&quot;width&quot;:2680}"/>
</p:tagLst>
</file>

<file path=ppt/tags/tag131.xml><?xml version="1.0" encoding="utf-8"?>
<p:tagLst xmlns:p="http://schemas.openxmlformats.org/presentationml/2006/main">
  <p:tag name="KSO_WM_UNIT_PLACING_PICTURE_USER_VIEWPORT" val="{&quot;height&quot;:6948,&quot;width&quot;:3569}"/>
</p:tagLst>
</file>

<file path=ppt/tags/tag13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4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4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4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5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5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6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2.xml><?xml version="1.0" encoding="utf-8"?>
<p:tagLst xmlns:p="http://schemas.openxmlformats.org/presentationml/2006/main">
  <p:tag name="KSO_WM_BEAUTIFY_FLAG" val="#wm#"/>
  <p:tag name="KSO_WM_TEMPLATE_CATEGORY" val="custom"/>
  <p:tag name="KSO_WM_TEMPLATE_INDEX" val="2020508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1542</Words>
  <Application>WPS 演示</Application>
  <PresentationFormat>宽屏</PresentationFormat>
  <Paragraphs>68</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Arial</vt:lpstr>
      <vt:lpstr>宋体</vt:lpstr>
      <vt:lpstr>Wingdings</vt:lpstr>
      <vt:lpstr>微软雅黑</vt:lpstr>
      <vt:lpstr>Wingdings</vt:lpstr>
      <vt:lpstr>Arial Unicode MS</vt:lpstr>
      <vt:lpstr>Calibri</vt:lpstr>
      <vt:lpstr>Office 主题​​</vt:lpstr>
      <vt:lpstr>1_Office 主题​​</vt:lpstr>
      <vt:lpstr>空白演示</vt:lpstr>
      <vt:lpstr>单击此处添加标题</vt:lpstr>
      <vt:lpstr>单击此处添加标题</vt:lpstr>
      <vt:lpstr>使用说明-开始界面-软件内图库Gallery </vt:lpstr>
      <vt:lpstr>使用说明-开始界面-软件内图库Gallery </vt:lpstr>
      <vt:lpstr>使用说明-开始界面-导入图片 </vt:lpstr>
      <vt:lpstr>使用说明-图片操作 </vt:lpstr>
      <vt:lpstr>使用说明-图片操作 </vt:lpstr>
      <vt:lpstr>使用说明</vt:lpstr>
      <vt:lpstr>使用说明-分析结果 </vt:lpstr>
      <vt:lpstr>实现思路-View </vt:lpstr>
      <vt:lpstr>实现思路-View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noteeh</cp:lastModifiedBy>
  <cp:revision>151</cp:revision>
  <dcterms:created xsi:type="dcterms:W3CDTF">2019-06-19T02:08:00Z</dcterms:created>
  <dcterms:modified xsi:type="dcterms:W3CDTF">2021-11-23T14:12:38Z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FEA4CE4717504420B2E1ECD0CB94FCA5</vt:lpwstr>
  </property>
</Properties>
</file>