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ed874425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ed874425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Ordinary Least Squares regression to predict the relationships between the dependant and </a:t>
            </a:r>
            <a:r>
              <a:rPr lang="en"/>
              <a:t>independent</a:t>
            </a:r>
            <a:r>
              <a:rPr lang="en"/>
              <a:t> relationships. I have used it to analyse and predict three key data points: impressions and conversions.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both instances, </a:t>
            </a:r>
            <a:r>
              <a:rPr lang="en"/>
              <a:t>the clusters are reasonably close to the regression, indicating the predictions are relatively close to the actuals which suggests a strong linear relationship between the variables. </a:t>
            </a:r>
            <a:endParaRPr/>
          </a:p>
          <a:p>
            <a:pPr indent="0" lvl="0" marL="0" rtl="0" algn="l">
              <a:spcBef>
                <a:spcPts val="0"/>
              </a:spcBef>
              <a:spcAft>
                <a:spcPts val="0"/>
              </a:spcAft>
              <a:buNone/>
            </a:pPr>
            <a:r>
              <a:rPr lang="en"/>
              <a:t>Most interesting though, was that within this data set there was a negative coefficient between spent and total_conversions which would indicate diminishing returns - as the spend becomes higher it will become less efficient at delivering conversions possibly due to ad fatigue or reaching less relevant audiences. There was a positive coefficient with impressions, clicks and CPM though, which indicates as the clicks and impressions increase, the likelihood of conversions does to, though as the cost per click gets higher it will have an impact.</a:t>
            </a:r>
            <a:endParaRPr/>
          </a:p>
          <a:p>
            <a:pPr indent="0" lvl="0" marL="0" rtl="0" algn="l">
              <a:spcBef>
                <a:spcPts val="0"/>
              </a:spcBef>
              <a:spcAft>
                <a:spcPts val="0"/>
              </a:spcAft>
              <a:buNone/>
            </a:pPr>
            <a:r>
              <a:rPr lang="en"/>
              <a:t>However, when predicting impressions, there was a positive coefficient with spend, indicating as the spend increases so will the impression volume.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ed87442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ed87442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reason platforms tend to use a threshold when it comes to their own machine learning algorithms - a lot of historical data is required. This dataset was a one off export that had no </a:t>
            </a:r>
            <a:r>
              <a:rPr lang="en"/>
              <a:t>time series</a:t>
            </a:r>
            <a:r>
              <a:rPr lang="en"/>
              <a:t> or even time frame to work within.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multitude of </a:t>
            </a:r>
            <a:r>
              <a:rPr lang="en"/>
              <a:t>different</a:t>
            </a:r>
            <a:r>
              <a:rPr lang="en"/>
              <a:t> applications available for different uses within a marketing campaign. We can use it for precise predictions,as explained here </a:t>
            </a:r>
            <a:r>
              <a:rPr lang="en"/>
              <a:t>where we can look at potential performance and even forecasting. </a:t>
            </a:r>
            <a:r>
              <a:rPr lang="en">
                <a:solidFill>
                  <a:schemeClr val="dk1"/>
                </a:solidFill>
              </a:rPr>
              <a:t>By using continuous learning across historical data, we can develop patterns and drive accurate modelling to effectively predict future performance in real time or make adjustments in real time. But most importantly, we can make informed business decisions with the tools to have better outcomes.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clicks, impressions and spend can have a linear relationship to the delivery of conversions, there are also non-linear </a:t>
            </a:r>
            <a:r>
              <a:rPr lang="en"/>
              <a:t>factors</a:t>
            </a:r>
            <a:r>
              <a:rPr lang="en"/>
              <a:t> at play such as click </a:t>
            </a:r>
            <a:r>
              <a:rPr lang="en"/>
              <a:t>through</a:t>
            </a:r>
            <a:r>
              <a:rPr lang="en"/>
              <a:t> rates, user behaviour and factors outside of spends and eyeballs - </a:t>
            </a:r>
            <a:r>
              <a:rPr lang="en"/>
              <a:t>particularly</a:t>
            </a:r>
            <a:r>
              <a:rPr lang="en"/>
              <a:t> when it comes to the creative optimisation.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d65ea6d2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d65ea6d2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this project is to </a:t>
            </a:r>
            <a:r>
              <a:rPr lang="en"/>
              <a:t>demonstrate how machine learning is or can be applied to optimise and predict campaign performance and show how data driven decisions can enhance campaign performance.</a:t>
            </a:r>
            <a:endParaRPr/>
          </a:p>
          <a:p>
            <a:pPr indent="0" lvl="0" marL="0" rtl="0" algn="l">
              <a:spcBef>
                <a:spcPts val="0"/>
              </a:spcBef>
              <a:spcAft>
                <a:spcPts val="0"/>
              </a:spcAft>
              <a:buNone/>
            </a:pPr>
            <a:r>
              <a:rPr lang="en"/>
              <a:t>Specifically, I have used simulated ad campaign data to replicate the machine learning process in campaigns on a smaller scale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d65ea6d2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d65ea6d2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campaign optimisation is first and foremost to improve performance - we want to ensure we are delivering optimal results for our use of ad spend. </a:t>
            </a:r>
            <a:endParaRPr/>
          </a:p>
          <a:p>
            <a:pPr indent="0" lvl="0" marL="0" rtl="0" algn="l">
              <a:spcBef>
                <a:spcPts val="0"/>
              </a:spcBef>
              <a:spcAft>
                <a:spcPts val="0"/>
              </a:spcAft>
              <a:buNone/>
            </a:pPr>
            <a:r>
              <a:rPr lang="en"/>
              <a:t>Optimisation helps to learn </a:t>
            </a:r>
            <a:r>
              <a:rPr lang="en"/>
              <a:t>what works, and what doesn’t so we can continue to improve performance and applying that to the next campaign, or as running improvements to the current campaign.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 optimisation to deliver on objectives- </a:t>
            </a:r>
            <a:r>
              <a:rPr lang="en">
                <a:solidFill>
                  <a:schemeClr val="dk1"/>
                </a:solidFill>
              </a:rPr>
              <a:t> from the ad creative being used, to the targeting and even the level of budget being used to get the most effective results we can.</a:t>
            </a:r>
            <a:endParaRPr>
              <a:solidFill>
                <a:schemeClr val="dk1"/>
              </a:solidFill>
            </a:endParaRPr>
          </a:p>
          <a:p>
            <a:pPr indent="0" lvl="0" marL="0" rtl="0" algn="l">
              <a:spcBef>
                <a:spcPts val="0"/>
              </a:spcBef>
              <a:spcAft>
                <a:spcPts val="0"/>
              </a:spcAft>
              <a:buNone/>
            </a:pPr>
            <a:r>
              <a:rPr lang="en">
                <a:solidFill>
                  <a:schemeClr val="dk1"/>
                </a:solidFill>
              </a:rPr>
              <a:t>The role machine learning plays in that takes the guesswork out of it to drive real, actionable optimisations based on signals, data and predictive technologies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ef25ad5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ef25ad5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ed87442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ed87442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 sourced facebook ads data from Kaggle to replicate real campaign data you’d find in an ad platform, downloaded as a csv and read into python pandas.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Within the structure, I needed to identify the target variables and </a:t>
            </a:r>
            <a:r>
              <a:rPr lang="en">
                <a:solidFill>
                  <a:schemeClr val="dk1"/>
                </a:solidFill>
              </a:rPr>
              <a:t>independent</a:t>
            </a:r>
            <a:r>
              <a:rPr lang="en">
                <a:solidFill>
                  <a:schemeClr val="dk1"/>
                </a:solidFill>
              </a:rPr>
              <a:t> </a:t>
            </a:r>
            <a:r>
              <a:rPr lang="en">
                <a:solidFill>
                  <a:schemeClr val="dk1"/>
                </a:solidFill>
              </a:rPr>
              <a:t>variables that would make up the predictions and optimisations.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the Facebook data, we have impressions (the number of times the ad was seen), clicks (number of clicks on the ad), amount spent, total conversions (we’ll call these leads), and approved conversions (sales). Also featured are targeting features such as age groups, and interest category (coded in this instance).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I would be looking for here is relationships between the variables, for instance correlation between the number of impressions to the number of conversions, is a particular age bracket or interest group driving higher performance than another, or will increasing spend drive more results.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ed874425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ed874425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Some considerations within this: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relationships between any of the features might be specific to this dataset and will likely change in a real world situation such as different (or broader) age groups, interest targeting, number of ads or campaigns running or even total budget, and does not represent patterns in other datasets or platforms.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am working with a one-off data set of 1,143 rows, where a live dataset could be working with significantly higher volume of variables which could alter the outcomes, and have a much larger base to work from with more conversions, higher spends or a greater number of different campaigns and ads.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data would only be as strong as its source, such as if there were any accuracy errors in tracking conversions or non-human interactions inflating the clicks or impressions (ad fraud detection). The size of the available users in each of the age brackets or gender groups (for example this data set may have only been targeting ages 30-44) may also lead to biases.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d65ea6d2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d65ea6d2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data didn’t have metrics for cost per click, cost per thousand impression, cost per conversion or click through rate which are key performance indicators for benchmarking and could influence how a campaign performs. These are key variables for optimisation that can indicate a trend or pattern so have been calculated into the data.</a:t>
            </a:r>
            <a:endParaRPr>
              <a:solidFill>
                <a:schemeClr val="dk1"/>
              </a:solidFill>
            </a:endParaRPr>
          </a:p>
          <a:p>
            <a:pPr indent="0" lvl="0" marL="0" rtl="0" algn="l">
              <a:spcBef>
                <a:spcPts val="0"/>
              </a:spcBef>
              <a:spcAft>
                <a:spcPts val="0"/>
              </a:spcAft>
              <a:buNone/>
            </a:pPr>
            <a:r>
              <a:rPr lang="en">
                <a:solidFill>
                  <a:schemeClr val="dk1"/>
                </a:solidFill>
              </a:rPr>
              <a:t>I then needed to replace the inf and NaN values for those not divisible by 0 for a clean data source and have a clear view of all the key influencing factors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ef25ad5e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ef25ad5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a:t>
            </a:r>
            <a:r>
              <a:rPr lang="en"/>
              <a:t>influencing features for the prediction are the relationships between spend, clicks, impressions and their impact on conversions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ed87442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ed87442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Reviewing and analysing the data</a:t>
            </a:r>
            <a:endParaRPr>
              <a:solidFill>
                <a:schemeClr val="dk1"/>
              </a:solidFill>
            </a:endParaRPr>
          </a:p>
          <a:p>
            <a:pPr indent="0" lvl="0" marL="0" rtl="0" algn="l">
              <a:spcBef>
                <a:spcPts val="0"/>
              </a:spcBef>
              <a:spcAft>
                <a:spcPts val="0"/>
              </a:spcAft>
              <a:buNone/>
            </a:pPr>
            <a:r>
              <a:rPr lang="en">
                <a:solidFill>
                  <a:schemeClr val="dk1"/>
                </a:solidFill>
              </a:rPr>
              <a:t>Within this data set, there appears to be a strong correlation between impressions and total conversions as well as a correlation between spend and impressions or clicks</a:t>
            </a:r>
            <a:endParaRPr>
              <a:solidFill>
                <a:schemeClr val="dk1"/>
              </a:solidFill>
            </a:endParaRPr>
          </a:p>
          <a:p>
            <a:pPr indent="0" lvl="0" marL="0" rtl="0" algn="l">
              <a:spcBef>
                <a:spcPts val="0"/>
              </a:spcBef>
              <a:spcAft>
                <a:spcPts val="0"/>
              </a:spcAft>
              <a:buNone/>
            </a:pPr>
            <a:r>
              <a:rPr lang="en">
                <a:solidFill>
                  <a:schemeClr val="dk1"/>
                </a:solidFill>
              </a:rPr>
              <a:t>We can also see that all three (impressions, spend, clicks) follow a similar pattern when it comes to delivering approved conversions - which is not unexpected.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 also looked at factors such as age, gender and interest grouping to see if there were any obvious patterns, which surprisingly most of these followed a similar pattern which may or may not have been due to the type of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None/>
            </a:pPr>
            <a:r>
              <a:rPr lang="en" sz="4800"/>
              <a:t>Ad Campaign Optimization using Machine Learning</a:t>
            </a:r>
            <a:endParaRPr sz="48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Liam McCarthy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OLS Regression</a:t>
            </a:r>
            <a:endParaRPr/>
          </a:p>
        </p:txBody>
      </p:sp>
      <p:sp>
        <p:nvSpPr>
          <p:cNvPr id="129" name="Google Shape;129;p22"/>
          <p:cNvSpPr txBox="1"/>
          <p:nvPr>
            <p:ph idx="1" type="body"/>
          </p:nvPr>
        </p:nvSpPr>
        <p:spPr>
          <a:xfrm>
            <a:off x="311700" y="1228675"/>
            <a:ext cx="4260300" cy="3340200"/>
          </a:xfrm>
          <a:prstGeom prst="rect">
            <a:avLst/>
          </a:prstGeom>
        </p:spPr>
        <p:txBody>
          <a:bodyPr anchorCtr="0" anchor="t" bIns="91425" lIns="91425" spcFirstLastPara="1" rIns="91425" wrap="square" tIns="91425">
            <a:noAutofit/>
          </a:bodyPr>
          <a:lstStyle/>
          <a:p>
            <a:pPr indent="-450850" lvl="0" marL="457200" rtl="0" algn="l">
              <a:spcBef>
                <a:spcPts val="0"/>
              </a:spcBef>
              <a:spcAft>
                <a:spcPts val="0"/>
              </a:spcAft>
              <a:buSzPts val="3500"/>
              <a:buFont typeface="Amatic SC"/>
              <a:buChar char="-"/>
            </a:pPr>
            <a:r>
              <a:rPr lang="en" sz="3500">
                <a:latin typeface="Amatic SC"/>
                <a:ea typeface="Amatic SC"/>
                <a:cs typeface="Amatic SC"/>
                <a:sym typeface="Amatic SC"/>
              </a:rPr>
              <a:t>Predicting impressions, spend or conversions</a:t>
            </a:r>
            <a:endParaRPr sz="3500">
              <a:latin typeface="Amatic SC"/>
              <a:ea typeface="Amatic SC"/>
              <a:cs typeface="Amatic SC"/>
              <a:sym typeface="Amatic SC"/>
            </a:endParaRPr>
          </a:p>
          <a:p>
            <a:pPr indent="-450850" lvl="0" marL="457200" rtl="0" algn="l">
              <a:spcBef>
                <a:spcPts val="0"/>
              </a:spcBef>
              <a:spcAft>
                <a:spcPts val="0"/>
              </a:spcAft>
              <a:buSzPts val="3500"/>
              <a:buFont typeface="Amatic SC"/>
              <a:buChar char="-"/>
            </a:pPr>
            <a:r>
              <a:rPr lang="en" sz="3500">
                <a:latin typeface="Amatic SC"/>
                <a:ea typeface="Amatic SC"/>
                <a:cs typeface="Amatic SC"/>
                <a:sym typeface="Amatic SC"/>
              </a:rPr>
              <a:t>Optimising based on scaling budgets and greater eyeballs</a:t>
            </a:r>
            <a:endParaRPr sz="3500">
              <a:latin typeface="Amatic SC"/>
              <a:ea typeface="Amatic SC"/>
              <a:cs typeface="Amatic SC"/>
              <a:sym typeface="Amatic SC"/>
            </a:endParaRPr>
          </a:p>
          <a:p>
            <a:pPr indent="0" lvl="0" marL="457200" rtl="0" algn="l">
              <a:spcBef>
                <a:spcPts val="1200"/>
              </a:spcBef>
              <a:spcAft>
                <a:spcPts val="1200"/>
              </a:spcAft>
              <a:buNone/>
            </a:pPr>
            <a:r>
              <a:t/>
            </a:r>
            <a:endParaRPr sz="3500">
              <a:latin typeface="Amatic SC"/>
              <a:ea typeface="Amatic SC"/>
              <a:cs typeface="Amatic SC"/>
              <a:sym typeface="Amatic SC"/>
            </a:endParaRPr>
          </a:p>
        </p:txBody>
      </p:sp>
      <p:pic>
        <p:nvPicPr>
          <p:cNvPr id="130" name="Google Shape;130;p22"/>
          <p:cNvPicPr preferRelativeResize="0"/>
          <p:nvPr/>
        </p:nvPicPr>
        <p:blipFill>
          <a:blip r:embed="rId3">
            <a:alphaModFix/>
          </a:blip>
          <a:stretch>
            <a:fillRect/>
          </a:stretch>
        </p:blipFill>
        <p:spPr>
          <a:xfrm>
            <a:off x="4884725" y="1018025"/>
            <a:ext cx="3947576" cy="1965675"/>
          </a:xfrm>
          <a:prstGeom prst="rect">
            <a:avLst/>
          </a:prstGeom>
          <a:noFill/>
          <a:ln>
            <a:noFill/>
          </a:ln>
        </p:spPr>
      </p:pic>
      <p:pic>
        <p:nvPicPr>
          <p:cNvPr id="131" name="Google Shape;131;p22"/>
          <p:cNvPicPr preferRelativeResize="0"/>
          <p:nvPr/>
        </p:nvPicPr>
        <p:blipFill>
          <a:blip r:embed="rId4">
            <a:alphaModFix/>
          </a:blip>
          <a:stretch>
            <a:fillRect/>
          </a:stretch>
        </p:blipFill>
        <p:spPr>
          <a:xfrm>
            <a:off x="5041150" y="3136100"/>
            <a:ext cx="3791155" cy="185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7" name="Google Shape;137;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50850" lvl="0" marL="457200" rtl="0" algn="l">
              <a:spcBef>
                <a:spcPts val="0"/>
              </a:spcBef>
              <a:spcAft>
                <a:spcPts val="0"/>
              </a:spcAft>
              <a:buSzPts val="3500"/>
              <a:buFont typeface="Amatic SC"/>
              <a:buChar char="-"/>
            </a:pPr>
            <a:r>
              <a:rPr lang="en" sz="3500">
                <a:latin typeface="Amatic SC"/>
                <a:ea typeface="Amatic SC"/>
                <a:cs typeface="Amatic SC"/>
                <a:sym typeface="Amatic SC"/>
              </a:rPr>
              <a:t>Significant amounts of data are needed to deliver effective results</a:t>
            </a:r>
            <a:endParaRPr sz="3500">
              <a:latin typeface="Amatic SC"/>
              <a:ea typeface="Amatic SC"/>
              <a:cs typeface="Amatic SC"/>
              <a:sym typeface="Amatic SC"/>
            </a:endParaRPr>
          </a:p>
          <a:p>
            <a:pPr indent="-450850" lvl="0" marL="457200" rtl="0" algn="l">
              <a:spcBef>
                <a:spcPts val="0"/>
              </a:spcBef>
              <a:spcAft>
                <a:spcPts val="0"/>
              </a:spcAft>
              <a:buSzPts val="3500"/>
              <a:buFont typeface="Amatic SC"/>
              <a:buChar char="-"/>
            </a:pPr>
            <a:r>
              <a:rPr lang="en" sz="3500">
                <a:latin typeface="Amatic SC"/>
                <a:ea typeface="Amatic SC"/>
                <a:cs typeface="Amatic SC"/>
                <a:sym typeface="Amatic SC"/>
              </a:rPr>
              <a:t>Machine learning can lead to better, data-driven outcomes</a:t>
            </a:r>
            <a:endParaRPr sz="3500">
              <a:latin typeface="Amatic SC"/>
              <a:ea typeface="Amatic SC"/>
              <a:cs typeface="Amatic SC"/>
              <a:sym typeface="Amatic SC"/>
            </a:endParaRPr>
          </a:p>
          <a:p>
            <a:pPr indent="-450850" lvl="0" marL="457200" rtl="0" algn="l">
              <a:spcBef>
                <a:spcPts val="0"/>
              </a:spcBef>
              <a:spcAft>
                <a:spcPts val="0"/>
              </a:spcAft>
              <a:buSzPts val="3500"/>
              <a:buFont typeface="Amatic SC"/>
              <a:buChar char="-"/>
            </a:pPr>
            <a:r>
              <a:rPr lang="en" sz="3500">
                <a:latin typeface="Amatic SC"/>
                <a:ea typeface="Amatic SC"/>
                <a:cs typeface="Amatic SC"/>
                <a:sym typeface="Amatic SC"/>
              </a:rPr>
              <a:t>Both linear and non-linear relationships need to be taken into consideration</a:t>
            </a:r>
            <a:endParaRPr sz="3500">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65500" y="1081400"/>
            <a:ext cx="4045200" cy="1710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 Project Objectives</a:t>
            </a:r>
            <a:endParaRPr/>
          </a:p>
        </p:txBody>
      </p:sp>
      <p:sp>
        <p:nvSpPr>
          <p:cNvPr id="63" name="Google Shape;63;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
            </a:r>
            <a:r>
              <a:rPr lang="en"/>
              <a:t>emonstrate</a:t>
            </a:r>
            <a:r>
              <a:rPr lang="en"/>
              <a:t>:</a:t>
            </a:r>
            <a:endParaRPr/>
          </a:p>
          <a:p>
            <a:pPr indent="0" lvl="0" marL="0" rtl="0" algn="ctr">
              <a:spcBef>
                <a:spcPts val="1200"/>
              </a:spcBef>
              <a:spcAft>
                <a:spcPts val="0"/>
              </a:spcAft>
              <a:buNone/>
            </a:pPr>
            <a:r>
              <a:rPr lang="en"/>
              <a:t>How machine learning can be or is applied to predict campaign elements</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marR="0" rtl="0" algn="ctr">
              <a:lnSpc>
                <a:spcPct val="115000"/>
              </a:lnSpc>
              <a:spcBef>
                <a:spcPts val="1200"/>
              </a:spcBef>
              <a:spcAft>
                <a:spcPts val="0"/>
              </a:spcAft>
              <a:buNone/>
            </a:pPr>
            <a:r>
              <a:t/>
            </a:r>
            <a:endParaRPr/>
          </a:p>
          <a:p>
            <a:pPr indent="0" lvl="0" marL="0" rtl="0" algn="ctr">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overview of campaign optimisation</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412750" lvl="0" marL="457200" rtl="0" algn="l">
              <a:lnSpc>
                <a:spcPct val="200000"/>
              </a:lnSpc>
              <a:spcBef>
                <a:spcPts val="0"/>
              </a:spcBef>
              <a:spcAft>
                <a:spcPts val="0"/>
              </a:spcAft>
              <a:buSzPts val="2900"/>
              <a:buFont typeface="Amatic SC"/>
              <a:buChar char="●"/>
            </a:pPr>
            <a:r>
              <a:rPr lang="en" sz="2900">
                <a:latin typeface="Amatic SC"/>
                <a:ea typeface="Amatic SC"/>
                <a:cs typeface="Amatic SC"/>
                <a:sym typeface="Amatic SC"/>
              </a:rPr>
              <a:t>Improving performance for </a:t>
            </a:r>
            <a:r>
              <a:rPr lang="en" sz="2900">
                <a:latin typeface="Amatic SC"/>
                <a:ea typeface="Amatic SC"/>
                <a:cs typeface="Amatic SC"/>
                <a:sym typeface="Amatic SC"/>
              </a:rPr>
              <a:t>better</a:t>
            </a:r>
            <a:r>
              <a:rPr lang="en" sz="2900">
                <a:latin typeface="Amatic SC"/>
                <a:ea typeface="Amatic SC"/>
                <a:cs typeface="Amatic SC"/>
                <a:sym typeface="Amatic SC"/>
              </a:rPr>
              <a:t> results</a:t>
            </a:r>
            <a:endParaRPr sz="2900">
              <a:latin typeface="Amatic SC"/>
              <a:ea typeface="Amatic SC"/>
              <a:cs typeface="Amatic SC"/>
              <a:sym typeface="Amatic SC"/>
            </a:endParaRPr>
          </a:p>
          <a:p>
            <a:pPr indent="-412750" lvl="0" marL="457200" rtl="0" algn="l">
              <a:lnSpc>
                <a:spcPct val="200000"/>
              </a:lnSpc>
              <a:spcBef>
                <a:spcPts val="0"/>
              </a:spcBef>
              <a:spcAft>
                <a:spcPts val="0"/>
              </a:spcAft>
              <a:buSzPts val="2900"/>
              <a:buFont typeface="Amatic SC"/>
              <a:buChar char="●"/>
            </a:pPr>
            <a:r>
              <a:rPr lang="en" sz="2900">
                <a:latin typeface="Amatic SC"/>
                <a:ea typeface="Amatic SC"/>
                <a:cs typeface="Amatic SC"/>
                <a:sym typeface="Amatic SC"/>
              </a:rPr>
              <a:t>Learn what works, and what </a:t>
            </a:r>
            <a:r>
              <a:rPr lang="en" sz="2900">
                <a:latin typeface="Amatic SC"/>
                <a:ea typeface="Amatic SC"/>
                <a:cs typeface="Amatic SC"/>
                <a:sym typeface="Amatic SC"/>
              </a:rPr>
              <a:t>doesn’t</a:t>
            </a:r>
            <a:endParaRPr sz="2900">
              <a:latin typeface="Amatic SC"/>
              <a:ea typeface="Amatic SC"/>
              <a:cs typeface="Amatic SC"/>
              <a:sym typeface="Amatic SC"/>
            </a:endParaRPr>
          </a:p>
          <a:p>
            <a:pPr indent="-412750" lvl="0" marL="457200" rtl="0" algn="l">
              <a:lnSpc>
                <a:spcPct val="200000"/>
              </a:lnSpc>
              <a:spcBef>
                <a:spcPts val="0"/>
              </a:spcBef>
              <a:spcAft>
                <a:spcPts val="0"/>
              </a:spcAft>
              <a:buSzPts val="2900"/>
              <a:buFont typeface="Amatic SC"/>
              <a:buChar char="●"/>
            </a:pPr>
            <a:r>
              <a:rPr lang="en" sz="2900">
                <a:latin typeface="Amatic SC"/>
                <a:ea typeface="Amatic SC"/>
                <a:cs typeface="Amatic SC"/>
                <a:sym typeface="Amatic SC"/>
              </a:rPr>
              <a:t>Deliver on objectives in the </a:t>
            </a:r>
            <a:r>
              <a:rPr lang="en" sz="2900">
                <a:latin typeface="Amatic SC"/>
                <a:ea typeface="Amatic SC"/>
                <a:cs typeface="Amatic SC"/>
                <a:sym typeface="Amatic SC"/>
              </a:rPr>
              <a:t>most</a:t>
            </a:r>
            <a:r>
              <a:rPr lang="en" sz="2900">
                <a:latin typeface="Amatic SC"/>
                <a:ea typeface="Amatic SC"/>
                <a:cs typeface="Amatic SC"/>
                <a:sym typeface="Amatic SC"/>
              </a:rPr>
              <a:t> effective manner</a:t>
            </a:r>
            <a:endParaRPr sz="2900">
              <a:latin typeface="Amatic SC"/>
              <a:ea typeface="Amatic SC"/>
              <a:cs typeface="Amatic SC"/>
              <a:sym typeface="Amatic SC"/>
            </a:endParaRPr>
          </a:p>
          <a:p>
            <a:pPr indent="-412750" lvl="0" marL="457200" rtl="0" algn="l">
              <a:lnSpc>
                <a:spcPct val="200000"/>
              </a:lnSpc>
              <a:spcBef>
                <a:spcPts val="0"/>
              </a:spcBef>
              <a:spcAft>
                <a:spcPts val="0"/>
              </a:spcAft>
              <a:buSzPts val="2900"/>
              <a:buFont typeface="Amatic SC"/>
              <a:buChar char="●"/>
            </a:pPr>
            <a:r>
              <a:rPr lang="en" sz="2900">
                <a:latin typeface="Amatic SC"/>
                <a:ea typeface="Amatic SC"/>
                <a:cs typeface="Amatic SC"/>
                <a:sym typeface="Amatic SC"/>
              </a:rPr>
              <a:t>Machine learning takes the guesswork out of it </a:t>
            </a:r>
            <a:endParaRPr sz="2900">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22"/>
              <a:t>The process</a:t>
            </a:r>
            <a:endParaRPr sz="4422"/>
          </a:p>
        </p:txBody>
      </p:sp>
      <p:grpSp>
        <p:nvGrpSpPr>
          <p:cNvPr id="75" name="Google Shape;75;p16"/>
          <p:cNvGrpSpPr/>
          <p:nvPr/>
        </p:nvGrpSpPr>
        <p:grpSpPr>
          <a:xfrm>
            <a:off x="0" y="1189989"/>
            <a:ext cx="2726700" cy="3482836"/>
            <a:chOff x="0" y="1189989"/>
            <a:chExt cx="2726700" cy="3482836"/>
          </a:xfrm>
        </p:grpSpPr>
        <p:sp>
          <p:nvSpPr>
            <p:cNvPr id="76" name="Google Shape;76;p16"/>
            <p:cNvSpPr/>
            <p:nvPr/>
          </p:nvSpPr>
          <p:spPr>
            <a:xfrm>
              <a:off x="0" y="1189989"/>
              <a:ext cx="2726700" cy="669000"/>
            </a:xfrm>
            <a:prstGeom prst="homePlate">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Amatic SC"/>
                  <a:ea typeface="Amatic SC"/>
                  <a:cs typeface="Amatic SC"/>
                  <a:sym typeface="Amatic SC"/>
                </a:rPr>
                <a:t>Data Collection</a:t>
              </a:r>
              <a:endParaRPr sz="2000">
                <a:solidFill>
                  <a:srgbClr val="FFFFFF"/>
                </a:solidFill>
                <a:latin typeface="Amatic SC"/>
                <a:ea typeface="Amatic SC"/>
                <a:cs typeface="Amatic SC"/>
                <a:sym typeface="Amatic SC"/>
              </a:endParaRPr>
            </a:p>
          </p:txBody>
        </p:sp>
        <p:sp>
          <p:nvSpPr>
            <p:cNvPr id="77" name="Google Shape;77;p16"/>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Amatic SC"/>
                  <a:ea typeface="Amatic SC"/>
                  <a:cs typeface="Amatic SC"/>
                  <a:sym typeface="Amatic SC"/>
                </a:rPr>
                <a:t>Sourced a Facebook Ads data source from Kaggle</a:t>
              </a:r>
              <a:r>
                <a:rPr lang="en" sz="1800">
                  <a:latin typeface="Amatic SC"/>
                  <a:ea typeface="Amatic SC"/>
                  <a:cs typeface="Amatic SC"/>
                  <a:sym typeface="Amatic SC"/>
                </a:rPr>
                <a:t>. It needed to reflect a real campaign as close as possible</a:t>
              </a:r>
              <a:endParaRPr sz="1800">
                <a:latin typeface="Amatic SC"/>
                <a:ea typeface="Amatic SC"/>
                <a:cs typeface="Amatic SC"/>
                <a:sym typeface="Amatic SC"/>
              </a:endParaRPr>
            </a:p>
          </p:txBody>
        </p:sp>
      </p:grpSp>
      <p:grpSp>
        <p:nvGrpSpPr>
          <p:cNvPr id="78" name="Google Shape;78;p16"/>
          <p:cNvGrpSpPr/>
          <p:nvPr/>
        </p:nvGrpSpPr>
        <p:grpSpPr>
          <a:xfrm>
            <a:off x="2263425" y="1189775"/>
            <a:ext cx="2541300" cy="3483050"/>
            <a:chOff x="2263425" y="1189775"/>
            <a:chExt cx="2541300" cy="3483050"/>
          </a:xfrm>
        </p:grpSpPr>
        <p:sp>
          <p:nvSpPr>
            <p:cNvPr id="79" name="Google Shape;79;p16"/>
            <p:cNvSpPr/>
            <p:nvPr/>
          </p:nvSpPr>
          <p:spPr>
            <a:xfrm>
              <a:off x="2263425" y="1189775"/>
              <a:ext cx="2541300" cy="669000"/>
            </a:xfrm>
            <a:prstGeom prst="chevron">
              <a:avLst>
                <a:gd fmla="val 50000" name="adj"/>
              </a:avLst>
            </a:prstGeom>
            <a:solidFill>
              <a:srgbClr val="3D3D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Amatic SC"/>
                  <a:ea typeface="Amatic SC"/>
                  <a:cs typeface="Amatic SC"/>
                  <a:sym typeface="Amatic SC"/>
                </a:rPr>
                <a:t>Feature Engineering</a:t>
              </a:r>
              <a:endParaRPr sz="2000">
                <a:solidFill>
                  <a:srgbClr val="FFFFFF"/>
                </a:solidFill>
                <a:latin typeface="Amatic SC"/>
                <a:ea typeface="Amatic SC"/>
                <a:cs typeface="Amatic SC"/>
                <a:sym typeface="Amatic SC"/>
              </a:endParaRPr>
            </a:p>
          </p:txBody>
        </p:sp>
        <p:sp>
          <p:nvSpPr>
            <p:cNvPr id="80" name="Google Shape;80;p16"/>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Amatic SC"/>
                  <a:ea typeface="Amatic SC"/>
                  <a:cs typeface="Amatic SC"/>
                  <a:sym typeface="Amatic SC"/>
                </a:rPr>
                <a:t>Reviewed the </a:t>
              </a:r>
              <a:r>
                <a:rPr lang="en" sz="1800">
                  <a:latin typeface="Amatic SC"/>
                  <a:ea typeface="Amatic SC"/>
                  <a:cs typeface="Amatic SC"/>
                  <a:sym typeface="Amatic SC"/>
                </a:rPr>
                <a:t>features I needed, calculated additional features and processed the data ready for ML applications</a:t>
              </a:r>
              <a:endParaRPr sz="1800">
                <a:latin typeface="Amatic SC"/>
                <a:ea typeface="Amatic SC"/>
                <a:cs typeface="Amatic SC"/>
                <a:sym typeface="Amatic SC"/>
              </a:endParaRPr>
            </a:p>
          </p:txBody>
        </p:sp>
      </p:grpSp>
      <p:grpSp>
        <p:nvGrpSpPr>
          <p:cNvPr id="81" name="Google Shape;81;p16"/>
          <p:cNvGrpSpPr/>
          <p:nvPr/>
        </p:nvGrpSpPr>
        <p:grpSpPr>
          <a:xfrm>
            <a:off x="4329974" y="1189775"/>
            <a:ext cx="2541300" cy="3483050"/>
            <a:chOff x="4329974" y="1189775"/>
            <a:chExt cx="2541300" cy="3483050"/>
          </a:xfrm>
        </p:grpSpPr>
        <p:sp>
          <p:nvSpPr>
            <p:cNvPr id="82" name="Google Shape;82;p16"/>
            <p:cNvSpPr/>
            <p:nvPr/>
          </p:nvSpPr>
          <p:spPr>
            <a:xfrm>
              <a:off x="4329974" y="1189775"/>
              <a:ext cx="2541300" cy="669000"/>
            </a:xfrm>
            <a:prstGeom prst="chevron">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Amatic SC"/>
                  <a:ea typeface="Amatic SC"/>
                  <a:cs typeface="Amatic SC"/>
                  <a:sym typeface="Amatic SC"/>
                </a:rPr>
                <a:t>Analysis</a:t>
              </a:r>
              <a:endParaRPr sz="2000">
                <a:solidFill>
                  <a:srgbClr val="FFFFFF"/>
                </a:solidFill>
                <a:latin typeface="Amatic SC"/>
                <a:ea typeface="Amatic SC"/>
                <a:cs typeface="Amatic SC"/>
                <a:sym typeface="Amatic SC"/>
              </a:endParaRPr>
            </a:p>
          </p:txBody>
        </p:sp>
        <p:sp>
          <p:nvSpPr>
            <p:cNvPr id="83" name="Google Shape;83;p16"/>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Amatic SC"/>
                  <a:ea typeface="Amatic SC"/>
                  <a:cs typeface="Amatic SC"/>
                  <a:sym typeface="Amatic SC"/>
                </a:rPr>
                <a:t>Analysed the data to </a:t>
              </a:r>
              <a:r>
                <a:rPr lang="en" sz="1800">
                  <a:latin typeface="Amatic SC"/>
                  <a:ea typeface="Amatic SC"/>
                  <a:cs typeface="Amatic SC"/>
                  <a:sym typeface="Amatic SC"/>
                </a:rPr>
                <a:t>review</a:t>
              </a:r>
              <a:r>
                <a:rPr lang="en" sz="1800">
                  <a:latin typeface="Amatic SC"/>
                  <a:ea typeface="Amatic SC"/>
                  <a:cs typeface="Amatic SC"/>
                  <a:sym typeface="Amatic SC"/>
                </a:rPr>
                <a:t> relationships, visualise and which variables are most likely to deliver results</a:t>
              </a:r>
              <a:endParaRPr sz="1800">
                <a:latin typeface="Amatic SC"/>
                <a:ea typeface="Amatic SC"/>
                <a:cs typeface="Amatic SC"/>
                <a:sym typeface="Amatic SC"/>
              </a:endParaRPr>
            </a:p>
          </p:txBody>
        </p:sp>
      </p:grpSp>
      <p:grpSp>
        <p:nvGrpSpPr>
          <p:cNvPr id="84" name="Google Shape;84;p16"/>
          <p:cNvGrpSpPr/>
          <p:nvPr/>
        </p:nvGrpSpPr>
        <p:grpSpPr>
          <a:xfrm>
            <a:off x="6396739" y="1189775"/>
            <a:ext cx="2541300" cy="3483050"/>
            <a:chOff x="6396739" y="1189775"/>
            <a:chExt cx="2541300" cy="3483050"/>
          </a:xfrm>
        </p:grpSpPr>
        <p:sp>
          <p:nvSpPr>
            <p:cNvPr id="85" name="Google Shape;85;p16"/>
            <p:cNvSpPr/>
            <p:nvPr/>
          </p:nvSpPr>
          <p:spPr>
            <a:xfrm>
              <a:off x="6396739" y="1189775"/>
              <a:ext cx="2541300" cy="669000"/>
            </a:xfrm>
            <a:prstGeom prst="chevron">
              <a:avLst>
                <a:gd fmla="val 50000" name="adj"/>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matic SC"/>
                  <a:ea typeface="Amatic SC"/>
                  <a:cs typeface="Amatic SC"/>
                  <a:sym typeface="Amatic SC"/>
                </a:rPr>
                <a:t>Machine Learning</a:t>
              </a:r>
              <a:endParaRPr sz="2000">
                <a:solidFill>
                  <a:srgbClr val="FFFFFF"/>
                </a:solidFill>
                <a:latin typeface="Amatic SC"/>
                <a:ea typeface="Amatic SC"/>
                <a:cs typeface="Amatic SC"/>
                <a:sym typeface="Amatic SC"/>
              </a:endParaRPr>
            </a:p>
          </p:txBody>
        </p:sp>
        <p:sp>
          <p:nvSpPr>
            <p:cNvPr id="86" name="Google Shape;86;p16"/>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Amatic SC"/>
                  <a:ea typeface="Amatic SC"/>
                  <a:cs typeface="Amatic SC"/>
                  <a:sym typeface="Amatic SC"/>
                </a:rPr>
                <a:t>Applied machine learning models, evaluated and optimised</a:t>
              </a:r>
              <a:endParaRPr sz="1800">
                <a:latin typeface="Amatic SC"/>
                <a:ea typeface="Amatic SC"/>
                <a:cs typeface="Amatic SC"/>
                <a:sym typeface="Amatic SC"/>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pic>
        <p:nvPicPr>
          <p:cNvPr id="92" name="Google Shape;92;p17"/>
          <p:cNvPicPr preferRelativeResize="0"/>
          <p:nvPr/>
        </p:nvPicPr>
        <p:blipFill>
          <a:blip r:embed="rId3">
            <a:alphaModFix/>
          </a:blip>
          <a:stretch>
            <a:fillRect/>
          </a:stretch>
        </p:blipFill>
        <p:spPr>
          <a:xfrm>
            <a:off x="382287" y="3038050"/>
            <a:ext cx="8261950" cy="1160625"/>
          </a:xfrm>
          <a:prstGeom prst="rect">
            <a:avLst/>
          </a:prstGeom>
          <a:noFill/>
          <a:ln>
            <a:noFill/>
          </a:ln>
        </p:spPr>
      </p:pic>
      <p:pic>
        <p:nvPicPr>
          <p:cNvPr id="93" name="Google Shape;93;p17"/>
          <p:cNvPicPr preferRelativeResize="0"/>
          <p:nvPr/>
        </p:nvPicPr>
        <p:blipFill rotWithShape="1">
          <a:blip r:embed="rId4">
            <a:alphaModFix/>
          </a:blip>
          <a:srcRect b="25805" l="15252" r="17848" t="30323"/>
          <a:stretch/>
        </p:blipFill>
        <p:spPr>
          <a:xfrm>
            <a:off x="734175" y="1701400"/>
            <a:ext cx="2496047" cy="514350"/>
          </a:xfrm>
          <a:prstGeom prst="rect">
            <a:avLst/>
          </a:prstGeom>
          <a:noFill/>
          <a:ln>
            <a:noFill/>
          </a:ln>
        </p:spPr>
      </p:pic>
      <p:pic>
        <p:nvPicPr>
          <p:cNvPr id="94" name="Google Shape;94;p17"/>
          <p:cNvPicPr preferRelativeResize="0"/>
          <p:nvPr/>
        </p:nvPicPr>
        <p:blipFill>
          <a:blip r:embed="rId5">
            <a:alphaModFix/>
          </a:blip>
          <a:stretch>
            <a:fillRect/>
          </a:stretch>
        </p:blipFill>
        <p:spPr>
          <a:xfrm>
            <a:off x="4112312" y="1366671"/>
            <a:ext cx="801924" cy="1009411"/>
          </a:xfrm>
          <a:prstGeom prst="rect">
            <a:avLst/>
          </a:prstGeom>
          <a:noFill/>
          <a:ln>
            <a:noFill/>
          </a:ln>
        </p:spPr>
      </p:pic>
      <p:pic>
        <p:nvPicPr>
          <p:cNvPr id="95" name="Google Shape;95;p17"/>
          <p:cNvPicPr preferRelativeResize="0"/>
          <p:nvPr/>
        </p:nvPicPr>
        <p:blipFill>
          <a:blip r:embed="rId6">
            <a:alphaModFix/>
          </a:blip>
          <a:stretch>
            <a:fillRect/>
          </a:stretch>
        </p:blipFill>
        <p:spPr>
          <a:xfrm>
            <a:off x="6419550" y="1343419"/>
            <a:ext cx="1055949" cy="105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Considerations</a:t>
            </a:r>
            <a:endParaRPr/>
          </a:p>
        </p:txBody>
      </p:sp>
      <p:sp>
        <p:nvSpPr>
          <p:cNvPr id="101" name="Google Shape;101;p18"/>
          <p:cNvSpPr txBox="1"/>
          <p:nvPr>
            <p:ph idx="1" type="body"/>
          </p:nvPr>
        </p:nvSpPr>
        <p:spPr>
          <a:xfrm>
            <a:off x="311700" y="1228675"/>
            <a:ext cx="4145400" cy="3340200"/>
          </a:xfrm>
          <a:prstGeom prst="rect">
            <a:avLst/>
          </a:prstGeom>
        </p:spPr>
        <p:txBody>
          <a:bodyPr anchorCtr="0" anchor="t" bIns="91425" lIns="91425" spcFirstLastPara="1" rIns="91425" wrap="square" tIns="91425">
            <a:normAutofit/>
          </a:bodyPr>
          <a:lstStyle/>
          <a:p>
            <a:pPr indent="-412750" lvl="0" marL="457200" rtl="0" algn="l">
              <a:spcBef>
                <a:spcPts val="0"/>
              </a:spcBef>
              <a:spcAft>
                <a:spcPts val="0"/>
              </a:spcAft>
              <a:buClr>
                <a:srgbClr val="000000"/>
              </a:buClr>
              <a:buSzPts val="2900"/>
              <a:buFont typeface="Amatic SC"/>
              <a:buChar char="●"/>
            </a:pPr>
            <a:r>
              <a:rPr lang="en" sz="2900">
                <a:solidFill>
                  <a:srgbClr val="000000"/>
                </a:solidFill>
                <a:latin typeface="Amatic SC"/>
                <a:ea typeface="Amatic SC"/>
                <a:cs typeface="Amatic SC"/>
                <a:sym typeface="Amatic SC"/>
              </a:rPr>
              <a:t>Relationships between variables </a:t>
            </a:r>
            <a:endParaRPr sz="2900">
              <a:solidFill>
                <a:srgbClr val="000000"/>
              </a:solidFill>
              <a:latin typeface="Amatic SC"/>
              <a:ea typeface="Amatic SC"/>
              <a:cs typeface="Amatic SC"/>
              <a:sym typeface="Amatic SC"/>
            </a:endParaRPr>
          </a:p>
          <a:p>
            <a:pPr indent="-412750" lvl="0" marL="457200" rtl="0" algn="l">
              <a:spcBef>
                <a:spcPts val="0"/>
              </a:spcBef>
              <a:spcAft>
                <a:spcPts val="0"/>
              </a:spcAft>
              <a:buClr>
                <a:srgbClr val="000000"/>
              </a:buClr>
              <a:buSzPts val="2900"/>
              <a:buFont typeface="Amatic SC"/>
              <a:buChar char="●"/>
            </a:pPr>
            <a:r>
              <a:rPr lang="en" sz="2900">
                <a:solidFill>
                  <a:srgbClr val="000000"/>
                </a:solidFill>
                <a:latin typeface="Amatic SC"/>
                <a:ea typeface="Amatic SC"/>
                <a:cs typeface="Amatic SC"/>
                <a:sym typeface="Amatic SC"/>
              </a:rPr>
              <a:t>Scale of data </a:t>
            </a:r>
            <a:endParaRPr sz="2900">
              <a:solidFill>
                <a:srgbClr val="000000"/>
              </a:solidFill>
              <a:latin typeface="Amatic SC"/>
              <a:ea typeface="Amatic SC"/>
              <a:cs typeface="Amatic SC"/>
              <a:sym typeface="Amatic SC"/>
            </a:endParaRPr>
          </a:p>
          <a:p>
            <a:pPr indent="-412750" lvl="0" marL="457200" rtl="0" algn="l">
              <a:spcBef>
                <a:spcPts val="0"/>
              </a:spcBef>
              <a:spcAft>
                <a:spcPts val="0"/>
              </a:spcAft>
              <a:buClr>
                <a:srgbClr val="000000"/>
              </a:buClr>
              <a:buSzPts val="2900"/>
              <a:buFont typeface="Amatic SC"/>
              <a:buChar char="●"/>
            </a:pPr>
            <a:r>
              <a:rPr lang="en" sz="2900">
                <a:solidFill>
                  <a:srgbClr val="000000"/>
                </a:solidFill>
                <a:latin typeface="Amatic SC"/>
                <a:ea typeface="Amatic SC"/>
                <a:cs typeface="Amatic SC"/>
                <a:sym typeface="Amatic SC"/>
              </a:rPr>
              <a:t>Accuracy of the target variables</a:t>
            </a:r>
            <a:r>
              <a:rPr lang="en" sz="2900">
                <a:solidFill>
                  <a:srgbClr val="000000"/>
                </a:solidFill>
                <a:latin typeface="Amatic SC"/>
                <a:ea typeface="Amatic SC"/>
                <a:cs typeface="Amatic SC"/>
                <a:sym typeface="Amatic SC"/>
              </a:rPr>
              <a:t> </a:t>
            </a:r>
            <a:endParaRPr sz="2900">
              <a:solidFill>
                <a:srgbClr val="000000"/>
              </a:solidFill>
              <a:latin typeface="Amatic SC"/>
              <a:ea typeface="Amatic SC"/>
              <a:cs typeface="Amatic SC"/>
              <a:sym typeface="Amatic SC"/>
            </a:endParaRPr>
          </a:p>
        </p:txBody>
      </p:sp>
      <p:pic>
        <p:nvPicPr>
          <p:cNvPr id="102" name="Google Shape;102;p18"/>
          <p:cNvPicPr preferRelativeResize="0"/>
          <p:nvPr/>
        </p:nvPicPr>
        <p:blipFill>
          <a:blip r:embed="rId3">
            <a:alphaModFix/>
          </a:blip>
          <a:stretch>
            <a:fillRect/>
          </a:stretch>
        </p:blipFill>
        <p:spPr>
          <a:xfrm>
            <a:off x="4777875" y="1093850"/>
            <a:ext cx="4054424" cy="308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08" name="Google Shape;108;p19"/>
          <p:cNvSpPr txBox="1"/>
          <p:nvPr>
            <p:ph idx="1" type="body"/>
          </p:nvPr>
        </p:nvSpPr>
        <p:spPr>
          <a:xfrm>
            <a:off x="311700" y="1228675"/>
            <a:ext cx="4652100" cy="33402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Font typeface="Amatic SC"/>
              <a:buChar char="-"/>
            </a:pPr>
            <a:r>
              <a:rPr lang="en" sz="2700">
                <a:latin typeface="Amatic SC"/>
                <a:ea typeface="Amatic SC"/>
                <a:cs typeface="Amatic SC"/>
                <a:sym typeface="Amatic SC"/>
              </a:rPr>
              <a:t>Calculating additional performance metrics </a:t>
            </a:r>
            <a:endParaRPr sz="2700">
              <a:latin typeface="Amatic SC"/>
              <a:ea typeface="Amatic SC"/>
              <a:cs typeface="Amatic SC"/>
              <a:sym typeface="Amatic SC"/>
            </a:endParaRPr>
          </a:p>
          <a:p>
            <a:pPr indent="-400050" lvl="0" marL="457200" rtl="0" algn="l">
              <a:spcBef>
                <a:spcPts val="0"/>
              </a:spcBef>
              <a:spcAft>
                <a:spcPts val="0"/>
              </a:spcAft>
              <a:buSzPts val="2700"/>
              <a:buFont typeface="Amatic SC"/>
              <a:buChar char="-"/>
            </a:pPr>
            <a:r>
              <a:rPr lang="en" sz="2700">
                <a:latin typeface="Amatic SC"/>
                <a:ea typeface="Amatic SC"/>
                <a:cs typeface="Amatic SC"/>
                <a:sym typeface="Amatic SC"/>
              </a:rPr>
              <a:t>Replacing NaN and inf values with 0 </a:t>
            </a:r>
            <a:endParaRPr sz="2700">
              <a:latin typeface="Amatic SC"/>
              <a:ea typeface="Amatic SC"/>
              <a:cs typeface="Amatic SC"/>
              <a:sym typeface="Amatic SC"/>
            </a:endParaRPr>
          </a:p>
          <a:p>
            <a:pPr indent="-400050" lvl="0" marL="457200" rtl="0" algn="l">
              <a:spcBef>
                <a:spcPts val="0"/>
              </a:spcBef>
              <a:spcAft>
                <a:spcPts val="0"/>
              </a:spcAft>
              <a:buSzPts val="2700"/>
              <a:buFont typeface="Amatic SC"/>
              <a:buChar char="-"/>
            </a:pPr>
            <a:r>
              <a:rPr lang="en" sz="2700">
                <a:latin typeface="Amatic SC"/>
                <a:ea typeface="Amatic SC"/>
                <a:cs typeface="Amatic SC"/>
                <a:sym typeface="Amatic SC"/>
              </a:rPr>
              <a:t>Identifying the influencing features impacting campaign performance</a:t>
            </a:r>
            <a:endParaRPr sz="2700">
              <a:latin typeface="Amatic SC"/>
              <a:ea typeface="Amatic SC"/>
              <a:cs typeface="Amatic SC"/>
              <a:sym typeface="Amatic SC"/>
            </a:endParaRPr>
          </a:p>
        </p:txBody>
      </p:sp>
      <p:pic>
        <p:nvPicPr>
          <p:cNvPr id="109" name="Google Shape;109;p19"/>
          <p:cNvPicPr preferRelativeResize="0"/>
          <p:nvPr/>
        </p:nvPicPr>
        <p:blipFill rotWithShape="1">
          <a:blip r:embed="rId3">
            <a:alphaModFix/>
          </a:blip>
          <a:srcRect b="55892" l="0" r="58607" t="0"/>
          <a:stretch/>
        </p:blipFill>
        <p:spPr>
          <a:xfrm>
            <a:off x="4572000" y="711075"/>
            <a:ext cx="4109751" cy="1053750"/>
          </a:xfrm>
          <a:prstGeom prst="rect">
            <a:avLst/>
          </a:prstGeom>
          <a:noFill/>
          <a:ln>
            <a:noFill/>
          </a:ln>
        </p:spPr>
      </p:pic>
      <p:pic>
        <p:nvPicPr>
          <p:cNvPr id="110" name="Google Shape;110;p19"/>
          <p:cNvPicPr preferRelativeResize="0"/>
          <p:nvPr/>
        </p:nvPicPr>
        <p:blipFill rotWithShape="1">
          <a:blip r:embed="rId3">
            <a:alphaModFix/>
          </a:blip>
          <a:srcRect b="0" l="78555" r="3334" t="48205"/>
          <a:stretch/>
        </p:blipFill>
        <p:spPr>
          <a:xfrm>
            <a:off x="6310675" y="1990006"/>
            <a:ext cx="2440175" cy="167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Influencing features</a:t>
            </a:r>
            <a:endParaRPr/>
          </a:p>
        </p:txBody>
      </p:sp>
      <p:pic>
        <p:nvPicPr>
          <p:cNvPr id="116" name="Google Shape;116;p20"/>
          <p:cNvPicPr preferRelativeResize="0"/>
          <p:nvPr/>
        </p:nvPicPr>
        <p:blipFill>
          <a:blip r:embed="rId3">
            <a:alphaModFix/>
          </a:blip>
          <a:stretch>
            <a:fillRect/>
          </a:stretch>
        </p:blipFill>
        <p:spPr>
          <a:xfrm>
            <a:off x="737300" y="1286950"/>
            <a:ext cx="7162274" cy="299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analysis</a:t>
            </a:r>
            <a:endParaRPr/>
          </a:p>
          <a:p>
            <a:pPr indent="0" lvl="0" marL="0" rtl="0" algn="l">
              <a:spcBef>
                <a:spcPts val="0"/>
              </a:spcBef>
              <a:spcAft>
                <a:spcPts val="0"/>
              </a:spcAft>
              <a:buNone/>
            </a:pPr>
            <a:r>
              <a:t/>
            </a:r>
            <a:endParaRPr/>
          </a:p>
        </p:txBody>
      </p:sp>
      <p:pic>
        <p:nvPicPr>
          <p:cNvPr id="122" name="Google Shape;122;p21"/>
          <p:cNvPicPr preferRelativeResize="0"/>
          <p:nvPr/>
        </p:nvPicPr>
        <p:blipFill>
          <a:blip r:embed="rId3">
            <a:alphaModFix/>
          </a:blip>
          <a:stretch>
            <a:fillRect/>
          </a:stretch>
        </p:blipFill>
        <p:spPr>
          <a:xfrm>
            <a:off x="402950" y="1159325"/>
            <a:ext cx="3751650" cy="3158950"/>
          </a:xfrm>
          <a:prstGeom prst="rect">
            <a:avLst/>
          </a:prstGeom>
          <a:noFill/>
          <a:ln>
            <a:noFill/>
          </a:ln>
        </p:spPr>
      </p:pic>
      <p:pic>
        <p:nvPicPr>
          <p:cNvPr id="123" name="Google Shape;123;p21"/>
          <p:cNvPicPr preferRelativeResize="0"/>
          <p:nvPr/>
        </p:nvPicPr>
        <p:blipFill>
          <a:blip r:embed="rId4">
            <a:alphaModFix/>
          </a:blip>
          <a:stretch>
            <a:fillRect/>
          </a:stretch>
        </p:blipFill>
        <p:spPr>
          <a:xfrm>
            <a:off x="5096950" y="1263775"/>
            <a:ext cx="2571600" cy="207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