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302" r:id="rId3"/>
    <p:sldId id="262" r:id="rId4"/>
    <p:sldId id="299" r:id="rId5"/>
    <p:sldId id="300" r:id="rId6"/>
    <p:sldId id="301" r:id="rId7"/>
    <p:sldId id="296" r:id="rId8"/>
    <p:sldId id="277" r:id="rId9"/>
    <p:sldId id="278" r:id="rId10"/>
    <p:sldId id="279" r:id="rId11"/>
    <p:sldId id="293" r:id="rId12"/>
    <p:sldId id="280" r:id="rId13"/>
    <p:sldId id="282" r:id="rId14"/>
    <p:sldId id="281" r:id="rId15"/>
    <p:sldId id="283" r:id="rId16"/>
    <p:sldId id="295" r:id="rId17"/>
    <p:sldId id="284" r:id="rId18"/>
    <p:sldId id="285" r:id="rId19"/>
    <p:sldId id="286" r:id="rId20"/>
    <p:sldId id="288" r:id="rId21"/>
    <p:sldId id="287" r:id="rId22"/>
    <p:sldId id="289" r:id="rId23"/>
    <p:sldId id="290" r:id="rId24"/>
    <p:sldId id="291" r:id="rId25"/>
    <p:sldId id="297" r:id="rId26"/>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7" d="100"/>
          <a:sy n="67" d="100"/>
        </p:scale>
        <p:origin x="558"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70EC87-EC6E-B396-2009-ADF8909B451C}"/>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FEA36803-847A-62C5-B521-542F7F0C65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AD8930FC-4F13-E644-B6E7-A82500BACBEF}"/>
              </a:ext>
            </a:extLst>
          </p:cNvPr>
          <p:cNvSpPr>
            <a:spLocks noGrp="1"/>
          </p:cNvSpPr>
          <p:nvPr>
            <p:ph type="dt" sz="half" idx="10"/>
          </p:nvPr>
        </p:nvSpPr>
        <p:spPr/>
        <p:txBody>
          <a:bodyPr/>
          <a:lstStyle/>
          <a:p>
            <a:fld id="{E13CC024-DCFD-495F-8D23-7681B098965E}" type="datetimeFigureOut">
              <a:rPr kumimoji="1" lang="ja-JP" altLang="en-US" smtClean="0"/>
              <a:t>2025/5/9</a:t>
            </a:fld>
            <a:endParaRPr kumimoji="1" lang="ja-JP" altLang="en-US"/>
          </a:p>
        </p:txBody>
      </p:sp>
      <p:sp>
        <p:nvSpPr>
          <p:cNvPr id="5" name="フッター プレースホルダー 4">
            <a:extLst>
              <a:ext uri="{FF2B5EF4-FFF2-40B4-BE49-F238E27FC236}">
                <a16:creationId xmlns:a16="http://schemas.microsoft.com/office/drawing/2014/main" id="{F2120590-6E1A-EC9F-EB54-47AAE842CB3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63F1E5E-618C-0C4B-C3E7-B5A1B1D8A405}"/>
              </a:ext>
            </a:extLst>
          </p:cNvPr>
          <p:cNvSpPr>
            <a:spLocks noGrp="1"/>
          </p:cNvSpPr>
          <p:nvPr>
            <p:ph type="sldNum" sz="quarter" idx="12"/>
          </p:nvPr>
        </p:nvSpPr>
        <p:spPr/>
        <p:txBody>
          <a:bodyPr/>
          <a:lstStyle/>
          <a:p>
            <a:fld id="{89033127-DEC1-4080-8436-BCE82E74056D}" type="slidenum">
              <a:rPr kumimoji="1" lang="ja-JP" altLang="en-US" smtClean="0"/>
              <a:t>‹#›</a:t>
            </a:fld>
            <a:endParaRPr kumimoji="1" lang="ja-JP" altLang="en-US"/>
          </a:p>
        </p:txBody>
      </p:sp>
    </p:spTree>
    <p:extLst>
      <p:ext uri="{BB962C8B-B14F-4D97-AF65-F5344CB8AC3E}">
        <p14:creationId xmlns:p14="http://schemas.microsoft.com/office/powerpoint/2010/main" val="102517134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5C5D866-FCED-4AEC-80F7-A015970D9BA3}"/>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660CFF47-CE7E-4EF5-E716-CB4330B8C4D6}"/>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C46213D-8770-F9A4-12AC-43E8B1A26C00}"/>
              </a:ext>
            </a:extLst>
          </p:cNvPr>
          <p:cNvSpPr>
            <a:spLocks noGrp="1"/>
          </p:cNvSpPr>
          <p:nvPr>
            <p:ph type="dt" sz="half" idx="10"/>
          </p:nvPr>
        </p:nvSpPr>
        <p:spPr/>
        <p:txBody>
          <a:bodyPr/>
          <a:lstStyle/>
          <a:p>
            <a:fld id="{E13CC024-DCFD-495F-8D23-7681B098965E}" type="datetimeFigureOut">
              <a:rPr kumimoji="1" lang="ja-JP" altLang="en-US" smtClean="0"/>
              <a:t>2025/5/9</a:t>
            </a:fld>
            <a:endParaRPr kumimoji="1" lang="ja-JP" altLang="en-US"/>
          </a:p>
        </p:txBody>
      </p:sp>
      <p:sp>
        <p:nvSpPr>
          <p:cNvPr id="5" name="フッター プレースホルダー 4">
            <a:extLst>
              <a:ext uri="{FF2B5EF4-FFF2-40B4-BE49-F238E27FC236}">
                <a16:creationId xmlns:a16="http://schemas.microsoft.com/office/drawing/2014/main" id="{86D1BDA6-E7FF-ECDE-A2A9-447D90518E0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EC14B30-BD26-F930-CF18-F08F767A163F}"/>
              </a:ext>
            </a:extLst>
          </p:cNvPr>
          <p:cNvSpPr>
            <a:spLocks noGrp="1"/>
          </p:cNvSpPr>
          <p:nvPr>
            <p:ph type="sldNum" sz="quarter" idx="12"/>
          </p:nvPr>
        </p:nvSpPr>
        <p:spPr/>
        <p:txBody>
          <a:bodyPr/>
          <a:lstStyle/>
          <a:p>
            <a:fld id="{89033127-DEC1-4080-8436-BCE82E74056D}" type="slidenum">
              <a:rPr kumimoji="1" lang="ja-JP" altLang="en-US" smtClean="0"/>
              <a:t>‹#›</a:t>
            </a:fld>
            <a:endParaRPr kumimoji="1" lang="ja-JP" altLang="en-US"/>
          </a:p>
        </p:txBody>
      </p:sp>
    </p:spTree>
    <p:extLst>
      <p:ext uri="{BB962C8B-B14F-4D97-AF65-F5344CB8AC3E}">
        <p14:creationId xmlns:p14="http://schemas.microsoft.com/office/powerpoint/2010/main" val="11017542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D63B5F43-7D8C-071D-D8D7-AC4687EEB629}"/>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116FE78D-FBA7-0FD3-5A7A-24A18A928525}"/>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96B3B59-3778-D43F-2BE5-D34436F1BCBD}"/>
              </a:ext>
            </a:extLst>
          </p:cNvPr>
          <p:cNvSpPr>
            <a:spLocks noGrp="1"/>
          </p:cNvSpPr>
          <p:nvPr>
            <p:ph type="dt" sz="half" idx="10"/>
          </p:nvPr>
        </p:nvSpPr>
        <p:spPr/>
        <p:txBody>
          <a:bodyPr/>
          <a:lstStyle/>
          <a:p>
            <a:fld id="{E13CC024-DCFD-495F-8D23-7681B098965E}" type="datetimeFigureOut">
              <a:rPr kumimoji="1" lang="ja-JP" altLang="en-US" smtClean="0"/>
              <a:t>2025/5/9</a:t>
            </a:fld>
            <a:endParaRPr kumimoji="1" lang="ja-JP" altLang="en-US"/>
          </a:p>
        </p:txBody>
      </p:sp>
      <p:sp>
        <p:nvSpPr>
          <p:cNvPr id="5" name="フッター プレースホルダー 4">
            <a:extLst>
              <a:ext uri="{FF2B5EF4-FFF2-40B4-BE49-F238E27FC236}">
                <a16:creationId xmlns:a16="http://schemas.microsoft.com/office/drawing/2014/main" id="{6BF2397C-D280-939D-8EBB-0E5A48C82B1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C5813931-FF58-D034-E00F-6B9B7D673EE9}"/>
              </a:ext>
            </a:extLst>
          </p:cNvPr>
          <p:cNvSpPr>
            <a:spLocks noGrp="1"/>
          </p:cNvSpPr>
          <p:nvPr>
            <p:ph type="sldNum" sz="quarter" idx="12"/>
          </p:nvPr>
        </p:nvSpPr>
        <p:spPr/>
        <p:txBody>
          <a:bodyPr/>
          <a:lstStyle/>
          <a:p>
            <a:fld id="{89033127-DEC1-4080-8436-BCE82E74056D}" type="slidenum">
              <a:rPr kumimoji="1" lang="ja-JP" altLang="en-US" smtClean="0"/>
              <a:t>‹#›</a:t>
            </a:fld>
            <a:endParaRPr kumimoji="1" lang="ja-JP" altLang="en-US"/>
          </a:p>
        </p:txBody>
      </p:sp>
    </p:spTree>
    <p:extLst>
      <p:ext uri="{BB962C8B-B14F-4D97-AF65-F5344CB8AC3E}">
        <p14:creationId xmlns:p14="http://schemas.microsoft.com/office/powerpoint/2010/main" val="33640161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8FD81A1-F1EE-6C2A-4005-74580E969047}"/>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CB9D81C-9B20-7840-1A53-2A02C8FB1B27}"/>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C23AEAB6-6D33-98D8-01C8-49C9BE68E2A2}"/>
              </a:ext>
            </a:extLst>
          </p:cNvPr>
          <p:cNvSpPr>
            <a:spLocks noGrp="1"/>
          </p:cNvSpPr>
          <p:nvPr>
            <p:ph type="dt" sz="half" idx="10"/>
          </p:nvPr>
        </p:nvSpPr>
        <p:spPr/>
        <p:txBody>
          <a:bodyPr/>
          <a:lstStyle/>
          <a:p>
            <a:fld id="{E13CC024-DCFD-495F-8D23-7681B098965E}" type="datetimeFigureOut">
              <a:rPr kumimoji="1" lang="ja-JP" altLang="en-US" smtClean="0"/>
              <a:t>2025/5/9</a:t>
            </a:fld>
            <a:endParaRPr kumimoji="1" lang="ja-JP" altLang="en-US"/>
          </a:p>
        </p:txBody>
      </p:sp>
      <p:sp>
        <p:nvSpPr>
          <p:cNvPr id="5" name="フッター プレースホルダー 4">
            <a:extLst>
              <a:ext uri="{FF2B5EF4-FFF2-40B4-BE49-F238E27FC236}">
                <a16:creationId xmlns:a16="http://schemas.microsoft.com/office/drawing/2014/main" id="{9EF0AC90-8B2F-A663-34A1-082F3E2D8AF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212293F4-762F-0F38-2368-07A44A8EB525}"/>
              </a:ext>
            </a:extLst>
          </p:cNvPr>
          <p:cNvSpPr>
            <a:spLocks noGrp="1"/>
          </p:cNvSpPr>
          <p:nvPr>
            <p:ph type="sldNum" sz="quarter" idx="12"/>
          </p:nvPr>
        </p:nvSpPr>
        <p:spPr/>
        <p:txBody>
          <a:bodyPr/>
          <a:lstStyle/>
          <a:p>
            <a:fld id="{89033127-DEC1-4080-8436-BCE82E74056D}" type="slidenum">
              <a:rPr kumimoji="1" lang="ja-JP" altLang="en-US" smtClean="0"/>
              <a:t>‹#›</a:t>
            </a:fld>
            <a:endParaRPr kumimoji="1" lang="ja-JP" altLang="en-US"/>
          </a:p>
        </p:txBody>
      </p:sp>
    </p:spTree>
    <p:extLst>
      <p:ext uri="{BB962C8B-B14F-4D97-AF65-F5344CB8AC3E}">
        <p14:creationId xmlns:p14="http://schemas.microsoft.com/office/powerpoint/2010/main" val="38481280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BFBA8E-770D-329E-80B3-442B8B6E1CE7}"/>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0D396CE0-E984-1BEF-68D1-F09671FB67F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7A282BF-4F47-F14F-779C-F63183979804}"/>
              </a:ext>
            </a:extLst>
          </p:cNvPr>
          <p:cNvSpPr>
            <a:spLocks noGrp="1"/>
          </p:cNvSpPr>
          <p:nvPr>
            <p:ph type="dt" sz="half" idx="10"/>
          </p:nvPr>
        </p:nvSpPr>
        <p:spPr/>
        <p:txBody>
          <a:bodyPr/>
          <a:lstStyle/>
          <a:p>
            <a:fld id="{E13CC024-DCFD-495F-8D23-7681B098965E}" type="datetimeFigureOut">
              <a:rPr kumimoji="1" lang="ja-JP" altLang="en-US" smtClean="0"/>
              <a:t>2025/5/9</a:t>
            </a:fld>
            <a:endParaRPr kumimoji="1" lang="ja-JP" altLang="en-US"/>
          </a:p>
        </p:txBody>
      </p:sp>
      <p:sp>
        <p:nvSpPr>
          <p:cNvPr id="5" name="フッター プレースホルダー 4">
            <a:extLst>
              <a:ext uri="{FF2B5EF4-FFF2-40B4-BE49-F238E27FC236}">
                <a16:creationId xmlns:a16="http://schemas.microsoft.com/office/drawing/2014/main" id="{BB9075E0-8934-CACC-DAB9-368B75EA49B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4349302-37E5-D36F-44C3-E5AF210738D2}"/>
              </a:ext>
            </a:extLst>
          </p:cNvPr>
          <p:cNvSpPr>
            <a:spLocks noGrp="1"/>
          </p:cNvSpPr>
          <p:nvPr>
            <p:ph type="sldNum" sz="quarter" idx="12"/>
          </p:nvPr>
        </p:nvSpPr>
        <p:spPr/>
        <p:txBody>
          <a:bodyPr/>
          <a:lstStyle/>
          <a:p>
            <a:fld id="{89033127-DEC1-4080-8436-BCE82E74056D}" type="slidenum">
              <a:rPr kumimoji="1" lang="ja-JP" altLang="en-US" smtClean="0"/>
              <a:t>‹#›</a:t>
            </a:fld>
            <a:endParaRPr kumimoji="1" lang="ja-JP" altLang="en-US"/>
          </a:p>
        </p:txBody>
      </p:sp>
    </p:spTree>
    <p:extLst>
      <p:ext uri="{BB962C8B-B14F-4D97-AF65-F5344CB8AC3E}">
        <p14:creationId xmlns:p14="http://schemas.microsoft.com/office/powerpoint/2010/main" val="39389337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08A1EEB-9B07-87D8-61B4-3637AF79DFA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06F81DF2-8BB2-F9B5-1989-5990BAF131BD}"/>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D0C135E4-8771-4BEC-CC21-A70E6733DE8F}"/>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BA35F7E-C53E-7F67-B8A6-826C474BBABD}"/>
              </a:ext>
            </a:extLst>
          </p:cNvPr>
          <p:cNvSpPr>
            <a:spLocks noGrp="1"/>
          </p:cNvSpPr>
          <p:nvPr>
            <p:ph type="dt" sz="half" idx="10"/>
          </p:nvPr>
        </p:nvSpPr>
        <p:spPr/>
        <p:txBody>
          <a:bodyPr/>
          <a:lstStyle/>
          <a:p>
            <a:fld id="{E13CC024-DCFD-495F-8D23-7681B098965E}" type="datetimeFigureOut">
              <a:rPr kumimoji="1" lang="ja-JP" altLang="en-US" smtClean="0"/>
              <a:t>2025/5/9</a:t>
            </a:fld>
            <a:endParaRPr kumimoji="1" lang="ja-JP" altLang="en-US"/>
          </a:p>
        </p:txBody>
      </p:sp>
      <p:sp>
        <p:nvSpPr>
          <p:cNvPr id="6" name="フッター プレースホルダー 5">
            <a:extLst>
              <a:ext uri="{FF2B5EF4-FFF2-40B4-BE49-F238E27FC236}">
                <a16:creationId xmlns:a16="http://schemas.microsoft.com/office/drawing/2014/main" id="{F6DFC90D-BB5C-C8DF-09BB-37D6CF610DE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22B134C0-7909-FB74-06A7-6B1C21D76FCD}"/>
              </a:ext>
            </a:extLst>
          </p:cNvPr>
          <p:cNvSpPr>
            <a:spLocks noGrp="1"/>
          </p:cNvSpPr>
          <p:nvPr>
            <p:ph type="sldNum" sz="quarter" idx="12"/>
          </p:nvPr>
        </p:nvSpPr>
        <p:spPr/>
        <p:txBody>
          <a:bodyPr/>
          <a:lstStyle/>
          <a:p>
            <a:fld id="{89033127-DEC1-4080-8436-BCE82E74056D}" type="slidenum">
              <a:rPr kumimoji="1" lang="ja-JP" altLang="en-US" smtClean="0"/>
              <a:t>‹#›</a:t>
            </a:fld>
            <a:endParaRPr kumimoji="1" lang="ja-JP" altLang="en-US"/>
          </a:p>
        </p:txBody>
      </p:sp>
    </p:spTree>
    <p:extLst>
      <p:ext uri="{BB962C8B-B14F-4D97-AF65-F5344CB8AC3E}">
        <p14:creationId xmlns:p14="http://schemas.microsoft.com/office/powerpoint/2010/main" val="30664693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63C4E97-A48E-9ADE-3E0A-C7A61AA9D22C}"/>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8F538A9-DDBF-8FF0-A9D6-009E5513C90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3837BC28-17DF-D024-4C78-6F3950CD6E2B}"/>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4124C328-BE3B-F9A0-EAF9-32620CDD762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2A3A1E6F-6B50-465A-C0BC-F1D98ABB474E}"/>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A3532E8-1AB0-2FB6-9E25-5A70494DF412}"/>
              </a:ext>
            </a:extLst>
          </p:cNvPr>
          <p:cNvSpPr>
            <a:spLocks noGrp="1"/>
          </p:cNvSpPr>
          <p:nvPr>
            <p:ph type="dt" sz="half" idx="10"/>
          </p:nvPr>
        </p:nvSpPr>
        <p:spPr/>
        <p:txBody>
          <a:bodyPr/>
          <a:lstStyle/>
          <a:p>
            <a:fld id="{E13CC024-DCFD-495F-8D23-7681B098965E}" type="datetimeFigureOut">
              <a:rPr kumimoji="1" lang="ja-JP" altLang="en-US" smtClean="0"/>
              <a:t>2025/5/9</a:t>
            </a:fld>
            <a:endParaRPr kumimoji="1" lang="ja-JP" altLang="en-US"/>
          </a:p>
        </p:txBody>
      </p:sp>
      <p:sp>
        <p:nvSpPr>
          <p:cNvPr id="8" name="フッター プレースホルダー 7">
            <a:extLst>
              <a:ext uri="{FF2B5EF4-FFF2-40B4-BE49-F238E27FC236}">
                <a16:creationId xmlns:a16="http://schemas.microsoft.com/office/drawing/2014/main" id="{23B81428-F75E-BBBA-4F06-135B3A80C9F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50129382-C37C-2704-1140-AD8AE10BAF22}"/>
              </a:ext>
            </a:extLst>
          </p:cNvPr>
          <p:cNvSpPr>
            <a:spLocks noGrp="1"/>
          </p:cNvSpPr>
          <p:nvPr>
            <p:ph type="sldNum" sz="quarter" idx="12"/>
          </p:nvPr>
        </p:nvSpPr>
        <p:spPr/>
        <p:txBody>
          <a:bodyPr/>
          <a:lstStyle/>
          <a:p>
            <a:fld id="{89033127-DEC1-4080-8436-BCE82E74056D}" type="slidenum">
              <a:rPr kumimoji="1" lang="ja-JP" altLang="en-US" smtClean="0"/>
              <a:t>‹#›</a:t>
            </a:fld>
            <a:endParaRPr kumimoji="1" lang="ja-JP" altLang="en-US"/>
          </a:p>
        </p:txBody>
      </p:sp>
    </p:spTree>
    <p:extLst>
      <p:ext uri="{BB962C8B-B14F-4D97-AF65-F5344CB8AC3E}">
        <p14:creationId xmlns:p14="http://schemas.microsoft.com/office/powerpoint/2010/main" val="38658708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466A4B2-D4D3-5FBC-B968-057E1B04835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F147842A-9118-BF0E-A8AF-761BD53CB147}"/>
              </a:ext>
            </a:extLst>
          </p:cNvPr>
          <p:cNvSpPr>
            <a:spLocks noGrp="1"/>
          </p:cNvSpPr>
          <p:nvPr>
            <p:ph type="dt" sz="half" idx="10"/>
          </p:nvPr>
        </p:nvSpPr>
        <p:spPr/>
        <p:txBody>
          <a:bodyPr/>
          <a:lstStyle/>
          <a:p>
            <a:fld id="{E13CC024-DCFD-495F-8D23-7681B098965E}" type="datetimeFigureOut">
              <a:rPr kumimoji="1" lang="ja-JP" altLang="en-US" smtClean="0"/>
              <a:t>2025/5/9</a:t>
            </a:fld>
            <a:endParaRPr kumimoji="1" lang="ja-JP" altLang="en-US"/>
          </a:p>
        </p:txBody>
      </p:sp>
      <p:sp>
        <p:nvSpPr>
          <p:cNvPr id="4" name="フッター プレースホルダー 3">
            <a:extLst>
              <a:ext uri="{FF2B5EF4-FFF2-40B4-BE49-F238E27FC236}">
                <a16:creationId xmlns:a16="http://schemas.microsoft.com/office/drawing/2014/main" id="{A585421C-F705-15B1-CD5B-734C8303A04C}"/>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86D34750-CA66-F560-C7F8-E4B051747EBD}"/>
              </a:ext>
            </a:extLst>
          </p:cNvPr>
          <p:cNvSpPr>
            <a:spLocks noGrp="1"/>
          </p:cNvSpPr>
          <p:nvPr>
            <p:ph type="sldNum" sz="quarter" idx="12"/>
          </p:nvPr>
        </p:nvSpPr>
        <p:spPr/>
        <p:txBody>
          <a:bodyPr/>
          <a:lstStyle/>
          <a:p>
            <a:fld id="{89033127-DEC1-4080-8436-BCE82E74056D}" type="slidenum">
              <a:rPr kumimoji="1" lang="ja-JP" altLang="en-US" smtClean="0"/>
              <a:t>‹#›</a:t>
            </a:fld>
            <a:endParaRPr kumimoji="1" lang="ja-JP" altLang="en-US"/>
          </a:p>
        </p:txBody>
      </p:sp>
    </p:spTree>
    <p:extLst>
      <p:ext uri="{BB962C8B-B14F-4D97-AF65-F5344CB8AC3E}">
        <p14:creationId xmlns:p14="http://schemas.microsoft.com/office/powerpoint/2010/main" val="2866078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D3D24DD3-C1F9-93D0-EF8F-D9B2F5944026}"/>
              </a:ext>
            </a:extLst>
          </p:cNvPr>
          <p:cNvSpPr>
            <a:spLocks noGrp="1"/>
          </p:cNvSpPr>
          <p:nvPr>
            <p:ph type="dt" sz="half" idx="10"/>
          </p:nvPr>
        </p:nvSpPr>
        <p:spPr/>
        <p:txBody>
          <a:bodyPr/>
          <a:lstStyle/>
          <a:p>
            <a:fld id="{E13CC024-DCFD-495F-8D23-7681B098965E}" type="datetimeFigureOut">
              <a:rPr kumimoji="1" lang="ja-JP" altLang="en-US" smtClean="0"/>
              <a:t>2025/5/9</a:t>
            </a:fld>
            <a:endParaRPr kumimoji="1" lang="ja-JP" altLang="en-US"/>
          </a:p>
        </p:txBody>
      </p:sp>
      <p:sp>
        <p:nvSpPr>
          <p:cNvPr id="3" name="フッター プレースホルダー 2">
            <a:extLst>
              <a:ext uri="{FF2B5EF4-FFF2-40B4-BE49-F238E27FC236}">
                <a16:creationId xmlns:a16="http://schemas.microsoft.com/office/drawing/2014/main" id="{A973C0A0-E07E-3D54-6925-AC3BDB71B339}"/>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697BBA8-26D3-0C14-C067-E156121B8350}"/>
              </a:ext>
            </a:extLst>
          </p:cNvPr>
          <p:cNvSpPr>
            <a:spLocks noGrp="1"/>
          </p:cNvSpPr>
          <p:nvPr>
            <p:ph type="sldNum" sz="quarter" idx="12"/>
          </p:nvPr>
        </p:nvSpPr>
        <p:spPr/>
        <p:txBody>
          <a:bodyPr/>
          <a:lstStyle/>
          <a:p>
            <a:fld id="{89033127-DEC1-4080-8436-BCE82E74056D}" type="slidenum">
              <a:rPr kumimoji="1" lang="ja-JP" altLang="en-US" smtClean="0"/>
              <a:t>‹#›</a:t>
            </a:fld>
            <a:endParaRPr kumimoji="1" lang="ja-JP" altLang="en-US"/>
          </a:p>
        </p:txBody>
      </p:sp>
    </p:spTree>
    <p:extLst>
      <p:ext uri="{BB962C8B-B14F-4D97-AF65-F5344CB8AC3E}">
        <p14:creationId xmlns:p14="http://schemas.microsoft.com/office/powerpoint/2010/main" val="39135606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7F38941-68CF-095B-6825-8ED2EA1F7193}"/>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C3FE51C5-EEA9-E6CF-9FC4-A7670751E96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BEE640C-BC89-40C9-06D8-53420571378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F37A6081-FDD5-7CAA-2B24-7EA01A6299BA}"/>
              </a:ext>
            </a:extLst>
          </p:cNvPr>
          <p:cNvSpPr>
            <a:spLocks noGrp="1"/>
          </p:cNvSpPr>
          <p:nvPr>
            <p:ph type="dt" sz="half" idx="10"/>
          </p:nvPr>
        </p:nvSpPr>
        <p:spPr/>
        <p:txBody>
          <a:bodyPr/>
          <a:lstStyle/>
          <a:p>
            <a:fld id="{E13CC024-DCFD-495F-8D23-7681B098965E}" type="datetimeFigureOut">
              <a:rPr kumimoji="1" lang="ja-JP" altLang="en-US" smtClean="0"/>
              <a:t>2025/5/9</a:t>
            </a:fld>
            <a:endParaRPr kumimoji="1" lang="ja-JP" altLang="en-US"/>
          </a:p>
        </p:txBody>
      </p:sp>
      <p:sp>
        <p:nvSpPr>
          <p:cNvPr id="6" name="フッター プレースホルダー 5">
            <a:extLst>
              <a:ext uri="{FF2B5EF4-FFF2-40B4-BE49-F238E27FC236}">
                <a16:creationId xmlns:a16="http://schemas.microsoft.com/office/drawing/2014/main" id="{555DFE86-8357-8CBC-FF5E-61E9A59F3B0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5BE5C7C-E061-EB2E-728D-FE51FF46410B}"/>
              </a:ext>
            </a:extLst>
          </p:cNvPr>
          <p:cNvSpPr>
            <a:spLocks noGrp="1"/>
          </p:cNvSpPr>
          <p:nvPr>
            <p:ph type="sldNum" sz="quarter" idx="12"/>
          </p:nvPr>
        </p:nvSpPr>
        <p:spPr/>
        <p:txBody>
          <a:bodyPr/>
          <a:lstStyle/>
          <a:p>
            <a:fld id="{89033127-DEC1-4080-8436-BCE82E74056D}" type="slidenum">
              <a:rPr kumimoji="1" lang="ja-JP" altLang="en-US" smtClean="0"/>
              <a:t>‹#›</a:t>
            </a:fld>
            <a:endParaRPr kumimoji="1" lang="ja-JP" altLang="en-US"/>
          </a:p>
        </p:txBody>
      </p:sp>
    </p:spTree>
    <p:extLst>
      <p:ext uri="{BB962C8B-B14F-4D97-AF65-F5344CB8AC3E}">
        <p14:creationId xmlns:p14="http://schemas.microsoft.com/office/powerpoint/2010/main" val="313480723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9107C1-8F37-FE58-9A80-8C5F2B26F0EF}"/>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C59091B6-B0A5-21C9-A957-47505D9F5B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02063E3D-5B23-A811-FA53-7CB499C0263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B44AAA2-65FB-EF8E-4A46-C62AC7D895F6}"/>
              </a:ext>
            </a:extLst>
          </p:cNvPr>
          <p:cNvSpPr>
            <a:spLocks noGrp="1"/>
          </p:cNvSpPr>
          <p:nvPr>
            <p:ph type="dt" sz="half" idx="10"/>
          </p:nvPr>
        </p:nvSpPr>
        <p:spPr/>
        <p:txBody>
          <a:bodyPr/>
          <a:lstStyle/>
          <a:p>
            <a:fld id="{E13CC024-DCFD-495F-8D23-7681B098965E}" type="datetimeFigureOut">
              <a:rPr kumimoji="1" lang="ja-JP" altLang="en-US" smtClean="0"/>
              <a:t>2025/5/9</a:t>
            </a:fld>
            <a:endParaRPr kumimoji="1" lang="ja-JP" altLang="en-US"/>
          </a:p>
        </p:txBody>
      </p:sp>
      <p:sp>
        <p:nvSpPr>
          <p:cNvPr id="6" name="フッター プレースホルダー 5">
            <a:extLst>
              <a:ext uri="{FF2B5EF4-FFF2-40B4-BE49-F238E27FC236}">
                <a16:creationId xmlns:a16="http://schemas.microsoft.com/office/drawing/2014/main" id="{92F1252A-47C7-3BFE-523C-8D9CB3C0EAB7}"/>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C5ED030-5ABD-4D6A-60F4-8C4BBB41BD41}"/>
              </a:ext>
            </a:extLst>
          </p:cNvPr>
          <p:cNvSpPr>
            <a:spLocks noGrp="1"/>
          </p:cNvSpPr>
          <p:nvPr>
            <p:ph type="sldNum" sz="quarter" idx="12"/>
          </p:nvPr>
        </p:nvSpPr>
        <p:spPr/>
        <p:txBody>
          <a:bodyPr/>
          <a:lstStyle/>
          <a:p>
            <a:fld id="{89033127-DEC1-4080-8436-BCE82E74056D}" type="slidenum">
              <a:rPr kumimoji="1" lang="ja-JP" altLang="en-US" smtClean="0"/>
              <a:t>‹#›</a:t>
            </a:fld>
            <a:endParaRPr kumimoji="1" lang="ja-JP" altLang="en-US"/>
          </a:p>
        </p:txBody>
      </p:sp>
    </p:spTree>
    <p:extLst>
      <p:ext uri="{BB962C8B-B14F-4D97-AF65-F5344CB8AC3E}">
        <p14:creationId xmlns:p14="http://schemas.microsoft.com/office/powerpoint/2010/main" val="286575743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EDB5E76F-B779-5AD4-BA19-B06708FC6FE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4CCC6C87-1084-3F2E-6A40-6EF1372036A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B6DDAC70-D31E-8975-55B3-B34120409AD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13CC024-DCFD-495F-8D23-7681B098965E}" type="datetimeFigureOut">
              <a:rPr kumimoji="1" lang="ja-JP" altLang="en-US" smtClean="0"/>
              <a:t>2025/5/9</a:t>
            </a:fld>
            <a:endParaRPr kumimoji="1" lang="ja-JP" altLang="en-US"/>
          </a:p>
        </p:txBody>
      </p:sp>
      <p:sp>
        <p:nvSpPr>
          <p:cNvPr id="5" name="フッター プレースホルダー 4">
            <a:extLst>
              <a:ext uri="{FF2B5EF4-FFF2-40B4-BE49-F238E27FC236}">
                <a16:creationId xmlns:a16="http://schemas.microsoft.com/office/drawing/2014/main" id="{C2E0A561-6FB9-9BE4-CBC8-ED6A0441C01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B6D4CDF-9969-446E-AFF2-03C156BAB0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9033127-DEC1-4080-8436-BCE82E74056D}" type="slidenum">
              <a:rPr kumimoji="1" lang="ja-JP" altLang="en-US" smtClean="0"/>
              <a:t>‹#›</a:t>
            </a:fld>
            <a:endParaRPr kumimoji="1" lang="ja-JP" altLang="en-US"/>
          </a:p>
        </p:txBody>
      </p:sp>
    </p:spTree>
    <p:extLst>
      <p:ext uri="{BB962C8B-B14F-4D97-AF65-F5344CB8AC3E}">
        <p14:creationId xmlns:p14="http://schemas.microsoft.com/office/powerpoint/2010/main" val="356027012"/>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E1BE8FF-65CF-ED42-42C3-8780F65595B6}"/>
              </a:ext>
            </a:extLst>
          </p:cNvPr>
          <p:cNvSpPr>
            <a:spLocks noGrp="1"/>
          </p:cNvSpPr>
          <p:nvPr>
            <p:ph type="ctrTitle"/>
          </p:nvPr>
        </p:nvSpPr>
        <p:spPr/>
        <p:txBody>
          <a:bodyPr/>
          <a:lstStyle/>
          <a:p>
            <a:r>
              <a:rPr kumimoji="1" lang="en-US" altLang="ja-JP" dirty="0"/>
              <a:t>JOAI 2025</a:t>
            </a:r>
            <a:r>
              <a:rPr lang="ja-JP" altLang="en-US" dirty="0"/>
              <a:t> 解法資料</a:t>
            </a:r>
            <a:endParaRPr kumimoji="1" lang="ja-JP" altLang="en-US" dirty="0"/>
          </a:p>
        </p:txBody>
      </p:sp>
      <p:sp>
        <p:nvSpPr>
          <p:cNvPr id="3" name="字幕 2">
            <a:extLst>
              <a:ext uri="{FF2B5EF4-FFF2-40B4-BE49-F238E27FC236}">
                <a16:creationId xmlns:a16="http://schemas.microsoft.com/office/drawing/2014/main" id="{31666D3B-4142-CBC3-B482-D1F57A7F12AC}"/>
              </a:ext>
            </a:extLst>
          </p:cNvPr>
          <p:cNvSpPr>
            <a:spLocks noGrp="1"/>
          </p:cNvSpPr>
          <p:nvPr>
            <p:ph type="subTitle" idx="1"/>
          </p:nvPr>
        </p:nvSpPr>
        <p:spPr/>
        <p:txBody>
          <a:bodyPr/>
          <a:lstStyle/>
          <a:p>
            <a:r>
              <a:rPr lang="ja-JP" altLang="en-US" dirty="0"/>
              <a:t>筑波大学附属駒場高等学校 </a:t>
            </a:r>
            <a:r>
              <a:rPr lang="en-US" altLang="ja-JP" dirty="0"/>
              <a:t>3</a:t>
            </a:r>
            <a:r>
              <a:rPr lang="ja-JP" altLang="en-US" dirty="0"/>
              <a:t>年 時田直哉</a:t>
            </a:r>
            <a:endParaRPr kumimoji="1" lang="ja-JP" altLang="en-US" dirty="0"/>
          </a:p>
        </p:txBody>
      </p:sp>
    </p:spTree>
    <p:extLst>
      <p:ext uri="{BB962C8B-B14F-4D97-AF65-F5344CB8AC3E}">
        <p14:creationId xmlns:p14="http://schemas.microsoft.com/office/powerpoint/2010/main" val="367903163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D442ADD-D560-9084-D163-B04C112E45B0}"/>
              </a:ext>
            </a:extLst>
          </p:cNvPr>
          <p:cNvSpPr>
            <a:spLocks noGrp="1"/>
          </p:cNvSpPr>
          <p:nvPr>
            <p:ph type="title"/>
          </p:nvPr>
        </p:nvSpPr>
        <p:spPr/>
        <p:txBody>
          <a:bodyPr/>
          <a:lstStyle/>
          <a:p>
            <a:r>
              <a:rPr kumimoji="1" lang="en-US" altLang="ja-JP" dirty="0"/>
              <a:t>Caption</a:t>
            </a:r>
            <a:endParaRPr kumimoji="1" lang="ja-JP" altLang="en-US" dirty="0"/>
          </a:p>
        </p:txBody>
      </p:sp>
      <p:sp>
        <p:nvSpPr>
          <p:cNvPr id="3" name="コンテンツ プレースホルダー 2">
            <a:extLst>
              <a:ext uri="{FF2B5EF4-FFF2-40B4-BE49-F238E27FC236}">
                <a16:creationId xmlns:a16="http://schemas.microsoft.com/office/drawing/2014/main" id="{F148EDD7-B689-7A1C-16A4-6AA5DC741D2C}"/>
              </a:ext>
            </a:extLst>
          </p:cNvPr>
          <p:cNvSpPr>
            <a:spLocks noGrp="1"/>
          </p:cNvSpPr>
          <p:nvPr>
            <p:ph idx="1"/>
          </p:nvPr>
        </p:nvSpPr>
        <p:spPr/>
        <p:txBody>
          <a:bodyPr/>
          <a:lstStyle/>
          <a:p>
            <a:r>
              <a:rPr kumimoji="1" lang="ja-JP" altLang="en-US" dirty="0"/>
              <a:t>殆どの文は以下のように定型文になっている</a:t>
            </a:r>
            <a:br>
              <a:rPr lang="en-US" altLang="ja-JP" dirty="0"/>
            </a:br>
            <a:r>
              <a:rPr lang="ja-JP" altLang="en-US" sz="2400" dirty="0"/>
              <a:t>例）</a:t>
            </a:r>
            <a:r>
              <a:rPr lang="en-US" altLang="ja-JP" sz="2400" dirty="0"/>
              <a:t>Thermal image shows a predominantly green area, indicating relatively uniform temperature.  A small, warmer (yellow/orange) section is visible at the right. Temperature range is 89-92</a:t>
            </a:r>
            <a:r>
              <a:rPr lang="ja-JP" altLang="en-US" sz="2400" dirty="0"/>
              <a:t>ﾂｰ</a:t>
            </a:r>
            <a:r>
              <a:rPr lang="en-US" altLang="ja-JP" sz="2400" dirty="0"/>
              <a:t>F.  Coordinates: 18</a:t>
            </a:r>
            <a:r>
              <a:rPr lang="ja-JP" altLang="en-US" sz="2400" dirty="0"/>
              <a:t>ﾂｰ</a:t>
            </a:r>
            <a:r>
              <a:rPr lang="en-US" altLang="ja-JP" sz="2400" dirty="0"/>
              <a:t>32'18"N, 73</a:t>
            </a:r>
            <a:r>
              <a:rPr lang="ja-JP" altLang="en-US" sz="2400" dirty="0"/>
              <a:t>ﾂｰ</a:t>
            </a:r>
            <a:r>
              <a:rPr lang="en-US" altLang="ja-JP" sz="2400" dirty="0"/>
              <a:t>43'32"E.</a:t>
            </a:r>
          </a:p>
          <a:p>
            <a:endParaRPr lang="en-US" altLang="ja-JP" sz="2400" dirty="0"/>
          </a:p>
          <a:p>
            <a:r>
              <a:rPr lang="ja-JP" altLang="en-US" sz="2400" dirty="0"/>
              <a:t>温度、色、座標の情報を抽出し、テーブルに追加した</a:t>
            </a:r>
            <a:endParaRPr lang="en-US" altLang="ja-JP" sz="2400" dirty="0"/>
          </a:p>
          <a:p>
            <a:endParaRPr kumimoji="1" lang="en-US" altLang="ja-JP" dirty="0"/>
          </a:p>
        </p:txBody>
      </p:sp>
    </p:spTree>
    <p:extLst>
      <p:ext uri="{BB962C8B-B14F-4D97-AF65-F5344CB8AC3E}">
        <p14:creationId xmlns:p14="http://schemas.microsoft.com/office/powerpoint/2010/main" val="33101710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7FF9F65-A5CB-328E-9FD3-2EB1329C71BB}"/>
              </a:ext>
            </a:extLst>
          </p:cNvPr>
          <p:cNvSpPr>
            <a:spLocks noGrp="1"/>
          </p:cNvSpPr>
          <p:nvPr>
            <p:ph type="title"/>
          </p:nvPr>
        </p:nvSpPr>
        <p:spPr/>
        <p:txBody>
          <a:bodyPr/>
          <a:lstStyle/>
          <a:p>
            <a:r>
              <a:rPr kumimoji="1" lang="en-US" altLang="ja-JP" dirty="0"/>
              <a:t>Caption</a:t>
            </a:r>
            <a:endParaRPr kumimoji="1" lang="ja-JP" altLang="en-US" dirty="0"/>
          </a:p>
        </p:txBody>
      </p:sp>
      <p:pic>
        <p:nvPicPr>
          <p:cNvPr id="5" name="コンテンツ プレースホルダー 4" descr="グラフ, 散布図&#10;&#10;AI によって生成されたコンテンツは間違っている可能性があります。">
            <a:extLst>
              <a:ext uri="{FF2B5EF4-FFF2-40B4-BE49-F238E27FC236}">
                <a16:creationId xmlns:a16="http://schemas.microsoft.com/office/drawing/2014/main" id="{BC591DE4-4D68-D9EA-B4AB-ED7CD3D42CA1}"/>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96000" y="1854653"/>
            <a:ext cx="5439172" cy="4351338"/>
          </a:xfrm>
        </p:spPr>
      </p:pic>
      <p:sp>
        <p:nvSpPr>
          <p:cNvPr id="6" name="テキスト ボックス 5">
            <a:extLst>
              <a:ext uri="{FF2B5EF4-FFF2-40B4-BE49-F238E27FC236}">
                <a16:creationId xmlns:a16="http://schemas.microsoft.com/office/drawing/2014/main" id="{8914129C-96EC-F84F-AC12-DC35193F3D9D}"/>
              </a:ext>
            </a:extLst>
          </p:cNvPr>
          <p:cNvSpPr txBox="1"/>
          <p:nvPr/>
        </p:nvSpPr>
        <p:spPr>
          <a:xfrm>
            <a:off x="747486" y="1690688"/>
            <a:ext cx="4971143" cy="2246769"/>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800" dirty="0"/>
              <a:t>右図は</a:t>
            </a:r>
            <a:r>
              <a:rPr kumimoji="1" lang="en-US" altLang="ja-JP" sz="2800" dirty="0"/>
              <a:t>Caption</a:t>
            </a:r>
            <a:r>
              <a:rPr kumimoji="1" lang="ja-JP" altLang="en-US" sz="2800" dirty="0"/>
              <a:t>から抽出した温度による散布図</a:t>
            </a:r>
            <a:endParaRPr kumimoji="1" lang="en-US" altLang="ja-JP" sz="2800" dirty="0"/>
          </a:p>
          <a:p>
            <a:pPr marL="285750" indent="-285750">
              <a:buFont typeface="Arial" panose="020B0604020202020204" pitchFamily="34" charset="0"/>
              <a:buChar char="•"/>
            </a:pPr>
            <a:endParaRPr lang="en-US" altLang="ja-JP" sz="2800" dirty="0"/>
          </a:p>
          <a:p>
            <a:pPr marL="285750" indent="-285750">
              <a:buFont typeface="Arial" panose="020B0604020202020204" pitchFamily="34" charset="0"/>
              <a:buChar char="•"/>
            </a:pPr>
            <a:r>
              <a:rPr kumimoji="1" lang="ja-JP" altLang="en-US" sz="2800" dirty="0"/>
              <a:t>多分重要な特徴量だ</a:t>
            </a:r>
            <a:r>
              <a:rPr lang="ja-JP" altLang="en-US" sz="2800" dirty="0"/>
              <a:t>と考えた</a:t>
            </a:r>
            <a:endParaRPr kumimoji="1" lang="ja-JP" altLang="en-US" sz="2800" dirty="0"/>
          </a:p>
        </p:txBody>
      </p:sp>
    </p:spTree>
    <p:extLst>
      <p:ext uri="{BB962C8B-B14F-4D97-AF65-F5344CB8AC3E}">
        <p14:creationId xmlns:p14="http://schemas.microsoft.com/office/powerpoint/2010/main" val="32424801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6B3EAF-BFF8-6135-DAA6-07FDC6D36A70}"/>
              </a:ext>
            </a:extLst>
          </p:cNvPr>
          <p:cNvSpPr>
            <a:spLocks noGrp="1"/>
          </p:cNvSpPr>
          <p:nvPr>
            <p:ph type="title"/>
          </p:nvPr>
        </p:nvSpPr>
        <p:spPr/>
        <p:txBody>
          <a:bodyPr/>
          <a:lstStyle/>
          <a:p>
            <a:r>
              <a:rPr kumimoji="1" lang="ja-JP" altLang="en-US" dirty="0"/>
              <a:t>画像</a:t>
            </a:r>
          </a:p>
        </p:txBody>
      </p:sp>
      <p:sp>
        <p:nvSpPr>
          <p:cNvPr id="3" name="コンテンツ プレースホルダー 2">
            <a:extLst>
              <a:ext uri="{FF2B5EF4-FFF2-40B4-BE49-F238E27FC236}">
                <a16:creationId xmlns:a16="http://schemas.microsoft.com/office/drawing/2014/main" id="{A9E4294B-1DEA-D900-ED7B-AEA0A03F9DD2}"/>
              </a:ext>
            </a:extLst>
          </p:cNvPr>
          <p:cNvSpPr>
            <a:spLocks noGrp="1"/>
          </p:cNvSpPr>
          <p:nvPr>
            <p:ph idx="1"/>
          </p:nvPr>
        </p:nvSpPr>
        <p:spPr/>
        <p:txBody>
          <a:bodyPr>
            <a:normAutofit/>
          </a:bodyPr>
          <a:lstStyle/>
          <a:p>
            <a:r>
              <a:rPr kumimoji="1" lang="en-US" altLang="ja-JP" dirty="0"/>
              <a:t>RGB</a:t>
            </a:r>
            <a:r>
              <a:rPr kumimoji="1" lang="ja-JP" altLang="en-US" dirty="0"/>
              <a:t>画像単体の</a:t>
            </a:r>
            <a:r>
              <a:rPr kumimoji="1" lang="en-US" altLang="ja-JP" dirty="0" err="1"/>
              <a:t>ResNet</a:t>
            </a:r>
            <a:r>
              <a:rPr kumimoji="1" lang="ja-JP" altLang="en-US" dirty="0"/>
              <a:t>で</a:t>
            </a:r>
            <a:r>
              <a:rPr kumimoji="1" lang="en-US" altLang="ja-JP" dirty="0"/>
              <a:t>CV: 0.94</a:t>
            </a:r>
            <a:r>
              <a:rPr kumimoji="1" lang="ja-JP" altLang="en-US" dirty="0"/>
              <a:t>程度</a:t>
            </a:r>
            <a:endParaRPr kumimoji="1" lang="en-US" altLang="ja-JP" dirty="0"/>
          </a:p>
          <a:p>
            <a:r>
              <a:rPr lang="en-US" altLang="ja-JP" dirty="0"/>
              <a:t>RGB</a:t>
            </a:r>
            <a:r>
              <a:rPr lang="ja-JP" altLang="en-US" dirty="0"/>
              <a:t>画像のみでは温度の分布をとらえづらいと考え、雰囲気</a:t>
            </a:r>
            <a:r>
              <a:rPr lang="en-US" altLang="ja-JP" dirty="0"/>
              <a:t>(Rainbow</a:t>
            </a:r>
            <a:r>
              <a:rPr lang="ja-JP" altLang="en-US" dirty="0"/>
              <a:t>と呼ばれる色の付け方らしい</a:t>
            </a:r>
            <a:r>
              <a:rPr lang="en-US" altLang="ja-JP" dirty="0"/>
              <a:t>)</a:t>
            </a:r>
            <a:r>
              <a:rPr lang="ja-JP" altLang="en-US" dirty="0"/>
              <a:t>で温度に変換した</a:t>
            </a:r>
            <a:br>
              <a:rPr lang="en-US" altLang="ja-JP" dirty="0"/>
            </a:br>
            <a:endParaRPr lang="en-US" altLang="ja-JP" dirty="0"/>
          </a:p>
          <a:p>
            <a:endParaRPr lang="en-US" altLang="ja-JP" dirty="0"/>
          </a:p>
          <a:p>
            <a:endParaRPr lang="en-US" altLang="ja-JP" dirty="0"/>
          </a:p>
          <a:p>
            <a:endParaRPr kumimoji="1" lang="en-US" altLang="ja-JP" dirty="0"/>
          </a:p>
          <a:p>
            <a:endParaRPr lang="en-US" altLang="ja-JP" dirty="0"/>
          </a:p>
          <a:p>
            <a:r>
              <a:rPr kumimoji="1" lang="ja-JP" altLang="en-US" dirty="0"/>
              <a:t>温度に変換した画像の統計情報をテーブルに追加した</a:t>
            </a:r>
          </a:p>
        </p:txBody>
      </p:sp>
      <p:pic>
        <p:nvPicPr>
          <p:cNvPr id="5" name="図 4" descr="魚, オウム が含まれている画像&#10;&#10;AI によって生成されたコンテンツは間違っている可能性があります。">
            <a:extLst>
              <a:ext uri="{FF2B5EF4-FFF2-40B4-BE49-F238E27FC236}">
                <a16:creationId xmlns:a16="http://schemas.microsoft.com/office/drawing/2014/main" id="{B06C12F2-3807-DD26-5D21-2E8A795D3A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81743" y="3313307"/>
            <a:ext cx="2133600" cy="2133600"/>
          </a:xfrm>
          <a:prstGeom prst="rect">
            <a:avLst/>
          </a:prstGeom>
        </p:spPr>
      </p:pic>
      <p:pic>
        <p:nvPicPr>
          <p:cNvPr id="7" name="図 6" descr="白黒の写真&#10;&#10;AI によって生成されたコンテンツは間違っている可能性があります。">
            <a:extLst>
              <a:ext uri="{FF2B5EF4-FFF2-40B4-BE49-F238E27FC236}">
                <a16:creationId xmlns:a16="http://schemas.microsoft.com/office/drawing/2014/main" id="{4244B8BA-5413-77E7-8EC3-EC40D7AFDD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58886" y="3313307"/>
            <a:ext cx="2133600" cy="2133600"/>
          </a:xfrm>
          <a:prstGeom prst="rect">
            <a:avLst/>
          </a:prstGeom>
        </p:spPr>
      </p:pic>
    </p:spTree>
    <p:extLst>
      <p:ext uri="{BB962C8B-B14F-4D97-AF65-F5344CB8AC3E}">
        <p14:creationId xmlns:p14="http://schemas.microsoft.com/office/powerpoint/2010/main" val="221494388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41BEAF-8A8D-96D4-B856-9F172D0BDB57}"/>
              </a:ext>
            </a:extLst>
          </p:cNvPr>
          <p:cNvSpPr>
            <a:spLocks noGrp="1"/>
          </p:cNvSpPr>
          <p:nvPr>
            <p:ph type="title"/>
          </p:nvPr>
        </p:nvSpPr>
        <p:spPr>
          <a:xfrm>
            <a:off x="831850" y="2939492"/>
            <a:ext cx="10515600" cy="979016"/>
          </a:xfrm>
        </p:spPr>
        <p:txBody>
          <a:bodyPr/>
          <a:lstStyle/>
          <a:p>
            <a:r>
              <a:rPr kumimoji="1" lang="ja-JP" altLang="en-US" dirty="0"/>
              <a:t>モデルの学習</a:t>
            </a:r>
          </a:p>
        </p:txBody>
      </p:sp>
      <p:sp>
        <p:nvSpPr>
          <p:cNvPr id="3" name="テキスト プレースホルダー 2">
            <a:extLst>
              <a:ext uri="{FF2B5EF4-FFF2-40B4-BE49-F238E27FC236}">
                <a16:creationId xmlns:a16="http://schemas.microsoft.com/office/drawing/2014/main" id="{BFEC812B-20C0-DFDA-C65A-C3DAD3C0D888}"/>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7128831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D497E7E-D3B2-0938-DDEC-2CCBE52A53AD}"/>
              </a:ext>
            </a:extLst>
          </p:cNvPr>
          <p:cNvSpPr>
            <a:spLocks noGrp="1"/>
          </p:cNvSpPr>
          <p:nvPr>
            <p:ph type="title"/>
          </p:nvPr>
        </p:nvSpPr>
        <p:spPr/>
        <p:txBody>
          <a:bodyPr/>
          <a:lstStyle/>
          <a:p>
            <a:r>
              <a:rPr kumimoji="1" lang="ja-JP" altLang="en-US" dirty="0"/>
              <a:t>テーブル系</a:t>
            </a:r>
          </a:p>
        </p:txBody>
      </p:sp>
      <p:sp>
        <p:nvSpPr>
          <p:cNvPr id="3" name="コンテンツ プレースホルダー 2">
            <a:extLst>
              <a:ext uri="{FF2B5EF4-FFF2-40B4-BE49-F238E27FC236}">
                <a16:creationId xmlns:a16="http://schemas.microsoft.com/office/drawing/2014/main" id="{9D811686-31F6-DA13-4525-578E34744148}"/>
              </a:ext>
            </a:extLst>
          </p:cNvPr>
          <p:cNvSpPr>
            <a:spLocks noGrp="1"/>
          </p:cNvSpPr>
          <p:nvPr>
            <p:ph idx="1"/>
          </p:nvPr>
        </p:nvSpPr>
        <p:spPr/>
        <p:txBody>
          <a:bodyPr/>
          <a:lstStyle/>
          <a:p>
            <a:r>
              <a:rPr kumimoji="1" lang="en-US" altLang="ja-JP" dirty="0" err="1"/>
              <a:t>LightGBM</a:t>
            </a:r>
            <a:r>
              <a:rPr kumimoji="1" lang="en-US" altLang="ja-JP" dirty="0"/>
              <a:t>, </a:t>
            </a:r>
            <a:r>
              <a:rPr kumimoji="1" lang="en-US" altLang="ja-JP" dirty="0" err="1"/>
              <a:t>XGBoost</a:t>
            </a:r>
            <a:r>
              <a:rPr kumimoji="1" lang="en-US" altLang="ja-JP" dirty="0"/>
              <a:t>, </a:t>
            </a:r>
            <a:r>
              <a:rPr kumimoji="1" lang="en-US" altLang="ja-JP" dirty="0" err="1"/>
              <a:t>CatBoost</a:t>
            </a:r>
            <a:r>
              <a:rPr kumimoji="1" lang="en-US" altLang="ja-JP" dirty="0"/>
              <a:t>, NN, </a:t>
            </a:r>
            <a:r>
              <a:rPr kumimoji="1" lang="en-US" altLang="ja-JP" dirty="0" err="1"/>
              <a:t>TabNet</a:t>
            </a:r>
            <a:r>
              <a:rPr lang="en-US" altLang="ja-JP" dirty="0"/>
              <a:t>, SVM, </a:t>
            </a:r>
            <a:r>
              <a:rPr lang="en-US" altLang="ja-JP" dirty="0" err="1"/>
              <a:t>RandomForest</a:t>
            </a:r>
            <a:r>
              <a:rPr lang="ja-JP" altLang="en-US" dirty="0"/>
              <a:t>などを試した</a:t>
            </a:r>
            <a:endParaRPr lang="en-US" altLang="ja-JP" dirty="0"/>
          </a:p>
          <a:p>
            <a:endParaRPr kumimoji="1" lang="en-US" altLang="ja-JP" dirty="0"/>
          </a:p>
          <a:p>
            <a:r>
              <a:rPr lang="ja-JP" altLang="en-US" dirty="0"/>
              <a:t>入力は基本的に以下のものを用いた</a:t>
            </a:r>
            <a:br>
              <a:rPr lang="en-US" altLang="ja-JP" dirty="0"/>
            </a:br>
            <a:r>
              <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rPr>
              <a:t>MQ8</a:t>
            </a:r>
            <a:r>
              <a:rPr lang="en-US" altLang="ja-JP" dirty="0"/>
              <a:t> </a:t>
            </a:r>
            <a:r>
              <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rPr>
              <a:t>MQ5</a:t>
            </a:r>
            <a:r>
              <a:rPr lang="en-US" altLang="ja-JP" dirty="0"/>
              <a:t> </a:t>
            </a:r>
            <a:r>
              <a:rPr lang="en-US" altLang="ja-JP" sz="1800" b="0" i="0" u="none" strike="noStrike" dirty="0" err="1">
                <a:solidFill>
                  <a:srgbClr val="000000"/>
                </a:solidFill>
                <a:effectLst/>
                <a:latin typeface="游ゴシック" panose="020B0400000000000000" pitchFamily="50" charset="-128"/>
                <a:ea typeface="游ゴシック" panose="020B0400000000000000" pitchFamily="50" charset="-128"/>
              </a:rPr>
              <a:t>temp_min</a:t>
            </a:r>
            <a:r>
              <a:rPr lang="en-US" altLang="ja-JP" dirty="0"/>
              <a:t> </a:t>
            </a:r>
            <a:r>
              <a:rPr lang="en-US" altLang="ja-JP" sz="1800" b="0" i="0" u="none" strike="noStrike" dirty="0" err="1">
                <a:solidFill>
                  <a:srgbClr val="000000"/>
                </a:solidFill>
                <a:effectLst/>
                <a:latin typeface="游ゴシック" panose="020B0400000000000000" pitchFamily="50" charset="-128"/>
                <a:ea typeface="游ゴシック" panose="020B0400000000000000" pitchFamily="50" charset="-128"/>
              </a:rPr>
              <a:t>temp_max</a:t>
            </a:r>
            <a:r>
              <a:rPr lang="en-US" altLang="ja-JP" dirty="0"/>
              <a:t> </a:t>
            </a:r>
            <a:r>
              <a:rPr lang="en-US" altLang="ja-JP" sz="1800" b="0" i="0" u="none" strike="noStrike" dirty="0" err="1">
                <a:solidFill>
                  <a:srgbClr val="000000"/>
                </a:solidFill>
                <a:effectLst/>
                <a:latin typeface="游ゴシック" panose="020B0400000000000000" pitchFamily="50" charset="-128"/>
                <a:ea typeface="游ゴシック" panose="020B0400000000000000" pitchFamily="50" charset="-128"/>
              </a:rPr>
              <a:t>temp_unit</a:t>
            </a:r>
            <a:r>
              <a:rPr lang="en-US" altLang="ja-JP" dirty="0"/>
              <a:t> </a:t>
            </a:r>
            <a:r>
              <a:rPr lang="en-US" altLang="ja-JP" sz="1800" b="0" i="0" u="none" strike="noStrike" dirty="0" err="1">
                <a:solidFill>
                  <a:srgbClr val="000000"/>
                </a:solidFill>
                <a:effectLst/>
                <a:latin typeface="游ゴシック" panose="020B0400000000000000" pitchFamily="50" charset="-128"/>
                <a:ea typeface="游ゴシック" panose="020B0400000000000000" pitchFamily="50" charset="-128"/>
              </a:rPr>
              <a:t>has_coordinates</a:t>
            </a:r>
            <a:r>
              <a:rPr lang="ja-JP" altLang="en-US" sz="1800" dirty="0">
                <a:solidFill>
                  <a:srgbClr val="000000"/>
                </a:solidFill>
                <a:latin typeface="游ゴシック" panose="020B0400000000000000" pitchFamily="50" charset="-128"/>
                <a:ea typeface="游ゴシック" panose="020B0400000000000000" pitchFamily="50" charset="-128"/>
              </a:rPr>
              <a:t> </a:t>
            </a:r>
            <a:r>
              <a:rPr lang="en-US" altLang="ja-JP" sz="1800" b="0" i="0" u="none" strike="noStrike" dirty="0" err="1">
                <a:solidFill>
                  <a:srgbClr val="000000"/>
                </a:solidFill>
                <a:effectLst/>
                <a:latin typeface="游ゴシック" panose="020B0400000000000000" pitchFamily="50" charset="-128"/>
                <a:ea typeface="游ゴシック" panose="020B0400000000000000" pitchFamily="50" charset="-128"/>
              </a:rPr>
              <a:t>has_color</a:t>
            </a:r>
            <a:r>
              <a:rPr lang="en-US" altLang="ja-JP" dirty="0"/>
              <a:t> </a:t>
            </a:r>
            <a:r>
              <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rPr>
              <a:t>colors</a:t>
            </a:r>
            <a:r>
              <a:rPr lang="en-US" altLang="ja-JP" dirty="0"/>
              <a:t> </a:t>
            </a:r>
            <a:r>
              <a:rPr lang="en-US" altLang="ja-JP" sz="1800" b="0" i="0" u="none" strike="noStrike" dirty="0" err="1">
                <a:solidFill>
                  <a:srgbClr val="000000"/>
                </a:solidFill>
                <a:effectLst/>
                <a:latin typeface="游ゴシック" panose="020B0400000000000000" pitchFamily="50" charset="-128"/>
                <a:ea typeface="游ゴシック" panose="020B0400000000000000" pitchFamily="50" charset="-128"/>
              </a:rPr>
              <a:t>color_count</a:t>
            </a:r>
            <a:r>
              <a:rPr lang="en-US" altLang="ja-JP" dirty="0"/>
              <a:t> </a:t>
            </a:r>
            <a:r>
              <a:rPr lang="en-US" altLang="ja-JP" sz="1800" b="0" i="0" u="none" strike="noStrike" dirty="0" err="1">
                <a:solidFill>
                  <a:srgbClr val="000000"/>
                </a:solidFill>
                <a:effectLst/>
                <a:latin typeface="游ゴシック" panose="020B0400000000000000" pitchFamily="50" charset="-128"/>
                <a:ea typeface="游ゴシック" panose="020B0400000000000000" pitchFamily="50" charset="-128"/>
              </a:rPr>
              <a:t>primary_color</a:t>
            </a:r>
            <a:r>
              <a:rPr lang="en-US" altLang="ja-JP" dirty="0"/>
              <a:t> </a:t>
            </a:r>
            <a:r>
              <a:rPr lang="en-US" altLang="ja-JP" sz="1800" b="0" i="0" u="none" strike="noStrike" dirty="0" err="1">
                <a:solidFill>
                  <a:srgbClr val="000000"/>
                </a:solidFill>
                <a:effectLst/>
                <a:latin typeface="游ゴシック" panose="020B0400000000000000" pitchFamily="50" charset="-128"/>
                <a:ea typeface="游ゴシック" panose="020B0400000000000000" pitchFamily="50" charset="-128"/>
              </a:rPr>
              <a:t>has_red</a:t>
            </a:r>
            <a:r>
              <a:rPr lang="en-US" altLang="ja-JP" dirty="0"/>
              <a:t> </a:t>
            </a:r>
            <a:r>
              <a:rPr lang="en-US" altLang="ja-JP" sz="1800" b="0" i="0" u="none" strike="noStrike" dirty="0" err="1">
                <a:solidFill>
                  <a:srgbClr val="000000"/>
                </a:solidFill>
                <a:effectLst/>
                <a:latin typeface="游ゴシック" panose="020B0400000000000000" pitchFamily="50" charset="-128"/>
                <a:ea typeface="游ゴシック" panose="020B0400000000000000" pitchFamily="50" charset="-128"/>
              </a:rPr>
              <a:t>has_blue</a:t>
            </a:r>
            <a:r>
              <a:rPr lang="en-US" altLang="ja-JP" dirty="0"/>
              <a:t> </a:t>
            </a:r>
            <a:r>
              <a:rPr lang="en-US" altLang="ja-JP" sz="1800" b="0" i="0" u="none" strike="noStrike" dirty="0" err="1">
                <a:solidFill>
                  <a:srgbClr val="000000"/>
                </a:solidFill>
                <a:effectLst/>
                <a:latin typeface="游ゴシック" panose="020B0400000000000000" pitchFamily="50" charset="-128"/>
                <a:ea typeface="游ゴシック" panose="020B0400000000000000" pitchFamily="50" charset="-128"/>
              </a:rPr>
              <a:t>has_green</a:t>
            </a:r>
            <a:r>
              <a:rPr lang="en-US" altLang="ja-JP" dirty="0"/>
              <a:t> </a:t>
            </a:r>
            <a:r>
              <a:rPr lang="en-US" altLang="ja-JP" sz="1800" b="0" i="0" u="none" strike="noStrike" dirty="0" err="1">
                <a:solidFill>
                  <a:srgbClr val="000000"/>
                </a:solidFill>
                <a:effectLst/>
                <a:latin typeface="游ゴシック" panose="020B0400000000000000" pitchFamily="50" charset="-128"/>
                <a:ea typeface="游ゴシック" panose="020B0400000000000000" pitchFamily="50" charset="-128"/>
              </a:rPr>
              <a:t>has_yellow</a:t>
            </a:r>
            <a:r>
              <a:rPr lang="en-US" altLang="ja-JP" dirty="0"/>
              <a:t> </a:t>
            </a:r>
            <a:r>
              <a:rPr lang="en-US" altLang="ja-JP" sz="1800" b="0" i="0" u="none" strike="noStrike" dirty="0" err="1">
                <a:solidFill>
                  <a:srgbClr val="000000"/>
                </a:solidFill>
                <a:effectLst/>
                <a:latin typeface="游ゴシック" panose="020B0400000000000000" pitchFamily="50" charset="-128"/>
                <a:ea typeface="游ゴシック" panose="020B0400000000000000" pitchFamily="50" charset="-128"/>
              </a:rPr>
              <a:t>has_orange</a:t>
            </a:r>
            <a:r>
              <a:rPr lang="en-US" altLang="ja-JP" dirty="0"/>
              <a:t> </a:t>
            </a:r>
            <a:r>
              <a:rPr lang="en-US" altLang="ja-JP" sz="1800" b="0" i="0" u="none" strike="noStrike" dirty="0" err="1">
                <a:solidFill>
                  <a:srgbClr val="000000"/>
                </a:solidFill>
                <a:effectLst/>
                <a:latin typeface="游ゴシック" panose="020B0400000000000000" pitchFamily="50" charset="-128"/>
                <a:ea typeface="游ゴシック" panose="020B0400000000000000" pitchFamily="50" charset="-128"/>
              </a:rPr>
              <a:t>has_dark</a:t>
            </a:r>
            <a:r>
              <a:rPr lang="en-US" altLang="ja-JP" dirty="0"/>
              <a:t> </a:t>
            </a:r>
            <a:r>
              <a:rPr lang="en-US" altLang="ja-JP" sz="1800" dirty="0"/>
              <a:t>(</a:t>
            </a:r>
            <a:r>
              <a:rPr lang="en-US" altLang="ja-JP" sz="1800" b="0" i="0" u="none" strike="noStrike" dirty="0" err="1">
                <a:solidFill>
                  <a:srgbClr val="000000"/>
                </a:solidFill>
                <a:effectLst/>
                <a:latin typeface="游ゴシック" panose="020B0400000000000000" pitchFamily="50" charset="-128"/>
                <a:ea typeface="游ゴシック" panose="020B0400000000000000" pitchFamily="50" charset="-128"/>
              </a:rPr>
              <a:t>clip_sim_caption</a:t>
            </a:r>
            <a:r>
              <a:rPr lang="en-US" altLang="ja-JP" dirty="0"/>
              <a:t> </a:t>
            </a:r>
            <a:r>
              <a:rPr lang="en-US" altLang="ja-JP" sz="1800" b="0" i="0" u="none" strike="noStrike" dirty="0" err="1">
                <a:solidFill>
                  <a:srgbClr val="000000"/>
                </a:solidFill>
                <a:effectLst/>
                <a:latin typeface="游ゴシック" panose="020B0400000000000000" pitchFamily="50" charset="-128"/>
                <a:ea typeface="游ゴシック" panose="020B0400000000000000" pitchFamily="50" charset="-128"/>
              </a:rPr>
              <a:t>absolute_temp_min</a:t>
            </a:r>
            <a:r>
              <a:rPr lang="en-US" altLang="ja-JP" dirty="0"/>
              <a:t> </a:t>
            </a:r>
            <a:r>
              <a:rPr lang="en-US" altLang="ja-JP" sz="1800" b="0" i="0" u="none" strike="noStrike" dirty="0" err="1">
                <a:solidFill>
                  <a:srgbClr val="000000"/>
                </a:solidFill>
                <a:effectLst/>
                <a:latin typeface="游ゴシック" panose="020B0400000000000000" pitchFamily="50" charset="-128"/>
                <a:ea typeface="游ゴシック" panose="020B0400000000000000" pitchFamily="50" charset="-128"/>
              </a:rPr>
              <a:t>absolute_temp_max</a:t>
            </a:r>
            <a:r>
              <a:rPr lang="en-US" altLang="ja-JP" dirty="0"/>
              <a:t> </a:t>
            </a:r>
            <a:r>
              <a:rPr lang="en-US" altLang="ja-JP" sz="1800" b="0" i="0" u="none" strike="noStrike" dirty="0" err="1">
                <a:solidFill>
                  <a:srgbClr val="000000"/>
                </a:solidFill>
                <a:effectLst/>
                <a:latin typeface="游ゴシック" panose="020B0400000000000000" pitchFamily="50" charset="-128"/>
                <a:ea typeface="游ゴシック" panose="020B0400000000000000" pitchFamily="50" charset="-128"/>
              </a:rPr>
              <a:t>thermal_image_min</a:t>
            </a:r>
            <a:r>
              <a:rPr lang="en-US" altLang="ja-JP" dirty="0"/>
              <a:t> </a:t>
            </a:r>
            <a:r>
              <a:rPr lang="en-US" altLang="ja-JP" sz="1800" b="0" i="0" u="none" strike="noStrike" dirty="0" err="1">
                <a:solidFill>
                  <a:srgbClr val="000000"/>
                </a:solidFill>
                <a:effectLst/>
                <a:latin typeface="游ゴシック" panose="020B0400000000000000" pitchFamily="50" charset="-128"/>
                <a:ea typeface="游ゴシック" panose="020B0400000000000000" pitchFamily="50" charset="-128"/>
              </a:rPr>
              <a:t>thermal_image_max</a:t>
            </a:r>
            <a:r>
              <a:rPr lang="en-US" altLang="ja-JP" dirty="0"/>
              <a:t> </a:t>
            </a:r>
            <a:r>
              <a:rPr lang="en-US" altLang="ja-JP" sz="1800" b="0" i="0" u="none" strike="noStrike" dirty="0" err="1">
                <a:solidFill>
                  <a:srgbClr val="000000"/>
                </a:solidFill>
                <a:effectLst/>
                <a:latin typeface="游ゴシック" panose="020B0400000000000000" pitchFamily="50" charset="-128"/>
                <a:ea typeface="游ゴシック" panose="020B0400000000000000" pitchFamily="50" charset="-128"/>
              </a:rPr>
              <a:t>thermal_image_avg</a:t>
            </a:r>
            <a:r>
              <a:rPr lang="en-US" altLang="ja-JP" dirty="0"/>
              <a:t> </a:t>
            </a:r>
            <a:r>
              <a:rPr lang="en-US" altLang="ja-JP" sz="1800" b="0" i="0" u="none" strike="noStrike" dirty="0" err="1">
                <a:solidFill>
                  <a:srgbClr val="000000"/>
                </a:solidFill>
                <a:effectLst/>
                <a:latin typeface="游ゴシック" panose="020B0400000000000000" pitchFamily="50" charset="-128"/>
                <a:ea typeface="游ゴシック" panose="020B0400000000000000" pitchFamily="50" charset="-128"/>
              </a:rPr>
              <a:t>thermal_image_std</a:t>
            </a:r>
            <a:r>
              <a:rPr lang="en-US" altLang="ja-JP" dirty="0"/>
              <a:t> </a:t>
            </a:r>
            <a:r>
              <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rPr>
              <a:t>thermal_image_q1</a:t>
            </a:r>
            <a:r>
              <a:rPr lang="en-US" altLang="ja-JP" dirty="0"/>
              <a:t> </a:t>
            </a:r>
            <a:r>
              <a:rPr lang="en-US" altLang="ja-JP" sz="1800" b="0" i="0" u="none" strike="noStrike" dirty="0" err="1">
                <a:solidFill>
                  <a:srgbClr val="000000"/>
                </a:solidFill>
                <a:effectLst/>
                <a:latin typeface="游ゴシック" panose="020B0400000000000000" pitchFamily="50" charset="-128"/>
                <a:ea typeface="游ゴシック" panose="020B0400000000000000" pitchFamily="50" charset="-128"/>
              </a:rPr>
              <a:t>thermal_image_median</a:t>
            </a:r>
            <a:r>
              <a:rPr lang="en-US" altLang="ja-JP" dirty="0"/>
              <a:t> </a:t>
            </a:r>
            <a:r>
              <a:rPr lang="en-US" altLang="ja-JP" sz="1800" b="0" i="0" u="none" strike="noStrike" dirty="0">
                <a:solidFill>
                  <a:srgbClr val="000000"/>
                </a:solidFill>
                <a:effectLst/>
                <a:latin typeface="游ゴシック" panose="020B0400000000000000" pitchFamily="50" charset="-128"/>
                <a:ea typeface="游ゴシック" panose="020B0400000000000000" pitchFamily="50" charset="-128"/>
              </a:rPr>
              <a:t>thermal_image_q3)</a:t>
            </a:r>
            <a:endParaRPr lang="en-US" altLang="ja-JP" dirty="0"/>
          </a:p>
          <a:p>
            <a:endParaRPr kumimoji="1" lang="ja-JP" altLang="en-US" dirty="0"/>
          </a:p>
        </p:txBody>
      </p:sp>
    </p:spTree>
    <p:extLst>
      <p:ext uri="{BB962C8B-B14F-4D97-AF65-F5344CB8AC3E}">
        <p14:creationId xmlns:p14="http://schemas.microsoft.com/office/powerpoint/2010/main" val="223644515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6B69944-C8B8-64BB-930A-3479ACFC4762}"/>
              </a:ext>
            </a:extLst>
          </p:cNvPr>
          <p:cNvSpPr>
            <a:spLocks noGrp="1"/>
          </p:cNvSpPr>
          <p:nvPr>
            <p:ph type="title"/>
          </p:nvPr>
        </p:nvSpPr>
        <p:spPr/>
        <p:txBody>
          <a:bodyPr/>
          <a:lstStyle/>
          <a:p>
            <a:r>
              <a:rPr kumimoji="1" lang="en-US" altLang="ja-JP" dirty="0" err="1"/>
              <a:t>ResNet</a:t>
            </a:r>
            <a:endParaRPr kumimoji="1" lang="ja-JP" altLang="en-US" dirty="0"/>
          </a:p>
        </p:txBody>
      </p:sp>
      <p:sp>
        <p:nvSpPr>
          <p:cNvPr id="3" name="コンテンツ プレースホルダー 2">
            <a:extLst>
              <a:ext uri="{FF2B5EF4-FFF2-40B4-BE49-F238E27FC236}">
                <a16:creationId xmlns:a16="http://schemas.microsoft.com/office/drawing/2014/main" id="{C3A0725B-4049-2075-5523-BB4F27BE0B7D}"/>
              </a:ext>
            </a:extLst>
          </p:cNvPr>
          <p:cNvSpPr>
            <a:spLocks noGrp="1"/>
          </p:cNvSpPr>
          <p:nvPr>
            <p:ph idx="1"/>
          </p:nvPr>
        </p:nvSpPr>
        <p:spPr/>
        <p:txBody>
          <a:bodyPr>
            <a:normAutofit fontScale="85000" lnSpcReduction="10000"/>
          </a:bodyPr>
          <a:lstStyle/>
          <a:p>
            <a:pPr>
              <a:lnSpc>
                <a:spcPct val="120000"/>
              </a:lnSpc>
            </a:pPr>
            <a:r>
              <a:rPr lang="en-US" altLang="ja-JP" dirty="0"/>
              <a:t>5</a:t>
            </a:r>
            <a:r>
              <a:rPr lang="ja-JP" altLang="en-US" dirty="0"/>
              <a:t>つのパターンで学習させた</a:t>
            </a:r>
            <a:br>
              <a:rPr lang="en-US" altLang="ja-JP" dirty="0"/>
            </a:br>
            <a:r>
              <a:rPr lang="en-US" altLang="ja-JP" dirty="0"/>
              <a:t>1. </a:t>
            </a:r>
            <a:r>
              <a:rPr lang="ja-JP" altLang="en-US" dirty="0"/>
              <a:t>画像のみ</a:t>
            </a:r>
            <a:r>
              <a:rPr lang="en-US" altLang="ja-JP" dirty="0"/>
              <a:t>(CV: 0.938)</a:t>
            </a:r>
            <a:br>
              <a:rPr lang="en-US" altLang="ja-JP" dirty="0"/>
            </a:br>
            <a:r>
              <a:rPr lang="en-US" altLang="ja-JP" dirty="0"/>
              <a:t>2. </a:t>
            </a:r>
            <a:r>
              <a:rPr lang="ja-JP" altLang="en-US" dirty="0"/>
              <a:t>画像</a:t>
            </a:r>
            <a:r>
              <a:rPr lang="en-US" altLang="ja-JP" dirty="0"/>
              <a:t>+</a:t>
            </a:r>
            <a:r>
              <a:rPr lang="en-US" altLang="ja-JP" dirty="0" err="1"/>
              <a:t>temp_min</a:t>
            </a:r>
            <a:r>
              <a:rPr lang="en-US" altLang="ja-JP" dirty="0"/>
              <a:t>, </a:t>
            </a:r>
            <a:r>
              <a:rPr lang="en-US" altLang="ja-JP" dirty="0" err="1"/>
              <a:t>temp_max</a:t>
            </a:r>
            <a:r>
              <a:rPr lang="en-US" altLang="ja-JP" dirty="0"/>
              <a:t>, </a:t>
            </a:r>
            <a:r>
              <a:rPr lang="en-US" altLang="ja-JP" dirty="0" err="1"/>
              <a:t>temp_unit</a:t>
            </a:r>
            <a:r>
              <a:rPr lang="en-US" altLang="ja-JP" dirty="0"/>
              <a:t>(CV: 0.964)</a:t>
            </a:r>
            <a:br>
              <a:rPr lang="en-US" altLang="ja-JP" dirty="0"/>
            </a:br>
            <a:r>
              <a:rPr lang="en-US" altLang="ja-JP" dirty="0"/>
              <a:t>3. MQ8,</a:t>
            </a:r>
            <a:r>
              <a:rPr lang="ja-JP" altLang="en-US" dirty="0"/>
              <a:t> </a:t>
            </a:r>
            <a:r>
              <a:rPr lang="en-US" altLang="ja-JP" dirty="0"/>
              <a:t>MQ5</a:t>
            </a:r>
            <a:r>
              <a:rPr lang="ja-JP" altLang="en-US" dirty="0"/>
              <a:t>を予測させる回帰タスクで訓練したのちに</a:t>
            </a:r>
            <a:r>
              <a:rPr lang="en-US" altLang="ja-JP" dirty="0"/>
              <a:t>Gas</a:t>
            </a:r>
            <a:r>
              <a:rPr lang="ja-JP" altLang="en-US" dirty="0"/>
              <a:t>の予測で訓練</a:t>
            </a:r>
            <a:r>
              <a:rPr lang="en-US" altLang="ja-JP" dirty="0"/>
              <a:t>(CV: 0.944)</a:t>
            </a:r>
            <a:br>
              <a:rPr lang="en-US" altLang="ja-JP" dirty="0"/>
            </a:br>
            <a:r>
              <a:rPr lang="en-US" altLang="ja-JP" dirty="0"/>
              <a:t>4. 2.</a:t>
            </a:r>
            <a:r>
              <a:rPr lang="ja-JP" altLang="en-US" dirty="0"/>
              <a:t>に</a:t>
            </a:r>
            <a:r>
              <a:rPr lang="en-US" altLang="ja-JP" dirty="0"/>
              <a:t>MQ8, MQ5</a:t>
            </a:r>
            <a:r>
              <a:rPr lang="ja-JP" altLang="en-US" dirty="0"/>
              <a:t>を追加</a:t>
            </a:r>
            <a:r>
              <a:rPr lang="en-US" altLang="ja-JP" dirty="0"/>
              <a:t>(CV: 0.983)</a:t>
            </a:r>
            <a:br>
              <a:rPr lang="en-US" altLang="ja-JP" dirty="0"/>
            </a:br>
            <a:r>
              <a:rPr lang="en-US" altLang="ja-JP" dirty="0"/>
              <a:t>5. 4.</a:t>
            </a:r>
            <a:r>
              <a:rPr lang="ja-JP" altLang="en-US" dirty="0"/>
              <a:t>に</a:t>
            </a:r>
            <a:r>
              <a:rPr lang="en-US" altLang="ja-JP" dirty="0"/>
              <a:t>Flip+90</a:t>
            </a:r>
            <a:r>
              <a:rPr lang="ja-JP" altLang="en-US" dirty="0"/>
              <a:t>度単位での回転の</a:t>
            </a:r>
            <a:r>
              <a:rPr lang="en-US" altLang="ja-JP" dirty="0"/>
              <a:t>Data Augmentation</a:t>
            </a:r>
            <a:r>
              <a:rPr lang="ja-JP" altLang="en-US" dirty="0"/>
              <a:t>を追加 </a:t>
            </a:r>
            <a:r>
              <a:rPr lang="en-US" altLang="ja-JP" dirty="0"/>
              <a:t>(CV: 0.980)</a:t>
            </a:r>
          </a:p>
          <a:p>
            <a:endParaRPr lang="en-US" altLang="ja-JP" dirty="0"/>
          </a:p>
          <a:p>
            <a:r>
              <a:rPr lang="ja-JP" altLang="en-US" dirty="0"/>
              <a:t>温度に変換した画像＋</a:t>
            </a:r>
            <a:r>
              <a:rPr lang="en-US" altLang="ja-JP" dirty="0"/>
              <a:t>RGB</a:t>
            </a:r>
            <a:r>
              <a:rPr lang="ja-JP" altLang="en-US" dirty="0"/>
              <a:t>画像でも学習したが、</a:t>
            </a:r>
            <a:r>
              <a:rPr lang="en-US" altLang="ja-JP" dirty="0"/>
              <a:t>CV</a:t>
            </a:r>
            <a:r>
              <a:rPr lang="ja-JP" altLang="en-US" dirty="0"/>
              <a:t>にオーバーフィットしている疑惑があったので採用しなかった</a:t>
            </a:r>
            <a:endParaRPr lang="en-US" altLang="ja-JP" dirty="0"/>
          </a:p>
        </p:txBody>
      </p:sp>
    </p:spTree>
    <p:extLst>
      <p:ext uri="{BB962C8B-B14F-4D97-AF65-F5344CB8AC3E}">
        <p14:creationId xmlns:p14="http://schemas.microsoft.com/office/powerpoint/2010/main" val="390142225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E35CB42-1EEF-C4CF-3D56-CCFBFC774DAC}"/>
              </a:ext>
            </a:extLst>
          </p:cNvPr>
          <p:cNvSpPr>
            <a:spLocks noGrp="1"/>
          </p:cNvSpPr>
          <p:nvPr>
            <p:ph type="title"/>
          </p:nvPr>
        </p:nvSpPr>
        <p:spPr/>
        <p:txBody>
          <a:bodyPr/>
          <a:lstStyle/>
          <a:p>
            <a:r>
              <a:rPr kumimoji="1" lang="en-US" altLang="ja-JP" dirty="0" err="1"/>
              <a:t>ResNet</a:t>
            </a:r>
            <a:endParaRPr kumimoji="1" lang="ja-JP" altLang="en-US" dirty="0"/>
          </a:p>
        </p:txBody>
      </p:sp>
      <p:sp>
        <p:nvSpPr>
          <p:cNvPr id="3" name="コンテンツ プレースホルダー 2">
            <a:extLst>
              <a:ext uri="{FF2B5EF4-FFF2-40B4-BE49-F238E27FC236}">
                <a16:creationId xmlns:a16="http://schemas.microsoft.com/office/drawing/2014/main" id="{9F8C359B-7DAD-16C5-B98C-5B0162982BD0}"/>
              </a:ext>
            </a:extLst>
          </p:cNvPr>
          <p:cNvSpPr>
            <a:spLocks noGrp="1"/>
          </p:cNvSpPr>
          <p:nvPr>
            <p:ph idx="1"/>
          </p:nvPr>
        </p:nvSpPr>
        <p:spPr/>
        <p:txBody>
          <a:bodyPr>
            <a:normAutofit/>
          </a:bodyPr>
          <a:lstStyle/>
          <a:p>
            <a:pPr>
              <a:lnSpc>
                <a:spcPct val="110000"/>
              </a:lnSpc>
            </a:pPr>
            <a:r>
              <a:rPr kumimoji="1" lang="ja-JP" altLang="en-US" dirty="0"/>
              <a:t>テーブルデータ入力時は値を</a:t>
            </a:r>
            <a:r>
              <a:rPr kumimoji="1" lang="en-US" altLang="ja-JP" dirty="0"/>
              <a:t>224x224</a:t>
            </a:r>
            <a:r>
              <a:rPr kumimoji="1" lang="ja-JP" altLang="en-US" dirty="0"/>
              <a:t>に拡大し、画像として入力した</a:t>
            </a:r>
            <a:endParaRPr lang="en-US" altLang="ja-JP" dirty="0"/>
          </a:p>
          <a:p>
            <a:pPr>
              <a:lnSpc>
                <a:spcPct val="110000"/>
              </a:lnSpc>
            </a:pPr>
            <a:endParaRPr lang="en-US" altLang="ja-JP" dirty="0"/>
          </a:p>
          <a:p>
            <a:pPr>
              <a:lnSpc>
                <a:spcPct val="110000"/>
              </a:lnSpc>
            </a:pPr>
            <a:r>
              <a:rPr kumimoji="1" lang="ja-JP" altLang="en-US" dirty="0"/>
              <a:t>全体的に</a:t>
            </a:r>
            <a:r>
              <a:rPr lang="ja-JP" altLang="en-US" dirty="0"/>
              <a:t>バッチサイズが大きいほうが精度が高い傾向が見られた</a:t>
            </a:r>
            <a:endParaRPr kumimoji="1" lang="en-US" altLang="ja-JP" dirty="0"/>
          </a:p>
          <a:p>
            <a:pPr>
              <a:lnSpc>
                <a:spcPct val="110000"/>
              </a:lnSpc>
            </a:pPr>
            <a:endParaRPr kumimoji="1" lang="en-US" altLang="ja-JP" dirty="0"/>
          </a:p>
          <a:p>
            <a:pPr>
              <a:lnSpc>
                <a:spcPct val="110000"/>
              </a:lnSpc>
            </a:pPr>
            <a:r>
              <a:rPr kumimoji="1" lang="en-US" altLang="ja-JP" dirty="0"/>
              <a:t>Data</a:t>
            </a:r>
            <a:r>
              <a:rPr lang="ja-JP" altLang="en-US" dirty="0"/>
              <a:t> </a:t>
            </a:r>
            <a:r>
              <a:rPr kumimoji="1" lang="en-US" altLang="ja-JP" dirty="0"/>
              <a:t>Augmentation</a:t>
            </a:r>
            <a:r>
              <a:rPr kumimoji="1" lang="ja-JP" altLang="en-US" dirty="0"/>
              <a:t>は精度に対して悪影響を与えることもあったため、少なめにしている</a:t>
            </a:r>
          </a:p>
        </p:txBody>
      </p:sp>
    </p:spTree>
    <p:extLst>
      <p:ext uri="{BB962C8B-B14F-4D97-AF65-F5344CB8AC3E}">
        <p14:creationId xmlns:p14="http://schemas.microsoft.com/office/powerpoint/2010/main" val="151770783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DC8DDE-65F0-061F-3400-A616F62A10A3}"/>
              </a:ext>
            </a:extLst>
          </p:cNvPr>
          <p:cNvSpPr>
            <a:spLocks noGrp="1"/>
          </p:cNvSpPr>
          <p:nvPr>
            <p:ph type="title"/>
          </p:nvPr>
        </p:nvSpPr>
        <p:spPr/>
        <p:txBody>
          <a:bodyPr/>
          <a:lstStyle/>
          <a:p>
            <a:r>
              <a:rPr kumimoji="1" lang="en-US" altLang="ja-JP" dirty="0" err="1"/>
              <a:t>ViT</a:t>
            </a:r>
            <a:endParaRPr kumimoji="1" lang="ja-JP" altLang="en-US" dirty="0"/>
          </a:p>
        </p:txBody>
      </p:sp>
      <p:sp>
        <p:nvSpPr>
          <p:cNvPr id="3" name="コンテンツ プレースホルダー 2">
            <a:extLst>
              <a:ext uri="{FF2B5EF4-FFF2-40B4-BE49-F238E27FC236}">
                <a16:creationId xmlns:a16="http://schemas.microsoft.com/office/drawing/2014/main" id="{BBD4EF7B-1EEF-7985-88F1-1F54A3A2BB81}"/>
              </a:ext>
            </a:extLst>
          </p:cNvPr>
          <p:cNvSpPr>
            <a:spLocks noGrp="1"/>
          </p:cNvSpPr>
          <p:nvPr>
            <p:ph idx="1"/>
          </p:nvPr>
        </p:nvSpPr>
        <p:spPr/>
        <p:txBody>
          <a:bodyPr/>
          <a:lstStyle/>
          <a:p>
            <a:pPr>
              <a:lnSpc>
                <a:spcPct val="100000"/>
              </a:lnSpc>
            </a:pPr>
            <a:r>
              <a:rPr lang="ja-JP" altLang="en-US" dirty="0"/>
              <a:t>以下の</a:t>
            </a:r>
            <a:r>
              <a:rPr lang="en-US" altLang="ja-JP" dirty="0"/>
              <a:t>2</a:t>
            </a:r>
            <a:r>
              <a:rPr lang="ja-JP" altLang="en-US" dirty="0"/>
              <a:t>つのパターンで学習させた</a:t>
            </a:r>
            <a:br>
              <a:rPr lang="en-US" altLang="ja-JP" dirty="0"/>
            </a:br>
            <a:r>
              <a:rPr lang="en-US" altLang="ja-JP" dirty="0"/>
              <a:t>1.</a:t>
            </a:r>
            <a:r>
              <a:rPr lang="ja-JP" altLang="en-US" dirty="0"/>
              <a:t>画像のみ</a:t>
            </a:r>
            <a:r>
              <a:rPr lang="en-US" altLang="ja-JP" dirty="0"/>
              <a:t>(CV: 0.917)</a:t>
            </a:r>
            <a:br>
              <a:rPr lang="en-US" altLang="ja-JP" dirty="0"/>
            </a:br>
            <a:r>
              <a:rPr lang="en-US" altLang="ja-JP" dirty="0"/>
              <a:t>2.</a:t>
            </a:r>
            <a:r>
              <a:rPr lang="ja-JP" altLang="en-US" dirty="0"/>
              <a:t>画像</a:t>
            </a:r>
            <a:r>
              <a:rPr lang="en-US" altLang="ja-JP" dirty="0"/>
              <a:t>+</a:t>
            </a:r>
            <a:r>
              <a:rPr lang="en-US" altLang="ja-JP" dirty="0" err="1"/>
              <a:t>temp_min</a:t>
            </a:r>
            <a:r>
              <a:rPr lang="en-US" altLang="ja-JP" dirty="0"/>
              <a:t>, </a:t>
            </a:r>
            <a:r>
              <a:rPr lang="en-US" altLang="ja-JP" dirty="0" err="1"/>
              <a:t>temp_max</a:t>
            </a:r>
            <a:r>
              <a:rPr lang="en-US" altLang="ja-JP" dirty="0"/>
              <a:t>, </a:t>
            </a:r>
            <a:r>
              <a:rPr lang="en-US" altLang="ja-JP" dirty="0" err="1"/>
              <a:t>temp_unit</a:t>
            </a:r>
            <a:r>
              <a:rPr lang="en-US" altLang="ja-JP" dirty="0"/>
              <a:t>(CV: 0.932)</a:t>
            </a:r>
          </a:p>
          <a:p>
            <a:pPr>
              <a:lnSpc>
                <a:spcPct val="100000"/>
              </a:lnSpc>
            </a:pPr>
            <a:endParaRPr lang="en-US" altLang="ja-JP" dirty="0"/>
          </a:p>
          <a:p>
            <a:pPr>
              <a:lnSpc>
                <a:spcPct val="100000"/>
              </a:lnSpc>
            </a:pPr>
            <a:r>
              <a:rPr lang="ja-JP" altLang="en-US" dirty="0"/>
              <a:t>全体的に</a:t>
            </a:r>
            <a:r>
              <a:rPr lang="en-US" altLang="ja-JP" dirty="0" err="1"/>
              <a:t>ResNet</a:t>
            </a:r>
            <a:r>
              <a:rPr lang="ja-JP" altLang="en-US" dirty="0"/>
              <a:t>よりも精度が低かった</a:t>
            </a:r>
            <a:endParaRPr lang="en-US" altLang="ja-JP" dirty="0"/>
          </a:p>
          <a:p>
            <a:pPr>
              <a:lnSpc>
                <a:spcPct val="100000"/>
              </a:lnSpc>
            </a:pPr>
            <a:endParaRPr lang="en-US" altLang="ja-JP" dirty="0"/>
          </a:p>
          <a:p>
            <a:pPr>
              <a:lnSpc>
                <a:spcPct val="100000"/>
              </a:lnSpc>
            </a:pPr>
            <a:r>
              <a:rPr lang="ja-JP" altLang="en-US" dirty="0"/>
              <a:t>デフォルトだと勾配が流れないと後から気づいた</a:t>
            </a:r>
            <a:endParaRPr lang="en-US" altLang="ja-JP" dirty="0"/>
          </a:p>
        </p:txBody>
      </p:sp>
    </p:spTree>
    <p:extLst>
      <p:ext uri="{BB962C8B-B14F-4D97-AF65-F5344CB8AC3E}">
        <p14:creationId xmlns:p14="http://schemas.microsoft.com/office/powerpoint/2010/main" val="42117670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0CA652D-068B-C28A-6B09-18363E256CF7}"/>
              </a:ext>
            </a:extLst>
          </p:cNvPr>
          <p:cNvSpPr>
            <a:spLocks noGrp="1"/>
          </p:cNvSpPr>
          <p:nvPr>
            <p:ph type="title"/>
          </p:nvPr>
        </p:nvSpPr>
        <p:spPr/>
        <p:txBody>
          <a:bodyPr/>
          <a:lstStyle/>
          <a:p>
            <a:r>
              <a:rPr kumimoji="1" lang="en-US" altLang="ja-JP" dirty="0" err="1"/>
              <a:t>DeBERTa</a:t>
            </a:r>
            <a:r>
              <a:rPr kumimoji="1" lang="en-US" altLang="ja-JP" dirty="0"/>
              <a:t>, </a:t>
            </a:r>
            <a:r>
              <a:rPr kumimoji="1" lang="en-US" altLang="ja-JP" dirty="0" err="1"/>
              <a:t>RoBERTa</a:t>
            </a:r>
            <a:endParaRPr kumimoji="1" lang="ja-JP" altLang="en-US" dirty="0"/>
          </a:p>
        </p:txBody>
      </p:sp>
      <p:sp>
        <p:nvSpPr>
          <p:cNvPr id="3" name="コンテンツ プレースホルダー 2">
            <a:extLst>
              <a:ext uri="{FF2B5EF4-FFF2-40B4-BE49-F238E27FC236}">
                <a16:creationId xmlns:a16="http://schemas.microsoft.com/office/drawing/2014/main" id="{D6E04D7C-EEE4-3FE6-3868-688C80A7C1A5}"/>
              </a:ext>
            </a:extLst>
          </p:cNvPr>
          <p:cNvSpPr>
            <a:spLocks noGrp="1"/>
          </p:cNvSpPr>
          <p:nvPr>
            <p:ph idx="1"/>
          </p:nvPr>
        </p:nvSpPr>
        <p:spPr/>
        <p:txBody>
          <a:bodyPr>
            <a:normAutofit/>
          </a:bodyPr>
          <a:lstStyle/>
          <a:p>
            <a:pPr>
              <a:lnSpc>
                <a:spcPct val="120000"/>
              </a:lnSpc>
            </a:pPr>
            <a:r>
              <a:rPr lang="en-US" altLang="ja-JP" dirty="0"/>
              <a:t>Caption</a:t>
            </a:r>
            <a:r>
              <a:rPr lang="ja-JP" altLang="en-US" dirty="0"/>
              <a:t>のみで学習させた</a:t>
            </a:r>
            <a:br>
              <a:rPr lang="en-US" altLang="ja-JP" dirty="0"/>
            </a:br>
            <a:r>
              <a:rPr lang="en-US" altLang="ja-JP" dirty="0"/>
              <a:t>CV</a:t>
            </a:r>
            <a:r>
              <a:rPr lang="ja-JP" altLang="en-US" dirty="0"/>
              <a:t>は </a:t>
            </a:r>
            <a:r>
              <a:rPr lang="en-US" altLang="ja-JP" dirty="0" err="1"/>
              <a:t>DeBERTa</a:t>
            </a:r>
            <a:r>
              <a:rPr lang="en-US" altLang="ja-JP" dirty="0"/>
              <a:t>: 0.899, </a:t>
            </a:r>
            <a:r>
              <a:rPr lang="en-US" altLang="ja-JP" dirty="0" err="1"/>
              <a:t>RoBERTa</a:t>
            </a:r>
            <a:r>
              <a:rPr lang="en-US" altLang="ja-JP" dirty="0"/>
              <a:t>: 0.896</a:t>
            </a:r>
            <a:endParaRPr kumimoji="1" lang="en-US" altLang="ja-JP" dirty="0"/>
          </a:p>
          <a:p>
            <a:pPr>
              <a:lnSpc>
                <a:spcPct val="120000"/>
              </a:lnSpc>
            </a:pPr>
            <a:r>
              <a:rPr lang="en-US" altLang="ja-JP" dirty="0"/>
              <a:t>Caption</a:t>
            </a:r>
            <a:r>
              <a:rPr lang="ja-JP" altLang="en-US" dirty="0"/>
              <a:t>から抽出した情報のみの</a:t>
            </a:r>
            <a:r>
              <a:rPr lang="en-US" altLang="ja-JP" dirty="0" err="1"/>
              <a:t>LightGBM</a:t>
            </a:r>
            <a:r>
              <a:rPr lang="ja-JP" altLang="en-US" dirty="0"/>
              <a:t>は</a:t>
            </a:r>
            <a:r>
              <a:rPr lang="en-US" altLang="ja-JP" dirty="0"/>
              <a:t>CV: 0.872</a:t>
            </a:r>
            <a:r>
              <a:rPr lang="ja-JP" altLang="en-US" dirty="0"/>
              <a:t>程度であるため、多少重要な情報を含むと考えて、アンサンブルに含めた</a:t>
            </a:r>
            <a:endParaRPr kumimoji="1" lang="en-US" altLang="ja-JP" dirty="0"/>
          </a:p>
          <a:p>
            <a:pPr>
              <a:lnSpc>
                <a:spcPct val="120000"/>
              </a:lnSpc>
            </a:pPr>
            <a:r>
              <a:rPr lang="en-US" altLang="ja-JP" dirty="0" err="1"/>
              <a:t>ResNet</a:t>
            </a:r>
            <a:r>
              <a:rPr lang="ja-JP" altLang="en-US" dirty="0"/>
              <a:t>とともに学習させたが明確な改善は見られなかった</a:t>
            </a:r>
            <a:endParaRPr kumimoji="1" lang="en-US" altLang="ja-JP" dirty="0"/>
          </a:p>
          <a:p>
            <a:pPr>
              <a:lnSpc>
                <a:spcPct val="120000"/>
              </a:lnSpc>
            </a:pPr>
            <a:r>
              <a:rPr lang="ja-JP" altLang="en-US" dirty="0"/>
              <a:t>学習に時間がかかるため、なるべく避けるようにした</a:t>
            </a:r>
            <a:endParaRPr kumimoji="1" lang="ja-JP" altLang="en-US" dirty="0"/>
          </a:p>
        </p:txBody>
      </p:sp>
    </p:spTree>
    <p:extLst>
      <p:ext uri="{BB962C8B-B14F-4D97-AF65-F5344CB8AC3E}">
        <p14:creationId xmlns:p14="http://schemas.microsoft.com/office/powerpoint/2010/main" val="22589950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EE74043-5F07-A40D-134A-04CF68DE3CA9}"/>
              </a:ext>
            </a:extLst>
          </p:cNvPr>
          <p:cNvSpPr>
            <a:spLocks noGrp="1"/>
          </p:cNvSpPr>
          <p:nvPr>
            <p:ph type="title"/>
          </p:nvPr>
        </p:nvSpPr>
        <p:spPr/>
        <p:txBody>
          <a:bodyPr/>
          <a:lstStyle/>
          <a:p>
            <a:r>
              <a:rPr kumimoji="1" lang="ja-JP" altLang="en-US" dirty="0"/>
              <a:t>アンサンブル</a:t>
            </a:r>
          </a:p>
        </p:txBody>
      </p:sp>
      <p:sp>
        <p:nvSpPr>
          <p:cNvPr id="3" name="コンテンツ プレースホルダー 2">
            <a:extLst>
              <a:ext uri="{FF2B5EF4-FFF2-40B4-BE49-F238E27FC236}">
                <a16:creationId xmlns:a16="http://schemas.microsoft.com/office/drawing/2014/main" id="{6A4DF2A2-B00F-C3D6-D3A9-352F27FBDBC8}"/>
              </a:ext>
            </a:extLst>
          </p:cNvPr>
          <p:cNvSpPr>
            <a:spLocks noGrp="1"/>
          </p:cNvSpPr>
          <p:nvPr>
            <p:ph idx="1"/>
          </p:nvPr>
        </p:nvSpPr>
        <p:spPr/>
        <p:txBody>
          <a:bodyPr/>
          <a:lstStyle/>
          <a:p>
            <a:pPr>
              <a:lnSpc>
                <a:spcPct val="100000"/>
              </a:lnSpc>
            </a:pPr>
            <a:r>
              <a:rPr kumimoji="1" lang="en-US" altLang="ja-JP" dirty="0" err="1"/>
              <a:t>LightGBM</a:t>
            </a:r>
            <a:r>
              <a:rPr kumimoji="1" lang="ja-JP" altLang="en-US" dirty="0"/>
              <a:t>でアンサンブルを行った</a:t>
            </a:r>
            <a:endParaRPr kumimoji="1" lang="en-US" altLang="ja-JP" dirty="0"/>
          </a:p>
          <a:p>
            <a:pPr>
              <a:lnSpc>
                <a:spcPct val="100000"/>
              </a:lnSpc>
            </a:pPr>
            <a:endParaRPr lang="en-US" altLang="ja-JP" dirty="0"/>
          </a:p>
          <a:p>
            <a:pPr>
              <a:lnSpc>
                <a:spcPct val="100000"/>
              </a:lnSpc>
            </a:pPr>
            <a:r>
              <a:rPr kumimoji="1" lang="ja-JP" altLang="en-US" dirty="0"/>
              <a:t>最終的に</a:t>
            </a:r>
            <a:r>
              <a:rPr kumimoji="1" lang="en-US" altLang="ja-JP" dirty="0"/>
              <a:t>18</a:t>
            </a:r>
            <a:r>
              <a:rPr lang="ja-JP" altLang="en-US" dirty="0"/>
              <a:t>個</a:t>
            </a:r>
            <a:r>
              <a:rPr kumimoji="1" lang="ja-JP" altLang="en-US" dirty="0"/>
              <a:t>のモデルをアンサンブルしたものが</a:t>
            </a:r>
            <a:r>
              <a:rPr kumimoji="1" lang="en-US" altLang="ja-JP" dirty="0"/>
              <a:t>Public / Private</a:t>
            </a:r>
            <a:r>
              <a:rPr kumimoji="1" lang="ja-JP" altLang="en-US" dirty="0"/>
              <a:t>でのスコアが最も高かった</a:t>
            </a:r>
            <a:endParaRPr kumimoji="1" lang="en-US" altLang="ja-JP" dirty="0"/>
          </a:p>
          <a:p>
            <a:pPr>
              <a:lnSpc>
                <a:spcPct val="100000"/>
              </a:lnSpc>
            </a:pPr>
            <a:endParaRPr lang="en-US" altLang="ja-JP" dirty="0"/>
          </a:p>
          <a:p>
            <a:pPr>
              <a:lnSpc>
                <a:spcPct val="100000"/>
              </a:lnSpc>
            </a:pPr>
            <a:r>
              <a:rPr kumimoji="1" lang="ja-JP" altLang="en-US" dirty="0"/>
              <a:t>アンサンブルでも各</a:t>
            </a:r>
            <a:r>
              <a:rPr kumimoji="1" lang="en-US" altLang="ja-JP" dirty="0"/>
              <a:t>fold</a:t>
            </a:r>
            <a:r>
              <a:rPr kumimoji="1" lang="ja-JP" altLang="en-US" dirty="0"/>
              <a:t>を混ぜないように学習を行った方が</a:t>
            </a:r>
            <a:r>
              <a:rPr kumimoji="1" lang="en-US" altLang="ja-JP" dirty="0"/>
              <a:t>LB</a:t>
            </a:r>
            <a:r>
              <a:rPr kumimoji="1" lang="ja-JP" altLang="en-US" dirty="0"/>
              <a:t>での精度が高くなった</a:t>
            </a:r>
            <a:endParaRPr kumimoji="1" lang="en-US" altLang="ja-JP" dirty="0"/>
          </a:p>
          <a:p>
            <a:endParaRPr lang="en-US" altLang="ja-JP" dirty="0"/>
          </a:p>
        </p:txBody>
      </p:sp>
    </p:spTree>
    <p:extLst>
      <p:ext uri="{BB962C8B-B14F-4D97-AF65-F5344CB8AC3E}">
        <p14:creationId xmlns:p14="http://schemas.microsoft.com/office/powerpoint/2010/main" val="37647523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D3E3FF-64AA-641B-9DB7-4741A353EA26}"/>
              </a:ext>
            </a:extLst>
          </p:cNvPr>
          <p:cNvSpPr>
            <a:spLocks noGrp="1"/>
          </p:cNvSpPr>
          <p:nvPr>
            <p:ph type="title"/>
          </p:nvPr>
        </p:nvSpPr>
        <p:spPr/>
        <p:txBody>
          <a:bodyPr/>
          <a:lstStyle/>
          <a:p>
            <a:r>
              <a:rPr lang="ja-JP" altLang="en-US" dirty="0"/>
              <a:t>解法コードについて</a:t>
            </a:r>
            <a:endParaRPr kumimoji="1" lang="ja-JP" altLang="en-US" dirty="0"/>
          </a:p>
        </p:txBody>
      </p:sp>
      <p:sp>
        <p:nvSpPr>
          <p:cNvPr id="3" name="コンテンツ プレースホルダー 2">
            <a:extLst>
              <a:ext uri="{FF2B5EF4-FFF2-40B4-BE49-F238E27FC236}">
                <a16:creationId xmlns:a16="http://schemas.microsoft.com/office/drawing/2014/main" id="{CE00EF44-051B-9C97-BEF3-2A50FE96A7A8}"/>
              </a:ext>
            </a:extLst>
          </p:cNvPr>
          <p:cNvSpPr>
            <a:spLocks noGrp="1"/>
          </p:cNvSpPr>
          <p:nvPr>
            <p:ph idx="1"/>
          </p:nvPr>
        </p:nvSpPr>
        <p:spPr/>
        <p:txBody>
          <a:bodyPr/>
          <a:lstStyle/>
          <a:p>
            <a:r>
              <a:rPr kumimoji="1" lang="ja-JP" altLang="en-US" dirty="0"/>
              <a:t>解法コードはこの資料と同じディレクトリにあります</a:t>
            </a:r>
            <a:endParaRPr kumimoji="1" lang="en-US" altLang="ja-JP" dirty="0"/>
          </a:p>
          <a:p>
            <a:endParaRPr lang="en-US" altLang="ja-JP" dirty="0"/>
          </a:p>
          <a:p>
            <a:r>
              <a:rPr kumimoji="1" lang="ja-JP" altLang="en-US" dirty="0"/>
              <a:t>詳細については</a:t>
            </a:r>
            <a:r>
              <a:rPr kumimoji="1" lang="en-US" altLang="ja-JP" dirty="0"/>
              <a:t>README</a:t>
            </a:r>
            <a:r>
              <a:rPr kumimoji="1" lang="ja-JP" altLang="en-US" dirty="0"/>
              <a:t>を参照ください</a:t>
            </a:r>
          </a:p>
        </p:txBody>
      </p:sp>
    </p:spTree>
    <p:extLst>
      <p:ext uri="{BB962C8B-B14F-4D97-AF65-F5344CB8AC3E}">
        <p14:creationId xmlns:p14="http://schemas.microsoft.com/office/powerpoint/2010/main" val="143746135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8E60AD-ED14-5A05-FD49-695B704DE331}"/>
              </a:ext>
            </a:extLst>
          </p:cNvPr>
          <p:cNvSpPr>
            <a:spLocks noGrp="1"/>
          </p:cNvSpPr>
          <p:nvPr>
            <p:ph type="title"/>
          </p:nvPr>
        </p:nvSpPr>
        <p:spPr>
          <a:xfrm>
            <a:off x="838200" y="2923154"/>
            <a:ext cx="10515600" cy="1011691"/>
          </a:xfrm>
        </p:spPr>
        <p:txBody>
          <a:bodyPr/>
          <a:lstStyle/>
          <a:p>
            <a:r>
              <a:rPr kumimoji="1" lang="ja-JP" altLang="en-US" dirty="0"/>
              <a:t>徒労に終わった試み</a:t>
            </a:r>
          </a:p>
        </p:txBody>
      </p:sp>
      <p:sp>
        <p:nvSpPr>
          <p:cNvPr id="3" name="テキスト プレースホルダー 2">
            <a:extLst>
              <a:ext uri="{FF2B5EF4-FFF2-40B4-BE49-F238E27FC236}">
                <a16:creationId xmlns:a16="http://schemas.microsoft.com/office/drawing/2014/main" id="{B8EE641C-294B-C889-22FF-B34F640F9C33}"/>
              </a:ext>
            </a:extLst>
          </p:cNvPr>
          <p:cNvSpPr>
            <a:spLocks noGrp="1"/>
          </p:cNvSpPr>
          <p:nvPr>
            <p:ph type="body" idx="1"/>
          </p:nvPr>
        </p:nvSpPr>
        <p:spPr/>
        <p:txBody>
          <a:bodyPr/>
          <a:lstStyle/>
          <a:p>
            <a:endParaRPr kumimoji="1" lang="ja-JP" altLang="en-US"/>
          </a:p>
        </p:txBody>
      </p:sp>
    </p:spTree>
    <p:extLst>
      <p:ext uri="{BB962C8B-B14F-4D97-AF65-F5344CB8AC3E}">
        <p14:creationId xmlns:p14="http://schemas.microsoft.com/office/powerpoint/2010/main" val="26068205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DF91CE4-7F03-8FAA-D6A8-DB63F01DDAA1}"/>
              </a:ext>
            </a:extLst>
          </p:cNvPr>
          <p:cNvSpPr>
            <a:spLocks noGrp="1"/>
          </p:cNvSpPr>
          <p:nvPr>
            <p:ph type="title"/>
          </p:nvPr>
        </p:nvSpPr>
        <p:spPr/>
        <p:txBody>
          <a:bodyPr/>
          <a:lstStyle/>
          <a:p>
            <a:r>
              <a:rPr kumimoji="1" lang="en-US" altLang="ja-JP" dirty="0" err="1"/>
              <a:t>ConvNext</a:t>
            </a:r>
            <a:r>
              <a:rPr kumimoji="1" lang="ja-JP" altLang="en-US" dirty="0"/>
              <a:t>の学習</a:t>
            </a:r>
          </a:p>
        </p:txBody>
      </p:sp>
      <p:sp>
        <p:nvSpPr>
          <p:cNvPr id="3" name="コンテンツ プレースホルダー 2">
            <a:extLst>
              <a:ext uri="{FF2B5EF4-FFF2-40B4-BE49-F238E27FC236}">
                <a16:creationId xmlns:a16="http://schemas.microsoft.com/office/drawing/2014/main" id="{D965D6C0-44FA-C998-339A-779A1B355B98}"/>
              </a:ext>
            </a:extLst>
          </p:cNvPr>
          <p:cNvSpPr>
            <a:spLocks noGrp="1"/>
          </p:cNvSpPr>
          <p:nvPr>
            <p:ph idx="1"/>
          </p:nvPr>
        </p:nvSpPr>
        <p:spPr/>
        <p:txBody>
          <a:bodyPr/>
          <a:lstStyle/>
          <a:p>
            <a:r>
              <a:rPr kumimoji="1" lang="ja-JP" altLang="en-US" dirty="0"/>
              <a:t>事前学習済みモデルが使用できないため、精度が出なかった</a:t>
            </a:r>
            <a:r>
              <a:rPr kumimoji="1" lang="en-US" altLang="ja-JP" dirty="0"/>
              <a:t>(CV</a:t>
            </a:r>
            <a:r>
              <a:rPr kumimoji="1" lang="ja-JP" altLang="en-US" dirty="0"/>
              <a:t>で</a:t>
            </a:r>
            <a:r>
              <a:rPr kumimoji="1" lang="en-US" altLang="ja-JP" dirty="0"/>
              <a:t>0.9</a:t>
            </a:r>
            <a:r>
              <a:rPr kumimoji="1" lang="ja-JP" altLang="en-US" dirty="0"/>
              <a:t>ぐらい</a:t>
            </a:r>
            <a:r>
              <a:rPr kumimoji="1" lang="en-US" altLang="ja-JP" dirty="0"/>
              <a:t>)</a:t>
            </a:r>
          </a:p>
          <a:p>
            <a:endParaRPr lang="en-US" altLang="ja-JP" dirty="0"/>
          </a:p>
          <a:p>
            <a:r>
              <a:rPr kumimoji="1" lang="en-US" altLang="ja-JP" dirty="0" err="1"/>
              <a:t>ResNet</a:t>
            </a:r>
            <a:r>
              <a:rPr kumimoji="1" lang="ja-JP" altLang="en-US" dirty="0"/>
              <a:t>よりもモデルサイズが大きいため、学習に時間がかかった</a:t>
            </a:r>
            <a:endParaRPr kumimoji="1" lang="en-US" altLang="ja-JP" dirty="0"/>
          </a:p>
          <a:p>
            <a:endParaRPr lang="en-US" altLang="ja-JP" dirty="0"/>
          </a:p>
          <a:p>
            <a:r>
              <a:rPr kumimoji="1" lang="en-US" altLang="ja-JP" dirty="0" err="1"/>
              <a:t>ConvNext</a:t>
            </a:r>
            <a:r>
              <a:rPr kumimoji="1" lang="ja-JP" altLang="en-US" dirty="0"/>
              <a:t>はより大域的な特徴をとらえやすいがこのコンペでは役に立たない可能性が</a:t>
            </a:r>
            <a:r>
              <a:rPr lang="ja-JP" altLang="en-US" dirty="0"/>
              <a:t>高い</a:t>
            </a:r>
            <a:endParaRPr kumimoji="1" lang="ja-JP" altLang="en-US" dirty="0"/>
          </a:p>
        </p:txBody>
      </p:sp>
    </p:spTree>
    <p:extLst>
      <p:ext uri="{BB962C8B-B14F-4D97-AF65-F5344CB8AC3E}">
        <p14:creationId xmlns:p14="http://schemas.microsoft.com/office/powerpoint/2010/main" val="1673123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A0FA06F-FAC5-BE22-E0A2-8C98472BDF0C}"/>
              </a:ext>
            </a:extLst>
          </p:cNvPr>
          <p:cNvSpPr>
            <a:spLocks noGrp="1"/>
          </p:cNvSpPr>
          <p:nvPr>
            <p:ph type="title"/>
          </p:nvPr>
        </p:nvSpPr>
        <p:spPr/>
        <p:txBody>
          <a:bodyPr/>
          <a:lstStyle/>
          <a:p>
            <a:r>
              <a:rPr lang="ja-JP" altLang="en-US" dirty="0"/>
              <a:t>熱画像への変換</a:t>
            </a:r>
            <a:endParaRPr kumimoji="1" lang="ja-JP" altLang="en-US" dirty="0"/>
          </a:p>
        </p:txBody>
      </p:sp>
      <p:sp>
        <p:nvSpPr>
          <p:cNvPr id="3" name="コンテンツ プレースホルダー 2">
            <a:extLst>
              <a:ext uri="{FF2B5EF4-FFF2-40B4-BE49-F238E27FC236}">
                <a16:creationId xmlns:a16="http://schemas.microsoft.com/office/drawing/2014/main" id="{939005AC-4745-685B-95DD-1F082C93742A}"/>
              </a:ext>
            </a:extLst>
          </p:cNvPr>
          <p:cNvSpPr>
            <a:spLocks noGrp="1"/>
          </p:cNvSpPr>
          <p:nvPr>
            <p:ph idx="1"/>
          </p:nvPr>
        </p:nvSpPr>
        <p:spPr/>
        <p:txBody>
          <a:bodyPr/>
          <a:lstStyle/>
          <a:p>
            <a:r>
              <a:rPr kumimoji="1" lang="en-US" altLang="ja-JP" dirty="0" err="1"/>
              <a:t>ResNet</a:t>
            </a:r>
            <a:r>
              <a:rPr kumimoji="1" lang="ja-JP" altLang="en-US" dirty="0"/>
              <a:t>に熱画像も与えることで単体の</a:t>
            </a:r>
            <a:r>
              <a:rPr kumimoji="1" lang="en-US" altLang="ja-JP" dirty="0"/>
              <a:t>CV</a:t>
            </a:r>
            <a:r>
              <a:rPr kumimoji="1" lang="ja-JP" altLang="en-US" dirty="0"/>
              <a:t>は向上した</a:t>
            </a:r>
            <a:endParaRPr kumimoji="1" lang="en-US" altLang="ja-JP" dirty="0"/>
          </a:p>
          <a:p>
            <a:endParaRPr lang="en-US" altLang="ja-JP" dirty="0"/>
          </a:p>
          <a:p>
            <a:r>
              <a:rPr kumimoji="1" lang="ja-JP" altLang="en-US" dirty="0"/>
              <a:t>熱画像の統計情報を</a:t>
            </a:r>
            <a:r>
              <a:rPr lang="en-US" altLang="ja-JP" dirty="0" err="1"/>
              <a:t>LightGBM</a:t>
            </a:r>
            <a:r>
              <a:rPr lang="ja-JP" altLang="en-US" dirty="0"/>
              <a:t>に与えると</a:t>
            </a:r>
            <a:r>
              <a:rPr lang="en-US" altLang="ja-JP" dirty="0"/>
              <a:t>CV</a:t>
            </a:r>
            <a:r>
              <a:rPr lang="ja-JP" altLang="en-US" dirty="0"/>
              <a:t>で</a:t>
            </a:r>
            <a:r>
              <a:rPr lang="en-US" altLang="ja-JP" dirty="0"/>
              <a:t>0.972 -&gt; 0.984</a:t>
            </a:r>
            <a:r>
              <a:rPr lang="ja-JP" altLang="en-US" dirty="0"/>
              <a:t>程度まで精度が向上した</a:t>
            </a:r>
            <a:endParaRPr lang="en-US" altLang="ja-JP" dirty="0"/>
          </a:p>
          <a:p>
            <a:endParaRPr kumimoji="1" lang="en-US" altLang="ja-JP" dirty="0"/>
          </a:p>
          <a:p>
            <a:r>
              <a:rPr kumimoji="1" lang="ja-JP" altLang="en-US" dirty="0"/>
              <a:t>アンサンブル</a:t>
            </a:r>
            <a:r>
              <a:rPr lang="ja-JP" altLang="en-US" dirty="0"/>
              <a:t>しても精度の向上は見られなかった</a:t>
            </a:r>
            <a:endParaRPr lang="en-US" altLang="ja-JP" dirty="0"/>
          </a:p>
          <a:p>
            <a:endParaRPr lang="en-US" altLang="ja-JP" dirty="0"/>
          </a:p>
          <a:p>
            <a:endParaRPr lang="en-US" altLang="ja-JP" dirty="0"/>
          </a:p>
        </p:txBody>
      </p:sp>
    </p:spTree>
    <p:extLst>
      <p:ext uri="{BB962C8B-B14F-4D97-AF65-F5344CB8AC3E}">
        <p14:creationId xmlns:p14="http://schemas.microsoft.com/office/powerpoint/2010/main" val="81698576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8B40E1A-585F-AC40-EB5A-380C7D678050}"/>
              </a:ext>
            </a:extLst>
          </p:cNvPr>
          <p:cNvSpPr>
            <a:spLocks noGrp="1"/>
          </p:cNvSpPr>
          <p:nvPr>
            <p:ph type="title"/>
          </p:nvPr>
        </p:nvSpPr>
        <p:spPr/>
        <p:txBody>
          <a:bodyPr/>
          <a:lstStyle/>
          <a:p>
            <a:r>
              <a:rPr kumimoji="1" lang="en-US" altLang="ja-JP" dirty="0"/>
              <a:t>Wavelet Scattering</a:t>
            </a:r>
            <a:endParaRPr kumimoji="1" lang="ja-JP" altLang="en-US" dirty="0"/>
          </a:p>
        </p:txBody>
      </p:sp>
      <p:sp>
        <p:nvSpPr>
          <p:cNvPr id="3" name="コンテンツ プレースホルダー 2">
            <a:extLst>
              <a:ext uri="{FF2B5EF4-FFF2-40B4-BE49-F238E27FC236}">
                <a16:creationId xmlns:a16="http://schemas.microsoft.com/office/drawing/2014/main" id="{BBA5D8E3-376D-0C41-20EB-72E313B066A4}"/>
              </a:ext>
            </a:extLst>
          </p:cNvPr>
          <p:cNvSpPr>
            <a:spLocks noGrp="1"/>
          </p:cNvSpPr>
          <p:nvPr>
            <p:ph idx="1"/>
          </p:nvPr>
        </p:nvSpPr>
        <p:spPr/>
        <p:txBody>
          <a:bodyPr/>
          <a:lstStyle/>
          <a:p>
            <a:r>
              <a:rPr kumimoji="1" lang="ja-JP" altLang="en-US" dirty="0"/>
              <a:t>テクスチャが重要そうなので試した</a:t>
            </a:r>
            <a:endParaRPr kumimoji="1" lang="en-US" altLang="ja-JP" dirty="0"/>
          </a:p>
          <a:p>
            <a:endParaRPr lang="en-US" altLang="ja-JP" dirty="0"/>
          </a:p>
          <a:p>
            <a:r>
              <a:rPr kumimoji="1" lang="en-US" altLang="ja-JP" dirty="0"/>
              <a:t>Wavelet Scattering</a:t>
            </a:r>
            <a:r>
              <a:rPr lang="ja-JP" altLang="en-US" dirty="0"/>
              <a:t>で処理した画像を</a:t>
            </a:r>
            <a:r>
              <a:rPr lang="en-US" altLang="ja-JP" dirty="0" err="1"/>
              <a:t>ResNet</a:t>
            </a:r>
            <a:r>
              <a:rPr lang="ja-JP" altLang="en-US" dirty="0"/>
              <a:t>に通すと精度の向上が見られた。</a:t>
            </a:r>
            <a:r>
              <a:rPr lang="en-US" altLang="ja-JP" dirty="0"/>
              <a:t>CV: 0.9380 -&gt; 0.9487</a:t>
            </a:r>
          </a:p>
          <a:p>
            <a:endParaRPr kumimoji="1" lang="en-US" altLang="ja-JP" dirty="0"/>
          </a:p>
          <a:p>
            <a:r>
              <a:rPr kumimoji="1" lang="ja-JP" altLang="en-US" dirty="0"/>
              <a:t>アンサンブルしても精度の向上は見られなかった</a:t>
            </a:r>
            <a:endParaRPr kumimoji="1" lang="en-US" altLang="ja-JP" dirty="0"/>
          </a:p>
        </p:txBody>
      </p:sp>
    </p:spTree>
    <p:extLst>
      <p:ext uri="{BB962C8B-B14F-4D97-AF65-F5344CB8AC3E}">
        <p14:creationId xmlns:p14="http://schemas.microsoft.com/office/powerpoint/2010/main" val="31139712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D8A58A3-50AA-634B-CD11-5CFDB0A6D752}"/>
              </a:ext>
            </a:extLst>
          </p:cNvPr>
          <p:cNvSpPr>
            <a:spLocks noGrp="1"/>
          </p:cNvSpPr>
          <p:nvPr>
            <p:ph type="title"/>
          </p:nvPr>
        </p:nvSpPr>
        <p:spPr/>
        <p:txBody>
          <a:bodyPr/>
          <a:lstStyle/>
          <a:p>
            <a:r>
              <a:rPr kumimoji="1" lang="en-US" altLang="ja-JP" dirty="0" err="1"/>
              <a:t>Optuna</a:t>
            </a:r>
            <a:r>
              <a:rPr kumimoji="1" lang="ja-JP" altLang="en-US" dirty="0"/>
              <a:t>によるハイパラの調整</a:t>
            </a:r>
          </a:p>
        </p:txBody>
      </p:sp>
      <p:sp>
        <p:nvSpPr>
          <p:cNvPr id="3" name="コンテンツ プレースホルダー 2">
            <a:extLst>
              <a:ext uri="{FF2B5EF4-FFF2-40B4-BE49-F238E27FC236}">
                <a16:creationId xmlns:a16="http://schemas.microsoft.com/office/drawing/2014/main" id="{9B1972E0-483B-2A09-DDBA-666D90FAE134}"/>
              </a:ext>
            </a:extLst>
          </p:cNvPr>
          <p:cNvSpPr>
            <a:spLocks noGrp="1"/>
          </p:cNvSpPr>
          <p:nvPr>
            <p:ph idx="1"/>
          </p:nvPr>
        </p:nvSpPr>
        <p:spPr/>
        <p:txBody>
          <a:bodyPr/>
          <a:lstStyle/>
          <a:p>
            <a:r>
              <a:rPr kumimoji="1" lang="en-US" altLang="ja-JP" dirty="0" err="1"/>
              <a:t>Optuna</a:t>
            </a:r>
            <a:r>
              <a:rPr kumimoji="1" lang="ja-JP" altLang="en-US" dirty="0"/>
              <a:t>でアンサンブルするための</a:t>
            </a:r>
            <a:r>
              <a:rPr kumimoji="1" lang="en-US" altLang="ja-JP" dirty="0" err="1"/>
              <a:t>LightGBM</a:t>
            </a:r>
            <a:r>
              <a:rPr kumimoji="1" lang="ja-JP" altLang="en-US" dirty="0"/>
              <a:t>の調整を行った</a:t>
            </a:r>
            <a:endParaRPr kumimoji="1" lang="en-US" altLang="ja-JP" dirty="0"/>
          </a:p>
          <a:p>
            <a:endParaRPr lang="en-US" altLang="ja-JP" dirty="0"/>
          </a:p>
          <a:p>
            <a:r>
              <a:rPr lang="en-US" altLang="ja-JP" dirty="0"/>
              <a:t>CV</a:t>
            </a:r>
            <a:r>
              <a:rPr lang="ja-JP" altLang="en-US" dirty="0"/>
              <a:t>は向上したが</a:t>
            </a:r>
            <a:r>
              <a:rPr lang="en-US" altLang="ja-JP" dirty="0"/>
              <a:t>LB</a:t>
            </a:r>
            <a:r>
              <a:rPr lang="ja-JP" altLang="en-US" dirty="0"/>
              <a:t>では改善は見られなかった</a:t>
            </a:r>
            <a:endParaRPr lang="en-US" altLang="ja-JP" dirty="0"/>
          </a:p>
          <a:p>
            <a:endParaRPr lang="en-US" altLang="ja-JP" dirty="0"/>
          </a:p>
          <a:p>
            <a:r>
              <a:rPr lang="en-US" altLang="ja-JP" dirty="0"/>
              <a:t>CV</a:t>
            </a:r>
            <a:r>
              <a:rPr lang="ja-JP" altLang="en-US" dirty="0"/>
              <a:t>にオーバーフィットしている可能性が高いため、</a:t>
            </a:r>
            <a:r>
              <a:rPr lang="en-US" altLang="ja-JP" dirty="0"/>
              <a:t>final submission</a:t>
            </a:r>
            <a:r>
              <a:rPr lang="ja-JP" altLang="en-US" dirty="0"/>
              <a:t>には選択しなかった</a:t>
            </a:r>
            <a:endParaRPr lang="en-US" altLang="ja-JP" dirty="0"/>
          </a:p>
          <a:p>
            <a:endParaRPr kumimoji="1" lang="ja-JP" altLang="en-US" dirty="0"/>
          </a:p>
        </p:txBody>
      </p:sp>
    </p:spTree>
    <p:extLst>
      <p:ext uri="{BB962C8B-B14F-4D97-AF65-F5344CB8AC3E}">
        <p14:creationId xmlns:p14="http://schemas.microsoft.com/office/powerpoint/2010/main" val="167223321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3C26011-EC0C-B7ED-DB7C-79EFDD61E9B3}"/>
              </a:ext>
            </a:extLst>
          </p:cNvPr>
          <p:cNvSpPr>
            <a:spLocks noGrp="1"/>
          </p:cNvSpPr>
          <p:nvPr>
            <p:ph type="title"/>
          </p:nvPr>
        </p:nvSpPr>
        <p:spPr/>
        <p:txBody>
          <a:bodyPr/>
          <a:lstStyle/>
          <a:p>
            <a:r>
              <a:rPr kumimoji="1" lang="ja-JP" altLang="en-US" dirty="0"/>
              <a:t>大量アンサンブル</a:t>
            </a:r>
          </a:p>
        </p:txBody>
      </p:sp>
      <p:sp>
        <p:nvSpPr>
          <p:cNvPr id="3" name="コンテンツ プレースホルダー 2">
            <a:extLst>
              <a:ext uri="{FF2B5EF4-FFF2-40B4-BE49-F238E27FC236}">
                <a16:creationId xmlns:a16="http://schemas.microsoft.com/office/drawing/2014/main" id="{EE158D93-5EC8-CD8A-8558-D55971B2357E}"/>
              </a:ext>
            </a:extLst>
          </p:cNvPr>
          <p:cNvSpPr>
            <a:spLocks noGrp="1"/>
          </p:cNvSpPr>
          <p:nvPr>
            <p:ph idx="1"/>
          </p:nvPr>
        </p:nvSpPr>
        <p:spPr/>
        <p:txBody>
          <a:bodyPr/>
          <a:lstStyle/>
          <a:p>
            <a:r>
              <a:rPr kumimoji="1" lang="ja-JP" altLang="en-US" dirty="0"/>
              <a:t>最終的に提出したのは</a:t>
            </a:r>
            <a:r>
              <a:rPr lang="en-US" altLang="ja-JP" dirty="0"/>
              <a:t>18</a:t>
            </a:r>
            <a:r>
              <a:rPr lang="ja-JP" altLang="en-US" dirty="0"/>
              <a:t>個のモデルをアンサンブルしたものと</a:t>
            </a:r>
            <a:r>
              <a:rPr lang="en-US" altLang="ja-JP" dirty="0"/>
              <a:t>37</a:t>
            </a:r>
            <a:r>
              <a:rPr lang="ja-JP" altLang="en-US" dirty="0"/>
              <a:t>個のモデルをアンサンブルしたもの</a:t>
            </a:r>
            <a:endParaRPr lang="en-US" altLang="ja-JP" dirty="0"/>
          </a:p>
          <a:p>
            <a:endParaRPr kumimoji="1" lang="en-US" altLang="ja-JP" dirty="0"/>
          </a:p>
          <a:p>
            <a:r>
              <a:rPr lang="ja-JP" altLang="en-US" dirty="0"/>
              <a:t>前者の方が</a:t>
            </a:r>
            <a:r>
              <a:rPr lang="en-US" altLang="ja-JP" dirty="0"/>
              <a:t>private</a:t>
            </a:r>
            <a:r>
              <a:rPr lang="ja-JP" altLang="en-US" dirty="0"/>
              <a:t>でのスコアがよかった</a:t>
            </a:r>
            <a:endParaRPr lang="en-US" altLang="ja-JP" dirty="0"/>
          </a:p>
          <a:p>
            <a:endParaRPr kumimoji="1" lang="en-US" altLang="ja-JP" dirty="0"/>
          </a:p>
          <a:p>
            <a:r>
              <a:rPr lang="en-US" altLang="ja-JP" dirty="0"/>
              <a:t>CV, Public LB</a:t>
            </a:r>
            <a:r>
              <a:rPr lang="ja-JP" altLang="en-US" dirty="0"/>
              <a:t>にオーバーフィットしていた？</a:t>
            </a:r>
            <a:endParaRPr kumimoji="1" lang="ja-JP" altLang="en-US" dirty="0"/>
          </a:p>
        </p:txBody>
      </p:sp>
    </p:spTree>
    <p:extLst>
      <p:ext uri="{BB962C8B-B14F-4D97-AF65-F5344CB8AC3E}">
        <p14:creationId xmlns:p14="http://schemas.microsoft.com/office/powerpoint/2010/main" val="17327204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6652B1-FE4C-6724-B77D-D4094EF70F00}"/>
              </a:ext>
            </a:extLst>
          </p:cNvPr>
          <p:cNvSpPr>
            <a:spLocks noGrp="1"/>
          </p:cNvSpPr>
          <p:nvPr>
            <p:ph type="title"/>
          </p:nvPr>
        </p:nvSpPr>
        <p:spPr/>
        <p:txBody>
          <a:bodyPr/>
          <a:lstStyle/>
          <a:p>
            <a:r>
              <a:rPr kumimoji="1" lang="ja-JP" altLang="en-US" dirty="0"/>
              <a:t>解法の概要</a:t>
            </a:r>
          </a:p>
        </p:txBody>
      </p:sp>
      <p:pic>
        <p:nvPicPr>
          <p:cNvPr id="8" name="コンテンツ プレースホルダー 7" descr="ダイアグラム&#10;&#10;AI によって生成されたコンテンツは間違っている可能性があります。">
            <a:extLst>
              <a:ext uri="{FF2B5EF4-FFF2-40B4-BE49-F238E27FC236}">
                <a16:creationId xmlns:a16="http://schemas.microsoft.com/office/drawing/2014/main" id="{A01ECEC5-2677-1D36-9F63-7C0EA0A8E2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650954" y="1443681"/>
            <a:ext cx="8246543" cy="4700588"/>
          </a:xfrm>
        </p:spPr>
      </p:pic>
      <p:sp>
        <p:nvSpPr>
          <p:cNvPr id="9" name="テキスト ボックス 8">
            <a:extLst>
              <a:ext uri="{FF2B5EF4-FFF2-40B4-BE49-F238E27FC236}">
                <a16:creationId xmlns:a16="http://schemas.microsoft.com/office/drawing/2014/main" id="{B2205979-6D07-64F4-5FFC-F2E5825F22DE}"/>
              </a:ext>
            </a:extLst>
          </p:cNvPr>
          <p:cNvSpPr txBox="1"/>
          <p:nvPr/>
        </p:nvSpPr>
        <p:spPr>
          <a:xfrm>
            <a:off x="469090" y="1724669"/>
            <a:ext cx="3005218" cy="4401205"/>
          </a:xfrm>
          <a:prstGeom prst="rect">
            <a:avLst/>
          </a:prstGeom>
          <a:noFill/>
        </p:spPr>
        <p:txBody>
          <a:bodyPr wrap="square" rtlCol="0">
            <a:spAutoFit/>
          </a:bodyPr>
          <a:lstStyle/>
          <a:p>
            <a:pPr marL="285750" indent="-285750">
              <a:buFont typeface="Arial" panose="020B0604020202020204" pitchFamily="34" charset="0"/>
              <a:buChar char="•"/>
            </a:pPr>
            <a:r>
              <a:rPr kumimoji="1" lang="ja-JP" altLang="en-US" sz="2800" dirty="0"/>
              <a:t>右図のような２段階のパイプラインで予測を行った。</a:t>
            </a:r>
            <a:endParaRPr lang="en-US" altLang="ja-JP" sz="2800" dirty="0"/>
          </a:p>
          <a:p>
            <a:pPr marL="285750" indent="-285750">
              <a:buFont typeface="Arial" panose="020B0604020202020204" pitchFamily="34" charset="0"/>
              <a:buChar char="•"/>
            </a:pPr>
            <a:endParaRPr kumimoji="1" lang="en-US" altLang="ja-JP" sz="2800" dirty="0"/>
          </a:p>
          <a:p>
            <a:pPr marL="285750" indent="-285750">
              <a:buFont typeface="Arial" panose="020B0604020202020204" pitchFamily="34" charset="0"/>
              <a:buChar char="•"/>
            </a:pPr>
            <a:r>
              <a:rPr kumimoji="1" lang="ja-JP" altLang="en-US" sz="2800" dirty="0"/>
              <a:t>実際にはテキストデータも一応使用している</a:t>
            </a:r>
            <a:endParaRPr kumimoji="1" lang="en-US" altLang="ja-JP" sz="2800" dirty="0"/>
          </a:p>
          <a:p>
            <a:pPr marL="285750" indent="-285750">
              <a:buFont typeface="Arial" panose="020B0604020202020204" pitchFamily="34" charset="0"/>
              <a:buChar char="•"/>
            </a:pPr>
            <a:endParaRPr lang="en-US" altLang="ja-JP" sz="2800" dirty="0"/>
          </a:p>
          <a:p>
            <a:pPr marL="285750" indent="-285750">
              <a:buFont typeface="Arial" panose="020B0604020202020204" pitchFamily="34" charset="0"/>
              <a:buChar char="•"/>
            </a:pPr>
            <a:endParaRPr kumimoji="1" lang="ja-JP" altLang="en-US" sz="2800" dirty="0"/>
          </a:p>
        </p:txBody>
      </p:sp>
    </p:spTree>
    <p:extLst>
      <p:ext uri="{BB962C8B-B14F-4D97-AF65-F5344CB8AC3E}">
        <p14:creationId xmlns:p14="http://schemas.microsoft.com/office/powerpoint/2010/main" val="31075445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965343B-5DAF-4BD4-25EF-1750E4D60BF1}"/>
              </a:ext>
            </a:extLst>
          </p:cNvPr>
          <p:cNvSpPr>
            <a:spLocks noGrp="1"/>
          </p:cNvSpPr>
          <p:nvPr>
            <p:ph type="title"/>
          </p:nvPr>
        </p:nvSpPr>
        <p:spPr/>
        <p:txBody>
          <a:bodyPr/>
          <a:lstStyle/>
          <a:p>
            <a:r>
              <a:rPr kumimoji="1" lang="ja-JP" altLang="en-US" dirty="0"/>
              <a:t>解法の概要</a:t>
            </a:r>
          </a:p>
        </p:txBody>
      </p:sp>
      <p:sp>
        <p:nvSpPr>
          <p:cNvPr id="3" name="コンテンツ プレースホルダー 2">
            <a:extLst>
              <a:ext uri="{FF2B5EF4-FFF2-40B4-BE49-F238E27FC236}">
                <a16:creationId xmlns:a16="http://schemas.microsoft.com/office/drawing/2014/main" id="{E05D36D8-3A50-D5A0-DED7-3C79EFD4C1B8}"/>
              </a:ext>
            </a:extLst>
          </p:cNvPr>
          <p:cNvSpPr>
            <a:spLocks noGrp="1"/>
          </p:cNvSpPr>
          <p:nvPr>
            <p:ph idx="1"/>
          </p:nvPr>
        </p:nvSpPr>
        <p:spPr/>
        <p:txBody>
          <a:bodyPr/>
          <a:lstStyle/>
          <a:p>
            <a:r>
              <a:rPr kumimoji="1" lang="ja-JP" altLang="en-US" dirty="0"/>
              <a:t>最終的に</a:t>
            </a:r>
            <a:r>
              <a:rPr kumimoji="1" lang="en-US" altLang="ja-JP" dirty="0"/>
              <a:t>17</a:t>
            </a:r>
            <a:r>
              <a:rPr lang="ja-JP" altLang="en-US" dirty="0"/>
              <a:t>個</a:t>
            </a:r>
            <a:r>
              <a:rPr kumimoji="1" lang="ja-JP" altLang="en-US" dirty="0"/>
              <a:t>のモデルをアンサンブルしたもの</a:t>
            </a:r>
            <a:r>
              <a:rPr kumimoji="1" lang="en-US" altLang="ja-JP" dirty="0"/>
              <a:t>(CV: 0.9915, Private LB: 0.99687)</a:t>
            </a:r>
            <a:r>
              <a:rPr kumimoji="1" lang="ja-JP" altLang="en-US" dirty="0"/>
              <a:t>と</a:t>
            </a:r>
            <a:r>
              <a:rPr kumimoji="1" lang="en-US" altLang="ja-JP" dirty="0"/>
              <a:t>37</a:t>
            </a:r>
            <a:r>
              <a:rPr kumimoji="1" lang="ja-JP" altLang="en-US" dirty="0"/>
              <a:t>個のモデルをアンサンブルしたもの</a:t>
            </a:r>
            <a:r>
              <a:rPr kumimoji="1" lang="en-US" altLang="ja-JP" dirty="0"/>
              <a:t>(CV: 0.9940, Private LB: 0.98131)</a:t>
            </a:r>
            <a:r>
              <a:rPr kumimoji="1" lang="ja-JP" altLang="en-US" dirty="0"/>
              <a:t>を採用した</a:t>
            </a:r>
            <a:br>
              <a:rPr lang="en-US" altLang="ja-JP" dirty="0"/>
            </a:br>
            <a:endParaRPr kumimoji="1" lang="en-US" altLang="ja-JP" dirty="0"/>
          </a:p>
        </p:txBody>
      </p:sp>
    </p:spTree>
    <p:extLst>
      <p:ext uri="{BB962C8B-B14F-4D97-AF65-F5344CB8AC3E}">
        <p14:creationId xmlns:p14="http://schemas.microsoft.com/office/powerpoint/2010/main" val="6916322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3290B1C-C3FD-58F2-BE37-20ECC23CBFCC}"/>
              </a:ext>
            </a:extLst>
          </p:cNvPr>
          <p:cNvSpPr>
            <a:spLocks noGrp="1"/>
          </p:cNvSpPr>
          <p:nvPr>
            <p:ph type="title"/>
          </p:nvPr>
        </p:nvSpPr>
        <p:spPr/>
        <p:txBody>
          <a:bodyPr/>
          <a:lstStyle/>
          <a:p>
            <a:r>
              <a:rPr kumimoji="1" lang="ja-JP" altLang="en-US" dirty="0"/>
              <a:t>解法の概要</a:t>
            </a:r>
          </a:p>
        </p:txBody>
      </p:sp>
      <p:sp>
        <p:nvSpPr>
          <p:cNvPr id="3" name="コンテンツ プレースホルダー 2">
            <a:extLst>
              <a:ext uri="{FF2B5EF4-FFF2-40B4-BE49-F238E27FC236}">
                <a16:creationId xmlns:a16="http://schemas.microsoft.com/office/drawing/2014/main" id="{2880864B-6567-CB0C-D7ED-18FA4920F680}"/>
              </a:ext>
            </a:extLst>
          </p:cNvPr>
          <p:cNvSpPr>
            <a:spLocks noGrp="1"/>
          </p:cNvSpPr>
          <p:nvPr>
            <p:ph idx="1"/>
          </p:nvPr>
        </p:nvSpPr>
        <p:spPr>
          <a:xfrm>
            <a:off x="838200" y="1690688"/>
            <a:ext cx="10515600" cy="4351338"/>
          </a:xfrm>
        </p:spPr>
        <p:txBody>
          <a:bodyPr>
            <a:noAutofit/>
          </a:bodyPr>
          <a:lstStyle/>
          <a:p>
            <a:r>
              <a:rPr kumimoji="1" lang="ja-JP" altLang="en-US" dirty="0"/>
              <a:t>アンサンブルしたモデルの内訳</a:t>
            </a:r>
            <a:br>
              <a:rPr lang="en-US" altLang="ja-JP" dirty="0"/>
            </a:br>
            <a:r>
              <a:rPr lang="en-US" altLang="ja-JP" dirty="0"/>
              <a:t>exp0:</a:t>
            </a:r>
            <a:r>
              <a:rPr lang="ja-JP" altLang="en-US" dirty="0"/>
              <a:t> </a:t>
            </a:r>
            <a:r>
              <a:rPr lang="en-US" altLang="ja-JP" dirty="0"/>
              <a:t>Resnet, RGB</a:t>
            </a:r>
            <a:r>
              <a:rPr lang="ja-JP" altLang="en-US" dirty="0"/>
              <a:t>画像のみ</a:t>
            </a:r>
            <a:br>
              <a:rPr lang="en-US" altLang="ja-JP" dirty="0"/>
            </a:br>
            <a:r>
              <a:rPr lang="en-US" altLang="ja-JP" dirty="0"/>
              <a:t>exp1:</a:t>
            </a:r>
            <a:r>
              <a:rPr lang="ja-JP" altLang="en-US" dirty="0"/>
              <a:t> </a:t>
            </a:r>
            <a:r>
              <a:rPr lang="en-US" altLang="ja-JP" dirty="0" err="1"/>
              <a:t>LightGBM</a:t>
            </a:r>
            <a:r>
              <a:rPr lang="en-US" altLang="ja-JP" dirty="0"/>
              <a:t>, </a:t>
            </a:r>
            <a:r>
              <a:rPr lang="ja-JP" altLang="en-US" dirty="0"/>
              <a:t>テーブルデータを入力</a:t>
            </a:r>
            <a:br>
              <a:rPr lang="en-US" altLang="ja-JP" dirty="0"/>
            </a:br>
            <a:r>
              <a:rPr lang="en-US" altLang="ja-JP" dirty="0"/>
              <a:t>exp3:</a:t>
            </a:r>
            <a:r>
              <a:rPr lang="ja-JP" altLang="en-US" dirty="0"/>
              <a:t> </a:t>
            </a:r>
            <a:r>
              <a:rPr lang="en-US" altLang="ja-JP" dirty="0"/>
              <a:t>CLIP</a:t>
            </a:r>
            <a:r>
              <a:rPr lang="ja-JP" altLang="en-US" dirty="0"/>
              <a:t>の</a:t>
            </a:r>
            <a:r>
              <a:rPr lang="en-US" altLang="ja-JP" dirty="0" err="1"/>
              <a:t>ViT</a:t>
            </a:r>
            <a:r>
              <a:rPr lang="en-US" altLang="ja-JP" dirty="0"/>
              <a:t>, RGB</a:t>
            </a:r>
            <a:r>
              <a:rPr lang="ja-JP" altLang="en-US" dirty="0"/>
              <a:t>画像のみ</a:t>
            </a:r>
            <a:br>
              <a:rPr lang="en-US" altLang="ja-JP" dirty="0"/>
            </a:br>
            <a:r>
              <a:rPr lang="en-US" altLang="ja-JP" dirty="0"/>
              <a:t>exp4:</a:t>
            </a:r>
            <a:r>
              <a:rPr lang="ja-JP" altLang="en-US" dirty="0"/>
              <a:t> </a:t>
            </a:r>
            <a:r>
              <a:rPr lang="en-US" altLang="ja-JP" dirty="0" err="1"/>
              <a:t>XGBoost</a:t>
            </a:r>
            <a:r>
              <a:rPr lang="en-US" altLang="ja-JP" dirty="0"/>
              <a:t>, </a:t>
            </a:r>
            <a:r>
              <a:rPr lang="ja-JP" altLang="en-US" dirty="0"/>
              <a:t>テーブルデータを入力</a:t>
            </a:r>
            <a:br>
              <a:rPr lang="en-US" altLang="ja-JP" dirty="0"/>
            </a:br>
            <a:r>
              <a:rPr lang="en-US" altLang="ja-JP" dirty="0"/>
              <a:t>exp5: </a:t>
            </a:r>
            <a:r>
              <a:rPr lang="en-US" altLang="ja-JP" dirty="0" err="1"/>
              <a:t>CatBoost</a:t>
            </a:r>
            <a:r>
              <a:rPr lang="en-US" altLang="ja-JP" dirty="0"/>
              <a:t>, </a:t>
            </a:r>
            <a:r>
              <a:rPr lang="ja-JP" altLang="en-US" dirty="0"/>
              <a:t>テーブルデータを入力</a:t>
            </a:r>
            <a:br>
              <a:rPr lang="en-US" altLang="ja-JP" dirty="0"/>
            </a:br>
            <a:r>
              <a:rPr lang="en-US" altLang="ja-JP" dirty="0"/>
              <a:t>exp6: Random Forest, </a:t>
            </a:r>
            <a:r>
              <a:rPr lang="ja-JP" altLang="en-US" dirty="0"/>
              <a:t>テーブルデータを入力</a:t>
            </a:r>
            <a:br>
              <a:rPr lang="en-US" altLang="ja-JP" dirty="0"/>
            </a:br>
            <a:r>
              <a:rPr lang="en-US" altLang="ja-JP" dirty="0"/>
              <a:t>exp7: </a:t>
            </a:r>
            <a:r>
              <a:rPr lang="ja-JP" altLang="en-US" dirty="0"/>
              <a:t>軽量</a:t>
            </a:r>
            <a:r>
              <a:rPr lang="en-US" altLang="ja-JP" dirty="0"/>
              <a:t>NN, </a:t>
            </a:r>
            <a:r>
              <a:rPr lang="ja-JP" altLang="en-US" dirty="0"/>
              <a:t>テーブルデータを入力</a:t>
            </a:r>
            <a:br>
              <a:rPr lang="en-US" altLang="ja-JP" dirty="0"/>
            </a:br>
            <a:r>
              <a:rPr lang="en-US" altLang="ja-JP" dirty="0"/>
              <a:t>exp8: SVM, </a:t>
            </a:r>
            <a:r>
              <a:rPr lang="ja-JP" altLang="en-US" dirty="0"/>
              <a:t>テーブルデータを入力</a:t>
            </a:r>
            <a:br>
              <a:rPr lang="en-US" altLang="ja-JP" dirty="0"/>
            </a:br>
            <a:r>
              <a:rPr lang="en-US" altLang="ja-JP" dirty="0"/>
              <a:t>exp11: </a:t>
            </a:r>
            <a:r>
              <a:rPr lang="en-US" altLang="ja-JP" dirty="0" err="1"/>
              <a:t>TabNet</a:t>
            </a:r>
            <a:r>
              <a:rPr lang="en-US" altLang="ja-JP" dirty="0"/>
              <a:t>, </a:t>
            </a:r>
            <a:r>
              <a:rPr lang="ja-JP" altLang="en-US" dirty="0"/>
              <a:t>テーブルデータを入力</a:t>
            </a:r>
            <a:br>
              <a:rPr lang="en-US" altLang="ja-JP" dirty="0"/>
            </a:br>
            <a:r>
              <a:rPr lang="en-US" altLang="ja-JP" dirty="0"/>
              <a:t>exp13: </a:t>
            </a:r>
            <a:r>
              <a:rPr lang="en-US" altLang="ja-JP" dirty="0" err="1"/>
              <a:t>DeBERTa</a:t>
            </a:r>
            <a:r>
              <a:rPr lang="en-US" altLang="ja-JP" dirty="0"/>
              <a:t>, Caption</a:t>
            </a:r>
            <a:r>
              <a:rPr lang="ja-JP" altLang="en-US" dirty="0"/>
              <a:t>のみ入力</a:t>
            </a:r>
            <a:endParaRPr kumimoji="1" lang="en-US" altLang="ja-JP" dirty="0"/>
          </a:p>
        </p:txBody>
      </p:sp>
    </p:spTree>
    <p:extLst>
      <p:ext uri="{BB962C8B-B14F-4D97-AF65-F5344CB8AC3E}">
        <p14:creationId xmlns:p14="http://schemas.microsoft.com/office/powerpoint/2010/main" val="137936492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95AE1AE-7FF2-576C-4DA1-4842565661F0}"/>
              </a:ext>
            </a:extLst>
          </p:cNvPr>
          <p:cNvSpPr>
            <a:spLocks noGrp="1"/>
          </p:cNvSpPr>
          <p:nvPr>
            <p:ph type="title"/>
          </p:nvPr>
        </p:nvSpPr>
        <p:spPr/>
        <p:txBody>
          <a:bodyPr/>
          <a:lstStyle/>
          <a:p>
            <a:r>
              <a:rPr kumimoji="1" lang="ja-JP" altLang="en-US" dirty="0"/>
              <a:t>解法の概要</a:t>
            </a:r>
          </a:p>
        </p:txBody>
      </p:sp>
      <p:sp>
        <p:nvSpPr>
          <p:cNvPr id="3" name="コンテンツ プレースホルダー 2">
            <a:extLst>
              <a:ext uri="{FF2B5EF4-FFF2-40B4-BE49-F238E27FC236}">
                <a16:creationId xmlns:a16="http://schemas.microsoft.com/office/drawing/2014/main" id="{9FF142B0-7492-A7EC-CB09-D8B69E435E5A}"/>
              </a:ext>
            </a:extLst>
          </p:cNvPr>
          <p:cNvSpPr>
            <a:spLocks noGrp="1"/>
          </p:cNvSpPr>
          <p:nvPr>
            <p:ph idx="1"/>
          </p:nvPr>
        </p:nvSpPr>
        <p:spPr>
          <a:xfrm>
            <a:off x="838200" y="1817533"/>
            <a:ext cx="10515600" cy="4351338"/>
          </a:xfrm>
        </p:spPr>
        <p:txBody>
          <a:bodyPr/>
          <a:lstStyle/>
          <a:p>
            <a:r>
              <a:rPr kumimoji="1" lang="ja-JP" altLang="en-US" dirty="0"/>
              <a:t>アンサンブルしたモデルの内訳</a:t>
            </a:r>
            <a:r>
              <a:rPr kumimoji="1" lang="en-US" altLang="ja-JP" dirty="0"/>
              <a:t>(</a:t>
            </a:r>
            <a:r>
              <a:rPr kumimoji="1" lang="ja-JP" altLang="en-US" dirty="0"/>
              <a:t>続き</a:t>
            </a:r>
            <a:r>
              <a:rPr kumimoji="1" lang="en-US" altLang="ja-JP" dirty="0"/>
              <a:t>)</a:t>
            </a:r>
            <a:br>
              <a:rPr lang="en-US" altLang="ja-JP" dirty="0"/>
            </a:br>
            <a:r>
              <a:rPr lang="en-US" altLang="ja-JP" dirty="0"/>
              <a:t>exp14: </a:t>
            </a:r>
            <a:r>
              <a:rPr lang="en-US" altLang="ja-JP" dirty="0" err="1"/>
              <a:t>RoBERTa</a:t>
            </a:r>
            <a:r>
              <a:rPr lang="en-US" altLang="ja-JP" dirty="0"/>
              <a:t>, Caption</a:t>
            </a:r>
            <a:r>
              <a:rPr lang="ja-JP" altLang="en-US" dirty="0"/>
              <a:t>のみ入力</a:t>
            </a:r>
            <a:br>
              <a:rPr lang="en-US" altLang="ja-JP" dirty="0"/>
            </a:br>
            <a:r>
              <a:rPr lang="en-US" altLang="ja-JP" dirty="0"/>
              <a:t>exp16: </a:t>
            </a:r>
            <a:r>
              <a:rPr lang="en-US" altLang="ja-JP" dirty="0" err="1"/>
              <a:t>ResNet</a:t>
            </a:r>
            <a:r>
              <a:rPr lang="en-US" altLang="ja-JP" dirty="0"/>
              <a:t> + </a:t>
            </a:r>
            <a:r>
              <a:rPr lang="en-US" altLang="ja-JP" dirty="0" err="1"/>
              <a:t>temp_min</a:t>
            </a:r>
            <a:r>
              <a:rPr lang="en-US" altLang="ja-JP" dirty="0"/>
              <a:t>,</a:t>
            </a:r>
            <a:r>
              <a:rPr lang="ja-JP" altLang="en-US" dirty="0"/>
              <a:t> </a:t>
            </a:r>
            <a:r>
              <a:rPr lang="en-US" altLang="ja-JP" dirty="0" err="1"/>
              <a:t>temp_max</a:t>
            </a:r>
            <a:r>
              <a:rPr lang="en-US" altLang="ja-JP" dirty="0"/>
              <a:t>,</a:t>
            </a:r>
            <a:r>
              <a:rPr lang="ja-JP" altLang="en-US" dirty="0"/>
              <a:t> </a:t>
            </a:r>
            <a:r>
              <a:rPr lang="en-US" altLang="ja-JP" dirty="0" err="1"/>
              <a:t>temp_unit</a:t>
            </a:r>
            <a:r>
              <a:rPr lang="en-US" altLang="ja-JP" dirty="0"/>
              <a:t> (Caption</a:t>
            </a:r>
            <a:r>
              <a:rPr lang="ja-JP" altLang="en-US" dirty="0"/>
              <a:t>から抽出</a:t>
            </a:r>
            <a:r>
              <a:rPr lang="en-US" altLang="ja-JP" dirty="0"/>
              <a:t>)</a:t>
            </a:r>
            <a:br>
              <a:rPr lang="en-US" altLang="ja-JP" dirty="0"/>
            </a:br>
            <a:r>
              <a:rPr lang="en-US" altLang="ja-JP" dirty="0"/>
              <a:t>exp21: MQ8, MQ5</a:t>
            </a:r>
            <a:r>
              <a:rPr lang="ja-JP" altLang="en-US" dirty="0"/>
              <a:t>で学習した後、実際のターゲットで学習</a:t>
            </a:r>
            <a:br>
              <a:rPr lang="en-US" altLang="ja-JP" dirty="0"/>
            </a:br>
            <a:r>
              <a:rPr lang="en-US" altLang="ja-JP" dirty="0"/>
              <a:t>exp22: CLIP</a:t>
            </a:r>
            <a:r>
              <a:rPr lang="ja-JP" altLang="en-US" dirty="0"/>
              <a:t>の</a:t>
            </a:r>
            <a:r>
              <a:rPr lang="en-US" altLang="ja-JP" dirty="0" err="1"/>
              <a:t>ViT</a:t>
            </a:r>
            <a:r>
              <a:rPr lang="en-US" altLang="ja-JP" dirty="0"/>
              <a:t> + </a:t>
            </a:r>
            <a:r>
              <a:rPr lang="en-US" altLang="ja-JP" dirty="0" err="1"/>
              <a:t>temp_min</a:t>
            </a:r>
            <a:r>
              <a:rPr lang="en-US" altLang="ja-JP" dirty="0"/>
              <a:t>,</a:t>
            </a:r>
            <a:r>
              <a:rPr lang="ja-JP" altLang="en-US" dirty="0"/>
              <a:t> </a:t>
            </a:r>
            <a:r>
              <a:rPr lang="en-US" altLang="ja-JP" dirty="0" err="1"/>
              <a:t>temp_max</a:t>
            </a:r>
            <a:r>
              <a:rPr lang="en-US" altLang="ja-JP" dirty="0"/>
              <a:t>,</a:t>
            </a:r>
            <a:r>
              <a:rPr lang="ja-JP" altLang="en-US" dirty="0"/>
              <a:t> </a:t>
            </a:r>
            <a:r>
              <a:rPr lang="en-US" altLang="ja-JP" dirty="0" err="1"/>
              <a:t>temp_unit</a:t>
            </a:r>
            <a:br>
              <a:rPr lang="en-US" altLang="ja-JP" dirty="0"/>
            </a:br>
            <a:r>
              <a:rPr lang="en-US" altLang="ja-JP" dirty="0"/>
              <a:t>exp24: </a:t>
            </a:r>
            <a:r>
              <a:rPr lang="en-US" altLang="ja-JP" dirty="0" err="1"/>
              <a:t>ResNet</a:t>
            </a:r>
            <a:r>
              <a:rPr lang="en-US" altLang="ja-JP" dirty="0"/>
              <a:t> + </a:t>
            </a:r>
            <a:r>
              <a:rPr lang="en-US" altLang="ja-JP" dirty="0" err="1"/>
              <a:t>temp_min</a:t>
            </a:r>
            <a:r>
              <a:rPr lang="en-US" altLang="ja-JP" dirty="0"/>
              <a:t>,</a:t>
            </a:r>
            <a:r>
              <a:rPr lang="ja-JP" altLang="en-US" dirty="0"/>
              <a:t> </a:t>
            </a:r>
            <a:r>
              <a:rPr lang="en-US" altLang="ja-JP" dirty="0" err="1"/>
              <a:t>temp_max</a:t>
            </a:r>
            <a:r>
              <a:rPr lang="en-US" altLang="ja-JP" dirty="0"/>
              <a:t>,</a:t>
            </a:r>
            <a:r>
              <a:rPr lang="ja-JP" altLang="en-US" dirty="0"/>
              <a:t> </a:t>
            </a:r>
            <a:r>
              <a:rPr lang="en-US" altLang="ja-JP" dirty="0" err="1"/>
              <a:t>temp_unit</a:t>
            </a:r>
            <a:r>
              <a:rPr lang="en-US" altLang="ja-JP" dirty="0"/>
              <a:t>, MQ8, MQ5</a:t>
            </a:r>
            <a:br>
              <a:rPr lang="en-US" altLang="ja-JP" dirty="0"/>
            </a:br>
            <a:r>
              <a:rPr lang="en-US" altLang="ja-JP" dirty="0"/>
              <a:t>exp26: exp24</a:t>
            </a:r>
            <a:r>
              <a:rPr lang="ja-JP" altLang="en-US" dirty="0"/>
              <a:t>に</a:t>
            </a:r>
            <a:r>
              <a:rPr lang="en-US" altLang="ja-JP" dirty="0"/>
              <a:t>Flip, 90</a:t>
            </a:r>
            <a:r>
              <a:rPr lang="ja-JP" altLang="en-US" dirty="0"/>
              <a:t>度単位での回転の</a:t>
            </a:r>
            <a:r>
              <a:rPr lang="en-US" altLang="ja-JP" dirty="0"/>
              <a:t>Data Augmentation</a:t>
            </a:r>
            <a:r>
              <a:rPr lang="ja-JP" altLang="en-US" dirty="0"/>
              <a:t>を追加</a:t>
            </a:r>
            <a:br>
              <a:rPr lang="en-US" altLang="ja-JP" dirty="0"/>
            </a:br>
            <a:r>
              <a:rPr lang="en-US" altLang="ja-JP" dirty="0"/>
              <a:t>exp27: exp24</a:t>
            </a:r>
            <a:r>
              <a:rPr lang="ja-JP" altLang="en-US" dirty="0"/>
              <a:t>を</a:t>
            </a:r>
            <a:r>
              <a:rPr lang="en-US" altLang="ja-JP" dirty="0"/>
              <a:t>20-&gt;80</a:t>
            </a:r>
            <a:r>
              <a:rPr lang="ja-JP" altLang="en-US" dirty="0"/>
              <a:t>エポックで学習</a:t>
            </a:r>
            <a:endParaRPr lang="en-US" altLang="ja-JP" dirty="0"/>
          </a:p>
        </p:txBody>
      </p:sp>
    </p:spTree>
    <p:extLst>
      <p:ext uri="{BB962C8B-B14F-4D97-AF65-F5344CB8AC3E}">
        <p14:creationId xmlns:p14="http://schemas.microsoft.com/office/powerpoint/2010/main" val="22423533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55C03E9-56FE-D2E9-8AEF-64DFA08307A3}"/>
              </a:ext>
            </a:extLst>
          </p:cNvPr>
          <p:cNvSpPr>
            <a:spLocks noGrp="1"/>
          </p:cNvSpPr>
          <p:nvPr>
            <p:ph type="title"/>
          </p:nvPr>
        </p:nvSpPr>
        <p:spPr/>
        <p:txBody>
          <a:bodyPr/>
          <a:lstStyle/>
          <a:p>
            <a:r>
              <a:rPr kumimoji="1" lang="en-US" altLang="ja-JP" dirty="0"/>
              <a:t>CV</a:t>
            </a:r>
            <a:r>
              <a:rPr kumimoji="1" lang="ja-JP" altLang="en-US" dirty="0"/>
              <a:t>戦略</a:t>
            </a:r>
          </a:p>
        </p:txBody>
      </p:sp>
      <p:sp>
        <p:nvSpPr>
          <p:cNvPr id="3" name="コンテンツ プレースホルダー 2">
            <a:extLst>
              <a:ext uri="{FF2B5EF4-FFF2-40B4-BE49-F238E27FC236}">
                <a16:creationId xmlns:a16="http://schemas.microsoft.com/office/drawing/2014/main" id="{3C509CBA-31B5-6A0F-8DDE-66BBB33D2E91}"/>
              </a:ext>
            </a:extLst>
          </p:cNvPr>
          <p:cNvSpPr>
            <a:spLocks noGrp="1"/>
          </p:cNvSpPr>
          <p:nvPr>
            <p:ph idx="1"/>
          </p:nvPr>
        </p:nvSpPr>
        <p:spPr/>
        <p:txBody>
          <a:bodyPr/>
          <a:lstStyle/>
          <a:p>
            <a:r>
              <a:rPr kumimoji="1" lang="ja-JP" altLang="en-US" dirty="0"/>
              <a:t>あらかじめ</a:t>
            </a:r>
            <a:r>
              <a:rPr kumimoji="1" lang="en-US" altLang="ja-JP" dirty="0"/>
              <a:t>Stratified </a:t>
            </a:r>
            <a:r>
              <a:rPr kumimoji="1" lang="en-US" altLang="ja-JP" dirty="0" err="1"/>
              <a:t>KFold</a:t>
            </a:r>
            <a:r>
              <a:rPr lang="ja-JP" altLang="en-US" dirty="0"/>
              <a:t>で</a:t>
            </a:r>
            <a:r>
              <a:rPr kumimoji="1" lang="en-US" altLang="ja-JP" dirty="0"/>
              <a:t>fold</a:t>
            </a:r>
            <a:r>
              <a:rPr kumimoji="1" lang="ja-JP" altLang="en-US" dirty="0"/>
              <a:t>を割り振っておき、その</a:t>
            </a:r>
            <a:r>
              <a:rPr kumimoji="1" lang="en-US" altLang="ja-JP" dirty="0"/>
              <a:t>fold</a:t>
            </a:r>
            <a:r>
              <a:rPr kumimoji="1" lang="ja-JP" altLang="en-US" dirty="0"/>
              <a:t>に基づいて学習を行う</a:t>
            </a:r>
            <a:endParaRPr kumimoji="1" lang="en-US" altLang="ja-JP" dirty="0"/>
          </a:p>
          <a:p>
            <a:endParaRPr lang="en-US" altLang="ja-JP" dirty="0"/>
          </a:p>
          <a:p>
            <a:r>
              <a:rPr kumimoji="1" lang="en-US" altLang="ja-JP" dirty="0"/>
              <a:t>CV</a:t>
            </a:r>
            <a:r>
              <a:rPr kumimoji="1" lang="ja-JP" altLang="en-US" dirty="0"/>
              <a:t>と</a:t>
            </a:r>
            <a:r>
              <a:rPr kumimoji="1" lang="en-US" altLang="ja-JP" dirty="0"/>
              <a:t>Public</a:t>
            </a:r>
            <a:r>
              <a:rPr kumimoji="1" lang="ja-JP" altLang="en-US" dirty="0"/>
              <a:t>は相関がみられた</a:t>
            </a:r>
            <a:r>
              <a:rPr kumimoji="1" lang="en-US" altLang="ja-JP" dirty="0"/>
              <a:t>(Private</a:t>
            </a:r>
            <a:r>
              <a:rPr kumimoji="1" lang="ja-JP" altLang="en-US" dirty="0"/>
              <a:t>はそうでもなかった</a:t>
            </a:r>
            <a:r>
              <a:rPr kumimoji="1" lang="en-US" altLang="ja-JP" dirty="0"/>
              <a:t>)</a:t>
            </a:r>
            <a:r>
              <a:rPr kumimoji="1" lang="ja-JP" altLang="en-US" dirty="0"/>
              <a:t>。</a:t>
            </a:r>
            <a:r>
              <a:rPr kumimoji="1" lang="en-US" altLang="ja-JP" dirty="0"/>
              <a:t>CV</a:t>
            </a:r>
            <a:r>
              <a:rPr kumimoji="1" lang="ja-JP" altLang="en-US" dirty="0"/>
              <a:t>のほうがデータ数が多いため、基本的に</a:t>
            </a:r>
            <a:r>
              <a:rPr kumimoji="1" lang="en-US" altLang="ja-JP" dirty="0"/>
              <a:t>Trust CV</a:t>
            </a:r>
          </a:p>
          <a:p>
            <a:endParaRPr lang="en-US" altLang="ja-JP" dirty="0"/>
          </a:p>
          <a:p>
            <a:r>
              <a:rPr lang="en-US" altLang="ja-JP" dirty="0"/>
              <a:t>CV</a:t>
            </a:r>
            <a:r>
              <a:rPr lang="ja-JP" altLang="en-US" dirty="0"/>
              <a:t>よりも</a:t>
            </a:r>
            <a:r>
              <a:rPr lang="en-US" altLang="ja-JP" dirty="0"/>
              <a:t>LB</a:t>
            </a:r>
            <a:r>
              <a:rPr lang="ja-JP" altLang="en-US" dirty="0"/>
              <a:t>のほうがスコアが高いことが多かった</a:t>
            </a:r>
            <a:br>
              <a:rPr lang="en-US" altLang="ja-JP" dirty="0"/>
            </a:br>
            <a:r>
              <a:rPr lang="en-US" altLang="ja-JP" dirty="0"/>
              <a:t>-&gt;</a:t>
            </a:r>
            <a:r>
              <a:rPr lang="ja-JP" altLang="en-US" dirty="0"/>
              <a:t> 割と上手く</a:t>
            </a:r>
            <a:r>
              <a:rPr lang="en-US" altLang="ja-JP" dirty="0"/>
              <a:t>CV</a:t>
            </a:r>
            <a:r>
              <a:rPr lang="ja-JP" altLang="en-US" dirty="0"/>
              <a:t>が組めていると考えていた</a:t>
            </a:r>
            <a:endParaRPr lang="en-US" altLang="ja-JP" dirty="0"/>
          </a:p>
        </p:txBody>
      </p:sp>
    </p:spTree>
    <p:extLst>
      <p:ext uri="{BB962C8B-B14F-4D97-AF65-F5344CB8AC3E}">
        <p14:creationId xmlns:p14="http://schemas.microsoft.com/office/powerpoint/2010/main" val="19763009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F4FC001-9ED3-6E37-1881-B3EF43C42B7D}"/>
              </a:ext>
            </a:extLst>
          </p:cNvPr>
          <p:cNvSpPr>
            <a:spLocks noGrp="1"/>
          </p:cNvSpPr>
          <p:nvPr>
            <p:ph type="title"/>
          </p:nvPr>
        </p:nvSpPr>
        <p:spPr>
          <a:xfrm>
            <a:off x="838200" y="2910660"/>
            <a:ext cx="10515600" cy="1036680"/>
          </a:xfrm>
        </p:spPr>
        <p:txBody>
          <a:bodyPr/>
          <a:lstStyle/>
          <a:p>
            <a:r>
              <a:rPr kumimoji="1" lang="ja-JP" altLang="en-US" dirty="0"/>
              <a:t>データ</a:t>
            </a:r>
            <a:r>
              <a:rPr lang="ja-JP" altLang="en-US" dirty="0"/>
              <a:t>について</a:t>
            </a:r>
            <a:endParaRPr kumimoji="1" lang="ja-JP" altLang="en-US" dirty="0"/>
          </a:p>
        </p:txBody>
      </p:sp>
      <p:sp>
        <p:nvSpPr>
          <p:cNvPr id="3" name="テキスト プレースホルダー 2">
            <a:extLst>
              <a:ext uri="{FF2B5EF4-FFF2-40B4-BE49-F238E27FC236}">
                <a16:creationId xmlns:a16="http://schemas.microsoft.com/office/drawing/2014/main" id="{D2BF8CF4-2C8F-390D-7C4E-708A6E7ADD7B}"/>
              </a:ext>
            </a:extLst>
          </p:cNvPr>
          <p:cNvSpPr>
            <a:spLocks noGrp="1"/>
          </p:cNvSpPr>
          <p:nvPr>
            <p:ph type="body" idx="1"/>
          </p:nvPr>
        </p:nvSpPr>
        <p:spPr/>
        <p:txBody>
          <a:bodyPr/>
          <a:lstStyle/>
          <a:p>
            <a:endParaRPr kumimoji="1" lang="ja-JP" altLang="en-US" dirty="0"/>
          </a:p>
        </p:txBody>
      </p:sp>
    </p:spTree>
    <p:extLst>
      <p:ext uri="{BB962C8B-B14F-4D97-AF65-F5344CB8AC3E}">
        <p14:creationId xmlns:p14="http://schemas.microsoft.com/office/powerpoint/2010/main" val="28128402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C38CFBA-88C5-8460-A675-BC7A8D993847}"/>
              </a:ext>
            </a:extLst>
          </p:cNvPr>
          <p:cNvSpPr>
            <a:spLocks noGrp="1"/>
          </p:cNvSpPr>
          <p:nvPr>
            <p:ph type="title"/>
          </p:nvPr>
        </p:nvSpPr>
        <p:spPr/>
        <p:txBody>
          <a:bodyPr/>
          <a:lstStyle/>
          <a:p>
            <a:r>
              <a:rPr lang="en-US" altLang="ja-JP" dirty="0"/>
              <a:t>MQ8, MQ5</a:t>
            </a:r>
            <a:endParaRPr kumimoji="1" lang="ja-JP" altLang="en-US" dirty="0"/>
          </a:p>
        </p:txBody>
      </p:sp>
      <p:sp>
        <p:nvSpPr>
          <p:cNvPr id="3" name="コンテンツ プレースホルダー 2">
            <a:extLst>
              <a:ext uri="{FF2B5EF4-FFF2-40B4-BE49-F238E27FC236}">
                <a16:creationId xmlns:a16="http://schemas.microsoft.com/office/drawing/2014/main" id="{B5B985F6-B110-3DF4-848B-B1641F32B506}"/>
              </a:ext>
            </a:extLst>
          </p:cNvPr>
          <p:cNvSpPr>
            <a:spLocks noGrp="1"/>
          </p:cNvSpPr>
          <p:nvPr>
            <p:ph idx="1"/>
          </p:nvPr>
        </p:nvSpPr>
        <p:spPr>
          <a:xfrm>
            <a:off x="838200" y="1825625"/>
            <a:ext cx="5331941" cy="4351338"/>
          </a:xfrm>
        </p:spPr>
        <p:txBody>
          <a:bodyPr>
            <a:normAutofit lnSpcReduction="10000"/>
          </a:bodyPr>
          <a:lstStyle/>
          <a:p>
            <a:r>
              <a:rPr lang="ja-JP" altLang="en-US" dirty="0"/>
              <a:t>特に特殊な処理は行っていない</a:t>
            </a:r>
            <a:endParaRPr lang="en-US" altLang="ja-JP" dirty="0"/>
          </a:p>
          <a:p>
            <a:endParaRPr lang="en-US" altLang="ja-JP" dirty="0"/>
          </a:p>
          <a:p>
            <a:r>
              <a:rPr lang="ja-JP" altLang="en-US" dirty="0"/>
              <a:t>右図より</a:t>
            </a:r>
            <a:r>
              <a:rPr lang="en-US" altLang="ja-JP" dirty="0"/>
              <a:t>MQ8, MQ5</a:t>
            </a:r>
            <a:r>
              <a:rPr lang="ja-JP" altLang="en-US" dirty="0"/>
              <a:t>のみでも、</a:t>
            </a:r>
            <a:r>
              <a:rPr lang="en-US" altLang="ja-JP" dirty="0"/>
              <a:t>Mixture, Smoke</a:t>
            </a:r>
            <a:r>
              <a:rPr lang="ja-JP" altLang="en-US" dirty="0"/>
              <a:t>の分類は容易であると考えた</a:t>
            </a:r>
            <a:endParaRPr lang="en-US" altLang="ja-JP" dirty="0"/>
          </a:p>
          <a:p>
            <a:endParaRPr lang="en-US" altLang="ja-JP" dirty="0"/>
          </a:p>
          <a:p>
            <a:r>
              <a:rPr lang="en-US" altLang="ja-JP" dirty="0" err="1"/>
              <a:t>NoGas</a:t>
            </a:r>
            <a:r>
              <a:rPr lang="ja-JP" altLang="en-US" dirty="0"/>
              <a:t>と</a:t>
            </a:r>
            <a:r>
              <a:rPr lang="en-US" altLang="ja-JP" dirty="0"/>
              <a:t>Perfume</a:t>
            </a:r>
            <a:r>
              <a:rPr lang="ja-JP" altLang="en-US" dirty="0"/>
              <a:t>の分類のために画像が重要となると考え、画像に焦点を当てた</a:t>
            </a:r>
            <a:endParaRPr lang="en-US" altLang="ja-JP" dirty="0"/>
          </a:p>
          <a:p>
            <a:endParaRPr kumimoji="1" lang="en-US" altLang="ja-JP" dirty="0"/>
          </a:p>
          <a:p>
            <a:endParaRPr kumimoji="1" lang="ja-JP" altLang="en-US" dirty="0"/>
          </a:p>
        </p:txBody>
      </p:sp>
      <p:pic>
        <p:nvPicPr>
          <p:cNvPr id="5" name="図 4" descr="グラフ, 散布図&#10;&#10;AI によって生成されたコンテンツは間違っている可能性があります。">
            <a:extLst>
              <a:ext uri="{FF2B5EF4-FFF2-40B4-BE49-F238E27FC236}">
                <a16:creationId xmlns:a16="http://schemas.microsoft.com/office/drawing/2014/main" id="{2F5445B9-F06C-60C0-8944-FF47996EDC7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47103" y="1187836"/>
            <a:ext cx="5602909" cy="4482328"/>
          </a:xfrm>
          <a:prstGeom prst="rect">
            <a:avLst/>
          </a:prstGeom>
        </p:spPr>
      </p:pic>
    </p:spTree>
    <p:extLst>
      <p:ext uri="{BB962C8B-B14F-4D97-AF65-F5344CB8AC3E}">
        <p14:creationId xmlns:p14="http://schemas.microsoft.com/office/powerpoint/2010/main" val="1198166286"/>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10419</TotalTime>
  <Words>1293</Words>
  <Application>Microsoft Office PowerPoint</Application>
  <PresentationFormat>ワイド画面</PresentationFormat>
  <Paragraphs>108</Paragraphs>
  <Slides>25</Slides>
  <Notes>0</Notes>
  <HiddenSlides>0</HiddenSlides>
  <MMClips>0</MMClips>
  <ScaleCrop>false</ScaleCrop>
  <HeadingPairs>
    <vt:vector size="6" baseType="variant">
      <vt:variant>
        <vt:lpstr>使用されているフォント</vt:lpstr>
      </vt:variant>
      <vt:variant>
        <vt:i4>3</vt:i4>
      </vt:variant>
      <vt:variant>
        <vt:lpstr>テーマ</vt:lpstr>
      </vt:variant>
      <vt:variant>
        <vt:i4>1</vt:i4>
      </vt:variant>
      <vt:variant>
        <vt:lpstr>スライド タイトル</vt:lpstr>
      </vt:variant>
      <vt:variant>
        <vt:i4>25</vt:i4>
      </vt:variant>
    </vt:vector>
  </HeadingPairs>
  <TitlesOfParts>
    <vt:vector size="29" baseType="lpstr">
      <vt:lpstr>游ゴシック</vt:lpstr>
      <vt:lpstr>游ゴシック Light</vt:lpstr>
      <vt:lpstr>Arial</vt:lpstr>
      <vt:lpstr>Office テーマ</vt:lpstr>
      <vt:lpstr>JOAI 2025 解法資料</vt:lpstr>
      <vt:lpstr>解法コードについて</vt:lpstr>
      <vt:lpstr>解法の概要</vt:lpstr>
      <vt:lpstr>解法の概要</vt:lpstr>
      <vt:lpstr>解法の概要</vt:lpstr>
      <vt:lpstr>解法の概要</vt:lpstr>
      <vt:lpstr>CV戦略</vt:lpstr>
      <vt:lpstr>データについて</vt:lpstr>
      <vt:lpstr>MQ8, MQ5</vt:lpstr>
      <vt:lpstr>Caption</vt:lpstr>
      <vt:lpstr>Caption</vt:lpstr>
      <vt:lpstr>画像</vt:lpstr>
      <vt:lpstr>モデルの学習</vt:lpstr>
      <vt:lpstr>テーブル系</vt:lpstr>
      <vt:lpstr>ResNet</vt:lpstr>
      <vt:lpstr>ResNet</vt:lpstr>
      <vt:lpstr>ViT</vt:lpstr>
      <vt:lpstr>DeBERTa, RoBERTa</vt:lpstr>
      <vt:lpstr>アンサンブル</vt:lpstr>
      <vt:lpstr>徒労に終わった試み</vt:lpstr>
      <vt:lpstr>ConvNextの学習</vt:lpstr>
      <vt:lpstr>熱画像への変換</vt:lpstr>
      <vt:lpstr>Wavelet Scattering</vt:lpstr>
      <vt:lpstr>Optunaによるハイパラの調整</vt:lpstr>
      <vt:lpstr>大量アンサンブル</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時田 直哉</dc:creator>
  <cp:lastModifiedBy>時田 直哉</cp:lastModifiedBy>
  <cp:revision>11</cp:revision>
  <dcterms:created xsi:type="dcterms:W3CDTF">2025-05-01T02:55:00Z</dcterms:created>
  <dcterms:modified xsi:type="dcterms:W3CDTF">2025-05-11T12:28:44Z</dcterms:modified>
</cp:coreProperties>
</file>