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7" r:id="rId1"/>
  </p:sldMasterIdLst>
  <p:notesMasterIdLst>
    <p:notesMasterId r:id="rId11"/>
  </p:notesMasterIdLst>
  <p:handoutMasterIdLst>
    <p:handoutMasterId r:id="rId12"/>
  </p:handout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84" r:id="rId10"/>
  </p:sldIdLst>
  <p:sldSz cx="6858000" cy="9906000" type="A4"/>
  <p:notesSz cx="6858000" cy="9144000"/>
  <p:defaultTextStyle>
    <a:defPPr>
      <a:defRPr lang="en-US"/>
    </a:defPPr>
    <a:lvl1pPr marL="0" algn="l" defTabSz="331561" rtl="0" eaLnBrk="1" latinLnBrk="0" hangingPunct="1">
      <a:defRPr sz="1305" kern="1200">
        <a:solidFill>
          <a:schemeClr val="tx1"/>
        </a:solidFill>
        <a:latin typeface="+mn-lt"/>
        <a:ea typeface="+mn-ea"/>
        <a:cs typeface="+mn-cs"/>
      </a:defRPr>
    </a:lvl1pPr>
    <a:lvl2pPr marL="331561" algn="l" defTabSz="331561" rtl="0" eaLnBrk="1" latinLnBrk="0" hangingPunct="1">
      <a:defRPr sz="1305" kern="1200">
        <a:solidFill>
          <a:schemeClr val="tx1"/>
        </a:solidFill>
        <a:latin typeface="+mn-lt"/>
        <a:ea typeface="+mn-ea"/>
        <a:cs typeface="+mn-cs"/>
      </a:defRPr>
    </a:lvl2pPr>
    <a:lvl3pPr marL="663123" algn="l" defTabSz="331561" rtl="0" eaLnBrk="1" latinLnBrk="0" hangingPunct="1">
      <a:defRPr sz="1305" kern="1200">
        <a:solidFill>
          <a:schemeClr val="tx1"/>
        </a:solidFill>
        <a:latin typeface="+mn-lt"/>
        <a:ea typeface="+mn-ea"/>
        <a:cs typeface="+mn-cs"/>
      </a:defRPr>
    </a:lvl3pPr>
    <a:lvl4pPr marL="994684" algn="l" defTabSz="331561" rtl="0" eaLnBrk="1" latinLnBrk="0" hangingPunct="1">
      <a:defRPr sz="1305" kern="1200">
        <a:solidFill>
          <a:schemeClr val="tx1"/>
        </a:solidFill>
        <a:latin typeface="+mn-lt"/>
        <a:ea typeface="+mn-ea"/>
        <a:cs typeface="+mn-cs"/>
      </a:defRPr>
    </a:lvl4pPr>
    <a:lvl5pPr marL="1326246" algn="l" defTabSz="331561" rtl="0" eaLnBrk="1" latinLnBrk="0" hangingPunct="1">
      <a:defRPr sz="1305" kern="1200">
        <a:solidFill>
          <a:schemeClr val="tx1"/>
        </a:solidFill>
        <a:latin typeface="+mn-lt"/>
        <a:ea typeface="+mn-ea"/>
        <a:cs typeface="+mn-cs"/>
      </a:defRPr>
    </a:lvl5pPr>
    <a:lvl6pPr marL="1657807" algn="l" defTabSz="331561" rtl="0" eaLnBrk="1" latinLnBrk="0" hangingPunct="1">
      <a:defRPr sz="1305" kern="1200">
        <a:solidFill>
          <a:schemeClr val="tx1"/>
        </a:solidFill>
        <a:latin typeface="+mn-lt"/>
        <a:ea typeface="+mn-ea"/>
        <a:cs typeface="+mn-cs"/>
      </a:defRPr>
    </a:lvl6pPr>
    <a:lvl7pPr marL="1989369" algn="l" defTabSz="331561" rtl="0" eaLnBrk="1" latinLnBrk="0" hangingPunct="1">
      <a:defRPr sz="1305" kern="1200">
        <a:solidFill>
          <a:schemeClr val="tx1"/>
        </a:solidFill>
        <a:latin typeface="+mn-lt"/>
        <a:ea typeface="+mn-ea"/>
        <a:cs typeface="+mn-cs"/>
      </a:defRPr>
    </a:lvl7pPr>
    <a:lvl8pPr marL="2320930" algn="l" defTabSz="331561" rtl="0" eaLnBrk="1" latinLnBrk="0" hangingPunct="1">
      <a:defRPr sz="1305" kern="1200">
        <a:solidFill>
          <a:schemeClr val="tx1"/>
        </a:solidFill>
        <a:latin typeface="+mn-lt"/>
        <a:ea typeface="+mn-ea"/>
        <a:cs typeface="+mn-cs"/>
      </a:defRPr>
    </a:lvl8pPr>
    <a:lvl9pPr marL="2652492" algn="l" defTabSz="331561" rtl="0" eaLnBrk="1" latinLnBrk="0" hangingPunct="1">
      <a:defRPr sz="13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25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101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7511E-3C5A-4C19-831B-3E23134D158F}" type="datetimeFigureOut">
              <a:rPr lang="ko-KR" altLang="en-US" smtClean="0"/>
              <a:t>2015-08-26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04B75-5B08-419F-9122-6A2611591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58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58279-BD74-479B-A5D6-F63A9E3DE842}" type="datetimeFigureOut">
              <a:rPr lang="ko-KR" altLang="en-US" smtClean="0"/>
              <a:t>2015-08-26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1143000"/>
            <a:ext cx="2133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F21E3-3849-46E0-953F-BB37D1471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439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63123" rtl="0" eaLnBrk="1" latinLnBrk="1" hangingPunct="1">
      <a:defRPr sz="870" kern="1200">
        <a:solidFill>
          <a:schemeClr val="tx1"/>
        </a:solidFill>
        <a:latin typeface="+mn-lt"/>
        <a:ea typeface="+mn-ea"/>
        <a:cs typeface="+mn-cs"/>
      </a:defRPr>
    </a:lvl1pPr>
    <a:lvl2pPr marL="331561" algn="l" defTabSz="663123" rtl="0" eaLnBrk="1" latinLnBrk="1" hangingPunct="1">
      <a:defRPr sz="870" kern="1200">
        <a:solidFill>
          <a:schemeClr val="tx1"/>
        </a:solidFill>
        <a:latin typeface="+mn-lt"/>
        <a:ea typeface="+mn-ea"/>
        <a:cs typeface="+mn-cs"/>
      </a:defRPr>
    </a:lvl2pPr>
    <a:lvl3pPr marL="663123" algn="l" defTabSz="663123" rtl="0" eaLnBrk="1" latinLnBrk="1" hangingPunct="1">
      <a:defRPr sz="870" kern="1200">
        <a:solidFill>
          <a:schemeClr val="tx1"/>
        </a:solidFill>
        <a:latin typeface="+mn-lt"/>
        <a:ea typeface="+mn-ea"/>
        <a:cs typeface="+mn-cs"/>
      </a:defRPr>
    </a:lvl3pPr>
    <a:lvl4pPr marL="994684" algn="l" defTabSz="663123" rtl="0" eaLnBrk="1" latinLnBrk="1" hangingPunct="1">
      <a:defRPr sz="870" kern="1200">
        <a:solidFill>
          <a:schemeClr val="tx1"/>
        </a:solidFill>
        <a:latin typeface="+mn-lt"/>
        <a:ea typeface="+mn-ea"/>
        <a:cs typeface="+mn-cs"/>
      </a:defRPr>
    </a:lvl4pPr>
    <a:lvl5pPr marL="1326246" algn="l" defTabSz="663123" rtl="0" eaLnBrk="1" latinLnBrk="1" hangingPunct="1">
      <a:defRPr sz="870" kern="1200">
        <a:solidFill>
          <a:schemeClr val="tx1"/>
        </a:solidFill>
        <a:latin typeface="+mn-lt"/>
        <a:ea typeface="+mn-ea"/>
        <a:cs typeface="+mn-cs"/>
      </a:defRPr>
    </a:lvl5pPr>
    <a:lvl6pPr marL="1657807" algn="l" defTabSz="663123" rtl="0" eaLnBrk="1" latinLnBrk="1" hangingPunct="1">
      <a:defRPr sz="870" kern="1200">
        <a:solidFill>
          <a:schemeClr val="tx1"/>
        </a:solidFill>
        <a:latin typeface="+mn-lt"/>
        <a:ea typeface="+mn-ea"/>
        <a:cs typeface="+mn-cs"/>
      </a:defRPr>
    </a:lvl6pPr>
    <a:lvl7pPr marL="1989369" algn="l" defTabSz="663123" rtl="0" eaLnBrk="1" latinLnBrk="1" hangingPunct="1">
      <a:defRPr sz="870" kern="1200">
        <a:solidFill>
          <a:schemeClr val="tx1"/>
        </a:solidFill>
        <a:latin typeface="+mn-lt"/>
        <a:ea typeface="+mn-ea"/>
        <a:cs typeface="+mn-cs"/>
      </a:defRPr>
    </a:lvl7pPr>
    <a:lvl8pPr marL="2320930" algn="l" defTabSz="663123" rtl="0" eaLnBrk="1" latinLnBrk="1" hangingPunct="1">
      <a:defRPr sz="870" kern="1200">
        <a:solidFill>
          <a:schemeClr val="tx1"/>
        </a:solidFill>
        <a:latin typeface="+mn-lt"/>
        <a:ea typeface="+mn-ea"/>
        <a:cs typeface="+mn-cs"/>
      </a:defRPr>
    </a:lvl8pPr>
    <a:lvl9pPr marL="2652492" algn="l" defTabSz="663123" rtl="0" eaLnBrk="1" latinLnBrk="1" hangingPunct="1">
      <a:defRPr sz="87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6350" y="-12231"/>
            <a:ext cx="6878487" cy="9930462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947" y="3473216"/>
            <a:ext cx="4370039" cy="2377992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947" y="5851205"/>
            <a:ext cx="4370039" cy="1584410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1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0533"/>
            <a:ext cx="4760786" cy="4916311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457245"/>
            <a:ext cx="4760786" cy="2269167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140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64" y="880533"/>
            <a:ext cx="4554137" cy="4365978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5806" y="5246511"/>
            <a:ext cx="4064853" cy="550333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457245"/>
            <a:ext cx="4760786" cy="2269167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62034" y="1141657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60775" y="4169470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032016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90649"/>
            <a:ext cx="4760786" cy="3748998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539647"/>
            <a:ext cx="4760786" cy="218676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9126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64" y="880533"/>
            <a:ext cx="4554137" cy="4365978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198" y="5796844"/>
            <a:ext cx="4760787" cy="74280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539647"/>
            <a:ext cx="4760786" cy="218676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62034" y="1141657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60775" y="4169470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900651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86" y="880533"/>
            <a:ext cx="4756099" cy="4365978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198" y="5796844"/>
            <a:ext cx="4760787" cy="74280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539647"/>
            <a:ext cx="4760786" cy="218676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0143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1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82984" y="880534"/>
            <a:ext cx="734109" cy="7585429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880534"/>
            <a:ext cx="3896270" cy="75854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23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3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901254"/>
            <a:ext cx="4760786" cy="263839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539647"/>
            <a:ext cx="4760786" cy="12428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43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0533"/>
            <a:ext cx="4760786" cy="190782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120851"/>
            <a:ext cx="2316082" cy="560556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1903" y="3120853"/>
            <a:ext cx="2316083" cy="560556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8/26/2015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33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0533"/>
            <a:ext cx="4760785" cy="1907822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3121420"/>
            <a:ext cx="2318004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3953801"/>
            <a:ext cx="2318004" cy="477261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99980" y="3121420"/>
            <a:ext cx="2318004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99980" y="3953801"/>
            <a:ext cx="2318004" cy="477261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8/26/2015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3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80533"/>
            <a:ext cx="4760786" cy="190782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8/26/2015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8/26/2015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164650"/>
            <a:ext cx="2092637" cy="1846673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8456" y="743781"/>
            <a:ext cx="2539528" cy="7982631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4011323"/>
            <a:ext cx="2092637" cy="3733093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8/26/2015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86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934200"/>
            <a:ext cx="4760786" cy="81862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199" y="880533"/>
            <a:ext cx="4760786" cy="555492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7752822"/>
            <a:ext cx="4760786" cy="973590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8/26/2015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2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6350" y="-12231"/>
            <a:ext cx="6878488" cy="9930462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80533"/>
            <a:ext cx="4760785" cy="1907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3120853"/>
            <a:ext cx="4760786" cy="560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53944" y="8726414"/>
            <a:ext cx="513099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8726414"/>
            <a:ext cx="346723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3507" y="8726414"/>
            <a:ext cx="384479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1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  <p:sldLayoutId id="2147483989" r:id="rId12"/>
    <p:sldLayoutId id="2147483990" r:id="rId13"/>
    <p:sldLayoutId id="2147483991" r:id="rId14"/>
    <p:sldLayoutId id="2147483992" r:id="rId15"/>
    <p:sldLayoutId id="2147483993" r:id="rId16"/>
  </p:sldLayoutIdLst>
  <p:hf sldNum="0" hdr="0" ftr="0" dt="0"/>
  <p:txStyles>
    <p:titleStyle>
      <a:lvl1pPr algn="l" defTabSz="342900" rtl="0" eaLnBrk="1" latinLnBrk="1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1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1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1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1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1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1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1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1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1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png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6.jpeg"/><Relationship Id="rId10" Type="http://schemas.openxmlformats.org/officeDocument/2006/relationships/image" Target="../media/image7.wmf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1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3.wmf"/><Relationship Id="rId3" Type="http://schemas.openxmlformats.org/officeDocument/2006/relationships/image" Target="../media/image1.jpeg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부제목 2"/>
          <p:cNvSpPr>
            <a:spLocks noGrp="1"/>
          </p:cNvSpPr>
          <p:nvPr>
            <p:ph type="subTitle" idx="1"/>
          </p:nvPr>
        </p:nvSpPr>
        <p:spPr>
          <a:xfrm>
            <a:off x="481013" y="1306513"/>
            <a:ext cx="6048375" cy="301625"/>
          </a:xfrm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ko-KR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1 </a:t>
            </a:r>
            <a:r>
              <a:rPr lang="ko-KR" altLang="en-US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유지보수료율</a:t>
            </a:r>
            <a:r>
              <a:rPr lang="ko-KR" altLang="en-US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</p:txBody>
      </p:sp>
      <p:sp>
        <p:nvSpPr>
          <p:cNvPr id="6147" name="Text Box 365"/>
          <p:cNvSpPr txBox="1">
            <a:spLocks noChangeArrowheads="1"/>
          </p:cNvSpPr>
          <p:nvPr/>
        </p:nvSpPr>
        <p:spPr bwMode="auto">
          <a:xfrm>
            <a:off x="333375" y="904875"/>
            <a:ext cx="5975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just" defTabSz="912813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 defTabSz="91281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 defTabSz="91281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 defTabSz="91281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 defTabSz="912813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80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1. </a:t>
            </a:r>
            <a:r>
              <a:rPr lang="ko-KR" altLang="en-US" sz="180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연간 유지보수료율</a:t>
            </a:r>
            <a:endParaRPr lang="en-US" altLang="ko-KR" sz="1400" b="1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6148" name="Text Box 8"/>
          <p:cNvSpPr txBox="1">
            <a:spLocks noChangeArrowheads="1"/>
          </p:cNvSpPr>
          <p:nvPr/>
        </p:nvSpPr>
        <p:spPr bwMode="auto">
          <a:xfrm>
            <a:off x="4337050" y="793750"/>
            <a:ext cx="23431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0" bIns="0">
            <a:spAutoFit/>
          </a:bodyPr>
          <a:lstStyle>
            <a:lvl1pPr marL="266700" indent="-266700" algn="just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 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연간 유지보수료율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1.1 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유지보수료율 </a:t>
            </a:r>
          </a:p>
        </p:txBody>
      </p:sp>
      <p:sp>
        <p:nvSpPr>
          <p:cNvPr id="6149" name="Rectangle 34"/>
          <p:cNvSpPr>
            <a:spLocks noChangeArrowheads="1"/>
          </p:cNvSpPr>
          <p:nvPr/>
        </p:nvSpPr>
        <p:spPr bwMode="gray">
          <a:xfrm>
            <a:off x="404813" y="2390775"/>
            <a:ext cx="60483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 defTabSz="906463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 defTabSz="90646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 defTabSz="90646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 defTabSz="90646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 defTabSz="906463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l">
              <a:lnSpc>
                <a:spcPct val="150000"/>
              </a:lnSpc>
              <a:spcBef>
                <a:spcPct val="65000"/>
              </a:spcBef>
              <a:buClr>
                <a:srgbClr val="5C8727"/>
              </a:buClr>
              <a:buFontTx/>
              <a:buNone/>
            </a:pPr>
            <a:r>
              <a:rPr lang="ko-KR" altLang="en-US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제안가의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연 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10%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6150" name="Group 63"/>
          <p:cNvGrpSpPr>
            <a:grpSpLocks/>
          </p:cNvGrpSpPr>
          <p:nvPr/>
        </p:nvGrpSpPr>
        <p:grpSpPr bwMode="auto">
          <a:xfrm>
            <a:off x="404813" y="1928813"/>
            <a:ext cx="6051550" cy="311150"/>
            <a:chOff x="253" y="2677"/>
            <a:chExt cx="3812" cy="196"/>
          </a:xfrm>
        </p:grpSpPr>
        <p:pic>
          <p:nvPicPr>
            <p:cNvPr id="6151" name="Picture 64" descr="중간바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" y="2713"/>
              <a:ext cx="381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2" name="Text Box 65"/>
            <p:cNvSpPr txBox="1">
              <a:spLocks noChangeArrowheads="1"/>
            </p:cNvSpPr>
            <p:nvPr/>
          </p:nvSpPr>
          <p:spPr bwMode="auto">
            <a:xfrm>
              <a:off x="392" y="2677"/>
              <a:ext cx="71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1200" b="1">
                  <a:latin typeface="HY견고딕" panose="02030600000101010101" pitchFamily="18" charset="-127"/>
                  <a:ea typeface="HY견고딕" panose="02030600000101010101" pitchFamily="18" charset="-127"/>
                  <a:cs typeface="산돌고딕B" pitchFamily="50" charset="-127"/>
                </a:rPr>
                <a:t>유지보수 요율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069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부제목 2"/>
          <p:cNvSpPr>
            <a:spLocks noGrp="1"/>
          </p:cNvSpPr>
          <p:nvPr>
            <p:ph type="subTitle" idx="1"/>
          </p:nvPr>
        </p:nvSpPr>
        <p:spPr>
          <a:xfrm>
            <a:off x="481013" y="1306513"/>
            <a:ext cx="6048375" cy="301625"/>
          </a:xfrm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ko-KR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2.1 </a:t>
            </a:r>
            <a:r>
              <a:rPr lang="ko-KR" altLang="en-US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유지보수기간</a:t>
            </a:r>
          </a:p>
        </p:txBody>
      </p:sp>
      <p:sp>
        <p:nvSpPr>
          <p:cNvPr id="7171" name="Text Box 365"/>
          <p:cNvSpPr txBox="1">
            <a:spLocks noChangeArrowheads="1"/>
          </p:cNvSpPr>
          <p:nvPr/>
        </p:nvSpPr>
        <p:spPr bwMode="auto">
          <a:xfrm>
            <a:off x="333375" y="904875"/>
            <a:ext cx="5975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just" defTabSz="912813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 defTabSz="91281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 defTabSz="91281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 defTabSz="91281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 defTabSz="912813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2. </a:t>
            </a:r>
            <a:r>
              <a:rPr lang="ko-KR" altLang="en-US" sz="1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보수정비</a:t>
            </a:r>
            <a:endParaRPr lang="en-US" altLang="ko-KR" sz="14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7172" name="Text Box 8"/>
          <p:cNvSpPr txBox="1">
            <a:spLocks noChangeArrowheads="1"/>
          </p:cNvSpPr>
          <p:nvPr/>
        </p:nvSpPr>
        <p:spPr bwMode="auto">
          <a:xfrm>
            <a:off x="4337050" y="793750"/>
            <a:ext cx="23431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0" bIns="0">
            <a:spAutoFit/>
          </a:bodyPr>
          <a:lstStyle>
            <a:lvl1pPr marL="266700" indent="-266700" algn="just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2. 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보수정비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2.1 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무상보수기간</a:t>
            </a:r>
          </a:p>
        </p:txBody>
      </p:sp>
      <p:sp>
        <p:nvSpPr>
          <p:cNvPr id="7173" name="Rectangle 34"/>
          <p:cNvSpPr>
            <a:spLocks noChangeArrowheads="1"/>
          </p:cNvSpPr>
          <p:nvPr/>
        </p:nvSpPr>
        <p:spPr bwMode="gray">
          <a:xfrm>
            <a:off x="404813" y="2478088"/>
            <a:ext cx="6048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 defTabSz="906463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 defTabSz="90646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 defTabSz="90646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 defTabSz="90646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 defTabSz="906463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l">
              <a:lnSpc>
                <a:spcPct val="150000"/>
              </a:lnSpc>
              <a:spcBef>
                <a:spcPct val="65000"/>
              </a:spcBef>
              <a:buClr>
                <a:srgbClr val="5C8727"/>
              </a:buClr>
              <a:buFontTx/>
              <a:buNone/>
            </a:pP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시스템의 안정된 운영을 위해 시스템을 구성하고 있는 소프트웨어를 효율적으로 관리할 수 있는 유지보수 체계를 수립 합니다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</p:txBody>
      </p:sp>
      <p:graphicFrame>
        <p:nvGraphicFramePr>
          <p:cNvPr id="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21882"/>
              </p:ext>
            </p:extLst>
          </p:nvPr>
        </p:nvGraphicFramePr>
        <p:xfrm>
          <a:off x="404813" y="3233738"/>
          <a:ext cx="6048375" cy="2400300"/>
        </p:xfrm>
        <a:graphic>
          <a:graphicData uri="http://schemas.openxmlformats.org/drawingml/2006/table">
            <a:tbl>
              <a:tblPr/>
              <a:tblGrid>
                <a:gridCol w="907137"/>
                <a:gridCol w="4007276"/>
                <a:gridCol w="1133962"/>
              </a:tblGrid>
              <a:tr h="3131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90000" marR="90000" marT="46811" marB="46811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C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marL="90000" marR="90000" marT="46811" marB="46811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C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90000" marR="90000" marT="46811" marB="46811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CCE6"/>
                    </a:solidFill>
                  </a:tcPr>
                </a:tc>
              </a:tr>
              <a:tr h="20871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무상 유지보수 내용</a:t>
                      </a:r>
                    </a:p>
                  </a:txBody>
                  <a:tcPr marL="90000" marR="90000" marT="46811" marB="46811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S/W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대한 하자 발생 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- S/W patch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지원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 업그레이드 등 시스템 확장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 확장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사용자증가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추가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S/W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구입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기술지원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 정기방문 및 시스템 점검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설치장소 이전에 따른 설비시설 및 기술지원</a:t>
                      </a:r>
                    </a:p>
                  </a:txBody>
                  <a:tcPr marL="90000" marR="90000" marT="46811" marB="46811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무상 유지 보수 기간은 소프트웨어 납품 후 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개월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811" marB="46811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188" name="Group 63"/>
          <p:cNvGrpSpPr>
            <a:grpSpLocks/>
          </p:cNvGrpSpPr>
          <p:nvPr/>
        </p:nvGrpSpPr>
        <p:grpSpPr bwMode="auto">
          <a:xfrm>
            <a:off x="404813" y="2079625"/>
            <a:ext cx="6051550" cy="311150"/>
            <a:chOff x="253" y="2677"/>
            <a:chExt cx="3812" cy="196"/>
          </a:xfrm>
        </p:grpSpPr>
        <p:pic>
          <p:nvPicPr>
            <p:cNvPr id="7189" name="Picture 64" descr="중간바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" y="2713"/>
              <a:ext cx="381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90" name="Text Box 65"/>
            <p:cNvSpPr txBox="1">
              <a:spLocks noChangeArrowheads="1"/>
            </p:cNvSpPr>
            <p:nvPr/>
          </p:nvSpPr>
          <p:spPr bwMode="auto">
            <a:xfrm>
              <a:off x="392" y="2677"/>
              <a:ext cx="71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1200" b="1">
                  <a:latin typeface="HY견고딕" panose="02030600000101010101" pitchFamily="18" charset="-127"/>
                  <a:ea typeface="HY견고딕" panose="02030600000101010101" pitchFamily="18" charset="-127"/>
                  <a:cs typeface="산돌고딕B" pitchFamily="50" charset="-127"/>
                </a:rPr>
                <a:t>무상보수 기간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692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부제목 2"/>
          <p:cNvSpPr>
            <a:spLocks noGrp="1"/>
          </p:cNvSpPr>
          <p:nvPr>
            <p:ph type="subTitle" idx="1"/>
          </p:nvPr>
        </p:nvSpPr>
        <p:spPr>
          <a:xfrm>
            <a:off x="404813" y="1343089"/>
            <a:ext cx="6048375" cy="301625"/>
          </a:xfrm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ko-KR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2.1 </a:t>
            </a:r>
            <a:r>
              <a:rPr lang="ko-KR" altLang="en-US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유상보수기간</a:t>
            </a:r>
          </a:p>
        </p:txBody>
      </p:sp>
      <p:sp>
        <p:nvSpPr>
          <p:cNvPr id="8195" name="Text Box 8"/>
          <p:cNvSpPr txBox="1">
            <a:spLocks noChangeArrowheads="1"/>
          </p:cNvSpPr>
          <p:nvPr/>
        </p:nvSpPr>
        <p:spPr bwMode="auto">
          <a:xfrm>
            <a:off x="4337050" y="793750"/>
            <a:ext cx="23431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0" bIns="0">
            <a:spAutoFit/>
          </a:bodyPr>
          <a:lstStyle>
            <a:lvl1pPr marL="266700" indent="-266700" algn="just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2. 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보수정비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2.2 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유지보수체제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유지보수 정비</a:t>
            </a:r>
          </a:p>
        </p:txBody>
      </p:sp>
      <p:sp>
        <p:nvSpPr>
          <p:cNvPr id="8196" name="Rectangle 34"/>
          <p:cNvSpPr>
            <a:spLocks noChangeArrowheads="1"/>
          </p:cNvSpPr>
          <p:nvPr/>
        </p:nvSpPr>
        <p:spPr bwMode="gray">
          <a:xfrm>
            <a:off x="404813" y="2460625"/>
            <a:ext cx="60483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 defTabSz="906463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 defTabSz="90646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 defTabSz="90646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 defTabSz="90646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 defTabSz="906463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l">
              <a:lnSpc>
                <a:spcPct val="150000"/>
              </a:lnSpc>
              <a:spcBef>
                <a:spcPct val="65000"/>
              </a:spcBef>
              <a:buClr>
                <a:srgbClr val="5C8727"/>
              </a:buClr>
              <a:buFontTx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시스템의 설치가 완료된 후 폐기될 때까지의 전 운영과정을 통해서 시스템의 정상상태를 유지하고 환경변화에 따른 사용자의 요구사항을 수용하기 위해 지속적인 예방조치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하자보수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기능개선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환경적응 등의 유지보수 방안을 포함합니다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64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627688"/>
              </p:ext>
            </p:extLst>
          </p:nvPr>
        </p:nvGraphicFramePr>
        <p:xfrm>
          <a:off x="404813" y="3386138"/>
          <a:ext cx="6048375" cy="3606813"/>
        </p:xfrm>
        <a:graphic>
          <a:graphicData uri="http://schemas.openxmlformats.org/drawingml/2006/table">
            <a:tbl>
              <a:tblPr/>
              <a:tblGrid>
                <a:gridCol w="907137"/>
                <a:gridCol w="4007276"/>
                <a:gridCol w="1133962"/>
              </a:tblGrid>
              <a:tr h="3130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90000" marR="90000" marT="46799" marB="46799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C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marL="90000" marR="90000" marT="46799" marB="46799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C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90000" marR="90000" marT="46799" marB="46799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CCE6"/>
                    </a:solidFill>
                  </a:tcPr>
                </a:tc>
              </a:tr>
              <a:tr h="32937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유상 유지보수 내용</a:t>
                      </a:r>
                    </a:p>
                  </a:txBody>
                  <a:tcPr marL="90000" marR="90000" marT="46799" marB="46799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Web. App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대한 하자 발생 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- S/W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기술지원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 업그레이드 등 시스템 확장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유지보수료율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제안가의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년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10%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이내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기술지원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 정기방문 및 시스템 점검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설치장소 이전에 따른 설비시설 및 기술지원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99" marB="46799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무상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유지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보수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기간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종료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후 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매년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1년 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(5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이상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99" marB="46799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211" name="Group 63"/>
          <p:cNvGrpSpPr>
            <a:grpSpLocks/>
          </p:cNvGrpSpPr>
          <p:nvPr/>
        </p:nvGrpSpPr>
        <p:grpSpPr bwMode="auto">
          <a:xfrm>
            <a:off x="404813" y="2005013"/>
            <a:ext cx="6051550" cy="311150"/>
            <a:chOff x="253" y="2677"/>
            <a:chExt cx="3812" cy="196"/>
          </a:xfrm>
        </p:grpSpPr>
        <p:pic>
          <p:nvPicPr>
            <p:cNvPr id="8212" name="Picture 64" descr="중간바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" y="2713"/>
              <a:ext cx="381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13" name="Text Box 65"/>
            <p:cNvSpPr txBox="1">
              <a:spLocks noChangeArrowheads="1"/>
            </p:cNvSpPr>
            <p:nvPr/>
          </p:nvSpPr>
          <p:spPr bwMode="auto">
            <a:xfrm>
              <a:off x="392" y="2677"/>
              <a:ext cx="71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1200" b="1">
                  <a:latin typeface="HY견고딕" panose="02030600000101010101" pitchFamily="18" charset="-127"/>
                  <a:ea typeface="HY견고딕" panose="02030600000101010101" pitchFamily="18" charset="-127"/>
                  <a:cs typeface="산돌고딕B" pitchFamily="50" charset="-127"/>
                </a:rPr>
                <a:t>유상보수 기간</a:t>
              </a:r>
            </a:p>
          </p:txBody>
        </p:sp>
      </p:grpSp>
      <p:sp>
        <p:nvSpPr>
          <p:cNvPr id="9" name="Text Box 365"/>
          <p:cNvSpPr txBox="1">
            <a:spLocks noChangeArrowheads="1"/>
          </p:cNvSpPr>
          <p:nvPr/>
        </p:nvSpPr>
        <p:spPr bwMode="auto">
          <a:xfrm>
            <a:off x="333375" y="904875"/>
            <a:ext cx="5975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just" defTabSz="912813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 defTabSz="91281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 defTabSz="91281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 defTabSz="91281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 defTabSz="912813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2. </a:t>
            </a:r>
            <a:r>
              <a:rPr lang="ko-KR" altLang="en-US" sz="1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보수정비</a:t>
            </a:r>
            <a:endParaRPr lang="en-US" altLang="ko-KR" sz="14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59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부제목 2"/>
          <p:cNvSpPr>
            <a:spLocks noGrp="1"/>
          </p:cNvSpPr>
          <p:nvPr>
            <p:ph type="subTitle" idx="1"/>
          </p:nvPr>
        </p:nvSpPr>
        <p:spPr>
          <a:xfrm>
            <a:off x="481013" y="1306513"/>
            <a:ext cx="6048375" cy="301625"/>
          </a:xfrm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ko-KR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2.2 </a:t>
            </a:r>
            <a:r>
              <a:rPr lang="ko-KR" altLang="en-US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유지보수체제</a:t>
            </a:r>
          </a:p>
        </p:txBody>
      </p:sp>
      <p:sp>
        <p:nvSpPr>
          <p:cNvPr id="9219" name="Text Box 8"/>
          <p:cNvSpPr txBox="1">
            <a:spLocks noChangeArrowheads="1"/>
          </p:cNvSpPr>
          <p:nvPr/>
        </p:nvSpPr>
        <p:spPr bwMode="auto">
          <a:xfrm>
            <a:off x="4337050" y="793750"/>
            <a:ext cx="23431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0" bIns="0">
            <a:spAutoFit/>
          </a:bodyPr>
          <a:lstStyle>
            <a:lvl1pPr marL="266700" indent="-266700" algn="just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2. 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보수정비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2.2 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유지보수체제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유지보수 정비</a:t>
            </a:r>
          </a:p>
        </p:txBody>
      </p:sp>
      <p:sp>
        <p:nvSpPr>
          <p:cNvPr id="9220" name="Rectangle 34"/>
          <p:cNvSpPr>
            <a:spLocks noChangeArrowheads="1"/>
          </p:cNvSpPr>
          <p:nvPr/>
        </p:nvSpPr>
        <p:spPr bwMode="gray">
          <a:xfrm>
            <a:off x="404813" y="2090738"/>
            <a:ext cx="60483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 defTabSz="906463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 defTabSz="90646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 defTabSz="90646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 defTabSz="90646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 defTabSz="906463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l">
              <a:lnSpc>
                <a:spcPct val="150000"/>
              </a:lnSpc>
              <a:spcBef>
                <a:spcPct val="65000"/>
              </a:spcBef>
              <a:buClr>
                <a:srgbClr val="5C8727"/>
              </a:buClr>
              <a:buFontTx/>
              <a:buNone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Lime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기술지원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전담조직을 구성하여 정기점검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교육 및 기술지원을 수행하고 있습니다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제품의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발생시 즉시 투입되어 고객의 불편함이 없도록 최선을 다하고 있습니다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9221" name="Group 63"/>
          <p:cNvGrpSpPr>
            <a:grpSpLocks/>
          </p:cNvGrpSpPr>
          <p:nvPr/>
        </p:nvGrpSpPr>
        <p:grpSpPr bwMode="auto">
          <a:xfrm>
            <a:off x="404813" y="3035300"/>
            <a:ext cx="6051550" cy="311150"/>
            <a:chOff x="253" y="2677"/>
            <a:chExt cx="3812" cy="196"/>
          </a:xfrm>
        </p:grpSpPr>
        <p:pic>
          <p:nvPicPr>
            <p:cNvPr id="9236" name="Picture 64" descr="중간바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" y="2713"/>
              <a:ext cx="381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7" name="Text Box 65"/>
            <p:cNvSpPr txBox="1">
              <a:spLocks noChangeArrowheads="1"/>
            </p:cNvSpPr>
            <p:nvPr/>
          </p:nvSpPr>
          <p:spPr bwMode="auto">
            <a:xfrm>
              <a:off x="392" y="2677"/>
              <a:ext cx="90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1200" b="1">
                  <a:latin typeface="HY견고딕" panose="02030600000101010101" pitchFamily="18" charset="-127"/>
                  <a:ea typeface="HY견고딕" panose="02030600000101010101" pitchFamily="18" charset="-127"/>
                  <a:cs typeface="산돌고딕B" pitchFamily="50" charset="-127"/>
                </a:rPr>
                <a:t>유지보수 지원체계</a:t>
              </a:r>
            </a:p>
          </p:txBody>
        </p:sp>
      </p:grpSp>
      <p:sp>
        <p:nvSpPr>
          <p:cNvPr id="35" name="부제목 2"/>
          <p:cNvSpPr txBox="1">
            <a:spLocks/>
          </p:cNvSpPr>
          <p:nvPr/>
        </p:nvSpPr>
        <p:spPr bwMode="auto">
          <a:xfrm>
            <a:off x="555625" y="1703388"/>
            <a:ext cx="6048375" cy="301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1400" b="1" kern="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2.2.1 </a:t>
            </a:r>
            <a:r>
              <a:rPr lang="ko-KR" altLang="en-US" sz="1400" b="1" kern="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유지보수 조직도 및 전담인력</a:t>
            </a:r>
          </a:p>
        </p:txBody>
      </p:sp>
      <p:sp>
        <p:nvSpPr>
          <p:cNvPr id="9223" name="AutoShape 5" descr="밝은 상향 대각선"/>
          <p:cNvSpPr>
            <a:spLocks noChangeArrowheads="1"/>
          </p:cNvSpPr>
          <p:nvPr/>
        </p:nvSpPr>
        <p:spPr bwMode="auto">
          <a:xfrm>
            <a:off x="2470150" y="5391150"/>
            <a:ext cx="1851025" cy="309563"/>
          </a:xfrm>
          <a:prstGeom prst="roundRect">
            <a:avLst>
              <a:gd name="adj" fmla="val 16667"/>
            </a:avLst>
          </a:prstGeom>
          <a:pattFill prst="ltUpDiag">
            <a:fgClr>
              <a:srgbClr val="DFEAF5"/>
            </a:fgClr>
            <a:bgClr>
              <a:srgbClr val="FFFFFF"/>
            </a:bgClr>
          </a:pattFill>
          <a:ln w="12700">
            <a:solidFill>
              <a:srgbClr val="6E9FD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l" eaLnBrk="1" fontAlgn="t" latinLnBrk="1" hangingPunct="1">
              <a:lnSpc>
                <a:spcPct val="100000"/>
              </a:lnSpc>
              <a:spcBef>
                <a:spcPct val="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4" name="AutoShape 10" descr="밝은 상향 대각선"/>
          <p:cNvSpPr>
            <a:spLocks noChangeArrowheads="1"/>
          </p:cNvSpPr>
          <p:nvPr/>
        </p:nvSpPr>
        <p:spPr bwMode="auto">
          <a:xfrm>
            <a:off x="749300" y="6965950"/>
            <a:ext cx="1166813" cy="307975"/>
          </a:xfrm>
          <a:prstGeom prst="roundRect">
            <a:avLst>
              <a:gd name="adj" fmla="val 16667"/>
            </a:avLst>
          </a:prstGeom>
          <a:pattFill prst="ltUpDiag">
            <a:fgClr>
              <a:srgbClr val="DFEAF5"/>
            </a:fgClr>
            <a:bgClr>
              <a:srgbClr val="FFFFFF"/>
            </a:bgClr>
          </a:pattFill>
          <a:ln w="12700">
            <a:solidFill>
              <a:srgbClr val="6E9FD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l" eaLnBrk="1" fontAlgn="t" latinLnBrk="1" hangingPunct="1">
              <a:lnSpc>
                <a:spcPct val="100000"/>
              </a:lnSpc>
              <a:spcBef>
                <a:spcPct val="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5" name="AutoShape 11" descr="밝은 상향 대각선"/>
          <p:cNvSpPr>
            <a:spLocks noChangeArrowheads="1"/>
          </p:cNvSpPr>
          <p:nvPr/>
        </p:nvSpPr>
        <p:spPr bwMode="auto">
          <a:xfrm>
            <a:off x="4789488" y="4456113"/>
            <a:ext cx="1633537" cy="307975"/>
          </a:xfrm>
          <a:prstGeom prst="roundRect">
            <a:avLst>
              <a:gd name="adj" fmla="val 16667"/>
            </a:avLst>
          </a:prstGeom>
          <a:pattFill prst="ltUpDiag">
            <a:fgClr>
              <a:srgbClr val="DFEAF5"/>
            </a:fgClr>
            <a:bgClr>
              <a:srgbClr val="FFFFFF"/>
            </a:bgClr>
          </a:pattFill>
          <a:ln w="12700">
            <a:solidFill>
              <a:srgbClr val="6E9FD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l" eaLnBrk="1" fontAlgn="t" latinLnBrk="1" hangingPunct="1">
              <a:lnSpc>
                <a:spcPct val="100000"/>
              </a:lnSpc>
              <a:spcBef>
                <a:spcPct val="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6" name="AutoShape 11" descr="밝은 상향 대각선"/>
          <p:cNvSpPr>
            <a:spLocks noChangeArrowheads="1"/>
          </p:cNvSpPr>
          <p:nvPr/>
        </p:nvSpPr>
        <p:spPr bwMode="auto">
          <a:xfrm>
            <a:off x="457200" y="4454525"/>
            <a:ext cx="1633538" cy="307975"/>
          </a:xfrm>
          <a:prstGeom prst="roundRect">
            <a:avLst>
              <a:gd name="adj" fmla="val 16667"/>
            </a:avLst>
          </a:prstGeom>
          <a:pattFill prst="ltUpDiag">
            <a:fgClr>
              <a:srgbClr val="DFEAF5"/>
            </a:fgClr>
            <a:bgClr>
              <a:srgbClr val="FFFFFF"/>
            </a:bgClr>
          </a:pattFill>
          <a:ln w="12700">
            <a:solidFill>
              <a:srgbClr val="6E9FD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l" eaLnBrk="1" fontAlgn="t" latinLnBrk="1" hangingPunct="1">
              <a:lnSpc>
                <a:spcPct val="100000"/>
              </a:lnSpc>
              <a:spcBef>
                <a:spcPct val="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227" name="AutoShape 211"/>
          <p:cNvCxnSpPr>
            <a:cxnSpLocks noChangeShapeType="1"/>
          </p:cNvCxnSpPr>
          <p:nvPr/>
        </p:nvCxnSpPr>
        <p:spPr bwMode="auto">
          <a:xfrm>
            <a:off x="3382963" y="4371975"/>
            <a:ext cx="0" cy="600075"/>
          </a:xfrm>
          <a:prstGeom prst="straightConnector1">
            <a:avLst/>
          </a:prstGeom>
          <a:noFill/>
          <a:ln w="9525">
            <a:solidFill>
              <a:srgbClr val="6E9F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8" name="AutoShape 212"/>
          <p:cNvCxnSpPr>
            <a:cxnSpLocks noChangeShapeType="1"/>
            <a:stCxn id="9226" idx="3"/>
            <a:endCxn id="9225" idx="1"/>
          </p:cNvCxnSpPr>
          <p:nvPr/>
        </p:nvCxnSpPr>
        <p:spPr bwMode="auto">
          <a:xfrm>
            <a:off x="2090738" y="4608513"/>
            <a:ext cx="2698750" cy="1587"/>
          </a:xfrm>
          <a:prstGeom prst="straightConnector1">
            <a:avLst/>
          </a:prstGeom>
          <a:noFill/>
          <a:ln w="9525">
            <a:solidFill>
              <a:srgbClr val="6E9F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9" name="AutoShape 222"/>
          <p:cNvCxnSpPr>
            <a:cxnSpLocks noChangeShapeType="1"/>
            <a:stCxn id="9223" idx="2"/>
            <a:endCxn id="9224" idx="0"/>
          </p:cNvCxnSpPr>
          <p:nvPr/>
        </p:nvCxnSpPr>
        <p:spPr bwMode="auto">
          <a:xfrm rot="5400000">
            <a:off x="1731963" y="5302250"/>
            <a:ext cx="1265237" cy="20621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6E9FD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0" name="AutoShape 226"/>
          <p:cNvCxnSpPr>
            <a:cxnSpLocks noChangeShapeType="1"/>
          </p:cNvCxnSpPr>
          <p:nvPr/>
        </p:nvCxnSpPr>
        <p:spPr bwMode="auto">
          <a:xfrm rot="16200000" flipH="1">
            <a:off x="4083050" y="5411788"/>
            <a:ext cx="677863" cy="2052637"/>
          </a:xfrm>
          <a:prstGeom prst="bentConnector3">
            <a:avLst>
              <a:gd name="adj1" fmla="val 48875"/>
            </a:avLst>
          </a:prstGeom>
          <a:noFill/>
          <a:ln w="9525">
            <a:solidFill>
              <a:srgbClr val="6E9FD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1" name="AutoShape 10" descr="밝은 상향 대각선"/>
          <p:cNvSpPr>
            <a:spLocks noChangeArrowheads="1"/>
          </p:cNvSpPr>
          <p:nvPr/>
        </p:nvSpPr>
        <p:spPr bwMode="auto">
          <a:xfrm>
            <a:off x="4865688" y="6991350"/>
            <a:ext cx="1166812" cy="307975"/>
          </a:xfrm>
          <a:prstGeom prst="roundRect">
            <a:avLst>
              <a:gd name="adj" fmla="val 16667"/>
            </a:avLst>
          </a:prstGeom>
          <a:pattFill prst="ltUpDiag">
            <a:fgClr>
              <a:srgbClr val="DFEAF5"/>
            </a:fgClr>
            <a:bgClr>
              <a:srgbClr val="FFFFFF"/>
            </a:bgClr>
          </a:pattFill>
          <a:ln w="12700">
            <a:solidFill>
              <a:srgbClr val="6E9FD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l" eaLnBrk="1" fontAlgn="t" latinLnBrk="1" hangingPunct="1">
              <a:lnSpc>
                <a:spcPct val="100000"/>
              </a:lnSpc>
              <a:spcBef>
                <a:spcPct val="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32" name="AutoShape 5" descr="밝은 상향 대각선"/>
          <p:cNvSpPr>
            <a:spLocks noChangeArrowheads="1"/>
          </p:cNvSpPr>
          <p:nvPr/>
        </p:nvSpPr>
        <p:spPr bwMode="auto">
          <a:xfrm>
            <a:off x="2514600" y="3871913"/>
            <a:ext cx="1851025" cy="307975"/>
          </a:xfrm>
          <a:prstGeom prst="roundRect">
            <a:avLst>
              <a:gd name="adj" fmla="val 16667"/>
            </a:avLst>
          </a:prstGeom>
          <a:pattFill prst="ltUpDiag">
            <a:fgClr>
              <a:srgbClr val="DFEAF5"/>
            </a:fgClr>
            <a:bgClr>
              <a:srgbClr val="FFFFFF"/>
            </a:bgClr>
          </a:pattFill>
          <a:ln w="12700">
            <a:solidFill>
              <a:srgbClr val="6E9FD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l" eaLnBrk="1" fontAlgn="t" latinLnBrk="1" hangingPunct="1">
              <a:lnSpc>
                <a:spcPct val="100000"/>
              </a:lnSpc>
              <a:spcBef>
                <a:spcPct val="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33" name="AutoShape 4" descr="밝은 상향 대각선"/>
          <p:cNvSpPr>
            <a:spLocks noChangeArrowheads="1"/>
          </p:cNvSpPr>
          <p:nvPr/>
        </p:nvSpPr>
        <p:spPr bwMode="auto">
          <a:xfrm>
            <a:off x="2346325" y="8193088"/>
            <a:ext cx="2117725" cy="309562"/>
          </a:xfrm>
          <a:prstGeom prst="roundRect">
            <a:avLst>
              <a:gd name="adj" fmla="val 16667"/>
            </a:avLst>
          </a:prstGeom>
          <a:pattFill prst="ltUpDiag">
            <a:fgClr>
              <a:srgbClr val="DFEAF5"/>
            </a:fgClr>
            <a:bgClr>
              <a:srgbClr val="FFFFFF"/>
            </a:bgClr>
          </a:pattFill>
          <a:ln w="12700">
            <a:solidFill>
              <a:srgbClr val="6E9FD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l" eaLnBrk="1" fontAlgn="t" latinLnBrk="1" hangingPunct="1">
              <a:lnSpc>
                <a:spcPct val="100000"/>
              </a:lnSpc>
              <a:spcBef>
                <a:spcPct val="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234" name="AutoShape 222"/>
          <p:cNvCxnSpPr>
            <a:cxnSpLocks noChangeShapeType="1"/>
            <a:stCxn id="9233" idx="0"/>
            <a:endCxn id="9224" idx="2"/>
          </p:cNvCxnSpPr>
          <p:nvPr/>
        </p:nvCxnSpPr>
        <p:spPr bwMode="auto">
          <a:xfrm rot="16200000" flipV="1">
            <a:off x="1909762" y="6697663"/>
            <a:ext cx="919163" cy="20716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6E9FD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5" name="AutoShape 226"/>
          <p:cNvCxnSpPr>
            <a:cxnSpLocks noChangeShapeType="1"/>
            <a:stCxn id="9233" idx="0"/>
            <a:endCxn id="9231" idx="2"/>
          </p:cNvCxnSpPr>
          <p:nvPr/>
        </p:nvCxnSpPr>
        <p:spPr bwMode="auto">
          <a:xfrm rot="5400000" flipH="1" flipV="1">
            <a:off x="3980656" y="6723857"/>
            <a:ext cx="893763" cy="2044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6E9FD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 Box 365"/>
          <p:cNvSpPr txBox="1">
            <a:spLocks noChangeArrowheads="1"/>
          </p:cNvSpPr>
          <p:nvPr/>
        </p:nvSpPr>
        <p:spPr bwMode="auto">
          <a:xfrm>
            <a:off x="333375" y="904875"/>
            <a:ext cx="5975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just" defTabSz="912813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 defTabSz="91281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 defTabSz="91281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 defTabSz="91281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 defTabSz="912813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2. </a:t>
            </a:r>
            <a:r>
              <a:rPr lang="ko-KR" altLang="en-US" sz="1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보수정비</a:t>
            </a:r>
            <a:endParaRPr lang="en-US" altLang="ko-KR" sz="14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55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부제목 2"/>
          <p:cNvSpPr>
            <a:spLocks noGrp="1"/>
          </p:cNvSpPr>
          <p:nvPr>
            <p:ph type="subTitle" idx="1"/>
          </p:nvPr>
        </p:nvSpPr>
        <p:spPr>
          <a:xfrm>
            <a:off x="481013" y="1306513"/>
            <a:ext cx="6048375" cy="301625"/>
          </a:xfrm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ko-KR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2.2 </a:t>
            </a:r>
            <a:r>
              <a:rPr lang="ko-KR" altLang="en-US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유지보수체제</a:t>
            </a:r>
          </a:p>
        </p:txBody>
      </p:sp>
      <p:sp>
        <p:nvSpPr>
          <p:cNvPr id="10243" name="Text Box 8"/>
          <p:cNvSpPr txBox="1">
            <a:spLocks noChangeArrowheads="1"/>
          </p:cNvSpPr>
          <p:nvPr/>
        </p:nvSpPr>
        <p:spPr bwMode="auto">
          <a:xfrm>
            <a:off x="4337050" y="793750"/>
            <a:ext cx="23431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0" bIns="0">
            <a:spAutoFit/>
          </a:bodyPr>
          <a:lstStyle>
            <a:lvl1pPr marL="266700" indent="-266700" algn="just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2. 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보수정비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2.2 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유지보수체제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유지보수 정비</a:t>
            </a:r>
          </a:p>
        </p:txBody>
      </p:sp>
      <p:sp>
        <p:nvSpPr>
          <p:cNvPr id="10244" name="Rectangle 34"/>
          <p:cNvSpPr>
            <a:spLocks noChangeArrowheads="1"/>
          </p:cNvSpPr>
          <p:nvPr/>
        </p:nvSpPr>
        <p:spPr bwMode="gray">
          <a:xfrm>
            <a:off x="404813" y="2090738"/>
            <a:ext cx="60483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 defTabSz="906463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 defTabSz="90646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 defTabSz="90646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 defTabSz="90646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 defTabSz="906463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l">
              <a:lnSpc>
                <a:spcPct val="150000"/>
              </a:lnSpc>
              <a:spcBef>
                <a:spcPct val="65000"/>
              </a:spcBef>
              <a:buClr>
                <a:srgbClr val="5C8727"/>
              </a:buClr>
              <a:buFontTx/>
              <a:buNone/>
            </a:pP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사업 종료 후 품질 유지보수 계획에 의한 능동적 유지보수 활동을 통하여 고객 감동 경영을 실현합니다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5" name="부제목 2"/>
          <p:cNvSpPr txBox="1">
            <a:spLocks/>
          </p:cNvSpPr>
          <p:nvPr/>
        </p:nvSpPr>
        <p:spPr bwMode="auto">
          <a:xfrm>
            <a:off x="555625" y="1703388"/>
            <a:ext cx="6048375" cy="301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1400" b="1" kern="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2.2.2 </a:t>
            </a:r>
            <a:r>
              <a:rPr lang="ko-KR" altLang="en-US" sz="1400" b="1" kern="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유지보수절차 및 업무분장내역</a:t>
            </a:r>
          </a:p>
        </p:txBody>
      </p:sp>
      <p:grpSp>
        <p:nvGrpSpPr>
          <p:cNvPr id="10246" name="Group 63"/>
          <p:cNvGrpSpPr>
            <a:grpSpLocks/>
          </p:cNvGrpSpPr>
          <p:nvPr/>
        </p:nvGrpSpPr>
        <p:grpSpPr bwMode="auto">
          <a:xfrm>
            <a:off x="404813" y="2747963"/>
            <a:ext cx="6051550" cy="311150"/>
            <a:chOff x="253" y="2677"/>
            <a:chExt cx="3812" cy="196"/>
          </a:xfrm>
        </p:grpSpPr>
        <p:pic>
          <p:nvPicPr>
            <p:cNvPr id="10293" name="Picture 64" descr="중간바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" y="2713"/>
              <a:ext cx="381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94" name="Text Box 65"/>
            <p:cNvSpPr txBox="1">
              <a:spLocks noChangeArrowheads="1"/>
            </p:cNvSpPr>
            <p:nvPr/>
          </p:nvSpPr>
          <p:spPr bwMode="auto">
            <a:xfrm>
              <a:off x="392" y="2677"/>
              <a:ext cx="71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1200" b="1">
                  <a:latin typeface="HY견고딕" panose="02030600000101010101" pitchFamily="18" charset="-127"/>
                  <a:ea typeface="HY견고딕" panose="02030600000101010101" pitchFamily="18" charset="-127"/>
                  <a:cs typeface="산돌고딕B" pitchFamily="50" charset="-127"/>
                </a:rPr>
                <a:t>유지보수 절차</a:t>
              </a:r>
            </a:p>
          </p:txBody>
        </p:sp>
      </p:grpSp>
      <p:sp>
        <p:nvSpPr>
          <p:cNvPr id="38" name="AutoShape 15"/>
          <p:cNvSpPr>
            <a:spLocks noChangeArrowheads="1"/>
          </p:cNvSpPr>
          <p:nvPr/>
        </p:nvSpPr>
        <p:spPr bwMode="auto">
          <a:xfrm>
            <a:off x="2673350" y="3217863"/>
            <a:ext cx="3552825" cy="781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유지보수 계획에 의거 유지보수 내역을 검토하고</a:t>
            </a:r>
            <a:r>
              <a:rPr lang="en-US" altLang="ko-KR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방문 사실을 사전 연락한 후 </a:t>
            </a:r>
            <a:r>
              <a:rPr lang="ko-KR" altLang="en-US" sz="10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귀사에 </a:t>
            </a:r>
            <a:r>
              <a:rPr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방문합니다</a:t>
            </a:r>
            <a:r>
              <a:rPr lang="en-US" altLang="ko-KR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AutoShape 16"/>
          <p:cNvSpPr>
            <a:spLocks noChangeArrowheads="1"/>
          </p:cNvSpPr>
          <p:nvPr/>
        </p:nvSpPr>
        <p:spPr bwMode="auto">
          <a:xfrm>
            <a:off x="631825" y="3214688"/>
            <a:ext cx="1817688" cy="7842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유지보수 활동 방문</a:t>
            </a:r>
          </a:p>
        </p:txBody>
      </p:sp>
      <p:sp>
        <p:nvSpPr>
          <p:cNvPr id="41" name="AutoShape 15"/>
          <p:cNvSpPr>
            <a:spLocks noChangeArrowheads="1"/>
          </p:cNvSpPr>
          <p:nvPr/>
        </p:nvSpPr>
        <p:spPr bwMode="auto">
          <a:xfrm>
            <a:off x="2673350" y="4114800"/>
            <a:ext cx="3552825" cy="781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방문 시 발생된 고객 요구사항에 대해 </a:t>
            </a:r>
            <a:r>
              <a:rPr lang="ko-KR" altLang="en-US" sz="10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귀사와 </a:t>
            </a:r>
            <a:r>
              <a:rPr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협의하여 </a:t>
            </a:r>
            <a:endParaRPr lang="en-US" altLang="ko-KR" sz="10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조치계획을 세웁니다</a:t>
            </a:r>
            <a:r>
              <a:rPr lang="en-US" altLang="ko-KR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유지보수 계획 변경 시에는 고객과 합의된 통보내용</a:t>
            </a:r>
            <a:endParaRPr lang="en-US" altLang="ko-KR" sz="10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통보자</a:t>
            </a:r>
            <a:r>
              <a:rPr lang="en-US" altLang="ko-KR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통보일</a:t>
            </a:r>
            <a:r>
              <a:rPr lang="en-US" altLang="ko-KR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요구시한</a:t>
            </a:r>
            <a:r>
              <a:rPr lang="en-US" altLang="ko-KR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을 직접 기입하여 관리토록 합니다</a:t>
            </a:r>
            <a:r>
              <a:rPr lang="en-US" altLang="ko-KR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AutoShape 16"/>
          <p:cNvSpPr>
            <a:spLocks noChangeArrowheads="1"/>
          </p:cNvSpPr>
          <p:nvPr/>
        </p:nvSpPr>
        <p:spPr bwMode="auto">
          <a:xfrm>
            <a:off x="631825" y="4111625"/>
            <a:ext cx="1817688" cy="7842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요구사항 수렴</a:t>
            </a:r>
            <a:br>
              <a:rPr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조치계획 수립</a:t>
            </a:r>
          </a:p>
        </p:txBody>
      </p:sp>
      <p:sp>
        <p:nvSpPr>
          <p:cNvPr id="43" name="AutoShape 15"/>
          <p:cNvSpPr>
            <a:spLocks noChangeArrowheads="1"/>
          </p:cNvSpPr>
          <p:nvPr/>
        </p:nvSpPr>
        <p:spPr bwMode="auto">
          <a:xfrm>
            <a:off x="2673350" y="5013325"/>
            <a:ext cx="3552825" cy="781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고객요구 사항의 처리요구 시한에 근거한 조치계획에 따라 </a:t>
            </a:r>
            <a:endParaRPr lang="en-US" altLang="ko-KR" sz="10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조치활동을 수행한 후 유지보수 보고서의 조치 </a:t>
            </a:r>
            <a:r>
              <a:rPr lang="ko-KR" altLang="en-US" sz="100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결과란에</a:t>
            </a:r>
            <a:r>
              <a:rPr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이를 작성토록 합니다</a:t>
            </a:r>
            <a:r>
              <a:rPr lang="en-US" altLang="ko-KR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4" name="AutoShape 16"/>
          <p:cNvSpPr>
            <a:spLocks noChangeArrowheads="1"/>
          </p:cNvSpPr>
          <p:nvPr/>
        </p:nvSpPr>
        <p:spPr bwMode="auto">
          <a:xfrm>
            <a:off x="631825" y="5010150"/>
            <a:ext cx="1817688" cy="7842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조치 활동</a:t>
            </a:r>
          </a:p>
        </p:txBody>
      </p:sp>
      <p:sp>
        <p:nvSpPr>
          <p:cNvPr id="45" name="AutoShape 15"/>
          <p:cNvSpPr>
            <a:spLocks noChangeArrowheads="1"/>
          </p:cNvSpPr>
          <p:nvPr/>
        </p:nvSpPr>
        <p:spPr bwMode="auto">
          <a:xfrm>
            <a:off x="2673350" y="5910263"/>
            <a:ext cx="3552825" cy="781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유지보수 활동이 종결되면 유지보수 활동 보고서의 </a:t>
            </a:r>
            <a:endParaRPr lang="en-US" altLang="ko-KR" sz="10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최종결과를 </a:t>
            </a:r>
            <a:r>
              <a:rPr lang="ko-KR" altLang="en-US" sz="100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고객측에</a:t>
            </a:r>
            <a:r>
              <a:rPr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확인 한 후</a:t>
            </a:r>
            <a:r>
              <a:rPr lang="en-US" altLang="ko-KR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기술지원부서에  </a:t>
            </a:r>
            <a:endParaRPr lang="en-US" altLang="ko-KR" sz="10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제출하여 활동결과를 관리토록 합니다</a:t>
            </a:r>
            <a:r>
              <a:rPr lang="en-US" altLang="ko-KR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AutoShape 16"/>
          <p:cNvSpPr>
            <a:spLocks noChangeArrowheads="1"/>
          </p:cNvSpPr>
          <p:nvPr/>
        </p:nvSpPr>
        <p:spPr bwMode="auto">
          <a:xfrm>
            <a:off x="631825" y="5907088"/>
            <a:ext cx="1817688" cy="7842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활동결과 보고서 작성</a:t>
            </a:r>
          </a:p>
        </p:txBody>
      </p:sp>
      <p:sp>
        <p:nvSpPr>
          <p:cNvPr id="49" name="AutoShape 41"/>
          <p:cNvSpPr>
            <a:spLocks noChangeArrowheads="1"/>
          </p:cNvSpPr>
          <p:nvPr/>
        </p:nvSpPr>
        <p:spPr bwMode="auto">
          <a:xfrm rot="16200000" flipH="1" flipV="1">
            <a:off x="4283075" y="3544888"/>
            <a:ext cx="217487" cy="1017588"/>
          </a:xfrm>
          <a:prstGeom prst="rightArrow">
            <a:avLst>
              <a:gd name="adj1" fmla="val 50241"/>
              <a:gd name="adj2" fmla="val 52241"/>
            </a:avLst>
          </a:prstGeom>
          <a:solidFill>
            <a:schemeClr val="bg1">
              <a:lumMod val="85000"/>
            </a:schemeClr>
          </a:solidFill>
          <a:ln w="6350">
            <a:noFill/>
            <a:miter lim="800000"/>
            <a:headEnd/>
            <a:tailEnd/>
          </a:ln>
          <a:effectLst>
            <a:prstShdw prst="shdw17" dist="17961" dir="2700000">
              <a:srgbClr val="788982"/>
            </a:prstShdw>
          </a:effectLst>
        </p:spPr>
        <p:txBody>
          <a:bodyPr wrap="none" rIns="1980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50" name="AutoShape 41"/>
          <p:cNvSpPr>
            <a:spLocks noChangeArrowheads="1"/>
          </p:cNvSpPr>
          <p:nvPr/>
        </p:nvSpPr>
        <p:spPr bwMode="auto">
          <a:xfrm rot="16200000" flipH="1" flipV="1">
            <a:off x="4283075" y="4476750"/>
            <a:ext cx="217488" cy="1017588"/>
          </a:xfrm>
          <a:prstGeom prst="rightArrow">
            <a:avLst>
              <a:gd name="adj1" fmla="val 50241"/>
              <a:gd name="adj2" fmla="val 52241"/>
            </a:avLst>
          </a:prstGeom>
          <a:solidFill>
            <a:schemeClr val="bg1">
              <a:lumMod val="85000"/>
            </a:schemeClr>
          </a:solidFill>
          <a:ln w="6350">
            <a:noFill/>
            <a:miter lim="800000"/>
            <a:headEnd/>
            <a:tailEnd/>
          </a:ln>
          <a:effectLst>
            <a:prstShdw prst="shdw17" dist="17961" dir="2700000">
              <a:srgbClr val="788982"/>
            </a:prstShdw>
          </a:effectLst>
        </p:spPr>
        <p:txBody>
          <a:bodyPr wrap="none" rIns="1980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51" name="AutoShape 41"/>
          <p:cNvSpPr>
            <a:spLocks noChangeArrowheads="1"/>
          </p:cNvSpPr>
          <p:nvPr/>
        </p:nvSpPr>
        <p:spPr bwMode="auto">
          <a:xfrm rot="16200000" flipH="1" flipV="1">
            <a:off x="4283075" y="5372100"/>
            <a:ext cx="217488" cy="1017588"/>
          </a:xfrm>
          <a:prstGeom prst="rightArrow">
            <a:avLst>
              <a:gd name="adj1" fmla="val 50241"/>
              <a:gd name="adj2" fmla="val 52241"/>
            </a:avLst>
          </a:prstGeom>
          <a:solidFill>
            <a:schemeClr val="bg1">
              <a:lumMod val="85000"/>
            </a:schemeClr>
          </a:solidFill>
          <a:ln w="6350">
            <a:noFill/>
            <a:miter lim="800000"/>
            <a:headEnd/>
            <a:tailEnd/>
          </a:ln>
          <a:effectLst>
            <a:prstShdw prst="shdw17" dist="17961" dir="2700000">
              <a:srgbClr val="788982"/>
            </a:prstShdw>
          </a:effectLst>
        </p:spPr>
        <p:txBody>
          <a:bodyPr wrap="none" rIns="1980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2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740046"/>
              </p:ext>
            </p:extLst>
          </p:nvPr>
        </p:nvGraphicFramePr>
        <p:xfrm>
          <a:off x="404813" y="7402513"/>
          <a:ext cx="6048375" cy="1103318"/>
        </p:xfrm>
        <a:graphic>
          <a:graphicData uri="http://schemas.openxmlformats.org/drawingml/2006/table">
            <a:tbl>
              <a:tblPr/>
              <a:tblGrid>
                <a:gridCol w="1663226"/>
                <a:gridCol w="1058526"/>
                <a:gridCol w="1058526"/>
                <a:gridCol w="1058380"/>
                <a:gridCol w="1209717"/>
              </a:tblGrid>
              <a:tr h="2925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역할</a:t>
                      </a:r>
                    </a:p>
                  </a:txBody>
                  <a:tcPr marT="45667" marB="45667" anchor="ctr" anchorCtr="1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CCE6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소속</a:t>
                      </a:r>
                    </a:p>
                  </a:txBody>
                  <a:tcPr marT="45667" marB="45667" anchor="ctr" anchorCtr="1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CCE6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T="45667" marB="45667" anchor="ctr" anchorCtr="1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CCE6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직급</a:t>
                      </a:r>
                    </a:p>
                  </a:txBody>
                  <a:tcPr marT="45667" marB="45667" anchor="ctr" anchorCtr="1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C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지원</a:t>
                      </a:r>
                    </a:p>
                  </a:txBody>
                  <a:tcPr marT="45667" marB="45667" anchor="ctr" anchorCtr="1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CCE6"/>
                    </a:solidFill>
                  </a:tcPr>
                </a:tc>
              </a:tr>
              <a:tr h="2672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기술 지원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유지보수</a:t>
                      </a:r>
                    </a:p>
                  </a:txBody>
                  <a:tcPr marL="90000" marR="90000" marT="46744" marB="46744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Lime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744" marB="46744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정영찬</a:t>
                      </a:r>
                    </a:p>
                  </a:txBody>
                  <a:tcPr marL="90000" marR="90000" marT="46744" marB="46744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CEO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744" marB="46744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Web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지원</a:t>
                      </a:r>
                    </a:p>
                  </a:txBody>
                  <a:tcPr marL="90000" marR="90000" marT="46744" marB="46744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3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기술 지원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유지보수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44" marB="46744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Lime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744" marB="46744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이향석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44" marB="46744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CTO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44" marB="46744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App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지원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44" marB="46744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2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기술 지원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이슈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)</a:t>
                      </a:r>
                    </a:p>
                  </a:txBody>
                  <a:tcPr marL="90000" marR="90000" marT="46744" marB="46744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744" marB="46744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744" marB="46744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744" marB="46744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744" marB="46744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290" name="Group 63"/>
          <p:cNvGrpSpPr>
            <a:grpSpLocks/>
          </p:cNvGrpSpPr>
          <p:nvPr/>
        </p:nvGrpSpPr>
        <p:grpSpPr bwMode="auto">
          <a:xfrm>
            <a:off x="404813" y="6945313"/>
            <a:ext cx="6051550" cy="311150"/>
            <a:chOff x="253" y="2677"/>
            <a:chExt cx="3812" cy="196"/>
          </a:xfrm>
        </p:grpSpPr>
        <p:pic>
          <p:nvPicPr>
            <p:cNvPr id="10291" name="Picture 64" descr="중간바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" y="2713"/>
              <a:ext cx="381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92" name="Text Box 65"/>
            <p:cNvSpPr txBox="1">
              <a:spLocks noChangeArrowheads="1"/>
            </p:cNvSpPr>
            <p:nvPr/>
          </p:nvSpPr>
          <p:spPr bwMode="auto">
            <a:xfrm>
              <a:off x="392" y="2677"/>
              <a:ext cx="68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1200" b="1">
                  <a:latin typeface="HY견고딕" panose="02030600000101010101" pitchFamily="18" charset="-127"/>
                  <a:ea typeface="HY견고딕" panose="02030600000101010101" pitchFamily="18" charset="-127"/>
                  <a:cs typeface="산돌고딕B" pitchFamily="50" charset="-127"/>
                </a:rPr>
                <a:t>업무분장내역</a:t>
              </a:r>
            </a:p>
          </p:txBody>
        </p:sp>
      </p:grpSp>
      <p:sp>
        <p:nvSpPr>
          <p:cNvPr id="24" name="Text Box 365"/>
          <p:cNvSpPr txBox="1">
            <a:spLocks noChangeArrowheads="1"/>
          </p:cNvSpPr>
          <p:nvPr/>
        </p:nvSpPr>
        <p:spPr bwMode="auto">
          <a:xfrm>
            <a:off x="333375" y="904875"/>
            <a:ext cx="5975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just" defTabSz="912813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 defTabSz="91281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 defTabSz="91281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 defTabSz="91281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 defTabSz="912813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2. </a:t>
            </a:r>
            <a:r>
              <a:rPr lang="ko-KR" altLang="en-US" sz="1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보수정비</a:t>
            </a:r>
            <a:endParaRPr lang="en-US" altLang="ko-KR" sz="14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312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부제목 2"/>
          <p:cNvSpPr>
            <a:spLocks noGrp="1"/>
          </p:cNvSpPr>
          <p:nvPr>
            <p:ph type="subTitle" idx="1"/>
          </p:nvPr>
        </p:nvSpPr>
        <p:spPr>
          <a:xfrm>
            <a:off x="481013" y="1306513"/>
            <a:ext cx="6048375" cy="301625"/>
          </a:xfrm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ko-KR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2.2 </a:t>
            </a:r>
            <a:r>
              <a:rPr lang="ko-KR" altLang="en-US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유지보수체제</a:t>
            </a:r>
            <a:endParaRPr lang="en-US" altLang="ko-KR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1267" name="Text Box 8"/>
          <p:cNvSpPr txBox="1">
            <a:spLocks noChangeArrowheads="1"/>
          </p:cNvSpPr>
          <p:nvPr/>
        </p:nvSpPr>
        <p:spPr bwMode="auto">
          <a:xfrm>
            <a:off x="4337050" y="793750"/>
            <a:ext cx="23431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0" bIns="0">
            <a:spAutoFit/>
          </a:bodyPr>
          <a:lstStyle>
            <a:lvl1pPr marL="266700" indent="-266700" algn="just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2. 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보수정비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2.2 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유지보수체제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유지보수 정비</a:t>
            </a:r>
          </a:p>
        </p:txBody>
      </p:sp>
      <p:sp>
        <p:nvSpPr>
          <p:cNvPr id="11268" name="Rectangle 34"/>
          <p:cNvSpPr>
            <a:spLocks noChangeArrowheads="1"/>
          </p:cNvSpPr>
          <p:nvPr/>
        </p:nvSpPr>
        <p:spPr bwMode="gray">
          <a:xfrm>
            <a:off x="404813" y="2090738"/>
            <a:ext cx="60483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 defTabSz="906463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 defTabSz="90646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 defTabSz="90646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 defTabSz="90646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 defTabSz="906463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l">
              <a:lnSpc>
                <a:spcPct val="150000"/>
              </a:lnSpc>
              <a:spcBef>
                <a:spcPct val="65000"/>
              </a:spcBef>
              <a:buClr>
                <a:srgbClr val="5C8727"/>
              </a:buClr>
              <a:buFontTx/>
              <a:buNone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 정기 방문하여 예방점검을 실행합니다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예방 점검 시 발견되는 오류 및 조치 사항은 매월 집계하여 사례보고를 통한 상황을 전파함으로써 추후 발생되는 문제사항을 사전에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Check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안정된 시스템운영의 유지보수를 진행하게 됩니다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5" name="부제목 2"/>
          <p:cNvSpPr txBox="1">
            <a:spLocks/>
          </p:cNvSpPr>
          <p:nvPr/>
        </p:nvSpPr>
        <p:spPr bwMode="auto">
          <a:xfrm>
            <a:off x="555625" y="1703388"/>
            <a:ext cx="6048375" cy="301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1400" b="1" kern="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2.2.3 </a:t>
            </a:r>
            <a:r>
              <a:rPr lang="ko-KR" altLang="en-US" sz="1400" b="1" kern="0" dirty="0" smtClean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예방활동</a:t>
            </a:r>
            <a:endParaRPr lang="ko-KR" altLang="en-US" sz="1400" b="1" kern="0" dirty="0">
              <a:solidFill>
                <a:schemeClr val="tx1"/>
              </a:solidFill>
              <a:latin typeface="돋움체" pitchFamily="49" charset="-127"/>
              <a:ea typeface="돋움체" pitchFamily="49" charset="-127"/>
            </a:endParaRPr>
          </a:p>
        </p:txBody>
      </p:sp>
      <p:grpSp>
        <p:nvGrpSpPr>
          <p:cNvPr id="11270" name="그룹 54"/>
          <p:cNvGrpSpPr>
            <a:grpSpLocks/>
          </p:cNvGrpSpPr>
          <p:nvPr/>
        </p:nvGrpSpPr>
        <p:grpSpPr bwMode="auto">
          <a:xfrm>
            <a:off x="328613" y="3740150"/>
            <a:ext cx="6111875" cy="3027363"/>
            <a:chOff x="589018" y="2792455"/>
            <a:chExt cx="8035925" cy="4082474"/>
          </a:xfrm>
        </p:grpSpPr>
        <p:graphicFrame>
          <p:nvGraphicFramePr>
            <p:cNvPr id="11275" name="Object 8"/>
            <p:cNvGraphicFramePr>
              <a:graphicFrameLocks noChangeAspect="1"/>
            </p:cNvGraphicFramePr>
            <p:nvPr/>
          </p:nvGraphicFramePr>
          <p:xfrm>
            <a:off x="3579868" y="2806743"/>
            <a:ext cx="1700213" cy="1008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" name="클립" r:id="rId3" imgW="1123810" imgH="1285714" progId="">
                    <p:embed/>
                  </p:oleObj>
                </mc:Choice>
                <mc:Fallback>
                  <p:oleObj name="클립" r:id="rId3" imgW="1123810" imgH="128571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9868" y="2806743"/>
                          <a:ext cx="1700213" cy="1008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1276" name="Picture 10" descr="일하는사람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3568" y="2949618"/>
              <a:ext cx="979488" cy="61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277" name="Group 11"/>
            <p:cNvGrpSpPr>
              <a:grpSpLocks/>
            </p:cNvGrpSpPr>
            <p:nvPr/>
          </p:nvGrpSpPr>
          <p:grpSpPr bwMode="auto">
            <a:xfrm>
              <a:off x="609656" y="2817855"/>
              <a:ext cx="1779587" cy="341313"/>
              <a:chOff x="512" y="2707"/>
              <a:chExt cx="899" cy="184"/>
            </a:xfrm>
          </p:grpSpPr>
          <p:sp>
            <p:nvSpPr>
              <p:cNvPr id="11312" name="AutoShape 12"/>
              <p:cNvSpPr>
                <a:spLocks noChangeArrowheads="1"/>
              </p:cNvSpPr>
              <p:nvPr/>
            </p:nvSpPr>
            <p:spPr bwMode="auto">
              <a:xfrm>
                <a:off x="512" y="2707"/>
                <a:ext cx="899" cy="184"/>
              </a:xfrm>
              <a:prstGeom prst="bevel">
                <a:avLst>
                  <a:gd name="adj" fmla="val 12500"/>
                </a:avLst>
              </a:prstGeom>
              <a:solidFill>
                <a:srgbClr val="95B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336699"/>
                  </a:buClr>
                  <a:buFont typeface="Wingdings 2" panose="05020102010507070707" pitchFamily="18" charset="2"/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336699"/>
                  </a:buClr>
                  <a:buFont typeface="Wingdings" panose="05000000000000000000" pitchFamily="2" charset="2"/>
                  <a:buChar char="•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336699"/>
                  </a:buClr>
                  <a:buChar char="–"/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har char="»"/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9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8" name="Rectangle 13"/>
              <p:cNvSpPr>
                <a:spLocks noChangeArrowheads="1"/>
              </p:cNvSpPr>
              <p:nvPr/>
            </p:nvSpPr>
            <p:spPr bwMode="auto">
              <a:xfrm>
                <a:off x="546" y="2734"/>
                <a:ext cx="828" cy="12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>
                <a:prstShdw prst="shdw18" dist="17961" dir="13500000">
                  <a:schemeClr val="bg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 algn="ctr" eaLnBrk="1" latinLnBrk="1" hangingPunct="1">
                  <a:defRPr/>
                </a:pPr>
                <a:r>
                  <a:rPr lang="ko-KR" altLang="en-US" sz="900">
                    <a:latin typeface="맑은 고딕" pitchFamily="50" charset="-127"/>
                    <a:ea typeface="맑은 고딕" pitchFamily="50" charset="-127"/>
                  </a:rPr>
                  <a:t>정기점검</a:t>
                </a:r>
              </a:p>
            </p:txBody>
          </p:sp>
        </p:grpSp>
        <p:grpSp>
          <p:nvGrpSpPr>
            <p:cNvPr id="11278" name="Group 14"/>
            <p:cNvGrpSpPr>
              <a:grpSpLocks/>
            </p:cNvGrpSpPr>
            <p:nvPr/>
          </p:nvGrpSpPr>
          <p:grpSpPr bwMode="auto">
            <a:xfrm>
              <a:off x="603306" y="3400468"/>
              <a:ext cx="1779587" cy="341312"/>
              <a:chOff x="512" y="2707"/>
              <a:chExt cx="899" cy="184"/>
            </a:xfrm>
          </p:grpSpPr>
          <p:sp>
            <p:nvSpPr>
              <p:cNvPr id="11310" name="AutoShape 15"/>
              <p:cNvSpPr>
                <a:spLocks noChangeArrowheads="1"/>
              </p:cNvSpPr>
              <p:nvPr/>
            </p:nvSpPr>
            <p:spPr bwMode="auto">
              <a:xfrm>
                <a:off x="512" y="2707"/>
                <a:ext cx="899" cy="184"/>
              </a:xfrm>
              <a:prstGeom prst="bevel">
                <a:avLst>
                  <a:gd name="adj" fmla="val 12500"/>
                </a:avLst>
              </a:prstGeom>
              <a:solidFill>
                <a:srgbClr val="95B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336699"/>
                  </a:buClr>
                  <a:buFont typeface="Wingdings 2" panose="05020102010507070707" pitchFamily="18" charset="2"/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336699"/>
                  </a:buClr>
                  <a:buFont typeface="Wingdings" panose="05000000000000000000" pitchFamily="2" charset="2"/>
                  <a:buChar char="•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336699"/>
                  </a:buClr>
                  <a:buChar char="–"/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har char="»"/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9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6" name="Rectangle 16"/>
              <p:cNvSpPr>
                <a:spLocks noChangeArrowheads="1"/>
              </p:cNvSpPr>
              <p:nvPr/>
            </p:nvSpPr>
            <p:spPr bwMode="auto">
              <a:xfrm>
                <a:off x="546" y="2734"/>
                <a:ext cx="828" cy="12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>
                <a:prstShdw prst="shdw18" dist="17961" dir="13500000">
                  <a:schemeClr val="bg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 algn="ctr" eaLnBrk="1" latinLnBrk="1" hangingPunct="1">
                  <a:defRPr/>
                </a:pPr>
                <a:r>
                  <a:rPr lang="ko-KR" altLang="en-US" sz="900" dirty="0">
                    <a:latin typeface="맑은 고딕" pitchFamily="50" charset="-127"/>
                    <a:ea typeface="맑은 고딕" pitchFamily="50" charset="-127"/>
                  </a:rPr>
                  <a:t>비 정기점검</a:t>
                </a:r>
              </a:p>
            </p:txBody>
          </p:sp>
        </p:grpSp>
        <p:grpSp>
          <p:nvGrpSpPr>
            <p:cNvPr id="11279" name="Group 17"/>
            <p:cNvGrpSpPr>
              <a:grpSpLocks/>
            </p:cNvGrpSpPr>
            <p:nvPr/>
          </p:nvGrpSpPr>
          <p:grpSpPr bwMode="auto">
            <a:xfrm>
              <a:off x="1095431" y="3057568"/>
              <a:ext cx="862012" cy="404812"/>
              <a:chOff x="120" y="2053"/>
              <a:chExt cx="870" cy="384"/>
            </a:xfrm>
          </p:grpSpPr>
          <p:graphicFrame>
            <p:nvGraphicFramePr>
              <p:cNvPr id="11308" name="Object 18"/>
              <p:cNvGraphicFramePr>
                <a:graphicFrameLocks noChangeAspect="1"/>
              </p:cNvGraphicFramePr>
              <p:nvPr/>
            </p:nvGraphicFramePr>
            <p:xfrm>
              <a:off x="516" y="2053"/>
              <a:ext cx="474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9" name="클립" r:id="rId6" imgW="752381" imgH="609524" progId="">
                      <p:embed/>
                    </p:oleObj>
                  </mc:Choice>
                  <mc:Fallback>
                    <p:oleObj name="클립" r:id="rId6" imgW="752381" imgH="609524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6" y="2053"/>
                            <a:ext cx="474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09" name="Object 19"/>
              <p:cNvGraphicFramePr>
                <a:graphicFrameLocks noChangeAspect="1"/>
              </p:cNvGraphicFramePr>
              <p:nvPr/>
            </p:nvGraphicFramePr>
            <p:xfrm>
              <a:off x="120" y="2119"/>
              <a:ext cx="480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0" name="클립" r:id="rId8" imgW="761703" imgH="485586" progId="">
                      <p:embed/>
                    </p:oleObj>
                  </mc:Choice>
                  <mc:Fallback>
                    <p:oleObj name="클립" r:id="rId8" imgW="761703" imgH="485586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" y="2119"/>
                            <a:ext cx="480" cy="3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280" name="AutoShape 20"/>
            <p:cNvSpPr>
              <a:spLocks noChangeArrowheads="1"/>
            </p:cNvSpPr>
            <p:nvPr/>
          </p:nvSpPr>
          <p:spPr bwMode="gray">
            <a:xfrm>
              <a:off x="6437368" y="2928980"/>
              <a:ext cx="2179638" cy="525463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>
              <a:lvl1pPr marL="85725" indent="-85725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90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Web. App.</a:t>
              </a:r>
              <a:endParaRPr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81" name="AutoShape 22"/>
            <p:cNvSpPr>
              <a:spLocks noChangeArrowheads="1"/>
            </p:cNvSpPr>
            <p:nvPr/>
          </p:nvSpPr>
          <p:spPr bwMode="gray">
            <a:xfrm>
              <a:off x="6443718" y="3535405"/>
              <a:ext cx="2181225" cy="438150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ko-KR" altLang="en-US" sz="9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운영환경</a:t>
              </a:r>
            </a:p>
          </p:txBody>
        </p:sp>
        <p:pic>
          <p:nvPicPr>
            <p:cNvPr id="11282" name="Picture 24" descr="j0269922"/>
            <p:cNvPicPr>
              <a:picLocks noChangeAspect="1" noChangeArrowheads="1"/>
            </p:cNvPicPr>
            <p:nvPr/>
          </p:nvPicPr>
          <p:blipFill>
            <a:blip r:embed="rId10">
              <a:lum bright="66000" contrast="-5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9606" y="4278355"/>
              <a:ext cx="863600" cy="47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1283" name="Object 27"/>
            <p:cNvGraphicFramePr>
              <a:graphicFrameLocks noChangeAspect="1"/>
            </p:cNvGraphicFramePr>
            <p:nvPr/>
          </p:nvGraphicFramePr>
          <p:xfrm>
            <a:off x="8001056" y="3600493"/>
            <a:ext cx="619125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" name="클립" r:id="rId11" imgW="885714" imgH="695238" progId="">
                    <p:embed/>
                  </p:oleObj>
                </mc:Choice>
                <mc:Fallback>
                  <p:oleObj name="클립" r:id="rId11" imgW="885714" imgH="69523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01056" y="3600493"/>
                          <a:ext cx="619125" cy="336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4" name="Rectangle 28"/>
            <p:cNvSpPr>
              <a:spLocks noChangeArrowheads="1"/>
            </p:cNvSpPr>
            <p:nvPr/>
          </p:nvSpPr>
          <p:spPr bwMode="gray">
            <a:xfrm>
              <a:off x="589018" y="5365676"/>
              <a:ext cx="1795038" cy="150925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28575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9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85" name="AutoShape 29"/>
            <p:cNvSpPr>
              <a:spLocks noChangeArrowheads="1"/>
            </p:cNvSpPr>
            <p:nvPr/>
          </p:nvSpPr>
          <p:spPr bwMode="gray">
            <a:xfrm>
              <a:off x="595279" y="4845467"/>
              <a:ext cx="1853481" cy="460268"/>
            </a:xfrm>
            <a:prstGeom prst="homePlate">
              <a:avLst>
                <a:gd name="adj" fmla="val 81024"/>
              </a:avLst>
            </a:prstGeom>
            <a:solidFill>
              <a:srgbClr val="66CCFF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2857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9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예방정비</a:t>
              </a:r>
            </a:p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9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계획수립</a:t>
              </a:r>
            </a:p>
          </p:txBody>
        </p:sp>
        <p:sp>
          <p:nvSpPr>
            <p:cNvPr id="11286" name="Rectangle 30"/>
            <p:cNvSpPr>
              <a:spLocks noChangeArrowheads="1"/>
            </p:cNvSpPr>
            <p:nvPr/>
          </p:nvSpPr>
          <p:spPr bwMode="gray">
            <a:xfrm>
              <a:off x="2532250" y="5365676"/>
              <a:ext cx="1792951" cy="150925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28575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9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87" name="AutoShape 31"/>
            <p:cNvSpPr>
              <a:spLocks noChangeArrowheads="1"/>
            </p:cNvSpPr>
            <p:nvPr/>
          </p:nvSpPr>
          <p:spPr bwMode="gray">
            <a:xfrm>
              <a:off x="2536425" y="4845467"/>
              <a:ext cx="1855569" cy="460268"/>
            </a:xfrm>
            <a:prstGeom prst="homePlate">
              <a:avLst>
                <a:gd name="adj" fmla="val 81022"/>
              </a:avLst>
            </a:prstGeom>
            <a:solidFill>
              <a:srgbClr val="66CCFF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2857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9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예방점검</a:t>
              </a:r>
            </a:p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9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실시</a:t>
              </a:r>
            </a:p>
          </p:txBody>
        </p:sp>
        <p:sp>
          <p:nvSpPr>
            <p:cNvPr id="11288" name="Rectangle 32"/>
            <p:cNvSpPr>
              <a:spLocks noChangeArrowheads="1"/>
            </p:cNvSpPr>
            <p:nvPr/>
          </p:nvSpPr>
          <p:spPr bwMode="gray">
            <a:xfrm>
              <a:off x="4473396" y="5365676"/>
              <a:ext cx="1795038" cy="150925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28575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9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89" name="AutoShape 33"/>
            <p:cNvSpPr>
              <a:spLocks noChangeArrowheads="1"/>
            </p:cNvSpPr>
            <p:nvPr/>
          </p:nvSpPr>
          <p:spPr bwMode="gray">
            <a:xfrm>
              <a:off x="4477570" y="4845467"/>
              <a:ext cx="1855569" cy="460268"/>
            </a:xfrm>
            <a:prstGeom prst="homePlate">
              <a:avLst>
                <a:gd name="adj" fmla="val 81022"/>
              </a:avLst>
            </a:prstGeom>
            <a:solidFill>
              <a:srgbClr val="66CCFF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2857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9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점검결과</a:t>
              </a:r>
            </a:p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9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</a:t>
              </a:r>
              <a:r>
                <a:rPr lang="en-US" altLang="ko-KR" sz="9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9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보고</a:t>
              </a:r>
            </a:p>
          </p:txBody>
        </p:sp>
        <p:sp>
          <p:nvSpPr>
            <p:cNvPr id="11290" name="Rectangle 34"/>
            <p:cNvSpPr>
              <a:spLocks noChangeArrowheads="1"/>
            </p:cNvSpPr>
            <p:nvPr/>
          </p:nvSpPr>
          <p:spPr bwMode="gray">
            <a:xfrm>
              <a:off x="6399931" y="5365676"/>
              <a:ext cx="1790863" cy="150925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28575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9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91" name="AutoShape 35"/>
            <p:cNvSpPr>
              <a:spLocks noChangeArrowheads="1"/>
            </p:cNvSpPr>
            <p:nvPr/>
          </p:nvSpPr>
          <p:spPr bwMode="gray">
            <a:xfrm>
              <a:off x="6402018" y="4845467"/>
              <a:ext cx="1855569" cy="460268"/>
            </a:xfrm>
            <a:prstGeom prst="homePlate">
              <a:avLst>
                <a:gd name="adj" fmla="val 81078"/>
              </a:avLst>
            </a:prstGeom>
            <a:solidFill>
              <a:srgbClr val="66CCFF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2857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9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문서 및 장애</a:t>
              </a:r>
            </a:p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9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이력 관리</a:t>
              </a:r>
            </a:p>
          </p:txBody>
        </p:sp>
        <p:sp>
          <p:nvSpPr>
            <p:cNvPr id="11292" name="Text Box 36"/>
            <p:cNvSpPr txBox="1">
              <a:spLocks noChangeArrowheads="1"/>
            </p:cNvSpPr>
            <p:nvPr/>
          </p:nvSpPr>
          <p:spPr bwMode="gray">
            <a:xfrm>
              <a:off x="625531" y="5475330"/>
              <a:ext cx="1670050" cy="1090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190500" indent="-190500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fontAlgn="ctr" latinLnBrk="1" hangingPunct="1">
                <a:lnSpc>
                  <a:spcPct val="100000"/>
                </a:lnSpc>
                <a:spcBef>
                  <a:spcPct val="30000"/>
                </a:spcBef>
                <a:buClr>
                  <a:schemeClr val="tx1"/>
                </a:buClr>
                <a:buFont typeface="Wingdings" panose="05000000000000000000" pitchFamily="2" charset="2"/>
                <a:buChar char="m"/>
              </a:pPr>
              <a:r>
                <a:rPr lang="ko-KR" altLang="en-US" sz="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유지보수 요원은 부문별 예방점검 일정을 수립</a:t>
              </a:r>
            </a:p>
            <a:p>
              <a:pPr eaLnBrk="1" fontAlgn="ctr" latinLnBrk="1" hangingPunct="1">
                <a:lnSpc>
                  <a:spcPct val="100000"/>
                </a:lnSpc>
                <a:spcBef>
                  <a:spcPct val="30000"/>
                </a:spcBef>
                <a:buClr>
                  <a:schemeClr val="tx1"/>
                </a:buClr>
                <a:buFont typeface="Wingdings" panose="05000000000000000000" pitchFamily="2" charset="2"/>
                <a:buChar char="m"/>
              </a:pPr>
              <a:r>
                <a:rPr lang="ko-KR" altLang="en-US" sz="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점검사항에 대한 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Checklist 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</a:t>
              </a:r>
            </a:p>
            <a:p>
              <a:pPr eaLnBrk="1" fontAlgn="ctr" latinLnBrk="1" hangingPunct="1">
                <a:lnSpc>
                  <a:spcPct val="100000"/>
                </a:lnSpc>
                <a:spcBef>
                  <a:spcPct val="30000"/>
                </a:spcBef>
                <a:buClr>
                  <a:schemeClr val="tx1"/>
                </a:buClr>
                <a:buFont typeface="Wingdings" panose="05000000000000000000" pitchFamily="2" charset="2"/>
                <a:buChar char="m"/>
              </a:pPr>
              <a:r>
                <a:rPr lang="ko-KR" altLang="en-US" sz="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예방점검 계획서를 운영팀장의 승인을 받음</a:t>
              </a:r>
            </a:p>
          </p:txBody>
        </p:sp>
        <p:sp>
          <p:nvSpPr>
            <p:cNvPr id="11293" name="Text Box 37"/>
            <p:cNvSpPr txBox="1">
              <a:spLocks noChangeArrowheads="1"/>
            </p:cNvSpPr>
            <p:nvPr/>
          </p:nvSpPr>
          <p:spPr bwMode="gray">
            <a:xfrm>
              <a:off x="2568631" y="5476918"/>
              <a:ext cx="1670050" cy="108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190500" indent="-190500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fontAlgn="ctr" latinLnBrk="1" hangingPunct="1">
                <a:lnSpc>
                  <a:spcPct val="100000"/>
                </a:lnSpc>
                <a:spcBef>
                  <a:spcPct val="30000"/>
                </a:spcBef>
                <a:buClr>
                  <a:schemeClr val="tx1"/>
                </a:buClr>
                <a:buFont typeface="Wingdings" panose="05000000000000000000" pitchFamily="2" charset="2"/>
                <a:buChar char="m"/>
              </a:pPr>
              <a:r>
                <a:rPr lang="ko-KR" altLang="en-US" sz="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정기 예방점검은 해당 부문 실시 전에 공지하여 업무     수행에 차질 방지</a:t>
              </a:r>
            </a:p>
            <a:p>
              <a:pPr eaLnBrk="1" fontAlgn="ctr" latinLnBrk="1" hangingPunct="1">
                <a:lnSpc>
                  <a:spcPct val="100000"/>
                </a:lnSpc>
                <a:spcBef>
                  <a:spcPct val="30000"/>
                </a:spcBef>
                <a:buClr>
                  <a:schemeClr val="tx1"/>
                </a:buClr>
                <a:buFont typeface="Wingdings" panose="05000000000000000000" pitchFamily="2" charset="2"/>
                <a:buChar char="m"/>
              </a:pPr>
              <a:r>
                <a:rPr lang="ko-KR" altLang="en-US" sz="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예방점검 실시 전에 계획서에 의해 시스템 운영자에게 보고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지정된 시간 내에 수행</a:t>
              </a:r>
            </a:p>
          </p:txBody>
        </p:sp>
        <p:sp>
          <p:nvSpPr>
            <p:cNvPr id="11294" name="Text Box 38"/>
            <p:cNvSpPr txBox="1">
              <a:spLocks noChangeArrowheads="1"/>
            </p:cNvSpPr>
            <p:nvPr/>
          </p:nvSpPr>
          <p:spPr bwMode="gray">
            <a:xfrm>
              <a:off x="4479981" y="5476918"/>
              <a:ext cx="1670050" cy="109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190500" indent="-190500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fontAlgn="ctr" latinLnBrk="1" hangingPunct="1">
                <a:lnSpc>
                  <a:spcPct val="100000"/>
                </a:lnSpc>
                <a:spcBef>
                  <a:spcPct val="30000"/>
                </a:spcBef>
                <a:buClr>
                  <a:schemeClr val="tx1"/>
                </a:buClr>
                <a:buFont typeface="Wingdings" panose="05000000000000000000" pitchFamily="2" charset="2"/>
                <a:buChar char="m"/>
              </a:pPr>
              <a:r>
                <a:rPr lang="ko-KR" altLang="en-US" sz="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 분석 후 시스템 운영자에게 보고</a:t>
              </a:r>
            </a:p>
            <a:p>
              <a:pPr eaLnBrk="1" fontAlgn="ctr" latinLnBrk="1" hangingPunct="1">
                <a:lnSpc>
                  <a:spcPct val="100000"/>
                </a:lnSpc>
                <a:spcBef>
                  <a:spcPct val="30000"/>
                </a:spcBef>
                <a:buClr>
                  <a:schemeClr val="tx1"/>
                </a:buClr>
                <a:buFont typeface="Wingdings" panose="05000000000000000000" pitchFamily="2" charset="2"/>
                <a:buChar char="m"/>
              </a:pPr>
              <a:r>
                <a:rPr lang="ko-KR" altLang="en-US" sz="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추가 조치 사항 및 대책을    수립하여 추진</a:t>
              </a:r>
            </a:p>
            <a:p>
              <a:pPr eaLnBrk="1" fontAlgn="ctr" latinLnBrk="1" hangingPunct="1">
                <a:lnSpc>
                  <a:spcPct val="100000"/>
                </a:lnSpc>
                <a:spcBef>
                  <a:spcPct val="30000"/>
                </a:spcBef>
                <a:buClr>
                  <a:schemeClr val="tx1"/>
                </a:buClr>
                <a:buFont typeface="Wingdings" panose="05000000000000000000" pitchFamily="2" charset="2"/>
                <a:buChar char="m"/>
              </a:pPr>
              <a:r>
                <a:rPr lang="ko-KR" altLang="en-US" sz="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예방점검 결과를 분석하여  차후 계획서 작성시 반영</a:t>
              </a:r>
            </a:p>
          </p:txBody>
        </p:sp>
        <p:sp>
          <p:nvSpPr>
            <p:cNvPr id="11295" name="Text Box 39"/>
            <p:cNvSpPr txBox="1">
              <a:spLocks noChangeArrowheads="1"/>
            </p:cNvSpPr>
            <p:nvPr/>
          </p:nvSpPr>
          <p:spPr bwMode="gray">
            <a:xfrm>
              <a:off x="6407206" y="5476918"/>
              <a:ext cx="1671637" cy="109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190500" indent="-190500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fontAlgn="ctr" latinLnBrk="1" hangingPunct="1">
                <a:lnSpc>
                  <a:spcPct val="100000"/>
                </a:lnSpc>
                <a:spcBef>
                  <a:spcPct val="30000"/>
                </a:spcBef>
                <a:buClr>
                  <a:schemeClr val="tx1"/>
                </a:buClr>
                <a:buFont typeface="Wingdings" panose="05000000000000000000" pitchFamily="2" charset="2"/>
                <a:buChar char="m"/>
              </a:pPr>
              <a:r>
                <a:rPr lang="ko-KR" altLang="en-US" sz="8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예방정비 계획서</a:t>
              </a:r>
            </a:p>
            <a:p>
              <a:pPr eaLnBrk="1" fontAlgn="ctr" latinLnBrk="1" hangingPunct="1">
                <a:lnSpc>
                  <a:spcPct val="100000"/>
                </a:lnSpc>
                <a:spcBef>
                  <a:spcPct val="30000"/>
                </a:spcBef>
                <a:buClr>
                  <a:schemeClr val="tx1"/>
                </a:buClr>
                <a:buFont typeface="Wingdings" panose="05000000000000000000" pitchFamily="2" charset="2"/>
                <a:buChar char="m"/>
              </a:pPr>
              <a:r>
                <a:rPr lang="ko-KR" altLang="en-US" sz="8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예방정비 조치 결과 이력관리</a:t>
              </a:r>
            </a:p>
          </p:txBody>
        </p:sp>
        <p:sp>
          <p:nvSpPr>
            <p:cNvPr id="11296" name="Freeform 44"/>
            <p:cNvSpPr>
              <a:spLocks/>
            </p:cNvSpPr>
            <p:nvPr/>
          </p:nvSpPr>
          <p:spPr bwMode="auto">
            <a:xfrm rot="-10510515">
              <a:off x="2444806" y="2792455"/>
              <a:ext cx="968375" cy="517525"/>
            </a:xfrm>
            <a:custGeom>
              <a:avLst/>
              <a:gdLst>
                <a:gd name="T0" fmla="*/ 0 w 764"/>
                <a:gd name="T1" fmla="*/ 0 h 1504"/>
                <a:gd name="T2" fmla="*/ 2147483646 w 764"/>
                <a:gd name="T3" fmla="*/ 2147483646 h 1504"/>
                <a:gd name="T4" fmla="*/ 2147483646 w 764"/>
                <a:gd name="T5" fmla="*/ 2147483646 h 1504"/>
                <a:gd name="T6" fmla="*/ 2147483646 w 764"/>
                <a:gd name="T7" fmla="*/ 2147483646 h 1504"/>
                <a:gd name="T8" fmla="*/ 2147483646 w 764"/>
                <a:gd name="T9" fmla="*/ 2147483646 h 1504"/>
                <a:gd name="T10" fmla="*/ 2147483646 w 764"/>
                <a:gd name="T11" fmla="*/ 2147483646 h 1504"/>
                <a:gd name="T12" fmla="*/ 0 w 764"/>
                <a:gd name="T13" fmla="*/ 2147483646 h 1504"/>
                <a:gd name="T14" fmla="*/ 0 w 764"/>
                <a:gd name="T15" fmla="*/ 0 h 15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4"/>
                <a:gd name="T25" fmla="*/ 0 h 1504"/>
                <a:gd name="T26" fmla="*/ 764 w 764"/>
                <a:gd name="T27" fmla="*/ 1504 h 15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4" h="1504">
                  <a:moveTo>
                    <a:pt x="0" y="0"/>
                  </a:moveTo>
                  <a:lnTo>
                    <a:pt x="558" y="509"/>
                  </a:lnTo>
                  <a:lnTo>
                    <a:pt x="558" y="270"/>
                  </a:lnTo>
                  <a:lnTo>
                    <a:pt x="763" y="763"/>
                  </a:lnTo>
                  <a:lnTo>
                    <a:pt x="558" y="1233"/>
                  </a:lnTo>
                  <a:lnTo>
                    <a:pt x="558" y="987"/>
                  </a:lnTo>
                  <a:lnTo>
                    <a:pt x="0" y="1503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7F7F7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7" name="Freeform 45"/>
            <p:cNvSpPr>
              <a:spLocks/>
            </p:cNvSpPr>
            <p:nvPr/>
          </p:nvSpPr>
          <p:spPr bwMode="auto">
            <a:xfrm rot="10536077">
              <a:off x="2465443" y="3297280"/>
              <a:ext cx="968375" cy="517525"/>
            </a:xfrm>
            <a:custGeom>
              <a:avLst/>
              <a:gdLst>
                <a:gd name="T0" fmla="*/ 0 w 764"/>
                <a:gd name="T1" fmla="*/ 0 h 1504"/>
                <a:gd name="T2" fmla="*/ 2147483646 w 764"/>
                <a:gd name="T3" fmla="*/ 2147483646 h 1504"/>
                <a:gd name="T4" fmla="*/ 2147483646 w 764"/>
                <a:gd name="T5" fmla="*/ 2147483646 h 1504"/>
                <a:gd name="T6" fmla="*/ 2147483646 w 764"/>
                <a:gd name="T7" fmla="*/ 2147483646 h 1504"/>
                <a:gd name="T8" fmla="*/ 2147483646 w 764"/>
                <a:gd name="T9" fmla="*/ 2147483646 h 1504"/>
                <a:gd name="T10" fmla="*/ 2147483646 w 764"/>
                <a:gd name="T11" fmla="*/ 2147483646 h 1504"/>
                <a:gd name="T12" fmla="*/ 0 w 764"/>
                <a:gd name="T13" fmla="*/ 2147483646 h 1504"/>
                <a:gd name="T14" fmla="*/ 0 w 764"/>
                <a:gd name="T15" fmla="*/ 0 h 15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4"/>
                <a:gd name="T25" fmla="*/ 0 h 1504"/>
                <a:gd name="T26" fmla="*/ 764 w 764"/>
                <a:gd name="T27" fmla="*/ 1504 h 15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4" h="1504">
                  <a:moveTo>
                    <a:pt x="0" y="0"/>
                  </a:moveTo>
                  <a:lnTo>
                    <a:pt x="558" y="509"/>
                  </a:lnTo>
                  <a:lnTo>
                    <a:pt x="558" y="270"/>
                  </a:lnTo>
                  <a:lnTo>
                    <a:pt x="763" y="763"/>
                  </a:lnTo>
                  <a:lnTo>
                    <a:pt x="558" y="1233"/>
                  </a:lnTo>
                  <a:lnTo>
                    <a:pt x="558" y="987"/>
                  </a:lnTo>
                  <a:lnTo>
                    <a:pt x="0" y="1503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7F7F7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8" name="Freeform 46"/>
            <p:cNvSpPr>
              <a:spLocks/>
            </p:cNvSpPr>
            <p:nvPr/>
          </p:nvSpPr>
          <p:spPr bwMode="auto">
            <a:xfrm rot="271238">
              <a:off x="5484868" y="2975018"/>
              <a:ext cx="912813" cy="298450"/>
            </a:xfrm>
            <a:custGeom>
              <a:avLst/>
              <a:gdLst>
                <a:gd name="T0" fmla="*/ 0 w 764"/>
                <a:gd name="T1" fmla="*/ 0 h 1504"/>
                <a:gd name="T2" fmla="*/ 2147483646 w 764"/>
                <a:gd name="T3" fmla="*/ 2147483646 h 1504"/>
                <a:gd name="T4" fmla="*/ 2147483646 w 764"/>
                <a:gd name="T5" fmla="*/ 2147483646 h 1504"/>
                <a:gd name="T6" fmla="*/ 2147483646 w 764"/>
                <a:gd name="T7" fmla="*/ 2147483646 h 1504"/>
                <a:gd name="T8" fmla="*/ 2147483646 w 764"/>
                <a:gd name="T9" fmla="*/ 2147483646 h 1504"/>
                <a:gd name="T10" fmla="*/ 2147483646 w 764"/>
                <a:gd name="T11" fmla="*/ 2147483646 h 1504"/>
                <a:gd name="T12" fmla="*/ 0 w 764"/>
                <a:gd name="T13" fmla="*/ 2147483646 h 1504"/>
                <a:gd name="T14" fmla="*/ 0 w 764"/>
                <a:gd name="T15" fmla="*/ 0 h 15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4"/>
                <a:gd name="T25" fmla="*/ 0 h 1504"/>
                <a:gd name="T26" fmla="*/ 764 w 764"/>
                <a:gd name="T27" fmla="*/ 1504 h 15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4" h="1504">
                  <a:moveTo>
                    <a:pt x="0" y="0"/>
                  </a:moveTo>
                  <a:lnTo>
                    <a:pt x="558" y="509"/>
                  </a:lnTo>
                  <a:lnTo>
                    <a:pt x="558" y="270"/>
                  </a:lnTo>
                  <a:lnTo>
                    <a:pt x="763" y="763"/>
                  </a:lnTo>
                  <a:lnTo>
                    <a:pt x="558" y="1233"/>
                  </a:lnTo>
                  <a:lnTo>
                    <a:pt x="558" y="987"/>
                  </a:lnTo>
                  <a:lnTo>
                    <a:pt x="0" y="1503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7F7F7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9" name="Freeform 47"/>
            <p:cNvSpPr>
              <a:spLocks/>
            </p:cNvSpPr>
            <p:nvPr/>
          </p:nvSpPr>
          <p:spPr bwMode="auto">
            <a:xfrm rot="808056">
              <a:off x="5305481" y="3454443"/>
              <a:ext cx="1093787" cy="298450"/>
            </a:xfrm>
            <a:custGeom>
              <a:avLst/>
              <a:gdLst>
                <a:gd name="T0" fmla="*/ 0 w 764"/>
                <a:gd name="T1" fmla="*/ 0 h 1504"/>
                <a:gd name="T2" fmla="*/ 2147483646 w 764"/>
                <a:gd name="T3" fmla="*/ 2147483646 h 1504"/>
                <a:gd name="T4" fmla="*/ 2147483646 w 764"/>
                <a:gd name="T5" fmla="*/ 2147483646 h 1504"/>
                <a:gd name="T6" fmla="*/ 2147483646 w 764"/>
                <a:gd name="T7" fmla="*/ 2147483646 h 1504"/>
                <a:gd name="T8" fmla="*/ 2147483646 w 764"/>
                <a:gd name="T9" fmla="*/ 2147483646 h 1504"/>
                <a:gd name="T10" fmla="*/ 2147483646 w 764"/>
                <a:gd name="T11" fmla="*/ 2147483646 h 1504"/>
                <a:gd name="T12" fmla="*/ 0 w 764"/>
                <a:gd name="T13" fmla="*/ 2147483646 h 1504"/>
                <a:gd name="T14" fmla="*/ 0 w 764"/>
                <a:gd name="T15" fmla="*/ 0 h 15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4"/>
                <a:gd name="T25" fmla="*/ 0 h 1504"/>
                <a:gd name="T26" fmla="*/ 764 w 764"/>
                <a:gd name="T27" fmla="*/ 1504 h 15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4" h="1504">
                  <a:moveTo>
                    <a:pt x="0" y="0"/>
                  </a:moveTo>
                  <a:lnTo>
                    <a:pt x="558" y="509"/>
                  </a:lnTo>
                  <a:lnTo>
                    <a:pt x="558" y="270"/>
                  </a:lnTo>
                  <a:lnTo>
                    <a:pt x="763" y="763"/>
                  </a:lnTo>
                  <a:lnTo>
                    <a:pt x="558" y="1233"/>
                  </a:lnTo>
                  <a:lnTo>
                    <a:pt x="558" y="987"/>
                  </a:lnTo>
                  <a:lnTo>
                    <a:pt x="0" y="1503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7F7F7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00" name="Text Box 9"/>
            <p:cNvSpPr txBox="1">
              <a:spLocks noChangeArrowheads="1"/>
            </p:cNvSpPr>
            <p:nvPr/>
          </p:nvSpPr>
          <p:spPr bwMode="auto">
            <a:xfrm>
              <a:off x="3865618" y="3754480"/>
              <a:ext cx="1249363" cy="34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lang="ko-KR" altLang="en-US" sz="9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예방정비</a:t>
              </a:r>
            </a:p>
          </p:txBody>
        </p:sp>
        <p:grpSp>
          <p:nvGrpSpPr>
            <p:cNvPr id="11301" name="Group 58"/>
            <p:cNvGrpSpPr>
              <a:grpSpLocks/>
            </p:cNvGrpSpPr>
            <p:nvPr/>
          </p:nvGrpSpPr>
          <p:grpSpPr bwMode="auto">
            <a:xfrm>
              <a:off x="3470331" y="3778293"/>
              <a:ext cx="395287" cy="746125"/>
              <a:chOff x="2037" y="896"/>
              <a:chExt cx="249" cy="472"/>
            </a:xfrm>
          </p:grpSpPr>
          <p:sp>
            <p:nvSpPr>
              <p:cNvPr id="11305" name="Arc 59"/>
              <p:cNvSpPr>
                <a:spLocks/>
              </p:cNvSpPr>
              <p:nvPr/>
            </p:nvSpPr>
            <p:spPr bwMode="auto">
              <a:xfrm rot="1860000">
                <a:off x="2133" y="896"/>
                <a:ext cx="153" cy="404"/>
              </a:xfrm>
              <a:custGeom>
                <a:avLst/>
                <a:gdLst>
                  <a:gd name="T0" fmla="*/ 0 w 21600"/>
                  <a:gd name="T1" fmla="*/ 0 h 34069"/>
                  <a:gd name="T2" fmla="*/ 0 w 21600"/>
                  <a:gd name="T3" fmla="*/ 0 h 34069"/>
                  <a:gd name="T4" fmla="*/ 0 w 21600"/>
                  <a:gd name="T5" fmla="*/ 0 h 3406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4069"/>
                  <a:gd name="T11" fmla="*/ 21600 w 21600"/>
                  <a:gd name="T12" fmla="*/ 34069 h 3406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4069" fill="none" extrusionOk="0">
                    <a:moveTo>
                      <a:pt x="12284" y="34068"/>
                    </a:moveTo>
                    <a:cubicBezTo>
                      <a:pt x="4778" y="30480"/>
                      <a:pt x="0" y="22900"/>
                      <a:pt x="0" y="14581"/>
                    </a:cubicBezTo>
                    <a:cubicBezTo>
                      <a:pt x="-1" y="9183"/>
                      <a:pt x="2020" y="3982"/>
                      <a:pt x="5664" y="0"/>
                    </a:cubicBezTo>
                  </a:path>
                  <a:path w="21600" h="34069" stroke="0" extrusionOk="0">
                    <a:moveTo>
                      <a:pt x="12284" y="34068"/>
                    </a:moveTo>
                    <a:cubicBezTo>
                      <a:pt x="4778" y="30480"/>
                      <a:pt x="0" y="22900"/>
                      <a:pt x="0" y="14581"/>
                    </a:cubicBezTo>
                    <a:cubicBezTo>
                      <a:pt x="-1" y="9183"/>
                      <a:pt x="2020" y="3982"/>
                      <a:pt x="5664" y="0"/>
                    </a:cubicBezTo>
                    <a:lnTo>
                      <a:pt x="21600" y="14581"/>
                    </a:lnTo>
                    <a:lnTo>
                      <a:pt x="12284" y="3406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114FFB"/>
                  </a:gs>
                  <a:gs pos="100000">
                    <a:srgbClr val="05184B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306" name="Arc 60"/>
              <p:cNvSpPr>
                <a:spLocks/>
              </p:cNvSpPr>
              <p:nvPr/>
            </p:nvSpPr>
            <p:spPr bwMode="auto">
              <a:xfrm rot="1860000">
                <a:off x="2157" y="998"/>
                <a:ext cx="126" cy="370"/>
              </a:xfrm>
              <a:custGeom>
                <a:avLst/>
                <a:gdLst>
                  <a:gd name="T0" fmla="*/ 0 w 21600"/>
                  <a:gd name="T1" fmla="*/ 0 h 35414"/>
                  <a:gd name="T2" fmla="*/ 0 w 21600"/>
                  <a:gd name="T3" fmla="*/ 0 h 35414"/>
                  <a:gd name="T4" fmla="*/ 0 w 21600"/>
                  <a:gd name="T5" fmla="*/ 0 h 3541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5414"/>
                  <a:gd name="T11" fmla="*/ 21600 w 21600"/>
                  <a:gd name="T12" fmla="*/ 35414 h 354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5414" fill="none" extrusionOk="0">
                    <a:moveTo>
                      <a:pt x="16273" y="35413"/>
                    </a:moveTo>
                    <a:cubicBezTo>
                      <a:pt x="6700" y="32977"/>
                      <a:pt x="0" y="24358"/>
                      <a:pt x="0" y="14481"/>
                    </a:cubicBezTo>
                    <a:cubicBezTo>
                      <a:pt x="-1" y="9130"/>
                      <a:pt x="1985" y="3970"/>
                      <a:pt x="5573" y="0"/>
                    </a:cubicBezTo>
                  </a:path>
                  <a:path w="21600" h="35414" stroke="0" extrusionOk="0">
                    <a:moveTo>
                      <a:pt x="16273" y="35413"/>
                    </a:moveTo>
                    <a:cubicBezTo>
                      <a:pt x="6700" y="32977"/>
                      <a:pt x="0" y="24358"/>
                      <a:pt x="0" y="14481"/>
                    </a:cubicBezTo>
                    <a:cubicBezTo>
                      <a:pt x="-1" y="9130"/>
                      <a:pt x="1985" y="3970"/>
                      <a:pt x="5573" y="0"/>
                    </a:cubicBezTo>
                    <a:lnTo>
                      <a:pt x="21600" y="14481"/>
                    </a:lnTo>
                    <a:lnTo>
                      <a:pt x="16273" y="35413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307" name="Freeform 61"/>
              <p:cNvSpPr>
                <a:spLocks/>
              </p:cNvSpPr>
              <p:nvPr/>
            </p:nvSpPr>
            <p:spPr bwMode="auto">
              <a:xfrm>
                <a:off x="2037" y="1206"/>
                <a:ext cx="163" cy="91"/>
              </a:xfrm>
              <a:custGeom>
                <a:avLst/>
                <a:gdLst>
                  <a:gd name="T0" fmla="*/ 79 w 163"/>
                  <a:gd name="T1" fmla="*/ 20 h 91"/>
                  <a:gd name="T2" fmla="*/ 0 w 163"/>
                  <a:gd name="T3" fmla="*/ 0 h 91"/>
                  <a:gd name="T4" fmla="*/ 62 w 163"/>
                  <a:gd name="T5" fmla="*/ 90 h 91"/>
                  <a:gd name="T6" fmla="*/ 162 w 163"/>
                  <a:gd name="T7" fmla="*/ 33 h 91"/>
                  <a:gd name="T8" fmla="*/ 79 w 163"/>
                  <a:gd name="T9" fmla="*/ 2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3"/>
                  <a:gd name="T16" fmla="*/ 0 h 91"/>
                  <a:gd name="T17" fmla="*/ 163 w 163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3" h="91">
                    <a:moveTo>
                      <a:pt x="79" y="20"/>
                    </a:moveTo>
                    <a:lnTo>
                      <a:pt x="0" y="0"/>
                    </a:lnTo>
                    <a:lnTo>
                      <a:pt x="62" y="90"/>
                    </a:lnTo>
                    <a:lnTo>
                      <a:pt x="162" y="33"/>
                    </a:lnTo>
                    <a:lnTo>
                      <a:pt x="79" y="20"/>
                    </a:lnTo>
                  </a:path>
                </a:pathLst>
              </a:custGeom>
              <a:gradFill rotWithShape="0">
                <a:gsLst>
                  <a:gs pos="0">
                    <a:srgbClr val="081D58"/>
                  </a:gs>
                  <a:gs pos="100000">
                    <a:srgbClr val="02091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1302" name="Group 62"/>
            <p:cNvGrpSpPr>
              <a:grpSpLocks/>
            </p:cNvGrpSpPr>
            <p:nvPr/>
          </p:nvGrpSpPr>
          <p:grpSpPr bwMode="auto">
            <a:xfrm>
              <a:off x="3125843" y="4368843"/>
              <a:ext cx="1925638" cy="396875"/>
              <a:chOff x="2314" y="2568"/>
              <a:chExt cx="1213" cy="250"/>
            </a:xfrm>
          </p:grpSpPr>
          <p:pic>
            <p:nvPicPr>
              <p:cNvPr id="11303" name="Picture 25"/>
              <p:cNvPicPr>
                <a:picLocks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4" y="2568"/>
                <a:ext cx="1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304" name="Rectangle 26"/>
              <p:cNvSpPr>
                <a:spLocks noChangeArrowheads="1"/>
              </p:cNvSpPr>
              <p:nvPr/>
            </p:nvSpPr>
            <p:spPr bwMode="auto">
              <a:xfrm>
                <a:off x="2368" y="2594"/>
                <a:ext cx="1159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336699"/>
                  </a:buClr>
                  <a:buFont typeface="Wingdings 2" panose="05020102010507070707" pitchFamily="18" charset="2"/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336699"/>
                  </a:buClr>
                  <a:buFont typeface="Wingdings" panose="05000000000000000000" pitchFamily="2" charset="2"/>
                  <a:buChar char="•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336699"/>
                  </a:buClr>
                  <a:buChar char="–"/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har char="»"/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0"/>
                  </a:spcBef>
                  <a:buFontTx/>
                  <a:buNone/>
                </a:pPr>
                <a:r>
                  <a:rPr lang="ko-KR" altLang="en-US" sz="9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이력</a:t>
                </a:r>
                <a:r>
                  <a:rPr lang="en-US" altLang="ko-KR" sz="9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9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현황 관리</a:t>
                </a:r>
              </a:p>
            </p:txBody>
          </p:sp>
        </p:grpSp>
      </p:grpSp>
      <p:grpSp>
        <p:nvGrpSpPr>
          <p:cNvPr id="11272" name="Group 63"/>
          <p:cNvGrpSpPr>
            <a:grpSpLocks/>
          </p:cNvGrpSpPr>
          <p:nvPr/>
        </p:nvGrpSpPr>
        <p:grpSpPr bwMode="auto">
          <a:xfrm>
            <a:off x="404813" y="3035300"/>
            <a:ext cx="6051550" cy="311150"/>
            <a:chOff x="253" y="2677"/>
            <a:chExt cx="3812" cy="196"/>
          </a:xfrm>
        </p:grpSpPr>
        <p:pic>
          <p:nvPicPr>
            <p:cNvPr id="11273" name="Picture 64" descr="중간바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" y="2713"/>
              <a:ext cx="381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4" name="Text Box 65"/>
            <p:cNvSpPr txBox="1">
              <a:spLocks noChangeArrowheads="1"/>
            </p:cNvSpPr>
            <p:nvPr/>
          </p:nvSpPr>
          <p:spPr bwMode="auto">
            <a:xfrm>
              <a:off x="392" y="2677"/>
              <a:ext cx="13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1200" b="1">
                  <a:latin typeface="HY견고딕" panose="02030600000101010101" pitchFamily="18" charset="-127"/>
                  <a:ea typeface="HY견고딕" panose="02030600000101010101" pitchFamily="18" charset="-127"/>
                  <a:cs typeface="산돌고딕B" pitchFamily="50" charset="-127"/>
                </a:rPr>
                <a:t>예방점검 시기</a:t>
              </a:r>
              <a:r>
                <a:rPr lang="en-US" altLang="ko-KR" sz="1200" b="1">
                  <a:latin typeface="HY견고딕" panose="02030600000101010101" pitchFamily="18" charset="-127"/>
                  <a:ea typeface="HY견고딕" panose="02030600000101010101" pitchFamily="18" charset="-127"/>
                  <a:cs typeface="산돌고딕B" pitchFamily="50" charset="-127"/>
                </a:rPr>
                <a:t>, </a:t>
              </a:r>
              <a:r>
                <a:rPr lang="ko-KR" altLang="en-US" sz="1200" b="1">
                  <a:latin typeface="HY견고딕" panose="02030600000101010101" pitchFamily="18" charset="-127"/>
                  <a:ea typeface="HY견고딕" panose="02030600000101010101" pitchFamily="18" charset="-127"/>
                  <a:cs typeface="산돌고딕B" pitchFamily="50" charset="-127"/>
                </a:rPr>
                <a:t>대상 및 절차</a:t>
              </a:r>
            </a:p>
          </p:txBody>
        </p:sp>
      </p:grpSp>
      <p:sp>
        <p:nvSpPr>
          <p:cNvPr id="49" name="Text Box 365"/>
          <p:cNvSpPr txBox="1">
            <a:spLocks noChangeArrowheads="1"/>
          </p:cNvSpPr>
          <p:nvPr/>
        </p:nvSpPr>
        <p:spPr bwMode="auto">
          <a:xfrm>
            <a:off x="333375" y="904875"/>
            <a:ext cx="5975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just" defTabSz="912813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 defTabSz="91281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 defTabSz="91281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 defTabSz="91281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 defTabSz="912813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2. </a:t>
            </a:r>
            <a:r>
              <a:rPr lang="ko-KR" altLang="en-US" sz="1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보수정비</a:t>
            </a:r>
            <a:endParaRPr lang="en-US" altLang="ko-KR" sz="14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358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부제목 2"/>
          <p:cNvSpPr>
            <a:spLocks noGrp="1"/>
          </p:cNvSpPr>
          <p:nvPr>
            <p:ph type="subTitle" idx="1"/>
          </p:nvPr>
        </p:nvSpPr>
        <p:spPr>
          <a:xfrm>
            <a:off x="481013" y="1306513"/>
            <a:ext cx="6048375" cy="301625"/>
          </a:xfrm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ko-KR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2.2 </a:t>
            </a:r>
            <a:r>
              <a:rPr lang="ko-KR" altLang="en-US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유지보수체제</a:t>
            </a:r>
          </a:p>
        </p:txBody>
      </p:sp>
      <p:sp>
        <p:nvSpPr>
          <p:cNvPr id="12291" name="Text Box 8"/>
          <p:cNvSpPr txBox="1">
            <a:spLocks noChangeArrowheads="1"/>
          </p:cNvSpPr>
          <p:nvPr/>
        </p:nvSpPr>
        <p:spPr bwMode="auto">
          <a:xfrm>
            <a:off x="4337050" y="793750"/>
            <a:ext cx="23431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0" bIns="0">
            <a:spAutoFit/>
          </a:bodyPr>
          <a:lstStyle>
            <a:lvl1pPr marL="266700" indent="-266700" algn="just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2. 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보수정비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2.2 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유지보수체제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유지보수 정비</a:t>
            </a:r>
          </a:p>
        </p:txBody>
      </p:sp>
      <p:sp>
        <p:nvSpPr>
          <p:cNvPr id="12292" name="Rectangle 34"/>
          <p:cNvSpPr>
            <a:spLocks noChangeArrowheads="1"/>
          </p:cNvSpPr>
          <p:nvPr/>
        </p:nvSpPr>
        <p:spPr bwMode="gray">
          <a:xfrm>
            <a:off x="404813" y="2090738"/>
            <a:ext cx="6048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 defTabSz="906463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 defTabSz="90646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 defTabSz="90646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 defTabSz="90646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 defTabSz="906463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l">
              <a:lnSpc>
                <a:spcPct val="150000"/>
              </a:lnSpc>
              <a:spcBef>
                <a:spcPct val="65000"/>
              </a:spcBef>
              <a:buClr>
                <a:srgbClr val="5C8727"/>
              </a:buClr>
              <a:buFontTx/>
              <a:buNone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시스템의 안정된 운영을 위해 시스템을 구성하고 있는 소프트웨어를 효율적으로 관리할 수 있는 유지보수 체계를 수립합니다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부제목 2"/>
          <p:cNvSpPr txBox="1">
            <a:spLocks/>
          </p:cNvSpPr>
          <p:nvPr/>
        </p:nvSpPr>
        <p:spPr bwMode="auto">
          <a:xfrm>
            <a:off x="555625" y="1703388"/>
            <a:ext cx="6048375" cy="301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1400" b="1" kern="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2.2.4 </a:t>
            </a:r>
            <a:r>
              <a:rPr lang="ko-KR" altLang="en-US" sz="1400" b="1" kern="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보수정비 방법 및 조건</a:t>
            </a:r>
          </a:p>
        </p:txBody>
      </p:sp>
      <p:grpSp>
        <p:nvGrpSpPr>
          <p:cNvPr id="12294" name="Group 63"/>
          <p:cNvGrpSpPr>
            <a:grpSpLocks/>
          </p:cNvGrpSpPr>
          <p:nvPr/>
        </p:nvGrpSpPr>
        <p:grpSpPr bwMode="auto">
          <a:xfrm>
            <a:off x="404813" y="2747963"/>
            <a:ext cx="6051550" cy="311150"/>
            <a:chOff x="253" y="2677"/>
            <a:chExt cx="3812" cy="196"/>
          </a:xfrm>
        </p:grpSpPr>
        <p:pic>
          <p:nvPicPr>
            <p:cNvPr id="12367" name="Picture 64" descr="중간바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" y="2713"/>
              <a:ext cx="381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68" name="Text Box 65"/>
            <p:cNvSpPr txBox="1">
              <a:spLocks noChangeArrowheads="1"/>
            </p:cNvSpPr>
            <p:nvPr/>
          </p:nvSpPr>
          <p:spPr bwMode="auto">
            <a:xfrm>
              <a:off x="392" y="2677"/>
              <a:ext cx="71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1200" b="1">
                  <a:latin typeface="HY견고딕" panose="02030600000101010101" pitchFamily="18" charset="-127"/>
                  <a:ea typeface="HY견고딕" panose="02030600000101010101" pitchFamily="18" charset="-127"/>
                  <a:cs typeface="산돌고딕B" pitchFamily="50" charset="-127"/>
                </a:rPr>
                <a:t>유지보수 방법</a:t>
              </a:r>
            </a:p>
          </p:txBody>
        </p:sp>
      </p:grpSp>
      <p:grpSp>
        <p:nvGrpSpPr>
          <p:cNvPr id="12295" name="그룹 156"/>
          <p:cNvGrpSpPr>
            <a:grpSpLocks/>
          </p:cNvGrpSpPr>
          <p:nvPr/>
        </p:nvGrpSpPr>
        <p:grpSpPr bwMode="auto">
          <a:xfrm>
            <a:off x="304800" y="3214688"/>
            <a:ext cx="6224588" cy="4840287"/>
            <a:chOff x="673040" y="1449218"/>
            <a:chExt cx="8154644" cy="4840409"/>
          </a:xfrm>
        </p:grpSpPr>
        <p:sp>
          <p:nvSpPr>
            <p:cNvPr id="12296" name="Rectangle 90"/>
            <p:cNvSpPr>
              <a:spLocks noChangeArrowheads="1"/>
            </p:cNvSpPr>
            <p:nvPr/>
          </p:nvSpPr>
          <p:spPr bwMode="gray">
            <a:xfrm>
              <a:off x="6719484" y="1478754"/>
              <a:ext cx="2108200" cy="165692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>
              <a:prstShdw prst="shdw17" dist="17961" dir="2700000">
                <a:srgbClr val="3D7A99"/>
              </a:prstShdw>
            </a:effectLst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Ins="198000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97" name="AutoShape 92"/>
            <p:cNvSpPr>
              <a:spLocks noChangeArrowheads="1"/>
            </p:cNvSpPr>
            <p:nvPr/>
          </p:nvSpPr>
          <p:spPr bwMode="auto">
            <a:xfrm>
              <a:off x="787171" y="1725838"/>
              <a:ext cx="332017" cy="1122053"/>
            </a:xfrm>
            <a:prstGeom prst="bevel">
              <a:avLst>
                <a:gd name="adj" fmla="val 12500"/>
              </a:avLst>
            </a:prstGeom>
            <a:gradFill rotWithShape="0">
              <a:gsLst>
                <a:gs pos="0">
                  <a:srgbClr val="C7EDF1"/>
                </a:gs>
                <a:gs pos="50000">
                  <a:srgbClr val="FFFFFF"/>
                </a:gs>
                <a:gs pos="100000">
                  <a:srgbClr val="C7EDF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98" name="Rectangle 93"/>
            <p:cNvSpPr>
              <a:spLocks noChangeArrowheads="1"/>
            </p:cNvSpPr>
            <p:nvPr/>
          </p:nvSpPr>
          <p:spPr bwMode="auto">
            <a:xfrm>
              <a:off x="1142952" y="2856612"/>
              <a:ext cx="360000" cy="795030"/>
            </a:xfrm>
            <a:prstGeom prst="rect">
              <a:avLst/>
            </a:prstGeom>
            <a:gradFill rotWithShape="0">
              <a:gsLst>
                <a:gs pos="0">
                  <a:srgbClr val="FBFDF9"/>
                </a:gs>
                <a:gs pos="100000">
                  <a:srgbClr val="E7F0DC"/>
                </a:gs>
              </a:gsLst>
              <a:lin ang="5400000" scaled="1"/>
            </a:gradFill>
            <a:ln w="28575">
              <a:solidFill>
                <a:srgbClr val="ACCD9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AutoShape 94"/>
            <p:cNvSpPr>
              <a:spLocks noChangeArrowheads="1"/>
            </p:cNvSpPr>
            <p:nvPr/>
          </p:nvSpPr>
          <p:spPr bwMode="auto">
            <a:xfrm>
              <a:off x="787426" y="2847840"/>
              <a:ext cx="332758" cy="3441787"/>
            </a:xfrm>
            <a:prstGeom prst="bevel">
              <a:avLst>
                <a:gd name="adj" fmla="val 12500"/>
              </a:avLst>
            </a:prstGeom>
            <a:gradFill rotWithShape="0">
              <a:gsLst>
                <a:gs pos="0">
                  <a:srgbClr val="C7EDF1"/>
                </a:gs>
                <a:gs pos="50000">
                  <a:srgbClr val="FFFFFF"/>
                </a:gs>
                <a:gs pos="100000">
                  <a:srgbClr val="C7EDF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 sz="700" b="1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00" name="Text Box 96"/>
            <p:cNvSpPr txBox="1">
              <a:spLocks noChangeArrowheads="1"/>
            </p:cNvSpPr>
            <p:nvPr/>
          </p:nvSpPr>
          <p:spPr bwMode="gray">
            <a:xfrm>
              <a:off x="735072" y="1843670"/>
              <a:ext cx="488727" cy="1148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Ins="198000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</a:t>
              </a:r>
            </a:p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</a:t>
              </a:r>
            </a:p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템</a:t>
              </a:r>
            </a:p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</a:t>
              </a:r>
            </a:p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축</a:t>
              </a:r>
            </a:p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endParaRPr lang="ko-KR" altLang="en-US" sz="7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endParaRPr lang="ko-KR" altLang="en-US" sz="7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12301" name="Text Box 97"/>
            <p:cNvSpPr txBox="1">
              <a:spLocks noChangeArrowheads="1"/>
            </p:cNvSpPr>
            <p:nvPr/>
          </p:nvSpPr>
          <p:spPr bwMode="gray">
            <a:xfrm>
              <a:off x="1125790" y="2907663"/>
              <a:ext cx="488728" cy="674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Ins="198000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안</a:t>
              </a:r>
            </a:p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</a:t>
              </a:r>
            </a:p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</a:t>
              </a:r>
            </a:p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</a:t>
              </a:r>
            </a:p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</a:p>
          </p:txBody>
        </p:sp>
        <p:sp>
          <p:nvSpPr>
            <p:cNvPr id="12302" name="Text Box 98"/>
            <p:cNvSpPr txBox="1">
              <a:spLocks noChangeArrowheads="1"/>
            </p:cNvSpPr>
            <p:nvPr/>
          </p:nvSpPr>
          <p:spPr bwMode="gray">
            <a:xfrm>
              <a:off x="754915" y="3579073"/>
              <a:ext cx="488727" cy="1148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Ins="198000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endParaRPr lang="ko-KR" altLang="en-US" sz="7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endParaRPr lang="ko-KR" altLang="en-US" sz="7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</a:t>
              </a:r>
            </a:p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endParaRPr lang="ko-KR" altLang="en-US" sz="7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</a:t>
              </a:r>
            </a:p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endParaRPr lang="ko-KR" altLang="en-US" sz="7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</a:t>
              </a:r>
            </a:p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endParaRPr lang="ko-KR" altLang="en-US" sz="7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</a:t>
              </a:r>
            </a:p>
          </p:txBody>
        </p:sp>
        <p:sp>
          <p:nvSpPr>
            <p:cNvPr id="12303" name="Text Box 100"/>
            <p:cNvSpPr txBox="1">
              <a:spLocks noChangeArrowheads="1"/>
            </p:cNvSpPr>
            <p:nvPr/>
          </p:nvSpPr>
          <p:spPr bwMode="gray">
            <a:xfrm>
              <a:off x="7400140" y="1455759"/>
              <a:ext cx="833240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Ins="198000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7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지원방법</a:t>
              </a:r>
            </a:p>
          </p:txBody>
        </p:sp>
        <p:sp>
          <p:nvSpPr>
            <p:cNvPr id="12304" name="Rectangle 101"/>
            <p:cNvSpPr>
              <a:spLocks noChangeArrowheads="1"/>
            </p:cNvSpPr>
            <p:nvPr/>
          </p:nvSpPr>
          <p:spPr bwMode="gray">
            <a:xfrm>
              <a:off x="693300" y="1477301"/>
              <a:ext cx="576000" cy="165692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100000">
                  <a:srgbClr val="C2EBFF"/>
                </a:gs>
              </a:gsLst>
              <a:lin ang="2700000" scaled="1"/>
            </a:gradFill>
            <a:ln>
              <a:noFill/>
            </a:ln>
            <a:effectLst>
              <a:prstShdw prst="shdw17" dist="17961" dir="2700000">
                <a:srgbClr val="3D7A99"/>
              </a:prstShdw>
            </a:effectLst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Ins="198000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05" name="Rectangle 105"/>
            <p:cNvSpPr>
              <a:spLocks noChangeArrowheads="1"/>
            </p:cNvSpPr>
            <p:nvPr/>
          </p:nvSpPr>
          <p:spPr bwMode="gray">
            <a:xfrm>
              <a:off x="3628765" y="1478754"/>
              <a:ext cx="3011487" cy="165692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>
              <a:prstShdw prst="shdw17" dist="17961" dir="2700000">
                <a:srgbClr val="3D7A99"/>
              </a:prstShdw>
            </a:effectLst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Ins="198000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06" name="Text Box 106"/>
            <p:cNvSpPr txBox="1">
              <a:spLocks noChangeArrowheads="1"/>
            </p:cNvSpPr>
            <p:nvPr/>
          </p:nvSpPr>
          <p:spPr bwMode="gray">
            <a:xfrm>
              <a:off x="4878357" y="1449218"/>
              <a:ext cx="874254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Ins="198000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7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지원 배경</a:t>
              </a:r>
            </a:p>
          </p:txBody>
        </p:sp>
        <p:sp>
          <p:nvSpPr>
            <p:cNvPr id="12307" name="Rectangle 107"/>
            <p:cNvSpPr>
              <a:spLocks noChangeArrowheads="1"/>
            </p:cNvSpPr>
            <p:nvPr/>
          </p:nvSpPr>
          <p:spPr bwMode="gray">
            <a:xfrm>
              <a:off x="1345767" y="1478754"/>
              <a:ext cx="2198687" cy="165692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>
              <a:prstShdw prst="shdw17" dist="17961" dir="2700000">
                <a:srgbClr val="3D7A99"/>
              </a:prstShdw>
            </a:effectLst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Ins="198000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08" name="Text Box 108"/>
            <p:cNvSpPr txBox="1">
              <a:spLocks noChangeArrowheads="1"/>
            </p:cNvSpPr>
            <p:nvPr/>
          </p:nvSpPr>
          <p:spPr bwMode="gray">
            <a:xfrm>
              <a:off x="2107996" y="1449218"/>
              <a:ext cx="874254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Ins="198000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7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지원 단계</a:t>
              </a:r>
            </a:p>
          </p:txBody>
        </p:sp>
        <p:sp>
          <p:nvSpPr>
            <p:cNvPr id="12309" name="Line 119"/>
            <p:cNvSpPr>
              <a:spLocks noChangeShapeType="1"/>
            </p:cNvSpPr>
            <p:nvPr/>
          </p:nvSpPr>
          <p:spPr bwMode="gray">
            <a:xfrm>
              <a:off x="810255" y="1701130"/>
              <a:ext cx="8017429" cy="0"/>
            </a:xfrm>
            <a:prstGeom prst="line">
              <a:avLst/>
            </a:prstGeom>
            <a:noFill/>
            <a:ln w="28575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700" tIns="12700" rIns="12700" bIns="12700"/>
            <a:lstStyle/>
            <a:p>
              <a:endParaRPr lang="ko-KR" altLang="en-US"/>
            </a:p>
          </p:txBody>
        </p:sp>
        <p:sp>
          <p:nvSpPr>
            <p:cNvPr id="12310" name="AutoShape 109"/>
            <p:cNvSpPr>
              <a:spLocks noChangeArrowheads="1"/>
            </p:cNvSpPr>
            <p:nvPr/>
          </p:nvSpPr>
          <p:spPr bwMode="auto">
            <a:xfrm>
              <a:off x="1795598" y="5571630"/>
              <a:ext cx="1657350" cy="533411"/>
            </a:xfrm>
            <a:prstGeom prst="roundRect">
              <a:avLst>
                <a:gd name="adj" fmla="val 16667"/>
              </a:avLst>
            </a:prstGeom>
            <a:solidFill>
              <a:srgbClr val="F6F5FD"/>
            </a:solidFill>
            <a:ln>
              <a:noFill/>
            </a:ln>
            <a:effectLst>
              <a:prstShdw prst="shdw17" dist="35921" dir="2700000">
                <a:srgbClr val="949398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4000" rIns="54000" anchor="ctr"/>
            <a:lstStyle>
              <a:lvl1pPr marL="190500" indent="-190500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aphicFrame>
          <p:nvGraphicFramePr>
            <p:cNvPr id="12311" name="Object 110"/>
            <p:cNvGraphicFramePr>
              <a:graphicFrameLocks noChangeAspect="1"/>
            </p:cNvGraphicFramePr>
            <p:nvPr/>
          </p:nvGraphicFramePr>
          <p:xfrm>
            <a:off x="2081348" y="5607966"/>
            <a:ext cx="1174750" cy="3677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4" name="클립" r:id="rId4" imgW="1931406" imgH="1493822" progId="">
                    <p:embed/>
                  </p:oleObj>
                </mc:Choice>
                <mc:Fallback>
                  <p:oleObj name="클립" r:id="rId4" imgW="1931406" imgH="149382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gray">
                        <a:xfrm>
                          <a:off x="2081348" y="5607966"/>
                          <a:ext cx="1174750" cy="3677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2" name="AutoShape 111"/>
            <p:cNvSpPr>
              <a:spLocks noChangeArrowheads="1"/>
            </p:cNvSpPr>
            <p:nvPr/>
          </p:nvSpPr>
          <p:spPr bwMode="gray">
            <a:xfrm>
              <a:off x="1628911" y="5561456"/>
              <a:ext cx="608012" cy="283420"/>
            </a:xfrm>
            <a:prstGeom prst="flowChartOffpageConnector">
              <a:avLst/>
            </a:prstGeom>
            <a:gradFill rotWithShape="0">
              <a:gsLst>
                <a:gs pos="0">
                  <a:srgbClr val="7070B7"/>
                </a:gs>
                <a:gs pos="100000">
                  <a:srgbClr val="333399"/>
                </a:gs>
              </a:gsLst>
              <a:lin ang="5400000" scaled="1"/>
            </a:gradFill>
            <a:ln>
              <a:noFill/>
            </a:ln>
            <a:effectLst>
              <a:prstShdw prst="shdw17" dist="17961" dir="2700000">
                <a:srgbClr val="1F1F5C"/>
              </a:prstShdw>
            </a:effectLst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</a:t>
              </a:r>
              <a:br>
                <a:rPr lang="ko-KR" altLang="en-US" sz="7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7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요청 시</a:t>
              </a: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13" name="AutoShape 112"/>
            <p:cNvSpPr>
              <a:spLocks noChangeArrowheads="1"/>
            </p:cNvSpPr>
            <p:nvPr/>
          </p:nvSpPr>
          <p:spPr bwMode="gray">
            <a:xfrm>
              <a:off x="1941648" y="5952430"/>
              <a:ext cx="1393825" cy="120636"/>
            </a:xfrm>
            <a:prstGeom prst="roundRect">
              <a:avLst>
                <a:gd name="adj" fmla="val 27380"/>
              </a:avLst>
            </a:prstGeom>
            <a:solidFill>
              <a:srgbClr val="FFFFFF"/>
            </a:solidFill>
            <a:ln w="6350">
              <a:solidFill>
                <a:srgbClr val="B6B6B6"/>
              </a:solidFill>
              <a:round/>
              <a:headEnd/>
              <a:tailEnd/>
            </a:ln>
          </p:spPr>
          <p:txBody>
            <a:bodyPr wrap="none" rIns="90000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장애처리 활동</a:t>
              </a:r>
            </a:p>
          </p:txBody>
        </p:sp>
        <p:sp>
          <p:nvSpPr>
            <p:cNvPr id="12314" name="AutoShape 113"/>
            <p:cNvSpPr>
              <a:spLocks noChangeArrowheads="1"/>
            </p:cNvSpPr>
            <p:nvPr/>
          </p:nvSpPr>
          <p:spPr bwMode="auto">
            <a:xfrm>
              <a:off x="3711742" y="5321639"/>
              <a:ext cx="2792412" cy="933106"/>
            </a:xfrm>
            <a:prstGeom prst="roundRect">
              <a:avLst>
                <a:gd name="adj" fmla="val 11898"/>
              </a:avLst>
            </a:prstGeom>
            <a:solidFill>
              <a:srgbClr val="F6F5FD"/>
            </a:solidFill>
            <a:ln>
              <a:noFill/>
            </a:ln>
            <a:effectLst>
              <a:prstShdw prst="shdw17" dist="35921" dir="2700000">
                <a:srgbClr val="949398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4000" rIns="54000" anchor="ctr"/>
            <a:lstStyle>
              <a:lvl1pPr marL="190500" indent="-190500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15" name="AutoShape 114"/>
            <p:cNvSpPr>
              <a:spLocks noChangeArrowheads="1"/>
            </p:cNvSpPr>
            <p:nvPr/>
          </p:nvSpPr>
          <p:spPr bwMode="gray">
            <a:xfrm>
              <a:off x="3795879" y="5437914"/>
              <a:ext cx="2619375" cy="764507"/>
            </a:xfrm>
            <a:prstGeom prst="roundRect">
              <a:avLst>
                <a:gd name="adj" fmla="val 22222"/>
              </a:avLst>
            </a:prstGeom>
            <a:solidFill>
              <a:srgbClr val="FFFFFF"/>
            </a:solidFill>
            <a:ln w="6350">
              <a:solidFill>
                <a:srgbClr val="B6B6B6"/>
              </a:solidFill>
              <a:round/>
              <a:headEnd/>
              <a:tailEnd/>
            </a:ln>
          </p:spPr>
          <p:txBody>
            <a:bodyPr lIns="0" rIns="0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16" name="AutoShape 115"/>
            <p:cNvSpPr>
              <a:spLocks noChangeArrowheads="1"/>
            </p:cNvSpPr>
            <p:nvPr/>
          </p:nvSpPr>
          <p:spPr bwMode="gray">
            <a:xfrm>
              <a:off x="3532354" y="5283850"/>
              <a:ext cx="644525" cy="148250"/>
            </a:xfrm>
            <a:prstGeom prst="flowChartOnlineStorage">
              <a:avLst/>
            </a:prstGeom>
            <a:solidFill>
              <a:srgbClr val="C9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절차</a:t>
              </a:r>
            </a:p>
          </p:txBody>
        </p:sp>
        <p:sp>
          <p:nvSpPr>
            <p:cNvPr id="12317" name="AutoShape 116"/>
            <p:cNvSpPr>
              <a:spLocks noChangeArrowheads="1"/>
            </p:cNvSpPr>
            <p:nvPr/>
          </p:nvSpPr>
          <p:spPr bwMode="auto">
            <a:xfrm>
              <a:off x="6767721" y="5323093"/>
              <a:ext cx="2027238" cy="931652"/>
            </a:xfrm>
            <a:prstGeom prst="roundRect">
              <a:avLst>
                <a:gd name="adj" fmla="val 11898"/>
              </a:avLst>
            </a:prstGeom>
            <a:solidFill>
              <a:srgbClr val="F6F5FD"/>
            </a:solidFill>
            <a:ln>
              <a:noFill/>
            </a:ln>
            <a:effectLst>
              <a:prstShdw prst="shdw17" dist="35921" dir="2700000">
                <a:srgbClr val="949398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4000" rIns="54000" anchor="ctr"/>
            <a:lstStyle>
              <a:lvl1pPr marL="190500" indent="-190500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18" name="AutoShape 117"/>
            <p:cNvSpPr>
              <a:spLocks noChangeArrowheads="1"/>
            </p:cNvSpPr>
            <p:nvPr/>
          </p:nvSpPr>
          <p:spPr bwMode="gray">
            <a:xfrm>
              <a:off x="6604209" y="5279490"/>
              <a:ext cx="644525" cy="148250"/>
            </a:xfrm>
            <a:prstGeom prst="flowChartOnlineStorage">
              <a:avLst/>
            </a:prstGeom>
            <a:solidFill>
              <a:srgbClr val="C9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방법</a:t>
              </a:r>
            </a:p>
          </p:txBody>
        </p:sp>
        <p:sp>
          <p:nvSpPr>
            <p:cNvPr id="12319" name="AutoShape 118"/>
            <p:cNvSpPr>
              <a:spLocks noChangeArrowheads="1"/>
            </p:cNvSpPr>
            <p:nvPr/>
          </p:nvSpPr>
          <p:spPr bwMode="gray">
            <a:xfrm>
              <a:off x="6851859" y="5437914"/>
              <a:ext cx="1849437" cy="764507"/>
            </a:xfrm>
            <a:prstGeom prst="roundRect">
              <a:avLst>
                <a:gd name="adj" fmla="val 19625"/>
              </a:avLst>
            </a:prstGeom>
            <a:solidFill>
              <a:srgbClr val="FFFFFF"/>
            </a:solidFill>
            <a:ln w="6350">
              <a:solidFill>
                <a:srgbClr val="B6B6B6"/>
              </a:solidFill>
              <a:round/>
              <a:headEnd/>
              <a:tailEnd/>
            </a:ln>
          </p:spPr>
          <p:txBody>
            <a:bodyPr wrap="none" rIns="90000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endParaRPr>
            </a:p>
          </p:txBody>
        </p:sp>
        <p:sp>
          <p:nvSpPr>
            <p:cNvPr id="12320" name="Rectangle 120"/>
            <p:cNvSpPr>
              <a:spLocks noChangeArrowheads="1"/>
            </p:cNvSpPr>
            <p:nvPr/>
          </p:nvSpPr>
          <p:spPr bwMode="gray">
            <a:xfrm>
              <a:off x="3899067" y="5535852"/>
              <a:ext cx="2420937" cy="581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marL="98425" indent="-98425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장애신고 접수</a:t>
              </a: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무상유지보수 계획에 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의거 </a:t>
              </a:r>
              <a:r>
                <a:rPr lang="ko-KR" altLang="en-US" sz="7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방문</a:t>
              </a: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en-US" altLang="ko-KR" sz="7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7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 이내 도착</a:t>
              </a: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en-US" altLang="ko-KR" sz="7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7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 이내 조치</a:t>
              </a: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장애 이력 보고서 제출</a:t>
              </a:r>
            </a:p>
          </p:txBody>
        </p:sp>
        <p:sp>
          <p:nvSpPr>
            <p:cNvPr id="12321" name="Rectangle 121"/>
            <p:cNvSpPr>
              <a:spLocks noChangeArrowheads="1"/>
            </p:cNvSpPr>
            <p:nvPr/>
          </p:nvSpPr>
          <p:spPr bwMode="gray">
            <a:xfrm>
              <a:off x="6918535" y="5556507"/>
              <a:ext cx="1724025" cy="57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marL="98425" indent="-98425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기능오류 수정</a:t>
              </a: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장애발생시 유형 분석 및 조치</a:t>
              </a: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운영상 문제점에 대한 개선안 제시</a:t>
              </a: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동일장애 예방대책 제시</a:t>
              </a:r>
            </a:p>
          </p:txBody>
        </p:sp>
        <p:sp>
          <p:nvSpPr>
            <p:cNvPr id="12322" name="AutoShape 123"/>
            <p:cNvSpPr>
              <a:spLocks noChangeArrowheads="1"/>
            </p:cNvSpPr>
            <p:nvPr/>
          </p:nvSpPr>
          <p:spPr bwMode="auto">
            <a:xfrm>
              <a:off x="1930536" y="4340570"/>
              <a:ext cx="1543050" cy="382253"/>
            </a:xfrm>
            <a:prstGeom prst="roundRect">
              <a:avLst>
                <a:gd name="adj" fmla="val 16667"/>
              </a:avLst>
            </a:prstGeom>
            <a:solidFill>
              <a:srgbClr val="F6F5FD"/>
            </a:solidFill>
            <a:ln>
              <a:noFill/>
            </a:ln>
            <a:effectLst>
              <a:prstShdw prst="shdw17" dist="35921" dir="2700000">
                <a:srgbClr val="949398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4000" rIns="54000" anchor="ctr"/>
            <a:lstStyle>
              <a:lvl1pPr marL="190500" indent="-190500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aphicFrame>
          <p:nvGraphicFramePr>
            <p:cNvPr id="12323" name="Object 124"/>
            <p:cNvGraphicFramePr>
              <a:graphicFrameLocks noChangeAspect="1"/>
            </p:cNvGraphicFramePr>
            <p:nvPr/>
          </p:nvGraphicFramePr>
          <p:xfrm>
            <a:off x="2170248" y="4344930"/>
            <a:ext cx="1090613" cy="277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5" name="클립" r:id="rId6" imgW="2082297" imgH="1944986" progId="">
                    <p:embed/>
                  </p:oleObj>
                </mc:Choice>
                <mc:Fallback>
                  <p:oleObj name="클립" r:id="rId6" imgW="2082297" imgH="194498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gray">
                        <a:xfrm>
                          <a:off x="2170248" y="4344930"/>
                          <a:ext cx="1090613" cy="2776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4" name="AutoShape 125"/>
            <p:cNvSpPr>
              <a:spLocks noChangeArrowheads="1"/>
            </p:cNvSpPr>
            <p:nvPr/>
          </p:nvSpPr>
          <p:spPr bwMode="auto">
            <a:xfrm>
              <a:off x="1916248" y="3824600"/>
              <a:ext cx="1541463" cy="383707"/>
            </a:xfrm>
            <a:prstGeom prst="roundRect">
              <a:avLst>
                <a:gd name="adj" fmla="val 16667"/>
              </a:avLst>
            </a:prstGeom>
            <a:solidFill>
              <a:srgbClr val="F6F5FD"/>
            </a:solidFill>
            <a:ln>
              <a:noFill/>
            </a:ln>
            <a:effectLst>
              <a:prstShdw prst="shdw17" dist="35921" dir="2700000">
                <a:srgbClr val="949398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4000" rIns="54000" anchor="ctr"/>
            <a:lstStyle>
              <a:lvl1pPr marL="190500" indent="-190500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25" name="AutoShape 126"/>
            <p:cNvSpPr>
              <a:spLocks noChangeArrowheads="1"/>
            </p:cNvSpPr>
            <p:nvPr/>
          </p:nvSpPr>
          <p:spPr bwMode="auto">
            <a:xfrm>
              <a:off x="1795598" y="2990328"/>
              <a:ext cx="1657350" cy="536318"/>
            </a:xfrm>
            <a:prstGeom prst="roundRect">
              <a:avLst>
                <a:gd name="adj" fmla="val 16667"/>
              </a:avLst>
            </a:prstGeom>
            <a:solidFill>
              <a:srgbClr val="F6F5FD"/>
            </a:solidFill>
            <a:ln>
              <a:noFill/>
            </a:ln>
            <a:effectLst>
              <a:prstShdw prst="shdw17" dist="35921" dir="2700000">
                <a:srgbClr val="949398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4000" rIns="54000" anchor="ctr"/>
            <a:lstStyle>
              <a:lvl1pPr marL="190500" indent="-190500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26" name="AutoShape 127"/>
            <p:cNvSpPr>
              <a:spLocks noChangeArrowheads="1"/>
            </p:cNvSpPr>
            <p:nvPr/>
          </p:nvSpPr>
          <p:spPr bwMode="auto">
            <a:xfrm>
              <a:off x="3726029" y="2772312"/>
              <a:ext cx="2787650" cy="927292"/>
            </a:xfrm>
            <a:prstGeom prst="roundRect">
              <a:avLst>
                <a:gd name="adj" fmla="val 11898"/>
              </a:avLst>
            </a:prstGeom>
            <a:solidFill>
              <a:srgbClr val="F6F5FD"/>
            </a:solidFill>
            <a:ln>
              <a:noFill/>
            </a:ln>
            <a:effectLst>
              <a:prstShdw prst="shdw17" dist="35921" dir="2700000">
                <a:srgbClr val="949398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4000" rIns="54000" anchor="ctr"/>
            <a:lstStyle>
              <a:lvl1pPr marL="190500" indent="-190500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aphicFrame>
          <p:nvGraphicFramePr>
            <p:cNvPr id="12327" name="Object 128"/>
            <p:cNvGraphicFramePr>
              <a:graphicFrameLocks noChangeAspect="1"/>
            </p:cNvGraphicFramePr>
            <p:nvPr/>
          </p:nvGraphicFramePr>
          <p:xfrm>
            <a:off x="2086111" y="3032478"/>
            <a:ext cx="1138237" cy="366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6" name="클립" r:id="rId8" imgW="3298479" imgH="2634558" progId="">
                    <p:embed/>
                  </p:oleObj>
                </mc:Choice>
                <mc:Fallback>
                  <p:oleObj name="클립" r:id="rId8" imgW="3298479" imgH="263455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gray">
                        <a:xfrm>
                          <a:off x="2086111" y="3032478"/>
                          <a:ext cx="1138237" cy="366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8" name="Object 129"/>
            <p:cNvGraphicFramePr>
              <a:graphicFrameLocks noChangeAspect="1"/>
            </p:cNvGraphicFramePr>
            <p:nvPr/>
          </p:nvGraphicFramePr>
          <p:xfrm>
            <a:off x="2367098" y="3830414"/>
            <a:ext cx="693738" cy="2819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7" name="클립" r:id="rId10" imgW="1733739" imgH="2218099" progId="">
                    <p:embed/>
                  </p:oleObj>
                </mc:Choice>
                <mc:Fallback>
                  <p:oleObj name="클립" r:id="rId10" imgW="1733739" imgH="221809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gray">
                        <a:xfrm>
                          <a:off x="2367098" y="3830414"/>
                          <a:ext cx="693738" cy="2819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9" name="AutoShape 130"/>
            <p:cNvSpPr>
              <a:spLocks noChangeArrowheads="1"/>
            </p:cNvSpPr>
            <p:nvPr/>
          </p:nvSpPr>
          <p:spPr bwMode="gray">
            <a:xfrm>
              <a:off x="1992448" y="4058604"/>
              <a:ext cx="1393825" cy="123542"/>
            </a:xfrm>
            <a:prstGeom prst="roundRect">
              <a:avLst>
                <a:gd name="adj" fmla="val 27380"/>
              </a:avLst>
            </a:prstGeom>
            <a:solidFill>
              <a:srgbClr val="FFFFFF"/>
            </a:solidFill>
            <a:ln w="6350">
              <a:solidFill>
                <a:srgbClr val="B6B6B6"/>
              </a:solidFill>
              <a:round/>
              <a:headEnd/>
              <a:tailEnd/>
            </a:ln>
          </p:spPr>
          <p:txBody>
            <a:bodyPr wrap="none" rIns="90000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유지보수 활동</a:t>
              </a:r>
            </a:p>
          </p:txBody>
        </p:sp>
        <p:sp>
          <p:nvSpPr>
            <p:cNvPr id="12330" name="AutoShape 131"/>
            <p:cNvSpPr>
              <a:spLocks noChangeArrowheads="1"/>
            </p:cNvSpPr>
            <p:nvPr/>
          </p:nvSpPr>
          <p:spPr bwMode="gray">
            <a:xfrm>
              <a:off x="1628911" y="2983061"/>
              <a:ext cx="519112" cy="199120"/>
            </a:xfrm>
            <a:prstGeom prst="flowChartOffpageConnector">
              <a:avLst/>
            </a:prstGeom>
            <a:gradFill rotWithShape="0">
              <a:gsLst>
                <a:gs pos="0">
                  <a:srgbClr val="7070B7"/>
                </a:gs>
                <a:gs pos="100000">
                  <a:srgbClr val="333399"/>
                </a:gs>
              </a:gsLst>
              <a:lin ang="5400000" scaled="1"/>
            </a:gradFill>
            <a:ln>
              <a:noFill/>
            </a:ln>
            <a:effectLst>
              <a:prstShdw prst="shdw17" dist="17961" dir="2700000">
                <a:srgbClr val="1F1F5C"/>
              </a:prstShdw>
            </a:effectLst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en-US" altLang="ko-KR" sz="7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7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단계</a:t>
              </a: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31" name="AutoShape 132"/>
            <p:cNvSpPr>
              <a:spLocks noChangeArrowheads="1"/>
            </p:cNvSpPr>
            <p:nvPr/>
          </p:nvSpPr>
          <p:spPr bwMode="gray">
            <a:xfrm>
              <a:off x="1771786" y="3824600"/>
              <a:ext cx="519113" cy="199121"/>
            </a:xfrm>
            <a:prstGeom prst="flowChartOffpageConnector">
              <a:avLst/>
            </a:prstGeom>
            <a:gradFill rotWithShape="0">
              <a:gsLst>
                <a:gs pos="0">
                  <a:srgbClr val="7070B7"/>
                </a:gs>
                <a:gs pos="100000">
                  <a:srgbClr val="333399"/>
                </a:gs>
              </a:gsLst>
              <a:lin ang="5400000" scaled="1"/>
            </a:gradFill>
            <a:ln>
              <a:noFill/>
            </a:ln>
            <a:effectLst>
              <a:prstShdw prst="shdw17" dist="17961" dir="2700000">
                <a:srgbClr val="1F1F5C"/>
              </a:prstShdw>
            </a:effectLst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en-US" altLang="ko-KR" sz="7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7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</a:t>
              </a: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32" name="AutoShape 133"/>
            <p:cNvSpPr>
              <a:spLocks noChangeArrowheads="1"/>
            </p:cNvSpPr>
            <p:nvPr/>
          </p:nvSpPr>
          <p:spPr bwMode="gray">
            <a:xfrm>
              <a:off x="2008323" y="4576027"/>
              <a:ext cx="1393825" cy="120635"/>
            </a:xfrm>
            <a:prstGeom prst="roundRect">
              <a:avLst>
                <a:gd name="adj" fmla="val 27380"/>
              </a:avLst>
            </a:prstGeom>
            <a:solidFill>
              <a:srgbClr val="FFFFFF"/>
            </a:solidFill>
            <a:ln w="6350">
              <a:solidFill>
                <a:srgbClr val="B6B6B6"/>
              </a:solidFill>
              <a:round/>
              <a:headEnd/>
              <a:tailEnd/>
            </a:ln>
          </p:spPr>
          <p:txBody>
            <a:bodyPr wrap="none" rIns="90000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평가 및 개선</a:t>
              </a:r>
            </a:p>
          </p:txBody>
        </p:sp>
        <p:sp>
          <p:nvSpPr>
            <p:cNvPr id="12333" name="AutoShape 134"/>
            <p:cNvSpPr>
              <a:spLocks noChangeArrowheads="1"/>
            </p:cNvSpPr>
            <p:nvPr/>
          </p:nvSpPr>
          <p:spPr bwMode="gray">
            <a:xfrm>
              <a:off x="1770992" y="4340570"/>
              <a:ext cx="520700" cy="199120"/>
            </a:xfrm>
            <a:prstGeom prst="flowChartOffpageConnector">
              <a:avLst/>
            </a:prstGeom>
            <a:gradFill rotWithShape="0">
              <a:gsLst>
                <a:gs pos="0">
                  <a:srgbClr val="7070B7"/>
                </a:gs>
                <a:gs pos="100000">
                  <a:srgbClr val="333399"/>
                </a:gs>
              </a:gsLst>
              <a:lin ang="5400000" scaled="1"/>
            </a:gradFill>
            <a:ln>
              <a:noFill/>
            </a:ln>
            <a:effectLst>
              <a:prstShdw prst="shdw17" dist="17961" dir="2700000">
                <a:srgbClr val="1F1F5C"/>
              </a:prstShdw>
            </a:effectLst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en-US" altLang="ko-KR" sz="7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7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</a:t>
              </a: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34" name="AutoShape 135"/>
            <p:cNvSpPr>
              <a:spLocks noChangeArrowheads="1"/>
            </p:cNvSpPr>
            <p:nvPr/>
          </p:nvSpPr>
          <p:spPr bwMode="auto">
            <a:xfrm>
              <a:off x="1916248" y="4827471"/>
              <a:ext cx="1541463" cy="385161"/>
            </a:xfrm>
            <a:prstGeom prst="roundRect">
              <a:avLst>
                <a:gd name="adj" fmla="val 16667"/>
              </a:avLst>
            </a:prstGeom>
            <a:solidFill>
              <a:srgbClr val="F6F5FD"/>
            </a:solidFill>
            <a:ln>
              <a:noFill/>
            </a:ln>
            <a:effectLst>
              <a:prstShdw prst="shdw17" dist="35921" dir="2700000">
                <a:srgbClr val="949398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4000" rIns="54000" anchor="ctr"/>
            <a:lstStyle>
              <a:lvl1pPr marL="190500" indent="-190500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aphicFrame>
          <p:nvGraphicFramePr>
            <p:cNvPr id="12335" name="Object 136"/>
            <p:cNvGraphicFramePr>
              <a:graphicFrameLocks noChangeAspect="1"/>
            </p:cNvGraphicFramePr>
            <p:nvPr/>
          </p:nvGraphicFramePr>
          <p:xfrm>
            <a:off x="2170248" y="4834738"/>
            <a:ext cx="1090613" cy="271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8" name="클립" r:id="rId12" imgW="2726602" imgH="2450471" progId="">
                    <p:embed/>
                  </p:oleObj>
                </mc:Choice>
                <mc:Fallback>
                  <p:oleObj name="클립" r:id="rId12" imgW="2726602" imgH="245047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gray">
                        <a:xfrm>
                          <a:off x="2170248" y="4834738"/>
                          <a:ext cx="1090613" cy="2717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6" name="AutoShape 137"/>
            <p:cNvSpPr>
              <a:spLocks noChangeArrowheads="1"/>
            </p:cNvSpPr>
            <p:nvPr/>
          </p:nvSpPr>
          <p:spPr bwMode="gray">
            <a:xfrm>
              <a:off x="1992448" y="5064381"/>
              <a:ext cx="1393825" cy="120635"/>
            </a:xfrm>
            <a:prstGeom prst="roundRect">
              <a:avLst>
                <a:gd name="adj" fmla="val 27380"/>
              </a:avLst>
            </a:prstGeom>
            <a:solidFill>
              <a:srgbClr val="FFFFFF"/>
            </a:solidFill>
            <a:ln w="6350">
              <a:solidFill>
                <a:srgbClr val="B6B6B6"/>
              </a:solidFill>
              <a:round/>
              <a:headEnd/>
              <a:tailEnd/>
            </a:ln>
          </p:spPr>
          <p:txBody>
            <a:bodyPr wrap="none" rIns="90000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특별 지원</a:t>
              </a:r>
            </a:p>
          </p:txBody>
        </p:sp>
        <p:sp>
          <p:nvSpPr>
            <p:cNvPr id="12337" name="AutoShape 138"/>
            <p:cNvSpPr>
              <a:spLocks noChangeArrowheads="1"/>
            </p:cNvSpPr>
            <p:nvPr/>
          </p:nvSpPr>
          <p:spPr bwMode="gray">
            <a:xfrm>
              <a:off x="1771786" y="4827471"/>
              <a:ext cx="519113" cy="200574"/>
            </a:xfrm>
            <a:prstGeom prst="flowChartOffpageConnector">
              <a:avLst/>
            </a:prstGeom>
            <a:gradFill rotWithShape="0">
              <a:gsLst>
                <a:gs pos="0">
                  <a:srgbClr val="7070B7"/>
                </a:gs>
                <a:gs pos="100000">
                  <a:srgbClr val="333399"/>
                </a:gs>
              </a:gsLst>
              <a:lin ang="5400000" scaled="1"/>
            </a:gradFill>
            <a:ln>
              <a:noFill/>
            </a:ln>
            <a:effectLst>
              <a:prstShdw prst="shdw17" dist="17961" dir="2700000">
                <a:srgbClr val="1F1F5C"/>
              </a:prstShdw>
            </a:effectLst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en-US" altLang="ko-KR" sz="7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7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</a:t>
              </a: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38" name="AutoShape 139"/>
            <p:cNvSpPr>
              <a:spLocks noChangeArrowheads="1"/>
            </p:cNvSpPr>
            <p:nvPr/>
          </p:nvSpPr>
          <p:spPr bwMode="gray">
            <a:xfrm>
              <a:off x="1941648" y="3372582"/>
              <a:ext cx="1393825" cy="120635"/>
            </a:xfrm>
            <a:prstGeom prst="roundRect">
              <a:avLst>
                <a:gd name="adj" fmla="val 27380"/>
              </a:avLst>
            </a:prstGeom>
            <a:solidFill>
              <a:srgbClr val="FFFFFF"/>
            </a:solidFill>
            <a:ln w="6350">
              <a:solidFill>
                <a:srgbClr val="B6B6B6"/>
              </a:solidFill>
              <a:round/>
              <a:headEnd/>
              <a:tailEnd/>
            </a:ln>
          </p:spPr>
          <p:txBody>
            <a:bodyPr wrap="none" rIns="90000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안정화 지원</a:t>
              </a:r>
            </a:p>
          </p:txBody>
        </p:sp>
        <p:sp>
          <p:nvSpPr>
            <p:cNvPr id="12339" name="AutoShape 140"/>
            <p:cNvSpPr>
              <a:spLocks noChangeArrowheads="1"/>
            </p:cNvSpPr>
            <p:nvPr/>
          </p:nvSpPr>
          <p:spPr bwMode="auto">
            <a:xfrm>
              <a:off x="1795598" y="1955481"/>
              <a:ext cx="1657350" cy="646779"/>
            </a:xfrm>
            <a:prstGeom prst="roundRect">
              <a:avLst>
                <a:gd name="adj" fmla="val 16667"/>
              </a:avLst>
            </a:prstGeom>
            <a:solidFill>
              <a:srgbClr val="F6F5FD"/>
            </a:solidFill>
            <a:ln>
              <a:noFill/>
            </a:ln>
            <a:effectLst>
              <a:prstShdw prst="shdw17" dist="35921" dir="2700000">
                <a:srgbClr val="949398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4000" rIns="54000" anchor="ctr"/>
            <a:lstStyle>
              <a:lvl1pPr marL="190500" indent="-190500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aphicFrame>
          <p:nvGraphicFramePr>
            <p:cNvPr id="12340" name="Object 141"/>
            <p:cNvGraphicFramePr>
              <a:graphicFrameLocks noChangeAspect="1"/>
            </p:cNvGraphicFramePr>
            <p:nvPr/>
          </p:nvGraphicFramePr>
          <p:xfrm>
            <a:off x="2106748" y="2013619"/>
            <a:ext cx="1122363" cy="3459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9" name="클립" r:id="rId14" imgW="2486685" imgH="1628115" progId="">
                    <p:embed/>
                  </p:oleObj>
                </mc:Choice>
                <mc:Fallback>
                  <p:oleObj name="클립" r:id="rId14" imgW="2486685" imgH="1628115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gray">
                        <a:xfrm>
                          <a:off x="2106748" y="2013619"/>
                          <a:ext cx="1122363" cy="3459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41" name="AutoShape 142"/>
            <p:cNvSpPr>
              <a:spLocks noChangeArrowheads="1"/>
            </p:cNvSpPr>
            <p:nvPr/>
          </p:nvSpPr>
          <p:spPr bwMode="gray">
            <a:xfrm>
              <a:off x="1628911" y="1949668"/>
              <a:ext cx="519112" cy="199121"/>
            </a:xfrm>
            <a:prstGeom prst="flowChartOffpageConnector">
              <a:avLst/>
            </a:prstGeom>
            <a:gradFill rotWithShape="0">
              <a:gsLst>
                <a:gs pos="0">
                  <a:srgbClr val="7070B7"/>
                </a:gs>
                <a:gs pos="100000">
                  <a:srgbClr val="333399"/>
                </a:gs>
              </a:gsLst>
              <a:lin ang="5400000" scaled="1"/>
            </a:gradFill>
            <a:ln>
              <a:noFill/>
            </a:ln>
            <a:effectLst>
              <a:prstShdw prst="shdw17" dist="17961" dir="2700000">
                <a:srgbClr val="1F1F5C"/>
              </a:prstShdw>
            </a:effectLst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en-US" altLang="ko-KR" sz="7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7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단계</a:t>
              </a: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42" name="AutoShape 143"/>
            <p:cNvSpPr>
              <a:spLocks noChangeArrowheads="1"/>
            </p:cNvSpPr>
            <p:nvPr/>
          </p:nvSpPr>
          <p:spPr bwMode="gray">
            <a:xfrm>
              <a:off x="2001973" y="2369711"/>
              <a:ext cx="1393825" cy="212202"/>
            </a:xfrm>
            <a:prstGeom prst="roundRect">
              <a:avLst>
                <a:gd name="adj" fmla="val 27380"/>
              </a:avLst>
            </a:prstGeom>
            <a:solidFill>
              <a:srgbClr val="FFFFFF"/>
            </a:solidFill>
            <a:ln w="6350">
              <a:solidFill>
                <a:srgbClr val="B6B6B6"/>
              </a:solidFill>
              <a:round/>
              <a:headEnd/>
              <a:tailEnd/>
            </a:ln>
          </p:spPr>
          <p:txBody>
            <a:bodyPr wrap="none" rIns="90000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구축</a:t>
              </a:r>
            </a:p>
          </p:txBody>
        </p:sp>
        <p:sp>
          <p:nvSpPr>
            <p:cNvPr id="12343" name="AutoShape 144"/>
            <p:cNvSpPr>
              <a:spLocks noChangeArrowheads="1"/>
            </p:cNvSpPr>
            <p:nvPr/>
          </p:nvSpPr>
          <p:spPr bwMode="gray">
            <a:xfrm>
              <a:off x="4032417" y="2868239"/>
              <a:ext cx="2378075" cy="786309"/>
            </a:xfrm>
            <a:prstGeom prst="roundRect">
              <a:avLst>
                <a:gd name="adj" fmla="val 19625"/>
              </a:avLst>
            </a:prstGeom>
            <a:solidFill>
              <a:srgbClr val="FFFFFF"/>
            </a:solidFill>
            <a:ln w="6350">
              <a:solidFill>
                <a:srgbClr val="B6B6B6"/>
              </a:solidFill>
              <a:round/>
              <a:headEnd/>
              <a:tailEnd/>
            </a:ln>
          </p:spPr>
          <p:txBody>
            <a:bodyPr lIns="0" rIns="0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endParaRPr>
            </a:p>
          </p:txBody>
        </p:sp>
        <p:sp>
          <p:nvSpPr>
            <p:cNvPr id="12344" name="AutoShape 145"/>
            <p:cNvSpPr>
              <a:spLocks noChangeArrowheads="1"/>
            </p:cNvSpPr>
            <p:nvPr/>
          </p:nvSpPr>
          <p:spPr bwMode="gray">
            <a:xfrm>
              <a:off x="3546642" y="2733070"/>
              <a:ext cx="646112" cy="149703"/>
            </a:xfrm>
            <a:prstGeom prst="flowChartOnlineStorage">
              <a:avLst/>
            </a:prstGeom>
            <a:solidFill>
              <a:srgbClr val="C9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배경</a:t>
              </a:r>
            </a:p>
          </p:txBody>
        </p:sp>
        <p:sp>
          <p:nvSpPr>
            <p:cNvPr id="12345" name="AutoShape 146"/>
            <p:cNvSpPr>
              <a:spLocks noChangeArrowheads="1"/>
            </p:cNvSpPr>
            <p:nvPr/>
          </p:nvSpPr>
          <p:spPr bwMode="auto">
            <a:xfrm>
              <a:off x="6767721" y="2772312"/>
              <a:ext cx="2027238" cy="927292"/>
            </a:xfrm>
            <a:prstGeom prst="roundRect">
              <a:avLst>
                <a:gd name="adj" fmla="val 11898"/>
              </a:avLst>
            </a:prstGeom>
            <a:solidFill>
              <a:srgbClr val="F6F5FD"/>
            </a:solidFill>
            <a:ln>
              <a:noFill/>
            </a:ln>
            <a:effectLst>
              <a:prstShdw prst="shdw17" dist="35921" dir="2700000">
                <a:srgbClr val="949398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4000" rIns="54000" anchor="ctr"/>
            <a:lstStyle>
              <a:lvl1pPr marL="190500" indent="-190500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46" name="AutoShape 147"/>
            <p:cNvSpPr>
              <a:spLocks noChangeArrowheads="1"/>
            </p:cNvSpPr>
            <p:nvPr/>
          </p:nvSpPr>
          <p:spPr bwMode="gray">
            <a:xfrm>
              <a:off x="6604209" y="2727256"/>
              <a:ext cx="644525" cy="148250"/>
            </a:xfrm>
            <a:prstGeom prst="flowChartOnlineStorage">
              <a:avLst/>
            </a:prstGeom>
            <a:solidFill>
              <a:srgbClr val="C9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방법</a:t>
              </a:r>
            </a:p>
          </p:txBody>
        </p:sp>
        <p:sp>
          <p:nvSpPr>
            <p:cNvPr id="12347" name="AutoShape 148"/>
            <p:cNvSpPr>
              <a:spLocks noChangeArrowheads="1"/>
            </p:cNvSpPr>
            <p:nvPr/>
          </p:nvSpPr>
          <p:spPr bwMode="gray">
            <a:xfrm>
              <a:off x="6851859" y="2890041"/>
              <a:ext cx="1849437" cy="779042"/>
            </a:xfrm>
            <a:prstGeom prst="roundRect">
              <a:avLst>
                <a:gd name="adj" fmla="val 19208"/>
              </a:avLst>
            </a:prstGeom>
            <a:solidFill>
              <a:srgbClr val="FFFFFF"/>
            </a:solidFill>
            <a:ln w="6350">
              <a:solidFill>
                <a:srgbClr val="B6B6B6"/>
              </a:solidFill>
              <a:round/>
              <a:headEnd/>
              <a:tailEnd/>
            </a:ln>
          </p:spPr>
          <p:txBody>
            <a:bodyPr wrap="none" rIns="90000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endParaRPr>
            </a:p>
          </p:txBody>
        </p:sp>
        <p:sp>
          <p:nvSpPr>
            <p:cNvPr id="12348" name="AutoShape 149"/>
            <p:cNvSpPr>
              <a:spLocks noChangeArrowheads="1"/>
            </p:cNvSpPr>
            <p:nvPr/>
          </p:nvSpPr>
          <p:spPr bwMode="auto">
            <a:xfrm>
              <a:off x="3724442" y="3808613"/>
              <a:ext cx="2792412" cy="1425820"/>
            </a:xfrm>
            <a:prstGeom prst="roundRect">
              <a:avLst>
                <a:gd name="adj" fmla="val 11898"/>
              </a:avLst>
            </a:prstGeom>
            <a:solidFill>
              <a:srgbClr val="F6F5FD"/>
            </a:solidFill>
            <a:ln>
              <a:noFill/>
            </a:ln>
            <a:effectLst>
              <a:prstShdw prst="shdw17" dist="35921" dir="2700000">
                <a:srgbClr val="949398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4000" rIns="54000" anchor="ctr"/>
            <a:lstStyle>
              <a:lvl1pPr marL="190500" indent="-190500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49" name="AutoShape 150"/>
            <p:cNvSpPr>
              <a:spLocks noChangeArrowheads="1"/>
            </p:cNvSpPr>
            <p:nvPr/>
          </p:nvSpPr>
          <p:spPr bwMode="gray">
            <a:xfrm>
              <a:off x="3808579" y="3927794"/>
              <a:ext cx="2619375" cy="1267396"/>
            </a:xfrm>
            <a:prstGeom prst="roundRect">
              <a:avLst>
                <a:gd name="adj" fmla="val 17468"/>
              </a:avLst>
            </a:prstGeom>
            <a:solidFill>
              <a:srgbClr val="FFFFFF"/>
            </a:solidFill>
            <a:ln w="6350">
              <a:solidFill>
                <a:srgbClr val="B6B6B6"/>
              </a:solidFill>
              <a:round/>
              <a:headEnd/>
              <a:tailEnd/>
            </a:ln>
          </p:spPr>
          <p:txBody>
            <a:bodyPr lIns="0" rIns="0" anchor="ctr"/>
            <a:lstStyle>
              <a:lvl1pPr marL="98425" indent="-98425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endParaRPr>
            </a:p>
          </p:txBody>
        </p:sp>
        <p:sp>
          <p:nvSpPr>
            <p:cNvPr id="12350" name="AutoShape 151"/>
            <p:cNvSpPr>
              <a:spLocks noChangeArrowheads="1"/>
            </p:cNvSpPr>
            <p:nvPr/>
          </p:nvSpPr>
          <p:spPr bwMode="gray">
            <a:xfrm>
              <a:off x="3518067" y="3772276"/>
              <a:ext cx="644525" cy="146797"/>
            </a:xfrm>
            <a:prstGeom prst="flowChartOnlineStorage">
              <a:avLst/>
            </a:prstGeom>
            <a:solidFill>
              <a:srgbClr val="C9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절차</a:t>
              </a:r>
            </a:p>
          </p:txBody>
        </p:sp>
        <p:sp>
          <p:nvSpPr>
            <p:cNvPr id="12351" name="AutoShape 152"/>
            <p:cNvSpPr>
              <a:spLocks noChangeArrowheads="1"/>
            </p:cNvSpPr>
            <p:nvPr/>
          </p:nvSpPr>
          <p:spPr bwMode="auto">
            <a:xfrm>
              <a:off x="6767721" y="3811519"/>
              <a:ext cx="2027238" cy="1422913"/>
            </a:xfrm>
            <a:prstGeom prst="roundRect">
              <a:avLst>
                <a:gd name="adj" fmla="val 11898"/>
              </a:avLst>
            </a:prstGeom>
            <a:solidFill>
              <a:srgbClr val="F6F5FD"/>
            </a:solidFill>
            <a:ln>
              <a:noFill/>
            </a:ln>
            <a:effectLst>
              <a:prstShdw prst="shdw17" dist="35921" dir="2700000">
                <a:srgbClr val="949398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4000" rIns="54000" anchor="ctr"/>
            <a:lstStyle>
              <a:lvl1pPr marL="190500" indent="-190500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52" name="AutoShape 153"/>
            <p:cNvSpPr>
              <a:spLocks noChangeArrowheads="1"/>
            </p:cNvSpPr>
            <p:nvPr/>
          </p:nvSpPr>
          <p:spPr bwMode="gray">
            <a:xfrm>
              <a:off x="6604209" y="3766462"/>
              <a:ext cx="644525" cy="148250"/>
            </a:xfrm>
            <a:prstGeom prst="flowChartOnlineStorage">
              <a:avLst/>
            </a:prstGeom>
            <a:solidFill>
              <a:srgbClr val="C9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방법</a:t>
              </a:r>
            </a:p>
          </p:txBody>
        </p:sp>
        <p:sp>
          <p:nvSpPr>
            <p:cNvPr id="12353" name="AutoShape 154"/>
            <p:cNvSpPr>
              <a:spLocks noChangeArrowheads="1"/>
            </p:cNvSpPr>
            <p:nvPr/>
          </p:nvSpPr>
          <p:spPr bwMode="gray">
            <a:xfrm>
              <a:off x="6851859" y="3927794"/>
              <a:ext cx="1849437" cy="1273210"/>
            </a:xfrm>
            <a:prstGeom prst="roundRect">
              <a:avLst>
                <a:gd name="adj" fmla="val 13315"/>
              </a:avLst>
            </a:prstGeom>
            <a:solidFill>
              <a:srgbClr val="FFFFFF"/>
            </a:solidFill>
            <a:ln w="6350">
              <a:solidFill>
                <a:srgbClr val="B6B6B6"/>
              </a:solidFill>
              <a:round/>
              <a:headEnd/>
              <a:tailEnd/>
            </a:ln>
          </p:spPr>
          <p:txBody>
            <a:bodyPr wrap="none" rIns="90000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endParaRPr>
            </a:p>
          </p:txBody>
        </p:sp>
        <p:sp>
          <p:nvSpPr>
            <p:cNvPr id="12354" name="Rectangle 155"/>
            <p:cNvSpPr>
              <a:spLocks noChangeArrowheads="1"/>
            </p:cNvSpPr>
            <p:nvPr/>
          </p:nvSpPr>
          <p:spPr bwMode="gray">
            <a:xfrm>
              <a:off x="4165767" y="2917830"/>
              <a:ext cx="2185042" cy="700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marL="98425" indent="-98425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정기점검 및 장비 변경 지원</a:t>
              </a: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특별점검 지원</a:t>
              </a: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정기적인 패치 작업</a:t>
              </a: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장애 조치</a:t>
              </a: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en-US" altLang="ko-KR" sz="7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S/W </a:t>
              </a:r>
              <a:r>
                <a:rPr lang="ko-KR" altLang="en-US" sz="7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업그레이드 수행 </a:t>
              </a:r>
              <a:r>
                <a:rPr lang="en-US" altLang="ko-KR" sz="7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 </a:t>
              </a:r>
              <a:r>
                <a:rPr lang="ko-KR" altLang="en-US" sz="7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최신 기술 전달</a:t>
              </a:r>
              <a:endParaRPr lang="en-US" altLang="ko-KR" sz="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안정화 지원 </a:t>
              </a:r>
              <a:r>
                <a:rPr lang="en-US" altLang="ko-KR" sz="7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7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12355" name="Rectangle 156"/>
            <p:cNvSpPr>
              <a:spLocks noChangeArrowheads="1"/>
            </p:cNvSpPr>
            <p:nvPr/>
          </p:nvSpPr>
          <p:spPr bwMode="gray">
            <a:xfrm>
              <a:off x="6937584" y="2932672"/>
              <a:ext cx="1749425" cy="689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marL="98425" indent="-98425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기능오류 수정</a:t>
              </a: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장애발생시 유형 분석 및 조치</a:t>
              </a: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운용상 문제점에 대한 개선안 제시</a:t>
              </a: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전담엔지니어의 안정화 지원</a:t>
              </a:r>
              <a:endParaRPr lang="en-US" altLang="ko-KR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최적 구성 방안 제시  </a:t>
              </a:r>
            </a:p>
          </p:txBody>
        </p:sp>
        <p:sp>
          <p:nvSpPr>
            <p:cNvPr id="12356" name="Rectangle 157"/>
            <p:cNvSpPr>
              <a:spLocks noChangeArrowheads="1"/>
            </p:cNvSpPr>
            <p:nvPr/>
          </p:nvSpPr>
          <p:spPr bwMode="gray">
            <a:xfrm>
              <a:off x="3935579" y="4048776"/>
              <a:ext cx="2420937" cy="1034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marL="98425" indent="-98425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원활한 유지보수를 수행하기 위하여 비상체계 및 년간 계획 수립</a:t>
              </a: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정기적 예방 정비 수행</a:t>
              </a: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유지보수 계획에 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의거 </a:t>
              </a:r>
              <a:r>
                <a:rPr lang="ko-KR" altLang="en-US" sz="7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전담인력 방문</a:t>
              </a: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요소 별 시험부분 및 주기내역서 작성 및 승인 요청</a:t>
              </a: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예방정비 후 예방정비결과서 제출</a:t>
              </a: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유지보수 실적 평가</a:t>
              </a: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이전설치 지원</a:t>
              </a:r>
            </a:p>
          </p:txBody>
        </p:sp>
        <p:sp>
          <p:nvSpPr>
            <p:cNvPr id="12357" name="Rectangle 158"/>
            <p:cNvSpPr>
              <a:spLocks noChangeArrowheads="1"/>
            </p:cNvSpPr>
            <p:nvPr/>
          </p:nvSpPr>
          <p:spPr bwMode="gray">
            <a:xfrm>
              <a:off x="6932822" y="4282997"/>
              <a:ext cx="1724025" cy="581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marL="98425" indent="-98425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조직 및 비상연락체계 구축</a:t>
              </a: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운용자 지침서 및 매뉴얼 제공</a:t>
              </a: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전담엔지니어 지원 </a:t>
              </a: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이전설치 필요 시 지원</a:t>
              </a:r>
              <a:r>
                <a:rPr lang="en-US" altLang="ko-KR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정기 예방점검 </a:t>
              </a:r>
              <a:r>
                <a:rPr lang="en-US" altLang="ko-KR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 </a:t>
              </a:r>
              <a:r>
                <a:rPr lang="en-US" altLang="ko-KR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</a:t>
              </a:r>
              <a:r>
                <a:rPr lang="en-US" altLang="ko-KR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sp>
          <p:nvSpPr>
            <p:cNvPr id="12358" name="AutoShape 159"/>
            <p:cNvSpPr>
              <a:spLocks noChangeArrowheads="1"/>
            </p:cNvSpPr>
            <p:nvPr/>
          </p:nvSpPr>
          <p:spPr bwMode="auto">
            <a:xfrm>
              <a:off x="3733967" y="1847927"/>
              <a:ext cx="2773362" cy="813924"/>
            </a:xfrm>
            <a:prstGeom prst="roundRect">
              <a:avLst>
                <a:gd name="adj" fmla="val 11898"/>
              </a:avLst>
            </a:prstGeom>
            <a:solidFill>
              <a:srgbClr val="F6F5FD"/>
            </a:solidFill>
            <a:ln>
              <a:noFill/>
            </a:ln>
            <a:effectLst>
              <a:prstShdw prst="shdw17" dist="35921" dir="2700000">
                <a:srgbClr val="949398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4000" rIns="54000" anchor="ctr"/>
            <a:lstStyle>
              <a:lvl1pPr marL="190500" indent="-190500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59" name="AutoShape 160"/>
            <p:cNvSpPr>
              <a:spLocks noChangeArrowheads="1"/>
            </p:cNvSpPr>
            <p:nvPr/>
          </p:nvSpPr>
          <p:spPr bwMode="gray">
            <a:xfrm>
              <a:off x="3908592" y="1890077"/>
              <a:ext cx="2420937" cy="729625"/>
            </a:xfrm>
            <a:prstGeom prst="roundRect">
              <a:avLst>
                <a:gd name="adj" fmla="val 21301"/>
              </a:avLst>
            </a:prstGeom>
            <a:solidFill>
              <a:srgbClr val="FFFFFF"/>
            </a:solidFill>
            <a:ln w="6350">
              <a:solidFill>
                <a:srgbClr val="B6B6B6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 marL="98425" indent="-98425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Monotype Sorts"/>
                </a:rPr>
                <a:t>	</a:t>
              </a: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60" name="AutoShape 161"/>
            <p:cNvSpPr>
              <a:spLocks noChangeArrowheads="1"/>
            </p:cNvSpPr>
            <p:nvPr/>
          </p:nvSpPr>
          <p:spPr bwMode="gray">
            <a:xfrm>
              <a:off x="3581567" y="1802871"/>
              <a:ext cx="644525" cy="149703"/>
            </a:xfrm>
            <a:prstGeom prst="flowChartOnlineStorage">
              <a:avLst/>
            </a:prstGeom>
            <a:solidFill>
              <a:srgbClr val="C9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배경</a:t>
              </a:r>
            </a:p>
          </p:txBody>
        </p:sp>
        <p:sp>
          <p:nvSpPr>
            <p:cNvPr id="12361" name="AutoShape 162"/>
            <p:cNvSpPr>
              <a:spLocks noChangeArrowheads="1"/>
            </p:cNvSpPr>
            <p:nvPr/>
          </p:nvSpPr>
          <p:spPr bwMode="auto">
            <a:xfrm>
              <a:off x="6743909" y="1840660"/>
              <a:ext cx="2027237" cy="813924"/>
            </a:xfrm>
            <a:prstGeom prst="roundRect">
              <a:avLst>
                <a:gd name="adj" fmla="val 11898"/>
              </a:avLst>
            </a:prstGeom>
            <a:solidFill>
              <a:srgbClr val="F6F5FD"/>
            </a:solidFill>
            <a:ln>
              <a:noFill/>
            </a:ln>
            <a:effectLst>
              <a:prstShdw prst="shdw17" dist="35921" dir="2700000">
                <a:srgbClr val="949398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4000" rIns="54000" anchor="ctr"/>
            <a:lstStyle>
              <a:lvl1pPr marL="190500" indent="-190500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62" name="AutoShape 163"/>
            <p:cNvSpPr>
              <a:spLocks noChangeArrowheads="1"/>
            </p:cNvSpPr>
            <p:nvPr/>
          </p:nvSpPr>
          <p:spPr bwMode="gray">
            <a:xfrm>
              <a:off x="6805821" y="1911878"/>
              <a:ext cx="1903413" cy="670034"/>
            </a:xfrm>
            <a:prstGeom prst="roundRect">
              <a:avLst>
                <a:gd name="adj" fmla="val 19245"/>
              </a:avLst>
            </a:prstGeom>
            <a:solidFill>
              <a:srgbClr val="FFFFFF"/>
            </a:solidFill>
            <a:ln w="6350">
              <a:solidFill>
                <a:srgbClr val="B6B6B6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 marL="98425" indent="-98425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63" name="AutoShape 164"/>
            <p:cNvSpPr>
              <a:spLocks noChangeArrowheads="1"/>
            </p:cNvSpPr>
            <p:nvPr/>
          </p:nvSpPr>
          <p:spPr bwMode="gray">
            <a:xfrm>
              <a:off x="6548646" y="1795603"/>
              <a:ext cx="646113" cy="149704"/>
            </a:xfrm>
            <a:prstGeom prst="flowChartOnlineStorage">
              <a:avLst/>
            </a:prstGeom>
            <a:solidFill>
              <a:srgbClr val="C9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방법</a:t>
              </a:r>
            </a:p>
          </p:txBody>
        </p:sp>
        <p:sp>
          <p:nvSpPr>
            <p:cNvPr id="12364" name="Rectangle 165"/>
            <p:cNvSpPr>
              <a:spLocks noChangeArrowheads="1"/>
            </p:cNvSpPr>
            <p:nvPr/>
          </p:nvSpPr>
          <p:spPr bwMode="gray">
            <a:xfrm>
              <a:off x="4024479" y="2097795"/>
              <a:ext cx="2274888" cy="344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marL="98425" indent="-98425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구축 및 운영단계에서의 운영지원</a:t>
              </a: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endParaRPr lang="ko-KR" altLang="en-US" sz="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조기 안정화</a:t>
              </a:r>
            </a:p>
          </p:txBody>
        </p:sp>
        <p:sp>
          <p:nvSpPr>
            <p:cNvPr id="12365" name="Rectangle 166"/>
            <p:cNvSpPr>
              <a:spLocks noChangeArrowheads="1"/>
            </p:cNvSpPr>
            <p:nvPr/>
          </p:nvSpPr>
          <p:spPr bwMode="gray">
            <a:xfrm>
              <a:off x="6913771" y="1912360"/>
              <a:ext cx="1724025" cy="689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marL="98425" indent="-98425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기능오류 수정</a:t>
              </a: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장애발생시 유형 분석 및 조치</a:t>
              </a: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운영상 문제점에 대한 개선안 제시</a:t>
              </a: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기초 데이터 점검</a:t>
              </a: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정기 예방점검   </a:t>
              </a:r>
            </a:p>
          </p:txBody>
        </p:sp>
        <p:sp>
          <p:nvSpPr>
            <p:cNvPr id="12366" name="Text Box 108"/>
            <p:cNvSpPr txBox="1">
              <a:spLocks noChangeArrowheads="1"/>
            </p:cNvSpPr>
            <p:nvPr/>
          </p:nvSpPr>
          <p:spPr bwMode="gray">
            <a:xfrm>
              <a:off x="673040" y="1449218"/>
              <a:ext cx="6035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Ins="198000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7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구분</a:t>
              </a:r>
            </a:p>
          </p:txBody>
        </p:sp>
      </p:grpSp>
      <p:sp>
        <p:nvSpPr>
          <p:cNvPr id="81" name="Text Box 365"/>
          <p:cNvSpPr txBox="1">
            <a:spLocks noChangeArrowheads="1"/>
          </p:cNvSpPr>
          <p:nvPr/>
        </p:nvSpPr>
        <p:spPr bwMode="auto">
          <a:xfrm>
            <a:off x="333375" y="904875"/>
            <a:ext cx="5975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just" defTabSz="912813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 defTabSz="91281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 defTabSz="91281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 defTabSz="91281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 defTabSz="912813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2. </a:t>
            </a:r>
            <a:r>
              <a:rPr lang="ko-KR" altLang="en-US" sz="1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보수정비</a:t>
            </a:r>
            <a:endParaRPr lang="en-US" altLang="ko-KR" sz="14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460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65"/>
          <p:cNvSpPr txBox="1">
            <a:spLocks noChangeArrowheads="1"/>
          </p:cNvSpPr>
          <p:nvPr/>
        </p:nvSpPr>
        <p:spPr bwMode="auto">
          <a:xfrm>
            <a:off x="333375" y="904875"/>
            <a:ext cx="5975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just" defTabSz="912813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 defTabSz="91281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 defTabSz="91281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 defTabSz="91281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 defTabSz="912813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3. </a:t>
            </a:r>
            <a:r>
              <a:rPr lang="ko-KR" altLang="en-US" sz="1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지원사항 </a:t>
            </a:r>
            <a:endParaRPr lang="en-US" altLang="ko-KR" sz="14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3316" name="Text Box 8"/>
          <p:cNvSpPr txBox="1">
            <a:spLocks noChangeArrowheads="1"/>
          </p:cNvSpPr>
          <p:nvPr/>
        </p:nvSpPr>
        <p:spPr bwMode="auto">
          <a:xfrm>
            <a:off x="4337050" y="793750"/>
            <a:ext cx="23431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0" bIns="0">
            <a:spAutoFit/>
          </a:bodyPr>
          <a:lstStyle>
            <a:lvl1pPr marL="266700" indent="-266700" algn="just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3. 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지원사항 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3.1 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설치 전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후 지원 </a:t>
            </a:r>
          </a:p>
        </p:txBody>
      </p:sp>
      <p:sp>
        <p:nvSpPr>
          <p:cNvPr id="13317" name="Rectangle 34"/>
          <p:cNvSpPr>
            <a:spLocks noChangeArrowheads="1"/>
          </p:cNvSpPr>
          <p:nvPr/>
        </p:nvSpPr>
        <p:spPr bwMode="gray">
          <a:xfrm>
            <a:off x="404813" y="1701800"/>
            <a:ext cx="6048375" cy="61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 defTabSz="906463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 defTabSz="90646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 defTabSz="90646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 defTabSz="90646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 defTabSz="906463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l">
              <a:lnSpc>
                <a:spcPct val="150000"/>
              </a:lnSpc>
              <a:spcBef>
                <a:spcPct val="65000"/>
              </a:spcBef>
              <a:buClr>
                <a:srgbClr val="5C8727"/>
              </a:buClr>
              <a:buFontTx/>
              <a:buNone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LIME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담당과 협의를 통하여 제안되는 제품을 가능한 시기에 설치 하게 되며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작업에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대한 기술지원을 필요에 따라 수행하게 됩니다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3318" name="Group 63"/>
          <p:cNvGrpSpPr>
            <a:grpSpLocks/>
          </p:cNvGrpSpPr>
          <p:nvPr/>
        </p:nvGrpSpPr>
        <p:grpSpPr bwMode="auto">
          <a:xfrm>
            <a:off x="404813" y="3122613"/>
            <a:ext cx="6051550" cy="311150"/>
            <a:chOff x="253" y="2677"/>
            <a:chExt cx="3812" cy="196"/>
          </a:xfrm>
        </p:grpSpPr>
        <p:pic>
          <p:nvPicPr>
            <p:cNvPr id="13354" name="Picture 64" descr="중간바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" y="2713"/>
              <a:ext cx="381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55" name="Text Box 65"/>
            <p:cNvSpPr txBox="1">
              <a:spLocks noChangeArrowheads="1"/>
            </p:cNvSpPr>
            <p:nvPr/>
          </p:nvSpPr>
          <p:spPr bwMode="auto">
            <a:xfrm>
              <a:off x="392" y="2677"/>
              <a:ext cx="90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200" b="1" dirty="0" smtClean="0">
                  <a:latin typeface="HY견고딕" panose="02030600000101010101" pitchFamily="18" charset="-127"/>
                  <a:ea typeface="HY견고딕" panose="02030600000101010101" pitchFamily="18" charset="-127"/>
                  <a:cs typeface="산돌고딕B" pitchFamily="50" charset="-127"/>
                </a:rPr>
                <a:t>Lime </a:t>
              </a:r>
              <a:r>
                <a:rPr lang="ko-KR" altLang="en-US" sz="1200" b="1" dirty="0" smtClean="0">
                  <a:latin typeface="HY견고딕" panose="02030600000101010101" pitchFamily="18" charset="-127"/>
                  <a:ea typeface="HY견고딕" panose="02030600000101010101" pitchFamily="18" charset="-127"/>
                  <a:cs typeface="산돌고딕B" pitchFamily="50" charset="-127"/>
                </a:rPr>
                <a:t>지원 </a:t>
              </a:r>
              <a:r>
                <a:rPr lang="ko-KR" altLang="en-US" sz="1200" b="1" dirty="0" err="1">
                  <a:latin typeface="HY견고딕" panose="02030600000101010101" pitchFamily="18" charset="-127"/>
                  <a:ea typeface="HY견고딕" panose="02030600000101010101" pitchFamily="18" charset="-127"/>
                  <a:cs typeface="산돌고딕B" pitchFamily="50" charset="-127"/>
                </a:rPr>
                <a:t>조직표</a:t>
              </a:r>
              <a:endParaRPr lang="ko-KR" altLang="en-US" sz="1200" b="1" dirty="0">
                <a:latin typeface="HY견고딕" panose="02030600000101010101" pitchFamily="18" charset="-127"/>
                <a:ea typeface="HY견고딕" panose="02030600000101010101" pitchFamily="18" charset="-127"/>
                <a:cs typeface="산돌고딕B" pitchFamily="50" charset="-127"/>
              </a:endParaRPr>
            </a:p>
          </p:txBody>
        </p:sp>
      </p:grpSp>
      <p:graphicFrame>
        <p:nvGraphicFramePr>
          <p:cNvPr id="9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939346"/>
              </p:ext>
            </p:extLst>
          </p:nvPr>
        </p:nvGraphicFramePr>
        <p:xfrm>
          <a:off x="404813" y="3548063"/>
          <a:ext cx="6048376" cy="1995488"/>
        </p:xfrm>
        <a:graphic>
          <a:graphicData uri="http://schemas.openxmlformats.org/drawingml/2006/table">
            <a:tbl>
              <a:tblPr/>
              <a:tblGrid>
                <a:gridCol w="831526"/>
                <a:gridCol w="1134137"/>
                <a:gridCol w="982917"/>
                <a:gridCol w="982917"/>
                <a:gridCol w="756090"/>
                <a:gridCol w="1360789"/>
              </a:tblGrid>
              <a:tr h="532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90000" marR="90000" marT="46815" marB="46815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C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담당업무</a:t>
                      </a:r>
                    </a:p>
                  </a:txBody>
                  <a:tcPr marL="90000" marR="90000" marT="46815" marB="46815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C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인원수</a:t>
                      </a:r>
                    </a:p>
                  </a:txBody>
                  <a:tcPr marL="90000" marR="90000" marT="46815" marB="46815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C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기술등급</a:t>
                      </a:r>
                    </a:p>
                  </a:txBody>
                  <a:tcPr marL="90000" marR="90000" marT="46815" marB="46815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C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기간</a:t>
                      </a:r>
                    </a:p>
                  </a:txBody>
                  <a:tcPr marL="90000" marR="90000" marT="46815" marB="46815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C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비용내역 및 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부담주체</a:t>
                      </a:r>
                    </a:p>
                  </a:txBody>
                  <a:tcPr marL="90000" marR="90000" marT="46815" marB="46815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CCE6"/>
                    </a:solidFill>
                  </a:tcPr>
                </a:tc>
              </a:tr>
              <a:tr h="418449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815" marB="46815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기술직원</a:t>
                      </a:r>
                    </a:p>
                  </a:txBody>
                  <a:tcPr marL="90000" marR="90000" marT="46815" marB="46815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815" marB="46815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중급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815" marB="46815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815" marB="46815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815" marB="46815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25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800" marB="46800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815" marB="46815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815" marB="46815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815" marB="46815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815" marB="46815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815" marB="46815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92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800" marB="46800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815" marB="46815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815" marB="46815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815" marB="46815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815" marB="46815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815" marB="46815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93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그룹 66"/>
          <p:cNvGrpSpPr>
            <a:grpSpLocks/>
          </p:cNvGrpSpPr>
          <p:nvPr/>
        </p:nvGrpSpPr>
        <p:grpSpPr bwMode="auto">
          <a:xfrm>
            <a:off x="544513" y="2574925"/>
            <a:ext cx="5908675" cy="4873625"/>
            <a:chOff x="0" y="3098800"/>
            <a:chExt cx="7422904" cy="4873625"/>
          </a:xfrm>
        </p:grpSpPr>
        <p:graphicFrame>
          <p:nvGraphicFramePr>
            <p:cNvPr id="35" name="Group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35797946"/>
                </p:ext>
              </p:extLst>
            </p:nvPr>
          </p:nvGraphicFramePr>
          <p:xfrm>
            <a:off x="4953498" y="3098800"/>
            <a:ext cx="2469406" cy="1127760"/>
          </p:xfrm>
          <a:graphic>
            <a:graphicData uri="http://schemas.openxmlformats.org/drawingml/2006/table">
              <a:tbl>
                <a:tblPr/>
                <a:tblGrid>
                  <a:gridCol w="1058526"/>
                  <a:gridCol w="907136"/>
                </a:tblGrid>
                <a:tr h="230188">
                  <a:tc gridSpan="2">
                    <a:txBody>
                      <a:bodyPr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2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  <a:buClr>
                            <a:srgbClr val="678BA8"/>
                          </a:buClr>
                          <a:buSzTx/>
                          <a:buFontTx/>
                          <a:buNone/>
                          <a:tabLst/>
                        </a:pPr>
                        <a:r>
                          <a:rPr kumimoji="0" lang="ko-KR" altLang="en-US" sz="10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  <a:cs typeface="Arial" charset="0"/>
                          </a:rPr>
                          <a:t>인원현황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rgbClr val="9A918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9A918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9A918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9A918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4D6883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/>
                  </a:tc>
                </a:tr>
                <a:tr h="190500">
                  <a:tc>
                    <a:txBody>
                      <a:bodyPr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1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  <a:buClr>
                            <a:srgbClr val="678BA8"/>
                          </a:buClr>
                          <a:buSzTx/>
                          <a:buFontTx/>
                          <a:buNone/>
                          <a:tabLst/>
                        </a:pPr>
                        <a:r>
                          <a:rPr kumimoji="0" lang="ko-KR" altLang="en-U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  <a:cs typeface="Arial" charset="0"/>
                          </a:rPr>
                          <a:t>영업본부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rgbClr val="9A918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9A918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9A918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9A918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2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  <a:buClr>
                            <a:srgbClr val="678BA8"/>
                          </a:buClr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ko-KR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  <a:cs typeface="Arial" charset="0"/>
                          </a:rPr>
                          <a:t>1</a:t>
                        </a:r>
                        <a:r>
                          <a:rPr kumimoji="0" lang="ko-KR" altLang="en-U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  <a:cs typeface="Arial" charset="0"/>
                          </a:rPr>
                          <a:t>명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rgbClr val="9A918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9A918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9A918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9A918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273050">
                  <a:tc>
                    <a:txBody>
                      <a:bodyPr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1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  <a:buClr>
                            <a:srgbClr val="678BA8"/>
                          </a:buClr>
                          <a:buSzTx/>
                          <a:buFontTx/>
                          <a:buNone/>
                          <a:tabLst/>
                        </a:pPr>
                        <a:r>
                          <a:rPr kumimoji="0" lang="ko-KR" altLang="en-U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  <a:cs typeface="Arial" charset="0"/>
                          </a:rPr>
                          <a:t>제품기술본부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rgbClr val="9A918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9A918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9A918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9A918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3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  <a:buClr>
                            <a:srgbClr val="678BA8"/>
                          </a:buClr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ko-KR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  <a:cs typeface="Arial" charset="0"/>
                          </a:rPr>
                          <a:t>2</a:t>
                        </a:r>
                        <a:r>
                          <a:rPr kumimoji="0" lang="ko-KR" altLang="en-U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  <a:cs typeface="Arial" charset="0"/>
                          </a:rPr>
                          <a:t>명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rgbClr val="9A918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9A918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9A918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9A918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252413">
                  <a:tc>
                    <a:txBody>
                      <a:bodyPr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1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  <a:buClr>
                            <a:srgbClr val="678BA8"/>
                          </a:buClr>
                          <a:buSzTx/>
                          <a:buFontTx/>
                          <a:buNone/>
                          <a:tabLst/>
                        </a:pPr>
                        <a:r>
                          <a:rPr kumimoji="0" lang="ko-KR" altLang="en-U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  <a:cs typeface="Arial" charset="0"/>
                          </a:rPr>
                          <a:t>마케팅</a:t>
                        </a:r>
                        <a:r>
                          <a:rPr kumimoji="0" lang="en-US" altLang="ko-KR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  <a:cs typeface="Arial" charset="0"/>
                          </a:rPr>
                          <a:t>&amp;Ops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rgbClr val="9A918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9A918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9A918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9A918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3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  <a:buClr>
                            <a:srgbClr val="678BA8"/>
                          </a:buClr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ko-KR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  <a:cs typeface="Arial" charset="0"/>
                          </a:rPr>
                          <a:t>1</a:t>
                        </a:r>
                        <a:r>
                          <a:rPr kumimoji="0" lang="ko-KR" altLang="en-U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  <a:cs typeface="Arial" charset="0"/>
                          </a:rPr>
                          <a:t>명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rgbClr val="9A918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9A918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9A918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9A918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</a:tbl>
            </a:graphicData>
          </a:graphic>
        </p:graphicFrame>
        <p:sp>
          <p:nvSpPr>
            <p:cNvPr id="19465" name="Text Box 19"/>
            <p:cNvSpPr txBox="1">
              <a:spLocks noChangeArrowheads="1"/>
            </p:cNvSpPr>
            <p:nvPr/>
          </p:nvSpPr>
          <p:spPr bwMode="auto">
            <a:xfrm>
              <a:off x="5853454" y="4384455"/>
              <a:ext cx="156916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0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1000" b="1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2015</a:t>
              </a:r>
              <a:r>
                <a:rPr lang="ko-KR" altLang="en-US" sz="1000" b="1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 </a:t>
              </a:r>
              <a:r>
                <a:rPr lang="en-US" altLang="ko-KR" sz="1000" b="1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000" b="1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 </a:t>
              </a:r>
              <a:r>
                <a:rPr lang="ko-KR" altLang="en-US" sz="10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현재</a:t>
              </a:r>
              <a:r>
                <a:rPr lang="en-US" altLang="ko-KR" sz="10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sp>
          <p:nvSpPr>
            <p:cNvPr id="19466" name="Text Box 20"/>
            <p:cNvSpPr txBox="1">
              <a:spLocks noChangeArrowheads="1"/>
            </p:cNvSpPr>
            <p:nvPr/>
          </p:nvSpPr>
          <p:spPr bwMode="auto">
            <a:xfrm>
              <a:off x="6424528" y="4157628"/>
              <a:ext cx="70322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latin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0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총 </a:t>
              </a:r>
              <a:r>
                <a:rPr lang="en-US" altLang="ko-KR" sz="10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000" b="1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</a:t>
              </a:r>
              <a:endParaRPr lang="ko-KR" altLang="en-US" sz="1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9467" name="AutoShape 21"/>
            <p:cNvCxnSpPr>
              <a:cxnSpLocks noChangeShapeType="1"/>
              <a:stCxn id="51" idx="2"/>
              <a:endCxn id="47" idx="0"/>
            </p:cNvCxnSpPr>
            <p:nvPr/>
          </p:nvCxnSpPr>
          <p:spPr bwMode="auto">
            <a:xfrm rot="5400000">
              <a:off x="1681162" y="5895976"/>
              <a:ext cx="3552825" cy="3175"/>
            </a:xfrm>
            <a:prstGeom prst="bentConnector3">
              <a:avLst>
                <a:gd name="adj1" fmla="val 49819"/>
              </a:avLst>
            </a:prstGeom>
            <a:noFill/>
            <a:ln w="12700">
              <a:solidFill>
                <a:srgbClr val="9A918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8" name="AutoShape 22"/>
            <p:cNvCxnSpPr>
              <a:cxnSpLocks noChangeShapeType="1"/>
              <a:stCxn id="63" idx="2"/>
              <a:endCxn id="45" idx="2"/>
            </p:cNvCxnSpPr>
            <p:nvPr/>
          </p:nvCxnSpPr>
          <p:spPr bwMode="auto">
            <a:xfrm>
              <a:off x="5924549" y="5280027"/>
              <a:ext cx="0" cy="2619375"/>
            </a:xfrm>
            <a:prstGeom prst="straightConnector1">
              <a:avLst/>
            </a:prstGeom>
            <a:noFill/>
            <a:ln w="12700">
              <a:solidFill>
                <a:srgbClr val="9A91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AutoShape 23"/>
            <p:cNvSpPr>
              <a:spLocks noChangeArrowheads="1"/>
            </p:cNvSpPr>
            <p:nvPr/>
          </p:nvSpPr>
          <p:spPr bwMode="auto">
            <a:xfrm>
              <a:off x="4969876" y="5424488"/>
              <a:ext cx="1908575" cy="2984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algn="ctr">
              <a:solidFill>
                <a:srgbClr val="678BA8"/>
              </a:solidFill>
              <a:round/>
              <a:headEnd/>
              <a:tailEnd/>
            </a:ln>
          </p:spPr>
          <p:txBody>
            <a:bodyPr tIns="91440" bIns="91440" anchor="ctr"/>
            <a:lstStyle/>
            <a:p>
              <a:pPr algn="ctr" eaLnBrk="1" fontAlgn="auto" hangingPunct="1">
                <a:spcBef>
                  <a:spcPts val="0"/>
                </a:spcBef>
                <a:defRPr/>
              </a:pPr>
              <a:r>
                <a:rPr kumimoji="0" lang="ko-KR" altLang="en-US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마케팅</a:t>
              </a:r>
            </a:p>
          </p:txBody>
        </p:sp>
        <p:sp>
          <p:nvSpPr>
            <p:cNvPr id="41" name="AutoShape 24"/>
            <p:cNvSpPr>
              <a:spLocks noChangeArrowheads="1"/>
            </p:cNvSpPr>
            <p:nvPr/>
          </p:nvSpPr>
          <p:spPr bwMode="auto">
            <a:xfrm>
              <a:off x="4969876" y="5876925"/>
              <a:ext cx="1908575" cy="2984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algn="ctr">
              <a:solidFill>
                <a:srgbClr val="678BA8"/>
              </a:solidFill>
              <a:round/>
              <a:headEnd/>
              <a:tailEnd/>
            </a:ln>
          </p:spPr>
          <p:txBody>
            <a:bodyPr tIns="91440" bIns="91440" anchor="ctr"/>
            <a:lstStyle/>
            <a:p>
              <a:pPr algn="ctr" eaLnBrk="1" fontAlgn="auto" hangingPunct="1">
                <a:spcBef>
                  <a:spcPts val="0"/>
                </a:spcBef>
                <a:defRPr/>
              </a:pPr>
              <a:r>
                <a:rPr kumimoji="0" lang="en-US" altLang="ko-KR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PR</a:t>
              </a:r>
            </a:p>
          </p:txBody>
        </p:sp>
        <p:sp>
          <p:nvSpPr>
            <p:cNvPr id="42" name="AutoShape 25"/>
            <p:cNvSpPr>
              <a:spLocks noChangeArrowheads="1"/>
            </p:cNvSpPr>
            <p:nvPr/>
          </p:nvSpPr>
          <p:spPr bwMode="auto">
            <a:xfrm>
              <a:off x="4969876" y="6329363"/>
              <a:ext cx="1908575" cy="2984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algn="ctr">
              <a:solidFill>
                <a:srgbClr val="678BA8"/>
              </a:solidFill>
              <a:round/>
              <a:headEnd/>
              <a:tailEnd/>
            </a:ln>
          </p:spPr>
          <p:txBody>
            <a:bodyPr tIns="91440" bIns="91440" anchor="ctr"/>
            <a:lstStyle/>
            <a:p>
              <a:pPr algn="ctr" eaLnBrk="1" fontAlgn="auto" hangingPunct="1">
                <a:spcBef>
                  <a:spcPts val="0"/>
                </a:spcBef>
                <a:defRPr/>
              </a:pPr>
              <a:r>
                <a:rPr kumimoji="0" lang="ko-KR" altLang="en-US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재무 회계</a:t>
              </a:r>
            </a:p>
          </p:txBody>
        </p:sp>
        <p:sp>
          <p:nvSpPr>
            <p:cNvPr id="43" name="AutoShape 26"/>
            <p:cNvSpPr>
              <a:spLocks noChangeArrowheads="1"/>
            </p:cNvSpPr>
            <p:nvPr/>
          </p:nvSpPr>
          <p:spPr bwMode="auto">
            <a:xfrm>
              <a:off x="4969876" y="6775450"/>
              <a:ext cx="1908575" cy="2984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algn="ctr">
              <a:solidFill>
                <a:srgbClr val="678BA8"/>
              </a:solidFill>
              <a:round/>
              <a:headEnd/>
              <a:tailEnd/>
            </a:ln>
          </p:spPr>
          <p:txBody>
            <a:bodyPr tIns="91440" bIns="91440" anchor="ctr"/>
            <a:lstStyle/>
            <a:p>
              <a:pPr algn="ctr" eaLnBrk="1" fontAlgn="auto" hangingPunct="1">
                <a:spcBef>
                  <a:spcPts val="0"/>
                </a:spcBef>
                <a:defRPr/>
              </a:pPr>
              <a:r>
                <a:rPr kumimoji="0" lang="ko-KR" altLang="en-US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교육</a:t>
              </a:r>
            </a:p>
          </p:txBody>
        </p:sp>
        <p:sp>
          <p:nvSpPr>
            <p:cNvPr id="44" name="AutoShape 27"/>
            <p:cNvSpPr>
              <a:spLocks noChangeArrowheads="1"/>
            </p:cNvSpPr>
            <p:nvPr/>
          </p:nvSpPr>
          <p:spPr bwMode="auto">
            <a:xfrm>
              <a:off x="4969876" y="7188200"/>
              <a:ext cx="1908575" cy="2984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algn="ctr">
              <a:solidFill>
                <a:srgbClr val="678BA8"/>
              </a:solidFill>
              <a:round/>
              <a:headEnd/>
              <a:tailEnd/>
            </a:ln>
          </p:spPr>
          <p:txBody>
            <a:bodyPr tIns="91440" bIns="91440" anchor="ctr"/>
            <a:lstStyle/>
            <a:p>
              <a:pPr algn="ctr" eaLnBrk="1" fontAlgn="auto" hangingPunct="1">
                <a:spcBef>
                  <a:spcPts val="0"/>
                </a:spcBef>
                <a:defRPr/>
              </a:pPr>
              <a:r>
                <a:rPr kumimoji="0" lang="ko-KR" altLang="en-US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인사</a:t>
              </a:r>
            </a:p>
          </p:txBody>
        </p:sp>
        <p:sp>
          <p:nvSpPr>
            <p:cNvPr id="45" name="AutoShape 28"/>
            <p:cNvSpPr>
              <a:spLocks noChangeArrowheads="1"/>
            </p:cNvSpPr>
            <p:nvPr/>
          </p:nvSpPr>
          <p:spPr bwMode="auto">
            <a:xfrm>
              <a:off x="4969876" y="7600950"/>
              <a:ext cx="1908575" cy="2984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algn="ctr">
              <a:solidFill>
                <a:srgbClr val="678BA8"/>
              </a:solidFill>
              <a:round/>
              <a:headEnd/>
              <a:tailEnd/>
            </a:ln>
          </p:spPr>
          <p:txBody>
            <a:bodyPr tIns="91440" bIns="91440" anchor="ctr"/>
            <a:lstStyle/>
            <a:p>
              <a:pPr algn="ctr" eaLnBrk="1" fontAlgn="auto" hangingPunct="1">
                <a:spcBef>
                  <a:spcPts val="0"/>
                </a:spcBef>
                <a:defRPr/>
              </a:pPr>
              <a:r>
                <a:rPr kumimoji="0" lang="en-US" altLang="ko-KR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Localization</a:t>
              </a:r>
            </a:p>
          </p:txBody>
        </p:sp>
        <p:sp>
          <p:nvSpPr>
            <p:cNvPr id="46" name="AutoShape 29"/>
            <p:cNvSpPr>
              <a:spLocks noChangeArrowheads="1"/>
            </p:cNvSpPr>
            <p:nvPr/>
          </p:nvSpPr>
          <p:spPr bwMode="auto">
            <a:xfrm>
              <a:off x="2502886" y="7070725"/>
              <a:ext cx="1908576" cy="47466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algn="ctr">
              <a:solidFill>
                <a:srgbClr val="678BA8"/>
              </a:solidFill>
              <a:round/>
              <a:headEnd/>
              <a:tailEnd/>
            </a:ln>
          </p:spPr>
          <p:txBody>
            <a:bodyPr tIns="91440" bIns="91440" anchor="ctr"/>
            <a:lstStyle/>
            <a:p>
              <a:pPr algn="ctr" eaLnBrk="1" fontAlgn="auto" hangingPunct="1">
                <a:spcBef>
                  <a:spcPts val="0"/>
                </a:spcBef>
                <a:defRPr/>
              </a:pPr>
              <a:r>
                <a:rPr kumimoji="0" lang="ko-KR" altLang="en-US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프로젝트 관리</a:t>
              </a:r>
            </a:p>
          </p:txBody>
        </p:sp>
        <p:sp>
          <p:nvSpPr>
            <p:cNvPr id="47" name="AutoShape 30"/>
            <p:cNvSpPr>
              <a:spLocks noChangeArrowheads="1"/>
            </p:cNvSpPr>
            <p:nvPr/>
          </p:nvSpPr>
          <p:spPr bwMode="auto">
            <a:xfrm>
              <a:off x="2502886" y="7673975"/>
              <a:ext cx="1906581" cy="2984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algn="ctr">
              <a:solidFill>
                <a:srgbClr val="678BA8"/>
              </a:solidFill>
              <a:round/>
              <a:headEnd/>
              <a:tailEnd/>
            </a:ln>
          </p:spPr>
          <p:txBody>
            <a:bodyPr tIns="91440" bIns="91440" anchor="ctr"/>
            <a:lstStyle/>
            <a:p>
              <a:pPr algn="ctr" eaLnBrk="1" fontAlgn="auto" hangingPunct="1">
                <a:spcBef>
                  <a:spcPts val="0"/>
                </a:spcBef>
                <a:defRPr/>
              </a:pPr>
              <a:r>
                <a:rPr kumimoji="0" lang="ko-KR" altLang="en-US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기술 지원 </a:t>
              </a:r>
              <a:r>
                <a:rPr kumimoji="0" lang="ko-KR" altLang="en-US" kern="0" dirty="0" err="1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서포트</a:t>
              </a:r>
              <a:endPara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AutoShape 31"/>
            <p:cNvSpPr>
              <a:spLocks noChangeArrowheads="1"/>
            </p:cNvSpPr>
            <p:nvPr/>
          </p:nvSpPr>
          <p:spPr bwMode="auto">
            <a:xfrm>
              <a:off x="2502886" y="6478588"/>
              <a:ext cx="1908576" cy="47466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algn="ctr">
              <a:solidFill>
                <a:srgbClr val="678BA8"/>
              </a:solidFill>
              <a:round/>
              <a:headEnd/>
              <a:tailEnd/>
            </a:ln>
          </p:spPr>
          <p:txBody>
            <a:bodyPr tIns="91440" bIns="91440" anchor="ctr"/>
            <a:lstStyle/>
            <a:p>
              <a:pPr algn="ctr" eaLnBrk="1" fontAlgn="auto" hangingPunct="1">
                <a:spcBef>
                  <a:spcPts val="0"/>
                </a:spcBef>
                <a:defRPr/>
              </a:pPr>
              <a:r>
                <a:rPr lang="en-US" altLang="ko-KR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App</a:t>
              </a:r>
              <a:r>
                <a:rPr kumimoji="0" lang="ko-KR" altLang="en-US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솔루션</a:t>
              </a:r>
            </a:p>
          </p:txBody>
        </p:sp>
        <p:sp>
          <p:nvSpPr>
            <p:cNvPr id="49" name="AutoShape 32"/>
            <p:cNvSpPr>
              <a:spLocks noChangeArrowheads="1"/>
            </p:cNvSpPr>
            <p:nvPr/>
          </p:nvSpPr>
          <p:spPr bwMode="auto">
            <a:xfrm>
              <a:off x="2502886" y="5434013"/>
              <a:ext cx="1906581" cy="2984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algn="ctr">
              <a:solidFill>
                <a:srgbClr val="678BA8"/>
              </a:solidFill>
              <a:round/>
              <a:headEnd/>
              <a:tailEnd/>
            </a:ln>
          </p:spPr>
          <p:txBody>
            <a:bodyPr tIns="91440" bIns="91440" anchor="ctr"/>
            <a:lstStyle/>
            <a:p>
              <a:pPr algn="ctr" eaLnBrk="1" fontAlgn="auto" hangingPunct="1">
                <a:spcBef>
                  <a:spcPts val="0"/>
                </a:spcBef>
                <a:defRPr/>
              </a:pPr>
              <a:r>
                <a:rPr kumimoji="0" lang="en-US" altLang="ko-KR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Account &amp; </a:t>
              </a:r>
              <a:r>
                <a:rPr kumimoji="0" lang="ko-KR" altLang="en-US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채널</a:t>
              </a:r>
            </a:p>
          </p:txBody>
        </p:sp>
        <p:sp>
          <p:nvSpPr>
            <p:cNvPr id="50" name="AutoShape 33"/>
            <p:cNvSpPr>
              <a:spLocks noChangeArrowheads="1"/>
            </p:cNvSpPr>
            <p:nvPr/>
          </p:nvSpPr>
          <p:spPr bwMode="auto">
            <a:xfrm>
              <a:off x="2502886" y="5861050"/>
              <a:ext cx="1908576" cy="4762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algn="ctr">
              <a:solidFill>
                <a:srgbClr val="678BA8"/>
              </a:solidFill>
              <a:round/>
              <a:headEnd/>
              <a:tailEnd/>
            </a:ln>
          </p:spPr>
          <p:txBody>
            <a:bodyPr tIns="91440" bIns="91440" anchor="ctr"/>
            <a:lstStyle/>
            <a:p>
              <a:pPr algn="ctr" eaLnBrk="1" fontAlgn="auto" hangingPunct="1">
                <a:spcBef>
                  <a:spcPts val="0"/>
                </a:spcBef>
                <a:defRPr/>
              </a:pPr>
              <a:r>
                <a:rPr kumimoji="0" lang="en-US" altLang="ko-KR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Web</a:t>
              </a:r>
              <a:r>
                <a:rPr kumimoji="0" lang="ko-KR" altLang="en-US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솔루션</a:t>
              </a:r>
            </a:p>
          </p:txBody>
        </p:sp>
        <p:sp>
          <p:nvSpPr>
            <p:cNvPr id="51" name="AutoShape 34"/>
            <p:cNvSpPr>
              <a:spLocks noChangeArrowheads="1"/>
            </p:cNvSpPr>
            <p:nvPr/>
          </p:nvSpPr>
          <p:spPr bwMode="auto">
            <a:xfrm>
              <a:off x="2502886" y="3613150"/>
              <a:ext cx="1910570" cy="495300"/>
            </a:xfrm>
            <a:prstGeom prst="roundRect">
              <a:avLst>
                <a:gd name="adj" fmla="val 16667"/>
              </a:avLst>
            </a:prstGeom>
            <a:noFill/>
            <a:ln w="25400" algn="ctr">
              <a:solidFill>
                <a:srgbClr val="4D6883"/>
              </a:solidFill>
              <a:round/>
              <a:headEnd/>
              <a:tailEnd/>
            </a:ln>
          </p:spPr>
          <p:txBody>
            <a:bodyPr tIns="91440" bIns="91440" anchor="ctr"/>
            <a:lstStyle/>
            <a:p>
              <a:pPr algn="ctr" eaLnBrk="1" fontAlgn="auto" hangingPunct="1">
                <a:spcBef>
                  <a:spcPts val="0"/>
                </a:spcBef>
                <a:defRPr/>
              </a:pPr>
              <a:r>
                <a:rPr kumimoji="0" lang="ko-KR" altLang="en-US" b="1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대표 이사</a:t>
              </a:r>
            </a:p>
          </p:txBody>
        </p:sp>
        <p:sp>
          <p:nvSpPr>
            <p:cNvPr id="55" name="AutoShape 38"/>
            <p:cNvSpPr>
              <a:spLocks noChangeArrowheads="1"/>
            </p:cNvSpPr>
            <p:nvPr/>
          </p:nvSpPr>
          <p:spPr bwMode="auto">
            <a:xfrm>
              <a:off x="2502886" y="4773613"/>
              <a:ext cx="1908576" cy="49371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algn="ctr">
              <a:solidFill>
                <a:srgbClr val="4D6883"/>
              </a:solidFill>
              <a:round/>
              <a:headEnd/>
              <a:tailEnd/>
            </a:ln>
          </p:spPr>
          <p:txBody>
            <a:bodyPr tIns="91440" bIns="91440" anchor="ctr"/>
            <a:lstStyle/>
            <a:p>
              <a:pPr algn="ctr" eaLnBrk="1" fontAlgn="auto" hangingPunct="1">
                <a:spcBef>
                  <a:spcPts val="0"/>
                </a:spcBef>
                <a:defRPr/>
              </a:pPr>
              <a:r>
                <a:rPr kumimoji="0" lang="ko-KR" altLang="en-US" b="1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제품기술본부</a:t>
              </a:r>
            </a:p>
          </p:txBody>
        </p:sp>
        <p:cxnSp>
          <p:nvCxnSpPr>
            <p:cNvPr id="19482" name="AutoShape 39"/>
            <p:cNvCxnSpPr>
              <a:cxnSpLocks noChangeShapeType="1"/>
              <a:stCxn id="64" idx="2"/>
              <a:endCxn id="62" idx="0"/>
            </p:cNvCxnSpPr>
            <p:nvPr/>
          </p:nvCxnSpPr>
          <p:spPr bwMode="auto">
            <a:xfrm rot="5400000">
              <a:off x="-224632" y="6457157"/>
              <a:ext cx="2360613" cy="3175"/>
            </a:xfrm>
            <a:prstGeom prst="bentConnector3">
              <a:avLst>
                <a:gd name="adj1" fmla="val 49699"/>
              </a:avLst>
            </a:prstGeom>
            <a:noFill/>
            <a:ln w="12700">
              <a:solidFill>
                <a:srgbClr val="9A918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AutoShape 40"/>
            <p:cNvSpPr>
              <a:spLocks noChangeArrowheads="1"/>
            </p:cNvSpPr>
            <p:nvPr/>
          </p:nvSpPr>
          <p:spPr bwMode="auto">
            <a:xfrm>
              <a:off x="1994" y="5432425"/>
              <a:ext cx="1908576" cy="2984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algn="ctr">
              <a:solidFill>
                <a:srgbClr val="678BA8"/>
              </a:solidFill>
              <a:round/>
              <a:headEnd/>
              <a:tailEnd/>
            </a:ln>
          </p:spPr>
          <p:txBody>
            <a:bodyPr tIns="91440" bIns="91440" anchor="ctr"/>
            <a:lstStyle/>
            <a:p>
              <a:pPr algn="ctr" eaLnBrk="1" fontAlgn="auto" hangingPunct="1">
                <a:spcBef>
                  <a:spcPts val="0"/>
                </a:spcBef>
                <a:defRPr/>
              </a:pPr>
              <a:r>
                <a:rPr kumimoji="0" lang="ko-KR" altLang="en-US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금융</a:t>
              </a:r>
            </a:p>
          </p:txBody>
        </p:sp>
        <p:sp>
          <p:nvSpPr>
            <p:cNvPr id="58" name="AutoShape 41"/>
            <p:cNvSpPr>
              <a:spLocks noChangeArrowheads="1"/>
            </p:cNvSpPr>
            <p:nvPr/>
          </p:nvSpPr>
          <p:spPr bwMode="auto">
            <a:xfrm>
              <a:off x="1994" y="5873750"/>
              <a:ext cx="1908576" cy="2984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algn="ctr">
              <a:solidFill>
                <a:srgbClr val="678BA8"/>
              </a:solidFill>
              <a:round/>
              <a:headEnd/>
              <a:tailEnd/>
            </a:ln>
          </p:spPr>
          <p:txBody>
            <a:bodyPr tIns="91440" bIns="91440" anchor="ctr"/>
            <a:lstStyle/>
            <a:p>
              <a:pPr algn="ctr" eaLnBrk="1" fontAlgn="auto" hangingPunct="1">
                <a:spcBef>
                  <a:spcPts val="0"/>
                </a:spcBef>
                <a:defRPr/>
              </a:pPr>
              <a:r>
                <a:rPr kumimoji="0" lang="ko-KR" altLang="en-US" kern="0" dirty="0" err="1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그룹사</a:t>
              </a:r>
              <a:endParaRPr kumimoji="0" lang="en-US" altLang="ko-KR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AutoShape 42"/>
            <p:cNvSpPr>
              <a:spLocks noChangeArrowheads="1"/>
            </p:cNvSpPr>
            <p:nvPr/>
          </p:nvSpPr>
          <p:spPr bwMode="auto">
            <a:xfrm>
              <a:off x="1994" y="6310313"/>
              <a:ext cx="1908576" cy="2984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algn="ctr">
              <a:solidFill>
                <a:srgbClr val="678BA8"/>
              </a:solidFill>
              <a:round/>
              <a:headEnd/>
              <a:tailEnd/>
            </a:ln>
          </p:spPr>
          <p:txBody>
            <a:bodyPr tIns="91440" bIns="91440" anchor="ctr"/>
            <a:lstStyle/>
            <a:p>
              <a:pPr algn="ctr" eaLnBrk="1" fontAlgn="auto" hangingPunct="1">
                <a:spcBef>
                  <a:spcPts val="0"/>
                </a:spcBef>
                <a:defRPr/>
              </a:pPr>
              <a:r>
                <a:rPr kumimoji="0" lang="ko-KR" altLang="en-US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공공</a:t>
              </a:r>
              <a:r>
                <a:rPr kumimoji="0" lang="en-US" altLang="ko-KR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서비스</a:t>
              </a:r>
            </a:p>
          </p:txBody>
        </p:sp>
        <p:sp>
          <p:nvSpPr>
            <p:cNvPr id="60" name="AutoShape 43"/>
            <p:cNvSpPr>
              <a:spLocks noChangeArrowheads="1"/>
            </p:cNvSpPr>
            <p:nvPr/>
          </p:nvSpPr>
          <p:spPr bwMode="auto">
            <a:xfrm>
              <a:off x="1994" y="6761163"/>
              <a:ext cx="1908576" cy="2984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algn="ctr">
              <a:solidFill>
                <a:srgbClr val="678BA8"/>
              </a:solidFill>
              <a:round/>
              <a:headEnd/>
              <a:tailEnd/>
            </a:ln>
          </p:spPr>
          <p:txBody>
            <a:bodyPr tIns="91440" bIns="91440" anchor="ctr"/>
            <a:lstStyle/>
            <a:p>
              <a:pPr algn="ctr" eaLnBrk="1" fontAlgn="auto" hangingPunct="1">
                <a:spcBef>
                  <a:spcPts val="0"/>
                </a:spcBef>
                <a:defRPr/>
              </a:pPr>
              <a:r>
                <a:rPr kumimoji="0" lang="ko-KR" altLang="en-US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제조</a:t>
              </a:r>
              <a:r>
                <a:rPr kumimoji="0" lang="en-US" altLang="ko-KR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통신</a:t>
              </a:r>
            </a:p>
          </p:txBody>
        </p:sp>
        <p:sp>
          <p:nvSpPr>
            <p:cNvPr id="61" name="AutoShape 44"/>
            <p:cNvSpPr>
              <a:spLocks noChangeArrowheads="1"/>
            </p:cNvSpPr>
            <p:nvPr/>
          </p:nvSpPr>
          <p:spPr bwMode="auto">
            <a:xfrm>
              <a:off x="1994" y="7202488"/>
              <a:ext cx="1908576" cy="2984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algn="ctr">
              <a:solidFill>
                <a:srgbClr val="678BA8"/>
              </a:solidFill>
              <a:round/>
              <a:headEnd/>
              <a:tailEnd/>
            </a:ln>
          </p:spPr>
          <p:txBody>
            <a:bodyPr tIns="91440" bIns="91440" anchor="ctr"/>
            <a:lstStyle/>
            <a:p>
              <a:pPr algn="ctr" eaLnBrk="1" fontAlgn="auto" hangingPunct="1">
                <a:spcBef>
                  <a:spcPts val="0"/>
                </a:spcBef>
                <a:defRPr/>
              </a:pPr>
              <a:r>
                <a:rPr kumimoji="0" lang="ko-KR" altLang="en-US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개인사용자</a:t>
              </a:r>
            </a:p>
          </p:txBody>
        </p:sp>
        <p:sp>
          <p:nvSpPr>
            <p:cNvPr id="62" name="AutoShape 45"/>
            <p:cNvSpPr>
              <a:spLocks noChangeArrowheads="1"/>
            </p:cNvSpPr>
            <p:nvPr/>
          </p:nvSpPr>
          <p:spPr bwMode="auto">
            <a:xfrm>
              <a:off x="0" y="7639050"/>
              <a:ext cx="1908575" cy="2984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algn="ctr">
              <a:solidFill>
                <a:srgbClr val="678BA8"/>
              </a:solidFill>
              <a:round/>
              <a:headEnd/>
              <a:tailEnd/>
            </a:ln>
          </p:spPr>
          <p:txBody>
            <a:bodyPr tIns="91440" bIns="91440" anchor="ctr"/>
            <a:lstStyle/>
            <a:p>
              <a:pPr algn="ctr" eaLnBrk="1" fontAlgn="auto" hangingPunct="1">
                <a:spcBef>
                  <a:spcPts val="0"/>
                </a:spcBef>
                <a:defRPr/>
              </a:pPr>
              <a:r>
                <a:rPr kumimoji="0" lang="ko-KR" altLang="en-US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채널 영업</a:t>
              </a:r>
            </a:p>
          </p:txBody>
        </p:sp>
        <p:sp>
          <p:nvSpPr>
            <p:cNvPr id="63" name="AutoShape 46"/>
            <p:cNvSpPr>
              <a:spLocks noChangeArrowheads="1"/>
            </p:cNvSpPr>
            <p:nvPr/>
          </p:nvSpPr>
          <p:spPr bwMode="auto">
            <a:xfrm>
              <a:off x="4969876" y="4772025"/>
              <a:ext cx="1908575" cy="4953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algn="ctr">
              <a:solidFill>
                <a:srgbClr val="4D6883"/>
              </a:solidFill>
              <a:round/>
              <a:headEnd/>
              <a:tailEnd/>
            </a:ln>
          </p:spPr>
          <p:txBody>
            <a:bodyPr tIns="91440" bIns="91440" anchor="ctr"/>
            <a:lstStyle/>
            <a:p>
              <a:pPr algn="ctr" eaLnBrk="1" fontAlgn="auto" hangingPunct="1">
                <a:spcBef>
                  <a:spcPts val="0"/>
                </a:spcBef>
                <a:defRPr/>
              </a:pPr>
              <a:r>
                <a:rPr kumimoji="0" lang="ko-KR" altLang="en-US" b="1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마케팅 </a:t>
              </a:r>
              <a:r>
                <a:rPr kumimoji="0" lang="en-US" altLang="ko-KR" b="1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&amp; Ops</a:t>
              </a:r>
            </a:p>
          </p:txBody>
        </p:sp>
        <p:sp>
          <p:nvSpPr>
            <p:cNvPr id="64" name="AutoShape 47"/>
            <p:cNvSpPr>
              <a:spLocks noChangeArrowheads="1"/>
            </p:cNvSpPr>
            <p:nvPr/>
          </p:nvSpPr>
          <p:spPr bwMode="auto">
            <a:xfrm>
              <a:off x="1994" y="4772025"/>
              <a:ext cx="1908576" cy="49371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algn="ctr">
              <a:solidFill>
                <a:srgbClr val="4D6883"/>
              </a:solidFill>
              <a:round/>
              <a:headEnd/>
              <a:tailEnd/>
            </a:ln>
          </p:spPr>
          <p:txBody>
            <a:bodyPr tIns="91440" bIns="91440" anchor="ctr"/>
            <a:lstStyle/>
            <a:p>
              <a:pPr algn="ctr" eaLnBrk="1" fontAlgn="auto" hangingPunct="1">
                <a:spcBef>
                  <a:spcPts val="0"/>
                </a:spcBef>
                <a:defRPr/>
              </a:pPr>
              <a:r>
                <a:rPr kumimoji="0" lang="ko-KR" altLang="en-US" b="1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영업 본부</a:t>
              </a:r>
            </a:p>
          </p:txBody>
        </p:sp>
      </p:grpSp>
      <p:grpSp>
        <p:nvGrpSpPr>
          <p:cNvPr id="19459" name="Group 63"/>
          <p:cNvGrpSpPr>
            <a:grpSpLocks/>
          </p:cNvGrpSpPr>
          <p:nvPr/>
        </p:nvGrpSpPr>
        <p:grpSpPr bwMode="auto">
          <a:xfrm>
            <a:off x="404813" y="1811338"/>
            <a:ext cx="6051550" cy="311150"/>
            <a:chOff x="253" y="2677"/>
            <a:chExt cx="3812" cy="196"/>
          </a:xfrm>
        </p:grpSpPr>
        <p:pic>
          <p:nvPicPr>
            <p:cNvPr id="19462" name="Picture 64" descr="중간바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" y="2713"/>
              <a:ext cx="381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3" name="Text Box 65"/>
            <p:cNvSpPr txBox="1">
              <a:spLocks noChangeArrowheads="1"/>
            </p:cNvSpPr>
            <p:nvPr/>
          </p:nvSpPr>
          <p:spPr bwMode="auto">
            <a:xfrm>
              <a:off x="392" y="2677"/>
              <a:ext cx="68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1200" b="1">
                  <a:latin typeface="HY견고딕" panose="02030600000101010101" pitchFamily="18" charset="-127"/>
                  <a:ea typeface="HY견고딕" panose="02030600000101010101" pitchFamily="18" charset="-127"/>
                  <a:cs typeface="산돌고딕B" pitchFamily="50" charset="-127"/>
                </a:rPr>
                <a:t>조직 및  인원</a:t>
              </a:r>
            </a:p>
          </p:txBody>
        </p:sp>
      </p:grpSp>
      <p:sp>
        <p:nvSpPr>
          <p:cNvPr id="19461" name="Text Box 8"/>
          <p:cNvSpPr txBox="1">
            <a:spLocks noChangeArrowheads="1"/>
          </p:cNvSpPr>
          <p:nvPr/>
        </p:nvSpPr>
        <p:spPr bwMode="auto">
          <a:xfrm>
            <a:off x="4337050" y="793750"/>
            <a:ext cx="23431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0" bIns="0">
            <a:spAutoFit/>
          </a:bodyPr>
          <a:lstStyle>
            <a:lvl1pPr marL="266700" indent="-266700" algn="just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4. 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기타 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4.1 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제조사 회사연혁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조직 및 인원</a:t>
            </a:r>
          </a:p>
        </p:txBody>
      </p:sp>
      <p:sp>
        <p:nvSpPr>
          <p:cNvPr id="34" name="Text Box 365"/>
          <p:cNvSpPr txBox="1">
            <a:spLocks noChangeArrowheads="1"/>
          </p:cNvSpPr>
          <p:nvPr/>
        </p:nvSpPr>
        <p:spPr bwMode="auto">
          <a:xfrm>
            <a:off x="333375" y="904875"/>
            <a:ext cx="5975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just" defTabSz="912813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 defTabSz="91281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 defTabSz="91281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 defTabSz="91281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 defTabSz="912813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4</a:t>
            </a:r>
            <a:r>
              <a:rPr lang="en-US" altLang="ko-KR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. </a:t>
            </a:r>
            <a:r>
              <a:rPr lang="ko-KR" altLang="en-US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기타 </a:t>
            </a:r>
            <a:endParaRPr lang="en-US" altLang="ko-KR" sz="14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220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</TotalTime>
  <Words>932</Words>
  <Application>Microsoft Office PowerPoint</Application>
  <PresentationFormat>A4 용지(210x297mm)</PresentationFormat>
  <Paragraphs>471</Paragraphs>
  <Slides>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2" baseType="lpstr">
      <vt:lpstr>HY견고딕</vt:lpstr>
      <vt:lpstr>HY그래픽M</vt:lpstr>
      <vt:lpstr>Monotype Sorts</vt:lpstr>
      <vt:lpstr>돋움체</vt:lpstr>
      <vt:lpstr>맑은 고딕</vt:lpstr>
      <vt:lpstr>산돌고딕B</vt:lpstr>
      <vt:lpstr>휴먼둥근헤드라인</vt:lpstr>
      <vt:lpstr>Arial</vt:lpstr>
      <vt:lpstr>Trebuchet MS</vt:lpstr>
      <vt:lpstr>Wingdings</vt:lpstr>
      <vt:lpstr>Wingdings 3</vt:lpstr>
      <vt:lpstr>패싯</vt:lpstr>
      <vt:lpstr>클립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David KANG</dc:creator>
  <cp:lastModifiedBy>David KANG</cp:lastModifiedBy>
  <cp:revision>22</cp:revision>
  <dcterms:created xsi:type="dcterms:W3CDTF">2015-08-20T07:01:10Z</dcterms:created>
  <dcterms:modified xsi:type="dcterms:W3CDTF">2015-08-26T06:49:59Z</dcterms:modified>
</cp:coreProperties>
</file>