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58" r:id="rId6"/>
    <p:sldId id="262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430086"/>
    <a:srgbClr val="99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04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4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1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13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84984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10/07/2013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275856" y="2949883"/>
            <a:ext cx="2664296" cy="792088"/>
          </a:xfrm>
          <a:prstGeom prst="rect">
            <a:avLst/>
          </a:prstGeom>
          <a:solidFill>
            <a:srgbClr val="92C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91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2C83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564943"/>
                </a:solidFill>
              </a:defRPr>
            </a:lvl1pPr>
            <a:lvl2pPr>
              <a:defRPr sz="2800">
                <a:solidFill>
                  <a:srgbClr val="564943"/>
                </a:solidFill>
              </a:defRPr>
            </a:lvl2pPr>
            <a:lvl3pPr>
              <a:defRPr sz="2400">
                <a:solidFill>
                  <a:srgbClr val="564943"/>
                </a:solidFill>
              </a:defRPr>
            </a:lvl3pPr>
            <a:lvl4pPr>
              <a:defRPr sz="2000">
                <a:solidFill>
                  <a:srgbClr val="564943"/>
                </a:solidFill>
              </a:defRPr>
            </a:lvl4pPr>
            <a:lvl5pPr>
              <a:defRPr sz="2000">
                <a:solidFill>
                  <a:srgbClr val="56494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10/07/2013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1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10/07/2013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77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10/07/2013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72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10/07/2013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45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10/07/2013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20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10/07/2013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24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10/07/2013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2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31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10/07/2013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55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10/07/2013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03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10/07/2013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3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76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25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7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5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14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596B-07FD-418F-9BC7-89A9D7D4BC61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76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596B-07FD-418F-9BC7-89A9D7D4BC61}" type="datetimeFigureOut">
              <a:rPr lang="en-GB" smtClean="0"/>
              <a:t>10/07/2013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848D-86BF-46CA-B772-58F444E251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7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C214-052A-4F62-BDE4-F1A0A56D87B2}" type="datetimeFigureOut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10/07/2013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9D0B-9D2F-4CB4-B745-968C8B22F854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3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92C83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C83E"/>
        </a:buClr>
        <a:buFont typeface="Arial" pitchFamily="34" charset="0"/>
        <a:buChar char="•"/>
        <a:defRPr sz="3200" kern="1200">
          <a:solidFill>
            <a:srgbClr val="564943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6494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6494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6494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6494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0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752" y="2852937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EBUCore </a:t>
            </a:r>
            <a:r>
              <a:rPr lang="nl-BE" sz="1000" i="1" dirty="0" smtClean="0">
                <a:solidFill>
                  <a:prstClr val="black"/>
                </a:solidFill>
              </a:rPr>
              <a:t>Parser/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9752" y="3789041"/>
            <a:ext cx="748096" cy="775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Essence </a:t>
            </a:r>
            <a:r>
              <a:rPr lang="nl-BE" sz="1000" i="1" dirty="0" smtClean="0">
                <a:solidFill>
                  <a:prstClr val="black"/>
                </a:solidFill>
              </a:rPr>
              <a:t>Processor/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2852936"/>
            <a:ext cx="1129437" cy="757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Schema-based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4" name="Elbow Connector 23"/>
          <p:cNvCxnSpPr>
            <a:stCxn id="19" idx="3"/>
            <a:endCxn id="109" idx="1"/>
          </p:cNvCxnSpPr>
          <p:nvPr/>
        </p:nvCxnSpPr>
        <p:spPr>
          <a:xfrm flipV="1">
            <a:off x="4477301" y="3230965"/>
            <a:ext cx="1297064" cy="6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230965"/>
            <a:ext cx="267819" cy="13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9" idx="1"/>
          </p:cNvCxnSpPr>
          <p:nvPr/>
        </p:nvCxnSpPr>
        <p:spPr>
          <a:xfrm>
            <a:off x="3087848" y="3230966"/>
            <a:ext cx="260016" cy="66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3087848" y="4036188"/>
            <a:ext cx="2686517" cy="140584"/>
          </a:xfrm>
          <a:prstGeom prst="bentConnector3">
            <a:avLst>
              <a:gd name="adj1" fmla="val 752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65104"/>
            <a:ext cx="360040" cy="43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2" idx="1"/>
          </p:cNvCxnSpPr>
          <p:nvPr/>
        </p:nvCxnSpPr>
        <p:spPr>
          <a:xfrm>
            <a:off x="1560962" y="2908484"/>
            <a:ext cx="778790" cy="32248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9052" y="3964903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6439" y="3888926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949" y="3798005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Essence</a:t>
            </a:r>
          </a:p>
        </p:txBody>
      </p:sp>
      <p:cxnSp>
        <p:nvCxnSpPr>
          <p:cNvPr id="42" name="Elbow Connector 41"/>
          <p:cNvCxnSpPr>
            <a:stCxn id="37" idx="3"/>
            <a:endCxn id="15" idx="1"/>
          </p:cNvCxnSpPr>
          <p:nvPr/>
        </p:nvCxnSpPr>
        <p:spPr>
          <a:xfrm>
            <a:off x="1646825" y="4176128"/>
            <a:ext cx="692927" cy="6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12601" y="4663434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1066" y="4756658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0576" y="2204864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EBUCore 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2333693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361" y="5014848"/>
            <a:ext cx="705551" cy="163956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5774365" y="2852937"/>
            <a:ext cx="1129437" cy="756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cxnSp>
        <p:nvCxnSpPr>
          <p:cNvPr id="118" name="Elbow Connector 117"/>
          <p:cNvCxnSpPr/>
          <p:nvPr/>
        </p:nvCxnSpPr>
        <p:spPr>
          <a:xfrm flipV="1">
            <a:off x="4477301" y="2998276"/>
            <a:ext cx="13035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flipV="1">
            <a:off x="4477300" y="3502332"/>
            <a:ext cx="129706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39752" y="5301209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&lt;&lt;Other metadata parsers&gt;&gt;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0" idx="3"/>
            <a:endCxn id="137" idx="1"/>
          </p:cNvCxnSpPr>
          <p:nvPr/>
        </p:nvCxnSpPr>
        <p:spPr>
          <a:xfrm flipV="1">
            <a:off x="3087848" y="5679237"/>
            <a:ext cx="269298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55" idx="4"/>
          </p:cNvCxnSpPr>
          <p:nvPr/>
        </p:nvCxnSpPr>
        <p:spPr>
          <a:xfrm flipV="1">
            <a:off x="1619672" y="5090831"/>
            <a:ext cx="5538366" cy="3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</p:cNvCxnSpPr>
          <p:nvPr/>
        </p:nvCxnSpPr>
        <p:spPr>
          <a:xfrm>
            <a:off x="3087848" y="4176772"/>
            <a:ext cx="4070190" cy="3877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6016" y="2863870"/>
            <a:ext cx="834932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Bi-directional mapping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8504" y="2378100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988504" y="3662608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1990696" y="4770276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1995534" y="519353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852936"/>
            <a:ext cx="505243" cy="3024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230965"/>
            <a:ext cx="267819" cy="13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5392104" y="4036188"/>
            <a:ext cx="382261" cy="41891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65104"/>
            <a:ext cx="360040" cy="43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5" idx="1"/>
          </p:cNvCxnSpPr>
          <p:nvPr/>
        </p:nvCxnSpPr>
        <p:spPr>
          <a:xfrm>
            <a:off x="1560962" y="4453572"/>
            <a:ext cx="3011038" cy="15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00576" y="3749952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ST-434 </a:t>
            </a:r>
            <a:r>
              <a:rPr lang="nl-BE" sz="1200" dirty="0">
                <a:solidFill>
                  <a:prstClr val="black"/>
                </a:solidFill>
              </a:rPr>
              <a:t>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3878781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108"/>
          <p:cNvSpPr/>
          <p:nvPr/>
        </p:nvSpPr>
        <p:spPr>
          <a:xfrm>
            <a:off x="5774365" y="2852937"/>
            <a:ext cx="1129437" cy="756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5" idx="3"/>
            <a:endCxn id="137" idx="1"/>
          </p:cNvCxnSpPr>
          <p:nvPr/>
        </p:nvCxnSpPr>
        <p:spPr>
          <a:xfrm>
            <a:off x="5392104" y="4455102"/>
            <a:ext cx="388726" cy="122413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  <a:endCxn id="109" idx="1"/>
          </p:cNvCxnSpPr>
          <p:nvPr/>
        </p:nvCxnSpPr>
        <p:spPr>
          <a:xfrm flipV="1">
            <a:off x="5392104" y="3230965"/>
            <a:ext cx="382261" cy="122413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89467" y="2796168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5689467" y="3701735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5713061" y="524356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852936"/>
            <a:ext cx="505243" cy="3024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2852937"/>
            <a:ext cx="820104" cy="3204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i="1" dirty="0" smtClean="0">
                <a:solidFill>
                  <a:prstClr val="black"/>
                </a:solidFill>
              </a:rPr>
              <a:t>Analyzer</a:t>
            </a:r>
            <a:endParaRPr lang="nl-BE" sz="1200" i="1" dirty="0">
              <a:solidFill>
                <a:prstClr val="black"/>
              </a:solidFill>
            </a:endParaRPr>
          </a:p>
        </p:txBody>
      </p:sp>
      <p:cxnSp>
        <p:nvCxnSpPr>
          <p:cNvPr id="61" name="Elbow Connector 60"/>
          <p:cNvCxnSpPr>
            <a:stCxn id="15" idx="3"/>
          </p:cNvCxnSpPr>
          <p:nvPr/>
        </p:nvCxnSpPr>
        <p:spPr>
          <a:xfrm>
            <a:off x="5392104" y="4455102"/>
            <a:ext cx="1770997" cy="61206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10976" y="2813395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4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0053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467544" y="2557378"/>
            <a:ext cx="1368152" cy="154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97" name="Rectangle 196"/>
          <p:cNvSpPr/>
          <p:nvPr/>
        </p:nvSpPr>
        <p:spPr>
          <a:xfrm>
            <a:off x="586902" y="2701394"/>
            <a:ext cx="1129437" cy="6300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40886" y="2557378"/>
            <a:ext cx="1367739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BMX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48691" y="3421474"/>
            <a:ext cx="1368152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 SDK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59" name="Elbow Connector 58"/>
          <p:cNvCxnSpPr>
            <a:stCxn id="58" idx="1"/>
            <a:endCxn id="54" idx="3"/>
          </p:cNvCxnSpPr>
          <p:nvPr/>
        </p:nvCxnSpPr>
        <p:spPr>
          <a:xfrm rot="10800000" flipV="1">
            <a:off x="1835696" y="2899416"/>
            <a:ext cx="1005190" cy="432048"/>
          </a:xfrm>
          <a:prstGeom prst="bentConnector3">
            <a:avLst>
              <a:gd name="adj1" fmla="val 6721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7" idx="1"/>
            <a:endCxn id="54" idx="3"/>
          </p:cNvCxnSpPr>
          <p:nvPr/>
        </p:nvCxnSpPr>
        <p:spPr>
          <a:xfrm rot="10800000">
            <a:off x="1835697" y="3331464"/>
            <a:ext cx="1012995" cy="432048"/>
          </a:xfrm>
          <a:prstGeom prst="bentConnector3">
            <a:avLst>
              <a:gd name="adj1" fmla="val 6755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69722" y="2629386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2064786" y="3745940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cxnSp>
        <p:nvCxnSpPr>
          <p:cNvPr id="69" name="Elbow Connector 68"/>
          <p:cNvCxnSpPr>
            <a:stCxn id="57" idx="3"/>
            <a:endCxn id="58" idx="3"/>
          </p:cNvCxnSpPr>
          <p:nvPr/>
        </p:nvCxnSpPr>
        <p:spPr>
          <a:xfrm flipH="1" flipV="1">
            <a:off x="4208625" y="2899416"/>
            <a:ext cx="8218" cy="864096"/>
          </a:xfrm>
          <a:prstGeom prst="bentConnector3">
            <a:avLst>
              <a:gd name="adj1" fmla="val -278169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45986" y="3147929"/>
            <a:ext cx="702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«uses»</a:t>
            </a:r>
            <a:endParaRPr lang="en-GB" sz="1200" dirty="0"/>
          </a:p>
        </p:txBody>
      </p:sp>
      <p:cxnSp>
        <p:nvCxnSpPr>
          <p:cNvPr id="73" name="Elbow Connector 72"/>
          <p:cNvCxnSpPr/>
          <p:nvPr/>
        </p:nvCxnSpPr>
        <p:spPr>
          <a:xfrm rot="5400000" flipH="1" flipV="1">
            <a:off x="683567" y="3547490"/>
            <a:ext cx="432051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9592" y="3468941"/>
            <a:ext cx="93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«extends»</a:t>
            </a:r>
            <a:endParaRPr lang="en-GB" sz="1200" dirty="0"/>
          </a:p>
        </p:txBody>
      </p:sp>
      <p:sp>
        <p:nvSpPr>
          <p:cNvPr id="83" name="Rectangle 82"/>
          <p:cNvSpPr/>
          <p:nvPr/>
        </p:nvSpPr>
        <p:spPr>
          <a:xfrm>
            <a:off x="5868144" y="2556663"/>
            <a:ext cx="1367739" cy="349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uriparser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68144" y="3421474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Apache Xerces-C++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68144" y="3851920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Codesynthesis XSD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86" name="Elbow Connector 85"/>
          <p:cNvCxnSpPr>
            <a:stCxn id="58" idx="3"/>
            <a:endCxn id="83" idx="1"/>
          </p:cNvCxnSpPr>
          <p:nvPr/>
        </p:nvCxnSpPr>
        <p:spPr>
          <a:xfrm flipV="1">
            <a:off x="4208625" y="2731524"/>
            <a:ext cx="1659519" cy="16789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967507" y="3340058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950573" y="2486995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cxnSp>
        <p:nvCxnSpPr>
          <p:cNvPr id="103" name="Elbow Connector 102"/>
          <p:cNvCxnSpPr>
            <a:stCxn id="57" idx="3"/>
            <a:endCxn id="84" idx="1"/>
          </p:cNvCxnSpPr>
          <p:nvPr/>
        </p:nvCxnSpPr>
        <p:spPr>
          <a:xfrm flipV="1">
            <a:off x="4216843" y="3592493"/>
            <a:ext cx="1651301" cy="1710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980413" y="3996189"/>
            <a:ext cx="89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«depends»</a:t>
            </a:r>
            <a:endParaRPr lang="en-GB" sz="1200" dirty="0"/>
          </a:p>
        </p:txBody>
      </p:sp>
      <p:cxnSp>
        <p:nvCxnSpPr>
          <p:cNvPr id="110" name="Elbow Connector 109"/>
          <p:cNvCxnSpPr>
            <a:stCxn id="57" idx="3"/>
            <a:endCxn id="85" idx="1"/>
          </p:cNvCxnSpPr>
          <p:nvPr/>
        </p:nvCxnSpPr>
        <p:spPr>
          <a:xfrm>
            <a:off x="4216843" y="3763512"/>
            <a:ext cx="1651301" cy="2594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0053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4860032" y="3884439"/>
            <a:ext cx="1361319" cy="1488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BMX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47662" y="3884438"/>
            <a:ext cx="3312369" cy="1488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 SDK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55576" y="4051257"/>
            <a:ext cx="1367739" cy="349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uriparser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55576" y="4474164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Apache Xerces-C++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55576" y="4887162"/>
            <a:ext cx="1367739" cy="3420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Codesynthesis XSD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47663" y="5373216"/>
            <a:ext cx="4680520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libMXF++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685200" y="5517232"/>
            <a:ext cx="4405446" cy="486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libMXF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08899" y="4231136"/>
            <a:ext cx="807117" cy="1070071"/>
          </a:xfrm>
          <a:prstGeom prst="rect">
            <a:avLst/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ST-434</a:t>
            </a:r>
          </a:p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Analyzer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20761" y="4879508"/>
            <a:ext cx="1359151" cy="421700"/>
          </a:xfrm>
          <a:prstGeom prst="rect">
            <a:avLst/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CustomMetadata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15825" y="4231136"/>
            <a:ext cx="1364087" cy="608542"/>
          </a:xfrm>
          <a:prstGeom prst="rect">
            <a:avLst/>
          </a:prstGeom>
          <a:gradFill>
            <a:gsLst>
              <a:gs pos="0">
                <a:srgbClr val="FFC000"/>
              </a:gs>
              <a:gs pos="35000">
                <a:srgbClr val="FFC000"/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EBUCore Support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53196" y="4255445"/>
            <a:ext cx="434413" cy="1045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AS-11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625536" y="4255445"/>
            <a:ext cx="434413" cy="1045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AS-02</a:t>
            </a:r>
          </a:p>
        </p:txBody>
      </p:sp>
    </p:spTree>
    <p:extLst>
      <p:ext uri="{BB962C8B-B14F-4D97-AF65-F5344CB8AC3E}">
        <p14:creationId xmlns:p14="http://schemas.microsoft.com/office/powerpoint/2010/main" val="13839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00534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07" y="49188"/>
            <a:ext cx="8229600" cy="1143000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83" name="Rectangle 82"/>
          <p:cNvSpPr/>
          <p:nvPr/>
        </p:nvSpPr>
        <p:spPr>
          <a:xfrm>
            <a:off x="1467392" y="2351747"/>
            <a:ext cx="1941254" cy="5717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EBUCore Dictionary</a:t>
            </a:r>
          </a:p>
          <a:p>
            <a:pPr algn="ctr"/>
            <a:r>
              <a:rPr lang="nl-BE" sz="1200" i="1" dirty="0" smtClean="0">
                <a:solidFill>
                  <a:prstClr val="black"/>
                </a:solidFill>
              </a:rPr>
              <a:t>(ebucore_mxflib_dict.xml)</a:t>
            </a:r>
            <a:endParaRPr lang="nl-BE" sz="1200" i="1" dirty="0">
              <a:solidFill>
                <a:prstClr val="black"/>
              </a:solidFill>
            </a:endParaRPr>
          </a:p>
        </p:txBody>
      </p:sp>
      <p:cxnSp>
        <p:nvCxnSpPr>
          <p:cNvPr id="86" name="Elbow Connector 85"/>
          <p:cNvCxnSpPr>
            <a:stCxn id="83" idx="2"/>
            <a:endCxn id="32" idx="0"/>
          </p:cNvCxnSpPr>
          <p:nvPr/>
        </p:nvCxnSpPr>
        <p:spPr>
          <a:xfrm rot="16200000" flipH="1">
            <a:off x="2288133" y="3073383"/>
            <a:ext cx="299775" cy="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202435" y="2351747"/>
            <a:ext cx="1959759" cy="15189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nl-BE" sz="1200" dirty="0" smtClean="0">
                <a:solidFill>
                  <a:prstClr val="black"/>
                </a:solidFill>
              </a:rPr>
              <a:t>gen_ebucore_classes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67397" y="3223273"/>
            <a:ext cx="1941249" cy="6840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d</a:t>
            </a:r>
            <a:r>
              <a:rPr lang="nl-BE" sz="1200" dirty="0" smtClean="0">
                <a:solidFill>
                  <a:prstClr val="black"/>
                </a:solidFill>
              </a:rPr>
              <a:t>ictconvert</a:t>
            </a:r>
          </a:p>
          <a:p>
            <a:pPr algn="ctr"/>
            <a:r>
              <a:rPr lang="nl-BE" sz="1200" i="1" dirty="0" smtClean="0">
                <a:solidFill>
                  <a:prstClr val="black"/>
                </a:solidFill>
              </a:rPr>
              <a:t>(dictconvert.groovy &amp; declarereferences.groovy)</a:t>
            </a:r>
            <a:endParaRPr lang="nl-BE" sz="1200" i="1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05573" y="3318585"/>
            <a:ext cx="2432867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i="1" dirty="0">
                <a:solidFill>
                  <a:prstClr val="black"/>
                </a:solidFill>
              </a:rPr>
              <a:t>ebucore_extensions_data_model.</a:t>
            </a:r>
            <a:r>
              <a:rPr lang="nl-BE" sz="1200" dirty="0">
                <a:solidFill>
                  <a:prstClr val="black"/>
                </a:solidFill>
              </a:rPr>
              <a:t>h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905573" y="2414172"/>
            <a:ext cx="2421170" cy="4680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i="1" dirty="0">
                <a:solidFill>
                  <a:prstClr val="black"/>
                </a:solidFill>
              </a:rPr>
              <a:t>ebucore_declare_references.inc</a:t>
            </a:r>
            <a:endParaRPr lang="nl-BE" sz="1200" dirty="0">
              <a:solidFill>
                <a:prstClr val="black"/>
              </a:solidFill>
            </a:endParaRPr>
          </a:p>
        </p:txBody>
      </p:sp>
      <p:cxnSp>
        <p:nvCxnSpPr>
          <p:cNvPr id="62" name="Elbow Connector 61"/>
          <p:cNvCxnSpPr>
            <a:stCxn id="32" idx="3"/>
            <a:endCxn id="53" idx="1"/>
          </p:cNvCxnSpPr>
          <p:nvPr/>
        </p:nvCxnSpPr>
        <p:spPr>
          <a:xfrm flipV="1">
            <a:off x="3408646" y="3552611"/>
            <a:ext cx="496927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2" idx="3"/>
            <a:endCxn id="55" idx="1"/>
          </p:cNvCxnSpPr>
          <p:nvPr/>
        </p:nvCxnSpPr>
        <p:spPr>
          <a:xfrm flipV="1">
            <a:off x="3408646" y="2648198"/>
            <a:ext cx="496927" cy="9171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467392" y="4254689"/>
            <a:ext cx="5694801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 smtClean="0">
                <a:solidFill>
                  <a:prstClr val="black"/>
                </a:solidFill>
              </a:rPr>
              <a:t>EBU SDK</a:t>
            </a:r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74550" y="4398704"/>
            <a:ext cx="5256076" cy="6709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b="1" dirty="0" smtClean="0">
                <a:solidFill>
                  <a:prstClr val="black"/>
                </a:solidFill>
              </a:rPr>
              <a:t>EBUCoreProcessor\include\metadata\</a:t>
            </a:r>
          </a:p>
          <a:p>
            <a:pPr algn="ctr"/>
            <a:r>
              <a:rPr lang="nl-BE" sz="1200" b="1" dirty="0" smtClean="0">
                <a:solidFill>
                  <a:prstClr val="black"/>
                </a:solidFill>
              </a:rPr>
              <a:t>EBUCoreProcessor\src\metadata\</a:t>
            </a:r>
            <a:endParaRPr lang="nl-BE" sz="1200" b="1" dirty="0">
              <a:solidFill>
                <a:prstClr val="black"/>
              </a:solidFill>
            </a:endParaRPr>
          </a:p>
        </p:txBody>
      </p:sp>
      <p:cxnSp>
        <p:nvCxnSpPr>
          <p:cNvPr id="103" name="Elbow Connector 102"/>
          <p:cNvCxnSpPr>
            <a:stCxn id="53" idx="2"/>
            <a:endCxn id="87" idx="0"/>
          </p:cNvCxnSpPr>
          <p:nvPr/>
        </p:nvCxnSpPr>
        <p:spPr>
          <a:xfrm rot="5400000">
            <a:off x="4406265" y="3682961"/>
            <a:ext cx="612067" cy="81941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60" idx="3"/>
            <a:endCxn id="87" idx="3"/>
          </p:cNvCxnSpPr>
          <p:nvPr/>
        </p:nvCxnSpPr>
        <p:spPr>
          <a:xfrm flipH="1">
            <a:off x="6930626" y="3111206"/>
            <a:ext cx="231568" cy="1622982"/>
          </a:xfrm>
          <a:prstGeom prst="bentConnector3">
            <a:avLst>
              <a:gd name="adj1" fmla="val -18509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876256" y="378904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*.h</a:t>
            </a:r>
          </a:p>
          <a:p>
            <a:pPr algn="r"/>
            <a:r>
              <a:rPr lang="en-US" sz="1200" dirty="0" smtClean="0"/>
              <a:t>*.</a:t>
            </a:r>
            <a:r>
              <a:rPr lang="en-US" sz="1200" dirty="0" err="1" smtClean="0"/>
              <a:t>cpp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104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84759" y="4037471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3956" y="3935907"/>
            <a:ext cx="960386" cy="58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Video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84759" y="3182727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956" y="3106750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Compressed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Audio</a:t>
            </a:r>
            <a:br>
              <a:rPr lang="nl-BE" sz="1200" dirty="0">
                <a:solidFill>
                  <a:prstClr val="black"/>
                </a:solidFill>
              </a:rPr>
            </a:br>
            <a:r>
              <a:rPr lang="nl-BE" sz="1200" dirty="0">
                <a:solidFill>
                  <a:prstClr val="black"/>
                </a:solidFill>
              </a:rPr>
              <a:t>Samples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8565" y="2435441"/>
            <a:ext cx="5763795" cy="3801871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600" dirty="0">
                <a:solidFill>
                  <a:prstClr val="black"/>
                </a:solidFill>
              </a:rPr>
              <a:t>MXF SDK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39752" y="2780929"/>
            <a:ext cx="748096" cy="828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EBUCore </a:t>
            </a:r>
            <a:r>
              <a:rPr lang="nl-BE" sz="1000" i="1" dirty="0" smtClean="0">
                <a:solidFill>
                  <a:prstClr val="black"/>
                </a:solidFill>
              </a:rPr>
              <a:t>Parser/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39752" y="3789041"/>
            <a:ext cx="748096" cy="7754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Essence </a:t>
            </a:r>
            <a:r>
              <a:rPr lang="nl-BE" sz="1000" i="1" dirty="0" smtClean="0">
                <a:solidFill>
                  <a:prstClr val="black"/>
                </a:solidFill>
              </a:rPr>
              <a:t>Processor/</a:t>
            </a:r>
            <a:br>
              <a:rPr lang="nl-BE" sz="1000" i="1" dirty="0" smtClean="0">
                <a:solidFill>
                  <a:prstClr val="black"/>
                </a:solidFill>
              </a:rPr>
            </a:br>
            <a:r>
              <a:rPr lang="nl-BE" sz="1000" i="1" dirty="0" smtClean="0">
                <a:solidFill>
                  <a:prstClr val="black"/>
                </a:solidFill>
              </a:rPr>
              <a:t>Writer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2783228"/>
            <a:ext cx="1129437" cy="827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Schema-based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74365" y="3763405"/>
            <a:ext cx="1129436" cy="545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Structural Metadata</a:t>
            </a:r>
          </a:p>
        </p:txBody>
      </p:sp>
      <p:cxnSp>
        <p:nvCxnSpPr>
          <p:cNvPr id="24" name="Elbow Connector 23"/>
          <p:cNvCxnSpPr>
            <a:stCxn id="19" idx="3"/>
            <a:endCxn id="109" idx="1"/>
          </p:cNvCxnSpPr>
          <p:nvPr/>
        </p:nvCxnSpPr>
        <p:spPr>
          <a:xfrm flipV="1">
            <a:off x="4477301" y="3194961"/>
            <a:ext cx="1297064" cy="181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9" idx="3"/>
          </p:cNvCxnSpPr>
          <p:nvPr/>
        </p:nvCxnSpPr>
        <p:spPr>
          <a:xfrm>
            <a:off x="6903802" y="3194961"/>
            <a:ext cx="267819" cy="3732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9" idx="1"/>
          </p:cNvCxnSpPr>
          <p:nvPr/>
        </p:nvCxnSpPr>
        <p:spPr>
          <a:xfrm>
            <a:off x="3087848" y="3194962"/>
            <a:ext cx="260016" cy="181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20" idx="1"/>
          </p:cNvCxnSpPr>
          <p:nvPr/>
        </p:nvCxnSpPr>
        <p:spPr>
          <a:xfrm flipV="1">
            <a:off x="3087848" y="4036188"/>
            <a:ext cx="2686517" cy="140584"/>
          </a:xfrm>
          <a:prstGeom prst="bentConnector3">
            <a:avLst>
              <a:gd name="adj1" fmla="val 752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173" idx="2"/>
          </p:cNvCxnSpPr>
          <p:nvPr/>
        </p:nvCxnSpPr>
        <p:spPr>
          <a:xfrm>
            <a:off x="7668344" y="4329101"/>
            <a:ext cx="360040" cy="403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3" idx="3"/>
            <a:endCxn id="12" idx="1"/>
          </p:cNvCxnSpPr>
          <p:nvPr/>
        </p:nvCxnSpPr>
        <p:spPr>
          <a:xfrm>
            <a:off x="1560962" y="2908484"/>
            <a:ext cx="778790" cy="2864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69052" y="3964903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6439" y="3888926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949" y="3798005"/>
            <a:ext cx="960386" cy="5744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Essence</a:t>
            </a:r>
          </a:p>
        </p:txBody>
      </p:sp>
      <p:cxnSp>
        <p:nvCxnSpPr>
          <p:cNvPr id="42" name="Elbow Connector 41"/>
          <p:cNvCxnSpPr>
            <a:stCxn id="37" idx="3"/>
            <a:endCxn id="15" idx="1"/>
          </p:cNvCxnSpPr>
          <p:nvPr/>
        </p:nvCxnSpPr>
        <p:spPr>
          <a:xfrm>
            <a:off x="1646825" y="4176128"/>
            <a:ext cx="692927" cy="6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/>
          <p:cNvSpPr/>
          <p:nvPr/>
        </p:nvSpPr>
        <p:spPr>
          <a:xfrm>
            <a:off x="712601" y="4663434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21066" y="4756658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0576" y="2204864"/>
            <a:ext cx="960386" cy="14072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EBUCore Document</a:t>
            </a:r>
          </a:p>
        </p:txBody>
      </p:sp>
      <p:pic>
        <p:nvPicPr>
          <p:cNvPr id="6146" name="Picture 2" descr="C:\Users\dieter\Dropbox\LimecraftDocuments\presentaties\200px-XML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9" y="2333693"/>
            <a:ext cx="788659" cy="8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361" y="5014848"/>
            <a:ext cx="705551" cy="163956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>
            <a:off x="5774365" y="2780928"/>
            <a:ext cx="1129437" cy="8280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EBUCore object model</a:t>
            </a:r>
          </a:p>
        </p:txBody>
      </p:sp>
      <p:cxnSp>
        <p:nvCxnSpPr>
          <p:cNvPr id="118" name="Elbow Connector 117"/>
          <p:cNvCxnSpPr/>
          <p:nvPr/>
        </p:nvCxnSpPr>
        <p:spPr>
          <a:xfrm flipV="1">
            <a:off x="4477301" y="2998276"/>
            <a:ext cx="130352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flipV="1">
            <a:off x="4477300" y="3502332"/>
            <a:ext cx="129706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339752" y="5301209"/>
            <a:ext cx="748096" cy="75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&lt;&lt;Other metadata parsers&gt;&gt;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780830" y="5301208"/>
            <a:ext cx="1129436" cy="756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prstClr val="black"/>
                </a:solidFill>
              </a:rPr>
              <a:t>Other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KLV-based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metadata</a:t>
            </a:r>
          </a:p>
          <a:p>
            <a:pPr algn="ctr"/>
            <a:r>
              <a:rPr lang="nl-BE" sz="1200" dirty="0">
                <a:solidFill>
                  <a:prstClr val="black"/>
                </a:solidFill>
              </a:rPr>
              <a:t>object models</a:t>
            </a:r>
          </a:p>
        </p:txBody>
      </p:sp>
      <p:cxnSp>
        <p:nvCxnSpPr>
          <p:cNvPr id="147" name="Elbow Connector 146"/>
          <p:cNvCxnSpPr>
            <a:stCxn id="20" idx="3"/>
          </p:cNvCxnSpPr>
          <p:nvPr/>
        </p:nvCxnSpPr>
        <p:spPr>
          <a:xfrm flipV="1">
            <a:off x="6903801" y="4034656"/>
            <a:ext cx="269028" cy="15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7" idx="3"/>
          </p:cNvCxnSpPr>
          <p:nvPr/>
        </p:nvCxnSpPr>
        <p:spPr>
          <a:xfrm flipV="1">
            <a:off x="6910266" y="5677804"/>
            <a:ext cx="262563" cy="14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0" idx="3"/>
            <a:endCxn id="137" idx="1"/>
          </p:cNvCxnSpPr>
          <p:nvPr/>
        </p:nvCxnSpPr>
        <p:spPr>
          <a:xfrm flipV="1">
            <a:off x="3087848" y="5679237"/>
            <a:ext cx="269298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55" idx="4"/>
          </p:cNvCxnSpPr>
          <p:nvPr/>
        </p:nvCxnSpPr>
        <p:spPr>
          <a:xfrm flipV="1">
            <a:off x="1619672" y="5090831"/>
            <a:ext cx="5538366" cy="33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n 172"/>
          <p:cNvSpPr/>
          <p:nvPr/>
        </p:nvSpPr>
        <p:spPr>
          <a:xfrm>
            <a:off x="8028384" y="3941682"/>
            <a:ext cx="907071" cy="85547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136205" y="4050146"/>
            <a:ext cx="691430" cy="6902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600" dirty="0">
              <a:solidFill>
                <a:prstClr val="black"/>
              </a:solidFill>
            </a:endParaRPr>
          </a:p>
        </p:txBody>
      </p:sp>
      <p:pic>
        <p:nvPicPr>
          <p:cNvPr id="175" name="Picture 7" descr="mxf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4300" y="4308336"/>
            <a:ext cx="705551" cy="163956"/>
          </a:xfrm>
          <a:prstGeom prst="rect">
            <a:avLst/>
          </a:prstGeom>
          <a:noFill/>
        </p:spPr>
      </p:pic>
      <p:cxnSp>
        <p:nvCxnSpPr>
          <p:cNvPr id="180" name="Elbow Connector 179"/>
          <p:cNvCxnSpPr>
            <a:stCxn id="15" idx="3"/>
          </p:cNvCxnSpPr>
          <p:nvPr/>
        </p:nvCxnSpPr>
        <p:spPr>
          <a:xfrm>
            <a:off x="3087848" y="4176772"/>
            <a:ext cx="4070190" cy="3877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3347864" y="128496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XML Schema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3347864" y="2080268"/>
            <a:ext cx="1129436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XSD Code Generator</a:t>
            </a:r>
          </a:p>
        </p:txBody>
      </p:sp>
      <p:cxnSp>
        <p:nvCxnSpPr>
          <p:cNvPr id="202" name="Elbow Connector 201"/>
          <p:cNvCxnSpPr>
            <a:stCxn id="197" idx="2"/>
            <a:endCxn id="201" idx="0"/>
          </p:cNvCxnSpPr>
          <p:nvPr/>
        </p:nvCxnSpPr>
        <p:spPr>
          <a:xfrm rot="5400000">
            <a:off x="3784946" y="1952631"/>
            <a:ext cx="25527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201" idx="2"/>
            <a:endCxn id="19" idx="0"/>
          </p:cNvCxnSpPr>
          <p:nvPr/>
        </p:nvCxnSpPr>
        <p:spPr>
          <a:xfrm rot="16200000" flipH="1">
            <a:off x="3789817" y="2660462"/>
            <a:ext cx="24553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/>
          <p:cNvSpPr/>
          <p:nvPr/>
        </p:nvSpPr>
        <p:spPr>
          <a:xfrm>
            <a:off x="5774364" y="836712"/>
            <a:ext cx="1129437" cy="540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EBUCore</a:t>
            </a:r>
            <a:br>
              <a:rPr lang="nl-BE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200" dirty="0">
                <a:solidFill>
                  <a:schemeClr val="bg2">
                    <a:lumMod val="50000"/>
                  </a:schemeClr>
                </a:solidFill>
              </a:rPr>
              <a:t>KLV Dictionary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663995" y="2080268"/>
            <a:ext cx="1373715" cy="45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schemeClr val="bg2">
                    <a:lumMod val="50000"/>
                  </a:schemeClr>
                </a:solidFill>
              </a:rPr>
              <a:t>gen_ebucore_classes</a:t>
            </a:r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nl-BE" sz="10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l-BE" sz="1000" i="1" dirty="0">
                <a:solidFill>
                  <a:schemeClr val="bg2">
                    <a:lumMod val="50000"/>
                  </a:schemeClr>
                </a:solidFill>
              </a:rPr>
              <a:t>Code Generator</a:t>
            </a:r>
          </a:p>
        </p:txBody>
      </p:sp>
      <p:cxnSp>
        <p:nvCxnSpPr>
          <p:cNvPr id="216" name="Elbow Connector 215"/>
          <p:cNvCxnSpPr>
            <a:stCxn id="214" idx="2"/>
            <a:endCxn id="109" idx="0"/>
          </p:cNvCxnSpPr>
          <p:nvPr/>
        </p:nvCxnSpPr>
        <p:spPr>
          <a:xfrm rot="5400000">
            <a:off x="6223354" y="2653429"/>
            <a:ext cx="243230" cy="11769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212" idx="2"/>
            <a:endCxn id="65" idx="0"/>
          </p:cNvCxnSpPr>
          <p:nvPr/>
        </p:nvCxnSpPr>
        <p:spPr>
          <a:xfrm rot="16200000" flipH="1">
            <a:off x="6252291" y="1463535"/>
            <a:ext cx="180048" cy="646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16016" y="2780930"/>
            <a:ext cx="834932" cy="838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>
                <a:solidFill>
                  <a:prstClr val="black"/>
                </a:solidFill>
              </a:rPr>
              <a:t>Bi-directional mapping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048565" y="3707980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048565" y="4833412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048564" y="5246783"/>
            <a:ext cx="576379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79420" y="2716540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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4167004" y="2710365"/>
            <a:ext cx="42106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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5242932" y="2714537"/>
            <a:ext cx="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/>
              </a:rPr>
              <a:t>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6588292" y="270892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ym typeface="Wingdings"/>
              </a:rPr>
              <a:t>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163101" y="2780930"/>
            <a:ext cx="505243" cy="30963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prstClr val="black"/>
                </a:solidFill>
              </a:rPr>
              <a:t>(DE)MUX</a:t>
            </a:r>
            <a:endParaRPr lang="nl-BE" sz="1000" i="1" dirty="0">
              <a:solidFill>
                <a:prstClr val="black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339552" y="273010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ym typeface="Wingdings"/>
              </a:rPr>
              <a:t>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5780830" y="1556792"/>
            <a:ext cx="1129436" cy="3399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i="1" dirty="0" smtClean="0">
                <a:solidFill>
                  <a:schemeClr val="bg2">
                    <a:lumMod val="50000"/>
                  </a:schemeClr>
                </a:solidFill>
              </a:rPr>
              <a:t>dict_convert</a:t>
            </a:r>
            <a:endParaRPr lang="nl-BE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7" name="Elbow Connector 66"/>
          <p:cNvCxnSpPr>
            <a:stCxn id="65" idx="2"/>
            <a:endCxn id="214" idx="0"/>
          </p:cNvCxnSpPr>
          <p:nvPr/>
        </p:nvCxnSpPr>
        <p:spPr>
          <a:xfrm rot="16200000" flipH="1">
            <a:off x="6256446" y="1985861"/>
            <a:ext cx="183508" cy="530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197</Words>
  <Application>Microsoft Office PowerPoint</Application>
  <PresentationFormat>On-screen Show (4:3)</PresentationFormat>
  <Paragraphs>121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Presentation1</vt:lpstr>
      <vt:lpstr>PowerPoint Presentation</vt:lpstr>
      <vt:lpstr>PowerPoint Presentation</vt:lpstr>
      <vt:lpstr>Analyzer</vt:lpstr>
      <vt:lpstr>PowerPoint Presentation</vt:lpstr>
      <vt:lpstr>PowerPoint Presentation</vt:lpstr>
      <vt:lpstr>PowerPoint Presentation</vt:lpstr>
      <vt:lpstr>PowerPoint Presentation</vt:lpstr>
    </vt:vector>
  </TitlesOfParts>
  <Company>Limecraft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Dieter Van Rijsselbergen</dc:creator>
  <cp:lastModifiedBy>Dieter Van Rijsselbergen</cp:lastModifiedBy>
  <cp:revision>86</cp:revision>
  <dcterms:created xsi:type="dcterms:W3CDTF">2012-07-30T07:52:22Z</dcterms:created>
  <dcterms:modified xsi:type="dcterms:W3CDTF">2013-07-09T23:53:24Z</dcterms:modified>
</cp:coreProperties>
</file>