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3488760" y="4074480"/>
            <a:ext cx="1906560" cy="2111040"/>
          </a:xfrm>
          <a:prstGeom prst="rect">
            <a:avLst/>
          </a:prstGeom>
          <a:ln>
            <a:noFill/>
          </a:ln>
        </p:spPr>
      </p:pic>
      <p:pic>
        <p:nvPicPr>
          <p:cNvPr descr="" id="37" name="Image 3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3331440" y="691920"/>
            <a:ext cx="2186280" cy="1858320"/>
          </a:xfrm>
          <a:prstGeom prst="rect">
            <a:avLst/>
          </a:prstGeom>
          <a:ln>
            <a:noFill/>
          </a:ln>
        </p:spPr>
      </p:pic>
      <p:pic>
        <p:nvPicPr>
          <p:cNvPr descr="" id="38" name="Image 4"/>
          <p:cNvPicPr/>
          <p:nvPr/>
        </p:nvPicPr>
        <p:blipFill>
          <a:blip r:embed="rId3"/>
          <a:srcRect b="-2009663" l="2832692" r="0" t="2832692"/>
          <a:stretch>
            <a:fillRect/>
          </a:stretch>
        </p:blipFill>
        <p:spPr>
          <a:xfrm rot="10800000">
            <a:off x="3386520" y="4200480"/>
            <a:ext cx="2111040" cy="18824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634200" y="297720"/>
            <a:ext cx="158868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TOP VIEW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288960" y="6084000"/>
            <a:ext cx="224388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BOTTOM VIEW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1329120" y="3748680"/>
            <a:ext cx="1358280" cy="698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cc0000"/>
                </a:solidFill>
                <a:latin typeface="Calibri"/>
              </a:rPr>
              <a:t>LED D4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333333"/>
                </a:solidFill>
                <a:latin typeface="Calibri"/>
              </a:rPr>
              <a:t>LR VH9F-P2R1-1-Z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000">
                <a:solidFill>
                  <a:srgbClr val="cc0000"/>
                </a:solidFill>
                <a:latin typeface="Calibri"/>
              </a:rPr>
              <a:t>RED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Controlled by MCU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122520" y="3757320"/>
            <a:ext cx="182916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f6600"/>
                </a:solidFill>
                <a:latin typeface="Calibri"/>
              </a:rPr>
              <a:t>LED D1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333333"/>
                </a:solidFill>
                <a:latin typeface="Calibri"/>
              </a:rPr>
              <a:t>LA VH9F-Q1R2-24-Z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000">
                <a:solidFill>
                  <a:srgbClr val="ff6600"/>
                </a:solidFill>
                <a:latin typeface="Calibri"/>
              </a:rPr>
              <a:t>AMBER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USB charging indicator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(ON if USB power applied)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" name="Line 5"/>
          <p:cNvSpPr/>
          <p:nvPr/>
        </p:nvSpPr>
        <p:spPr>
          <a:xfrm>
            <a:off x="2052000" y="3864960"/>
            <a:ext cx="223524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44" name="Line 6"/>
          <p:cNvSpPr/>
          <p:nvPr/>
        </p:nvSpPr>
        <p:spPr>
          <a:xfrm>
            <a:off x="4287240" y="3864960"/>
            <a:ext cx="0" cy="3358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45" name="Line 7"/>
          <p:cNvSpPr/>
          <p:nvPr/>
        </p:nvSpPr>
        <p:spPr>
          <a:xfrm>
            <a:off x="4736160" y="3875040"/>
            <a:ext cx="133740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46" name="Line 8"/>
          <p:cNvSpPr/>
          <p:nvPr/>
        </p:nvSpPr>
        <p:spPr>
          <a:xfrm>
            <a:off x="4736160" y="3875040"/>
            <a:ext cx="0" cy="3016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47" name="CustomShape 9"/>
          <p:cNvSpPr/>
          <p:nvPr/>
        </p:nvSpPr>
        <p:spPr>
          <a:xfrm>
            <a:off x="880560" y="1670040"/>
            <a:ext cx="821880" cy="545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4586"/>
                </a:solidFill>
                <a:latin typeface="Calibri"/>
              </a:rPr>
              <a:t>STM32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4586"/>
                </a:solidFill>
                <a:latin typeface="Calibri"/>
              </a:rPr>
              <a:t>SWD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4586"/>
                </a:solidFill>
                <a:latin typeface="Calibri"/>
              </a:rPr>
              <a:t>interface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1852920" y="1593360"/>
            <a:ext cx="887760" cy="698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4586"/>
                </a:solidFill>
                <a:latin typeface="Calibri"/>
              </a:rPr>
              <a:t>#1: VCC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4586"/>
                </a:solidFill>
                <a:latin typeface="Calibri"/>
              </a:rPr>
              <a:t>#2: GND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4586"/>
                </a:solidFill>
                <a:latin typeface="Calibri"/>
              </a:rPr>
              <a:t>#3: SWCK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4586"/>
                </a:solidFill>
                <a:latin typeface="Calibri"/>
              </a:rPr>
              <a:t>#4: SWDIO</a:t>
            </a:r>
            <a:endParaRPr/>
          </a:p>
        </p:txBody>
      </p:sp>
      <p:sp>
        <p:nvSpPr>
          <p:cNvPr id="49" name="Line 11"/>
          <p:cNvSpPr/>
          <p:nvPr/>
        </p:nvSpPr>
        <p:spPr>
          <a:xfrm>
            <a:off x="3187800" y="1890720"/>
            <a:ext cx="36792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0" name="Line 12"/>
          <p:cNvSpPr/>
          <p:nvPr/>
        </p:nvSpPr>
        <p:spPr>
          <a:xfrm>
            <a:off x="3187800" y="1707840"/>
            <a:ext cx="0" cy="18288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1" name="Line 13"/>
          <p:cNvSpPr/>
          <p:nvPr/>
        </p:nvSpPr>
        <p:spPr>
          <a:xfrm>
            <a:off x="2692080" y="1707840"/>
            <a:ext cx="49572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2" name="Line 14"/>
          <p:cNvSpPr/>
          <p:nvPr/>
        </p:nvSpPr>
        <p:spPr>
          <a:xfrm>
            <a:off x="3068280" y="1982160"/>
            <a:ext cx="48744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3" name="Line 15"/>
          <p:cNvSpPr/>
          <p:nvPr/>
        </p:nvSpPr>
        <p:spPr>
          <a:xfrm>
            <a:off x="2930400" y="2083680"/>
            <a:ext cx="62532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4" name="Line 16"/>
          <p:cNvSpPr/>
          <p:nvPr/>
        </p:nvSpPr>
        <p:spPr>
          <a:xfrm>
            <a:off x="2692080" y="2167920"/>
            <a:ext cx="87408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5" name="Line 17"/>
          <p:cNvSpPr/>
          <p:nvPr/>
        </p:nvSpPr>
        <p:spPr>
          <a:xfrm>
            <a:off x="3066120" y="1870560"/>
            <a:ext cx="0" cy="11160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6" name="Line 18"/>
          <p:cNvSpPr/>
          <p:nvPr/>
        </p:nvSpPr>
        <p:spPr>
          <a:xfrm>
            <a:off x="2930400" y="2002320"/>
            <a:ext cx="0" cy="8136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7" name="Line 19"/>
          <p:cNvSpPr/>
          <p:nvPr/>
        </p:nvSpPr>
        <p:spPr>
          <a:xfrm>
            <a:off x="2692080" y="1870560"/>
            <a:ext cx="37404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8" name="Line 20"/>
          <p:cNvSpPr/>
          <p:nvPr/>
        </p:nvSpPr>
        <p:spPr>
          <a:xfrm>
            <a:off x="2692080" y="2002320"/>
            <a:ext cx="238320" cy="0"/>
          </a:xfrm>
          <a:prstGeom prst="line">
            <a:avLst/>
          </a:prstGeom>
          <a:ln w="3240">
            <a:solidFill>
              <a:srgbClr val="004586"/>
            </a:solidFill>
            <a:round/>
          </a:ln>
        </p:spPr>
      </p:sp>
      <p:sp>
        <p:nvSpPr>
          <p:cNvPr id="59" name="CustomShape 21"/>
          <p:cNvSpPr/>
          <p:nvPr/>
        </p:nvSpPr>
        <p:spPr>
          <a:xfrm>
            <a:off x="3555720" y="1789200"/>
            <a:ext cx="132480" cy="474840"/>
          </a:xfrm>
          <a:prstGeom prst="ellipse">
            <a:avLst/>
          </a:prstGeom>
          <a:noFill/>
          <a:ln w="9360">
            <a:solidFill>
              <a:srgbClr val="66ffff"/>
            </a:solidFill>
            <a:round/>
          </a:ln>
        </p:spPr>
      </p:sp>
      <p:sp>
        <p:nvSpPr>
          <p:cNvPr id="60" name="CustomShape 22"/>
          <p:cNvSpPr/>
          <p:nvPr/>
        </p:nvSpPr>
        <p:spPr>
          <a:xfrm>
            <a:off x="5855040" y="716040"/>
            <a:ext cx="2350440" cy="1764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9900"/>
                </a:solidFill>
                <a:latin typeface="Calibri"/>
              </a:rPr>
              <a:t>Extension Port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1: digital GPIO (PA6)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2: digital GPIO (PA4)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3: digital GPIO (PA3)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4: digital GPIO (PA2)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5: VCC_LDO (OFF or 3.3V)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6: digital GPIO (PA1)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7: digital GPIO (PA0)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8: GND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9: digital GPIO (PB8)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Position 10: digital GPIO (PB9)</a:t>
            </a:r>
            <a:endParaRPr/>
          </a:p>
        </p:txBody>
      </p:sp>
      <p:sp>
        <p:nvSpPr>
          <p:cNvPr id="61" name="Line 23"/>
          <p:cNvSpPr/>
          <p:nvPr/>
        </p:nvSpPr>
        <p:spPr>
          <a:xfrm flipV="1">
            <a:off x="5094000" y="976320"/>
            <a:ext cx="817920" cy="43704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2" name="Line 24"/>
          <p:cNvSpPr/>
          <p:nvPr/>
        </p:nvSpPr>
        <p:spPr>
          <a:xfrm flipV="1">
            <a:off x="5083560" y="1128600"/>
            <a:ext cx="830160" cy="38628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3" name="Line 25"/>
          <p:cNvSpPr/>
          <p:nvPr/>
        </p:nvSpPr>
        <p:spPr>
          <a:xfrm flipV="1">
            <a:off x="5083560" y="1270800"/>
            <a:ext cx="820080" cy="33552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4" name="Line 26"/>
          <p:cNvSpPr/>
          <p:nvPr/>
        </p:nvSpPr>
        <p:spPr>
          <a:xfrm flipV="1">
            <a:off x="5083560" y="1413360"/>
            <a:ext cx="830160" cy="29448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5" name="Line 27"/>
          <p:cNvSpPr/>
          <p:nvPr/>
        </p:nvSpPr>
        <p:spPr>
          <a:xfrm flipV="1">
            <a:off x="5094000" y="1575720"/>
            <a:ext cx="799560" cy="21348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6" name="Line 28"/>
          <p:cNvSpPr/>
          <p:nvPr/>
        </p:nvSpPr>
        <p:spPr>
          <a:xfrm flipV="1">
            <a:off x="5094000" y="1707840"/>
            <a:ext cx="807840" cy="17568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7" name="Line 29"/>
          <p:cNvSpPr/>
          <p:nvPr/>
        </p:nvSpPr>
        <p:spPr>
          <a:xfrm flipV="1">
            <a:off x="5094000" y="1870560"/>
            <a:ext cx="807840" cy="11160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8" name="Line 30"/>
          <p:cNvSpPr/>
          <p:nvPr/>
        </p:nvSpPr>
        <p:spPr>
          <a:xfrm flipV="1">
            <a:off x="5094000" y="2002320"/>
            <a:ext cx="807840" cy="8640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69" name="Line 31"/>
          <p:cNvSpPr/>
          <p:nvPr/>
        </p:nvSpPr>
        <p:spPr>
          <a:xfrm flipV="1">
            <a:off x="5083560" y="2167920"/>
            <a:ext cx="828360" cy="3060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70" name="Line 32"/>
          <p:cNvSpPr/>
          <p:nvPr/>
        </p:nvSpPr>
        <p:spPr>
          <a:xfrm>
            <a:off x="5083560" y="2320560"/>
            <a:ext cx="828360" cy="0"/>
          </a:xfrm>
          <a:prstGeom prst="line">
            <a:avLst/>
          </a:prstGeom>
          <a:ln w="3240">
            <a:solidFill>
              <a:srgbClr val="9bbb59"/>
            </a:solidFill>
            <a:round/>
          </a:ln>
        </p:spPr>
      </p:sp>
      <p:sp>
        <p:nvSpPr>
          <p:cNvPr id="71" name="Line 33"/>
          <p:cNvSpPr/>
          <p:nvPr/>
        </p:nvSpPr>
        <p:spPr>
          <a:xfrm>
            <a:off x="3288960" y="3537000"/>
            <a:ext cx="2271600" cy="0"/>
          </a:xfrm>
          <a:prstGeom prst="line">
            <a:avLst/>
          </a:prstGeom>
          <a:ln cap="rnd" w="36720">
            <a:solidFill>
              <a:srgbClr val="000000"/>
            </a:solidFill>
            <a:custDash>
              <a:ds d="1736160834000" sp="-1111909666000"/>
              <a:ds d="1736160834000" sp="-1111909666000"/>
              <a:ds d="1736160834000" sp="-1111909666000"/>
            </a:custDash>
            <a:round/>
          </a:ln>
        </p:spPr>
      </p:sp>
      <p:sp>
        <p:nvSpPr>
          <p:cNvPr id="72" name="CustomShape 34"/>
          <p:cNvSpPr/>
          <p:nvPr/>
        </p:nvSpPr>
        <p:spPr>
          <a:xfrm>
            <a:off x="1833480" y="2256840"/>
            <a:ext cx="96984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b2b2b2"/>
                </a:solidFill>
                <a:latin typeface="Calibri"/>
              </a:rPr>
              <a:t>#5: external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b2b2b2"/>
                </a:solidFill>
                <a:latin typeface="Calibri"/>
              </a:rPr>
              <a:t>ON/OFF</a:t>
            </a:r>
            <a:endParaRPr/>
          </a:p>
        </p:txBody>
      </p:sp>
      <p:sp>
        <p:nvSpPr>
          <p:cNvPr id="73" name="CustomShape 35"/>
          <p:cNvSpPr/>
          <p:nvPr/>
        </p:nvSpPr>
        <p:spPr>
          <a:xfrm>
            <a:off x="1076400" y="4883400"/>
            <a:ext cx="1556640" cy="284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STM32 SWD interface</a:t>
            </a:r>
            <a:endParaRPr/>
          </a:p>
        </p:txBody>
      </p:sp>
      <p:sp>
        <p:nvSpPr>
          <p:cNvPr id="74" name="Line 36"/>
          <p:cNvSpPr/>
          <p:nvPr/>
        </p:nvSpPr>
        <p:spPr>
          <a:xfrm>
            <a:off x="2569320" y="5017320"/>
            <a:ext cx="817200" cy="0"/>
          </a:xfrm>
          <a:prstGeom prst="line">
            <a:avLst/>
          </a:prstGeom>
          <a:ln w="3240">
            <a:solidFill>
              <a:srgbClr val="333333"/>
            </a:solidFill>
            <a:round/>
          </a:ln>
        </p:spPr>
      </p:sp>
      <p:sp>
        <p:nvSpPr>
          <p:cNvPr id="75" name="Line 37"/>
          <p:cNvSpPr/>
          <p:nvPr/>
        </p:nvSpPr>
        <p:spPr>
          <a:xfrm>
            <a:off x="3260160" y="2263320"/>
            <a:ext cx="367920" cy="0"/>
          </a:xfrm>
          <a:prstGeom prst="line">
            <a:avLst/>
          </a:prstGeom>
          <a:ln cap="rnd" w="3240">
            <a:solidFill>
              <a:srgbClr val="666666"/>
            </a:solidFill>
            <a:custDash>
              <a:ds d="197974208000" sp="35000"/>
              <a:ds d="197974208000" sp="35000"/>
            </a:custDash>
            <a:round/>
          </a:ln>
        </p:spPr>
      </p:sp>
      <p:sp>
        <p:nvSpPr>
          <p:cNvPr id="76" name="Line 38"/>
          <p:cNvSpPr/>
          <p:nvPr/>
        </p:nvSpPr>
        <p:spPr>
          <a:xfrm flipV="1">
            <a:off x="3260160" y="2263320"/>
            <a:ext cx="0" cy="148680"/>
          </a:xfrm>
          <a:prstGeom prst="line">
            <a:avLst/>
          </a:prstGeom>
          <a:ln cap="rnd" w="3240">
            <a:solidFill>
              <a:srgbClr val="666666"/>
            </a:solidFill>
            <a:custDash>
              <a:ds d="197974208000" sp="35000"/>
              <a:ds d="197974208000" sp="35000"/>
            </a:custDash>
            <a:round/>
          </a:ln>
        </p:spPr>
      </p:sp>
      <p:sp>
        <p:nvSpPr>
          <p:cNvPr id="77" name="Line 39"/>
          <p:cNvSpPr/>
          <p:nvPr/>
        </p:nvSpPr>
        <p:spPr>
          <a:xfrm>
            <a:off x="2764440" y="2412000"/>
            <a:ext cx="495720" cy="0"/>
          </a:xfrm>
          <a:prstGeom prst="line">
            <a:avLst/>
          </a:prstGeom>
          <a:ln cap="rnd" w="3240">
            <a:solidFill>
              <a:srgbClr val="666666"/>
            </a:solidFill>
            <a:custDash>
              <a:ds d="197974208000" sp="35000"/>
              <a:ds d="197974208000" sp="35000"/>
            </a:custDash>
            <a:round/>
          </a:ln>
        </p:spPr>
      </p:sp>
      <p:sp>
        <p:nvSpPr>
          <p:cNvPr id="78" name="CustomShape 40"/>
          <p:cNvSpPr/>
          <p:nvPr/>
        </p:nvSpPr>
        <p:spPr>
          <a:xfrm>
            <a:off x="5846760" y="2623320"/>
            <a:ext cx="155412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ON/OFF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Push-Button Switch</a:t>
            </a:r>
            <a:endParaRPr/>
          </a:p>
        </p:txBody>
      </p:sp>
      <p:sp>
        <p:nvSpPr>
          <p:cNvPr id="79" name="CustomShape 41"/>
          <p:cNvSpPr/>
          <p:nvPr/>
        </p:nvSpPr>
        <p:spPr>
          <a:xfrm>
            <a:off x="1835280" y="3034080"/>
            <a:ext cx="155412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General Purpose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Push-Button Switch</a:t>
            </a:r>
            <a:endParaRPr/>
          </a:p>
        </p:txBody>
      </p:sp>
      <p:sp>
        <p:nvSpPr>
          <p:cNvPr id="80" name="Line 42"/>
          <p:cNvSpPr/>
          <p:nvPr/>
        </p:nvSpPr>
        <p:spPr>
          <a:xfrm>
            <a:off x="4831560" y="2741760"/>
            <a:ext cx="1014120" cy="0"/>
          </a:xfrm>
          <a:prstGeom prst="line">
            <a:avLst/>
          </a:prstGeom>
          <a:ln w="6480">
            <a:solidFill>
              <a:srgbClr val="000080"/>
            </a:solidFill>
            <a:round/>
          </a:ln>
        </p:spPr>
      </p:sp>
      <p:sp>
        <p:nvSpPr>
          <p:cNvPr id="81" name="Line 43"/>
          <p:cNvSpPr/>
          <p:nvPr/>
        </p:nvSpPr>
        <p:spPr>
          <a:xfrm>
            <a:off x="4831560" y="2418480"/>
            <a:ext cx="360" cy="323280"/>
          </a:xfrm>
          <a:prstGeom prst="line">
            <a:avLst/>
          </a:prstGeom>
          <a:ln w="6480">
            <a:solidFill>
              <a:srgbClr val="000080"/>
            </a:solidFill>
            <a:round/>
          </a:ln>
        </p:spPr>
      </p:sp>
      <p:sp>
        <p:nvSpPr>
          <p:cNvPr id="82" name="Line 44"/>
          <p:cNvSpPr/>
          <p:nvPr/>
        </p:nvSpPr>
        <p:spPr>
          <a:xfrm>
            <a:off x="3247920" y="3137760"/>
            <a:ext cx="1014120" cy="0"/>
          </a:xfrm>
          <a:prstGeom prst="line">
            <a:avLst/>
          </a:prstGeom>
          <a:ln w="6480">
            <a:solidFill>
              <a:srgbClr val="000080"/>
            </a:solidFill>
            <a:round/>
          </a:ln>
        </p:spPr>
      </p:sp>
      <p:sp>
        <p:nvSpPr>
          <p:cNvPr id="83" name="Line 45"/>
          <p:cNvSpPr/>
          <p:nvPr/>
        </p:nvSpPr>
        <p:spPr>
          <a:xfrm>
            <a:off x="4255920" y="2382480"/>
            <a:ext cx="6120" cy="755280"/>
          </a:xfrm>
          <a:prstGeom prst="line">
            <a:avLst/>
          </a:prstGeom>
          <a:ln w="6480">
            <a:solidFill>
              <a:srgbClr val="000080"/>
            </a:solidFill>
            <a:round/>
          </a:ln>
        </p:spPr>
      </p:sp>
      <p:sp>
        <p:nvSpPr>
          <p:cNvPr id="84" name="Line 46"/>
          <p:cNvSpPr/>
          <p:nvPr/>
        </p:nvSpPr>
        <p:spPr>
          <a:xfrm>
            <a:off x="5497560" y="5516280"/>
            <a:ext cx="601920" cy="0"/>
          </a:xfrm>
          <a:prstGeom prst="line">
            <a:avLst/>
          </a:prstGeom>
          <a:ln>
            <a:solidFill>
              <a:srgbClr val="aea79f"/>
            </a:solidFill>
            <a:custDash>
              <a:ds d="197000" sp="197000"/>
            </a:custDash>
          </a:ln>
        </p:spPr>
      </p:sp>
      <p:sp>
        <p:nvSpPr>
          <p:cNvPr id="85" name="CustomShape 47"/>
          <p:cNvSpPr/>
          <p:nvPr/>
        </p:nvSpPr>
        <p:spPr>
          <a:xfrm>
            <a:off x="6134400" y="5395680"/>
            <a:ext cx="155484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 sz="800">
                <a:solidFill>
                  <a:srgbClr val="808080"/>
                </a:solidFill>
                <a:latin typeface="Calibri"/>
              </a:rPr>
              <a:t>Manual reset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800">
                <a:solidFill>
                  <a:srgbClr val="808080"/>
                </a:solidFill>
                <a:latin typeface="Calibri"/>
              </a:rPr>
              <a:t>push-button switch</a:t>
            </a:r>
            <a:endParaRPr/>
          </a:p>
        </p:txBody>
      </p:sp>
      <p:sp>
        <p:nvSpPr>
          <p:cNvPr id="86" name="Line 48"/>
          <p:cNvSpPr/>
          <p:nvPr/>
        </p:nvSpPr>
        <p:spPr>
          <a:xfrm>
            <a:off x="2569680" y="5662080"/>
            <a:ext cx="816840" cy="0"/>
          </a:xfrm>
          <a:prstGeom prst="line">
            <a:avLst/>
          </a:prstGeom>
          <a:ln w="3240">
            <a:solidFill>
              <a:srgbClr val="333333"/>
            </a:solidFill>
            <a:round/>
          </a:ln>
        </p:spPr>
      </p:sp>
      <p:sp>
        <p:nvSpPr>
          <p:cNvPr id="87" name="CustomShape 49"/>
          <p:cNvSpPr/>
          <p:nvPr/>
        </p:nvSpPr>
        <p:spPr>
          <a:xfrm>
            <a:off x="1076400" y="5531760"/>
            <a:ext cx="155736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BLE Module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333333"/>
                </a:solidFill>
                <a:latin typeface="Calibri"/>
              </a:rPr>
              <a:t>SWD interface</a:t>
            </a:r>
            <a:endParaRPr/>
          </a:p>
        </p:txBody>
      </p:sp>
      <p:sp>
        <p:nvSpPr>
          <p:cNvPr id="88" name="Line 50"/>
          <p:cNvSpPr/>
          <p:nvPr/>
        </p:nvSpPr>
        <p:spPr>
          <a:xfrm>
            <a:off x="4570560" y="3144960"/>
            <a:ext cx="12754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89" name="CustomShape 51"/>
          <p:cNvSpPr/>
          <p:nvPr/>
        </p:nvSpPr>
        <p:spPr>
          <a:xfrm>
            <a:off x="5831640" y="3034440"/>
            <a:ext cx="155412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Battery Connector</a:t>
            </a:r>
            <a:endParaRPr/>
          </a:p>
        </p:txBody>
      </p:sp>
      <p:sp>
        <p:nvSpPr>
          <p:cNvPr id="90" name="Line 52"/>
          <p:cNvSpPr/>
          <p:nvPr/>
        </p:nvSpPr>
        <p:spPr>
          <a:xfrm flipV="1">
            <a:off x="4570560" y="2367000"/>
            <a:ext cx="0" cy="77796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91" name="CustomShape 53"/>
          <p:cNvSpPr/>
          <p:nvPr/>
        </p:nvSpPr>
        <p:spPr>
          <a:xfrm>
            <a:off x="1829880" y="2670840"/>
            <a:ext cx="155412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USB Connector</a:t>
            </a:r>
            <a:endParaRPr/>
          </a:p>
        </p:txBody>
      </p:sp>
      <p:sp>
        <p:nvSpPr>
          <p:cNvPr id="92" name="Line 54"/>
          <p:cNvSpPr/>
          <p:nvPr/>
        </p:nvSpPr>
        <p:spPr>
          <a:xfrm>
            <a:off x="3295080" y="2804040"/>
            <a:ext cx="6022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93" name="Line 55"/>
          <p:cNvSpPr/>
          <p:nvPr/>
        </p:nvSpPr>
        <p:spPr>
          <a:xfrm>
            <a:off x="3897360" y="2417400"/>
            <a:ext cx="360" cy="3866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94" name="CustomShape 56"/>
          <p:cNvSpPr/>
          <p:nvPr/>
        </p:nvSpPr>
        <p:spPr>
          <a:xfrm>
            <a:off x="1830240" y="691200"/>
            <a:ext cx="155484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OLED Display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333333"/>
                </a:solidFill>
                <a:latin typeface="Calibri"/>
              </a:rPr>
              <a:t>Connector</a:t>
            </a:r>
            <a:endParaRPr/>
          </a:p>
        </p:txBody>
      </p:sp>
      <p:sp>
        <p:nvSpPr>
          <p:cNvPr id="95" name="Line 57"/>
          <p:cNvSpPr/>
          <p:nvPr/>
        </p:nvSpPr>
        <p:spPr>
          <a:xfrm flipV="1">
            <a:off x="2919600" y="860040"/>
            <a:ext cx="1373760" cy="576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96" name="Line 58"/>
          <p:cNvSpPr/>
          <p:nvPr/>
        </p:nvSpPr>
        <p:spPr>
          <a:xfrm>
            <a:off x="4293360" y="854280"/>
            <a:ext cx="0" cy="13212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