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KE KATHERINE ELIZABETH" initials="BKE" lastIdx="1" clrIdx="0">
    <p:extLst>
      <p:ext uri="{19B8F6BF-5375-455C-9EA6-DF929625EA0E}">
        <p15:presenceInfo xmlns:p15="http://schemas.microsoft.com/office/powerpoint/2012/main" userId="S::N199146@sarasotacountyschools.net::ff25cc89-3fee-4ffc-a1f7-acaafd857e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6"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scholarspace.manoa.hawaii.edu/bitstream/10125/10404/uhm_ms_3912_r.pdf" TargetMode="External"/><Relationship Id="rId7" Type="http://schemas.openxmlformats.org/officeDocument/2006/relationships/hyperlink" Target="https://www.publicgardens.org/file/46700/download?token=4PbQJleN" TargetMode="External"/><Relationship Id="rId2" Type="http://schemas.openxmlformats.org/officeDocument/2006/relationships/hyperlink" Target="https://www.iucnredlist.org/" TargetMode="External"/><Relationship Id="rId1" Type="http://schemas.openxmlformats.org/officeDocument/2006/relationships/hyperlink" Target="https://github.com/LiminalAegis/final_project_SM2021/tree/master/data" TargetMode="External"/><Relationship Id="rId6" Type="http://schemas.openxmlformats.org/officeDocument/2006/relationships/hyperlink" Target="https://dlnr.hawaii.gov/wildlife/files/2013/09/Fact-Sheet-Cyanea-pinnatifida.pdf" TargetMode="External"/><Relationship Id="rId5" Type="http://schemas.openxmlformats.org/officeDocument/2006/relationships/hyperlink" Target="https://digitalcommons.unl.edu/cgi/viewcontent.cgi?article=2548&amp;context=icwdm_usdanwrc" TargetMode="External"/><Relationship Id="rId4" Type="http://schemas.openxmlformats.org/officeDocument/2006/relationships/hyperlink" Target="https://ecos.fws.gov/docs/five_year_review/doc1131.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scholarspace.manoa.hawaii.edu/bitstream/10125/10404/uhm_ms_3912_r.pdf" TargetMode="External"/><Relationship Id="rId7" Type="http://schemas.openxmlformats.org/officeDocument/2006/relationships/hyperlink" Target="https://www.publicgardens.org/file/46700/download?token=4PbQJleN" TargetMode="External"/><Relationship Id="rId2" Type="http://schemas.openxmlformats.org/officeDocument/2006/relationships/hyperlink" Target="https://www.iucnredlist.org/" TargetMode="External"/><Relationship Id="rId1" Type="http://schemas.openxmlformats.org/officeDocument/2006/relationships/hyperlink" Target="https://github.com/LiminalAegis/final_project_SM2021/tree/master/data" TargetMode="External"/><Relationship Id="rId6" Type="http://schemas.openxmlformats.org/officeDocument/2006/relationships/hyperlink" Target="https://dlnr.hawaii.gov/wildlife/files/2013/09/Fact-Sheet-Cyanea-pinnatifida.pdf" TargetMode="External"/><Relationship Id="rId5" Type="http://schemas.openxmlformats.org/officeDocument/2006/relationships/hyperlink" Target="https://digitalcommons.unl.edu/cgi/viewcontent.cgi?article=2548&amp;context=icwdm_usdanwrc" TargetMode="External"/><Relationship Id="rId4" Type="http://schemas.openxmlformats.org/officeDocument/2006/relationships/hyperlink" Target="https://ecos.fws.gov/docs/five_year_review/doc1131.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B4519-D349-4280-ABD8-06F6631C859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F6422CB-03ED-4838-A08A-2FD10CF6BAF4}">
      <dgm:prSet/>
      <dgm:spPr/>
      <dgm:t>
        <a:bodyPr/>
        <a:lstStyle/>
        <a:p>
          <a:r>
            <a:rPr lang="en-US"/>
            <a:t>Link to dataset used (includes original source):</a:t>
          </a:r>
        </a:p>
      </dgm:t>
    </dgm:pt>
    <dgm:pt modelId="{A64BC693-0E9F-485D-812F-1D5C5193A06A}" type="parTrans" cxnId="{2EF887C5-D354-4B55-8EA9-4B8A2F378C9F}">
      <dgm:prSet/>
      <dgm:spPr/>
      <dgm:t>
        <a:bodyPr/>
        <a:lstStyle/>
        <a:p>
          <a:endParaRPr lang="en-US"/>
        </a:p>
      </dgm:t>
    </dgm:pt>
    <dgm:pt modelId="{F40E7B8C-C83E-43E2-9EBB-4299EF1E4CFF}" type="sibTrans" cxnId="{2EF887C5-D354-4B55-8EA9-4B8A2F378C9F}">
      <dgm:prSet/>
      <dgm:spPr/>
      <dgm:t>
        <a:bodyPr/>
        <a:lstStyle/>
        <a:p>
          <a:endParaRPr lang="en-US"/>
        </a:p>
      </dgm:t>
    </dgm:pt>
    <dgm:pt modelId="{1C3BE414-0E5A-42BA-8555-2CA4FE10EE47}">
      <dgm:prSet/>
      <dgm:spPr/>
      <dgm:t>
        <a:bodyPr/>
        <a:lstStyle/>
        <a:p>
          <a:r>
            <a:rPr lang="en-US">
              <a:hlinkClick xmlns:r="http://schemas.openxmlformats.org/officeDocument/2006/relationships" r:id="rId1"/>
            </a:rPr>
            <a:t>https://github.com/LiminalAegis/final_project_SM2021/tree/master/data</a:t>
          </a:r>
          <a:endParaRPr lang="en-US"/>
        </a:p>
      </dgm:t>
    </dgm:pt>
    <dgm:pt modelId="{E98E7CA2-81F8-48B7-B3F0-9AA21A348C9A}" type="parTrans" cxnId="{24C802FC-B63B-466D-A9E3-829AE02E67B6}">
      <dgm:prSet/>
      <dgm:spPr/>
      <dgm:t>
        <a:bodyPr/>
        <a:lstStyle/>
        <a:p>
          <a:endParaRPr lang="en-US"/>
        </a:p>
      </dgm:t>
    </dgm:pt>
    <dgm:pt modelId="{E6BDE1D0-44AD-4008-A260-AC0049D5BF6E}" type="sibTrans" cxnId="{24C802FC-B63B-466D-A9E3-829AE02E67B6}">
      <dgm:prSet/>
      <dgm:spPr/>
      <dgm:t>
        <a:bodyPr/>
        <a:lstStyle/>
        <a:p>
          <a:endParaRPr lang="en-US"/>
        </a:p>
      </dgm:t>
    </dgm:pt>
    <dgm:pt modelId="{1EC1DD2C-AF1B-4817-86E0-59F36303E205}">
      <dgm:prSet/>
      <dgm:spPr/>
      <dgm:t>
        <a:bodyPr/>
        <a:lstStyle/>
        <a:p>
          <a:r>
            <a:rPr lang="en-US"/>
            <a:t>ICUN: </a:t>
          </a:r>
          <a:r>
            <a:rPr lang="en-US">
              <a:hlinkClick xmlns:r="http://schemas.openxmlformats.org/officeDocument/2006/relationships" r:id="rId2"/>
            </a:rPr>
            <a:t>https://www.iucnredlist.org/</a:t>
          </a:r>
          <a:endParaRPr lang="en-US"/>
        </a:p>
      </dgm:t>
    </dgm:pt>
    <dgm:pt modelId="{6F0D8BB6-44FA-44E6-990E-AC47B74CB82E}" type="parTrans" cxnId="{4C5AB886-5AC3-4C20-8AC9-D07035F34753}">
      <dgm:prSet/>
      <dgm:spPr/>
      <dgm:t>
        <a:bodyPr/>
        <a:lstStyle/>
        <a:p>
          <a:endParaRPr lang="en-US"/>
        </a:p>
      </dgm:t>
    </dgm:pt>
    <dgm:pt modelId="{3735F335-E44B-4453-87B0-3C5DA1C003F6}" type="sibTrans" cxnId="{4C5AB886-5AC3-4C20-8AC9-D07035F34753}">
      <dgm:prSet/>
      <dgm:spPr/>
      <dgm:t>
        <a:bodyPr/>
        <a:lstStyle/>
        <a:p>
          <a:endParaRPr lang="en-US"/>
        </a:p>
      </dgm:t>
    </dgm:pt>
    <dgm:pt modelId="{DFA3DABC-C297-473E-B704-6C3E95996793}">
      <dgm:prSet/>
      <dgm:spPr/>
      <dgm:t>
        <a:bodyPr/>
        <a:lstStyle/>
        <a:p>
          <a:r>
            <a:rPr lang="en-US"/>
            <a:t>Christina Crooker </a:t>
          </a:r>
          <a:r>
            <a:rPr lang="en-US">
              <a:hlinkClick xmlns:r="http://schemas.openxmlformats.org/officeDocument/2006/relationships" r:id="rId3"/>
            </a:rPr>
            <a:t>https://scholarspace.manoa.hawaii.edu/bitstream/10125/10404/uhm_ms_3912_r.pdf</a:t>
          </a:r>
          <a:endParaRPr lang="en-US"/>
        </a:p>
      </dgm:t>
    </dgm:pt>
    <dgm:pt modelId="{9C67A681-BA42-4346-86D5-A2EB53F0E87F}" type="parTrans" cxnId="{888488B9-9FC2-44CA-B165-99F3F32AD61E}">
      <dgm:prSet/>
      <dgm:spPr/>
      <dgm:t>
        <a:bodyPr/>
        <a:lstStyle/>
        <a:p>
          <a:endParaRPr lang="en-US"/>
        </a:p>
      </dgm:t>
    </dgm:pt>
    <dgm:pt modelId="{0AB14B7B-9B26-4491-8087-86802DE16C1B}" type="sibTrans" cxnId="{888488B9-9FC2-44CA-B165-99F3F32AD61E}">
      <dgm:prSet/>
      <dgm:spPr/>
      <dgm:t>
        <a:bodyPr/>
        <a:lstStyle/>
        <a:p>
          <a:endParaRPr lang="en-US"/>
        </a:p>
      </dgm:t>
    </dgm:pt>
    <dgm:pt modelId="{4A03A815-7E86-4C36-81B7-A2568B91CFFA}">
      <dgm:prSet/>
      <dgm:spPr/>
      <dgm:t>
        <a:bodyPr/>
        <a:lstStyle/>
        <a:p>
          <a:r>
            <a:rPr lang="en-US"/>
            <a:t>FWS: </a:t>
          </a:r>
          <a:r>
            <a:rPr lang="en-US">
              <a:hlinkClick xmlns:r="http://schemas.openxmlformats.org/officeDocument/2006/relationships" r:id="rId4"/>
            </a:rPr>
            <a:t>https://ecos.fws.gov/docs/five_year_review/doc1131.pdf</a:t>
          </a:r>
          <a:endParaRPr lang="en-US"/>
        </a:p>
      </dgm:t>
    </dgm:pt>
    <dgm:pt modelId="{0D75CCEE-D98C-4980-B875-D78429327274}" type="parTrans" cxnId="{A10A8A54-C4F1-4506-8067-866D6F452E9D}">
      <dgm:prSet/>
      <dgm:spPr/>
      <dgm:t>
        <a:bodyPr/>
        <a:lstStyle/>
        <a:p>
          <a:endParaRPr lang="en-US"/>
        </a:p>
      </dgm:t>
    </dgm:pt>
    <dgm:pt modelId="{27CB74BB-2243-45E3-8080-9960545156F7}" type="sibTrans" cxnId="{A10A8A54-C4F1-4506-8067-866D6F452E9D}">
      <dgm:prSet/>
      <dgm:spPr/>
      <dgm:t>
        <a:bodyPr/>
        <a:lstStyle/>
        <a:p>
          <a:endParaRPr lang="en-US"/>
        </a:p>
      </dgm:t>
    </dgm:pt>
    <dgm:pt modelId="{4425888F-9D5F-46ED-8B92-52CA77D56385}">
      <dgm:prSet/>
      <dgm:spPr/>
      <dgm:t>
        <a:bodyPr/>
        <a:lstStyle/>
        <a:p>
          <a:r>
            <a:rPr lang="en-US"/>
            <a:t>UNL: </a:t>
          </a:r>
          <a:r>
            <a:rPr lang="en-US">
              <a:hlinkClick xmlns:r="http://schemas.openxmlformats.org/officeDocument/2006/relationships" r:id="rId5"/>
            </a:rPr>
            <a:t>https://digitalcommons.unl.edu/cgi/viewcontent.cgi?article=2548&amp;context=icwdm_usdanwrc</a:t>
          </a:r>
          <a:endParaRPr lang="en-US"/>
        </a:p>
      </dgm:t>
    </dgm:pt>
    <dgm:pt modelId="{AC911298-9601-4355-9D83-DCAC1D157C9F}" type="parTrans" cxnId="{B635F0D2-1034-4D41-AB02-67F90059762D}">
      <dgm:prSet/>
      <dgm:spPr/>
      <dgm:t>
        <a:bodyPr/>
        <a:lstStyle/>
        <a:p>
          <a:endParaRPr lang="en-US"/>
        </a:p>
      </dgm:t>
    </dgm:pt>
    <dgm:pt modelId="{6894ED4C-2BE7-4849-A482-3CD571CDE338}" type="sibTrans" cxnId="{B635F0D2-1034-4D41-AB02-67F90059762D}">
      <dgm:prSet/>
      <dgm:spPr/>
      <dgm:t>
        <a:bodyPr/>
        <a:lstStyle/>
        <a:p>
          <a:endParaRPr lang="en-US"/>
        </a:p>
      </dgm:t>
    </dgm:pt>
    <dgm:pt modelId="{D750B7CE-888B-41A1-9056-EE8849726E72}">
      <dgm:prSet/>
      <dgm:spPr/>
      <dgm:t>
        <a:bodyPr/>
        <a:lstStyle/>
        <a:p>
          <a:r>
            <a:rPr lang="en-US"/>
            <a:t>DLNR: </a:t>
          </a:r>
          <a:r>
            <a:rPr lang="en-US">
              <a:hlinkClick xmlns:r="http://schemas.openxmlformats.org/officeDocument/2006/relationships" r:id="rId6"/>
            </a:rPr>
            <a:t>https://dlnr.hawaii.gov/wildlife/files/2013/09/Fact-Sheet-Cyanea-pinnatifida.pdf</a:t>
          </a:r>
          <a:endParaRPr lang="en-US"/>
        </a:p>
      </dgm:t>
    </dgm:pt>
    <dgm:pt modelId="{61D613CC-8BAD-4690-9B74-CA5AFC7F7526}" type="parTrans" cxnId="{D3F7C1BD-65B3-4226-85D7-0261714D9E14}">
      <dgm:prSet/>
      <dgm:spPr/>
      <dgm:t>
        <a:bodyPr/>
        <a:lstStyle/>
        <a:p>
          <a:endParaRPr lang="en-US"/>
        </a:p>
      </dgm:t>
    </dgm:pt>
    <dgm:pt modelId="{AF59E283-66FC-4E96-8C4C-8150D93D9B3F}" type="sibTrans" cxnId="{D3F7C1BD-65B3-4226-85D7-0261714D9E14}">
      <dgm:prSet/>
      <dgm:spPr/>
      <dgm:t>
        <a:bodyPr/>
        <a:lstStyle/>
        <a:p>
          <a:endParaRPr lang="en-US"/>
        </a:p>
      </dgm:t>
    </dgm:pt>
    <dgm:pt modelId="{EE6A7ECE-D5B8-44A8-B4A6-5D41A0BC63ED}">
      <dgm:prSet/>
      <dgm:spPr/>
      <dgm:t>
        <a:bodyPr/>
        <a:lstStyle/>
        <a:p>
          <a:r>
            <a:rPr lang="en-US"/>
            <a:t>DOI: </a:t>
          </a:r>
          <a:r>
            <a:rPr lang="en-US">
              <a:hlinkClick xmlns:r="http://schemas.openxmlformats.org/officeDocument/2006/relationships" r:id="rId7"/>
            </a:rPr>
            <a:t>https://www.publicgardens.org/file/46700/download?token=4PbQJleN</a:t>
          </a:r>
          <a:endParaRPr lang="en-US"/>
        </a:p>
      </dgm:t>
    </dgm:pt>
    <dgm:pt modelId="{59F2A520-D3E9-46C9-BD54-3D0060306E1A}" type="parTrans" cxnId="{609B6474-6953-4420-95CD-72E28850BC48}">
      <dgm:prSet/>
      <dgm:spPr/>
      <dgm:t>
        <a:bodyPr/>
        <a:lstStyle/>
        <a:p>
          <a:endParaRPr lang="en-US"/>
        </a:p>
      </dgm:t>
    </dgm:pt>
    <dgm:pt modelId="{353B83D0-C3FF-40F7-A706-518AD672F55D}" type="sibTrans" cxnId="{609B6474-6953-4420-95CD-72E28850BC48}">
      <dgm:prSet/>
      <dgm:spPr/>
      <dgm:t>
        <a:bodyPr/>
        <a:lstStyle/>
        <a:p>
          <a:endParaRPr lang="en-US"/>
        </a:p>
      </dgm:t>
    </dgm:pt>
    <dgm:pt modelId="{8692BDC6-1CC1-4DC6-943D-80CA69506860}" type="pres">
      <dgm:prSet presAssocID="{9A0B4519-D349-4280-ABD8-06F6631C8590}" presName="vert0" presStyleCnt="0">
        <dgm:presLayoutVars>
          <dgm:dir/>
          <dgm:animOne val="branch"/>
          <dgm:animLvl val="lvl"/>
        </dgm:presLayoutVars>
      </dgm:prSet>
      <dgm:spPr/>
    </dgm:pt>
    <dgm:pt modelId="{D2335AB2-D55E-4B93-A93D-A982A156802C}" type="pres">
      <dgm:prSet presAssocID="{4F6422CB-03ED-4838-A08A-2FD10CF6BAF4}" presName="thickLine" presStyleLbl="alignNode1" presStyleIdx="0" presStyleCnt="8"/>
      <dgm:spPr/>
    </dgm:pt>
    <dgm:pt modelId="{589E7FE1-C18B-4D22-813C-810E9508B6AA}" type="pres">
      <dgm:prSet presAssocID="{4F6422CB-03ED-4838-A08A-2FD10CF6BAF4}" presName="horz1" presStyleCnt="0"/>
      <dgm:spPr/>
    </dgm:pt>
    <dgm:pt modelId="{A9BCE679-1F0D-4F8B-823E-CB7BF0ECA252}" type="pres">
      <dgm:prSet presAssocID="{4F6422CB-03ED-4838-A08A-2FD10CF6BAF4}" presName="tx1" presStyleLbl="revTx" presStyleIdx="0" presStyleCnt="8"/>
      <dgm:spPr/>
    </dgm:pt>
    <dgm:pt modelId="{7DB5C718-8AA1-446A-85A9-D4CA737BE463}" type="pres">
      <dgm:prSet presAssocID="{4F6422CB-03ED-4838-A08A-2FD10CF6BAF4}" presName="vert1" presStyleCnt="0"/>
      <dgm:spPr/>
    </dgm:pt>
    <dgm:pt modelId="{0F97456D-6541-4345-866C-600444296276}" type="pres">
      <dgm:prSet presAssocID="{1C3BE414-0E5A-42BA-8555-2CA4FE10EE47}" presName="thickLine" presStyleLbl="alignNode1" presStyleIdx="1" presStyleCnt="8"/>
      <dgm:spPr/>
    </dgm:pt>
    <dgm:pt modelId="{5DC27D6A-FC77-4A60-A13F-82EE9B8C0C4E}" type="pres">
      <dgm:prSet presAssocID="{1C3BE414-0E5A-42BA-8555-2CA4FE10EE47}" presName="horz1" presStyleCnt="0"/>
      <dgm:spPr/>
    </dgm:pt>
    <dgm:pt modelId="{3CBC16B9-DEC4-4100-A3D8-E68627069AC4}" type="pres">
      <dgm:prSet presAssocID="{1C3BE414-0E5A-42BA-8555-2CA4FE10EE47}" presName="tx1" presStyleLbl="revTx" presStyleIdx="1" presStyleCnt="8"/>
      <dgm:spPr/>
    </dgm:pt>
    <dgm:pt modelId="{88F45AA4-EB20-4A10-A6AB-BC2843FA0475}" type="pres">
      <dgm:prSet presAssocID="{1C3BE414-0E5A-42BA-8555-2CA4FE10EE47}" presName="vert1" presStyleCnt="0"/>
      <dgm:spPr/>
    </dgm:pt>
    <dgm:pt modelId="{187F045A-8D19-4C4F-A394-CA5A1AA02114}" type="pres">
      <dgm:prSet presAssocID="{1EC1DD2C-AF1B-4817-86E0-59F36303E205}" presName="thickLine" presStyleLbl="alignNode1" presStyleIdx="2" presStyleCnt="8"/>
      <dgm:spPr/>
    </dgm:pt>
    <dgm:pt modelId="{F6312096-15F3-49DE-A4A7-C69EECFBE967}" type="pres">
      <dgm:prSet presAssocID="{1EC1DD2C-AF1B-4817-86E0-59F36303E205}" presName="horz1" presStyleCnt="0"/>
      <dgm:spPr/>
    </dgm:pt>
    <dgm:pt modelId="{BB875011-255E-4231-9C77-384CC004BF3B}" type="pres">
      <dgm:prSet presAssocID="{1EC1DD2C-AF1B-4817-86E0-59F36303E205}" presName="tx1" presStyleLbl="revTx" presStyleIdx="2" presStyleCnt="8"/>
      <dgm:spPr/>
    </dgm:pt>
    <dgm:pt modelId="{C6943BD6-2B82-4653-BA37-9ECF72CB6F24}" type="pres">
      <dgm:prSet presAssocID="{1EC1DD2C-AF1B-4817-86E0-59F36303E205}" presName="vert1" presStyleCnt="0"/>
      <dgm:spPr/>
    </dgm:pt>
    <dgm:pt modelId="{281BA633-0EB9-41B2-9C40-B305FF8A4F8F}" type="pres">
      <dgm:prSet presAssocID="{DFA3DABC-C297-473E-B704-6C3E95996793}" presName="thickLine" presStyleLbl="alignNode1" presStyleIdx="3" presStyleCnt="8"/>
      <dgm:spPr/>
    </dgm:pt>
    <dgm:pt modelId="{CB19C11F-B089-4C2C-989A-80F47F6D7F8E}" type="pres">
      <dgm:prSet presAssocID="{DFA3DABC-C297-473E-B704-6C3E95996793}" presName="horz1" presStyleCnt="0"/>
      <dgm:spPr/>
    </dgm:pt>
    <dgm:pt modelId="{CE826154-BC93-4549-BC6E-46C8A3389A29}" type="pres">
      <dgm:prSet presAssocID="{DFA3DABC-C297-473E-B704-6C3E95996793}" presName="tx1" presStyleLbl="revTx" presStyleIdx="3" presStyleCnt="8"/>
      <dgm:spPr/>
    </dgm:pt>
    <dgm:pt modelId="{F093AD0F-C970-4ADB-8FDB-F7E45DDB4E18}" type="pres">
      <dgm:prSet presAssocID="{DFA3DABC-C297-473E-B704-6C3E95996793}" presName="vert1" presStyleCnt="0"/>
      <dgm:spPr/>
    </dgm:pt>
    <dgm:pt modelId="{88D7A5C8-F8F1-4E7F-B70A-8630FE560861}" type="pres">
      <dgm:prSet presAssocID="{4A03A815-7E86-4C36-81B7-A2568B91CFFA}" presName="thickLine" presStyleLbl="alignNode1" presStyleIdx="4" presStyleCnt="8"/>
      <dgm:spPr/>
    </dgm:pt>
    <dgm:pt modelId="{D0236482-2D73-4A48-BD39-6A3240367B0C}" type="pres">
      <dgm:prSet presAssocID="{4A03A815-7E86-4C36-81B7-A2568B91CFFA}" presName="horz1" presStyleCnt="0"/>
      <dgm:spPr/>
    </dgm:pt>
    <dgm:pt modelId="{99D5143D-6F6D-4EB5-8EDD-1AB418ADCBA6}" type="pres">
      <dgm:prSet presAssocID="{4A03A815-7E86-4C36-81B7-A2568B91CFFA}" presName="tx1" presStyleLbl="revTx" presStyleIdx="4" presStyleCnt="8"/>
      <dgm:spPr/>
    </dgm:pt>
    <dgm:pt modelId="{4DBB5172-1C90-42FB-8207-C63072FB9ECD}" type="pres">
      <dgm:prSet presAssocID="{4A03A815-7E86-4C36-81B7-A2568B91CFFA}" presName="vert1" presStyleCnt="0"/>
      <dgm:spPr/>
    </dgm:pt>
    <dgm:pt modelId="{9A28FDAC-061F-4DDC-9DA8-7C1A637FF03F}" type="pres">
      <dgm:prSet presAssocID="{4425888F-9D5F-46ED-8B92-52CA77D56385}" presName="thickLine" presStyleLbl="alignNode1" presStyleIdx="5" presStyleCnt="8"/>
      <dgm:spPr/>
    </dgm:pt>
    <dgm:pt modelId="{9827B9FF-AA63-4146-90B8-CCE39B6BF70B}" type="pres">
      <dgm:prSet presAssocID="{4425888F-9D5F-46ED-8B92-52CA77D56385}" presName="horz1" presStyleCnt="0"/>
      <dgm:spPr/>
    </dgm:pt>
    <dgm:pt modelId="{32354A33-70B7-49F3-AEB4-B5259DC3CE30}" type="pres">
      <dgm:prSet presAssocID="{4425888F-9D5F-46ED-8B92-52CA77D56385}" presName="tx1" presStyleLbl="revTx" presStyleIdx="5" presStyleCnt="8"/>
      <dgm:spPr/>
    </dgm:pt>
    <dgm:pt modelId="{B0A98883-50DC-40EC-ACC6-6E01B211FB0D}" type="pres">
      <dgm:prSet presAssocID="{4425888F-9D5F-46ED-8B92-52CA77D56385}" presName="vert1" presStyleCnt="0"/>
      <dgm:spPr/>
    </dgm:pt>
    <dgm:pt modelId="{C30CD322-F1BF-44A5-8BA9-86B53920A758}" type="pres">
      <dgm:prSet presAssocID="{D750B7CE-888B-41A1-9056-EE8849726E72}" presName="thickLine" presStyleLbl="alignNode1" presStyleIdx="6" presStyleCnt="8"/>
      <dgm:spPr/>
    </dgm:pt>
    <dgm:pt modelId="{391EBC3F-B2FA-4301-9B51-5786B2560B6C}" type="pres">
      <dgm:prSet presAssocID="{D750B7CE-888B-41A1-9056-EE8849726E72}" presName="horz1" presStyleCnt="0"/>
      <dgm:spPr/>
    </dgm:pt>
    <dgm:pt modelId="{BB97D226-F060-4B24-932B-AA1F2CD7D8D8}" type="pres">
      <dgm:prSet presAssocID="{D750B7CE-888B-41A1-9056-EE8849726E72}" presName="tx1" presStyleLbl="revTx" presStyleIdx="6" presStyleCnt="8"/>
      <dgm:spPr/>
    </dgm:pt>
    <dgm:pt modelId="{27F8BE3B-FE32-4155-93F4-577652B6E89E}" type="pres">
      <dgm:prSet presAssocID="{D750B7CE-888B-41A1-9056-EE8849726E72}" presName="vert1" presStyleCnt="0"/>
      <dgm:spPr/>
    </dgm:pt>
    <dgm:pt modelId="{1FCB30A2-767F-4B81-8F83-4FB5F76D8475}" type="pres">
      <dgm:prSet presAssocID="{EE6A7ECE-D5B8-44A8-B4A6-5D41A0BC63ED}" presName="thickLine" presStyleLbl="alignNode1" presStyleIdx="7" presStyleCnt="8"/>
      <dgm:spPr/>
    </dgm:pt>
    <dgm:pt modelId="{4B0A9A26-2A7D-41D5-8001-B6896051D40F}" type="pres">
      <dgm:prSet presAssocID="{EE6A7ECE-D5B8-44A8-B4A6-5D41A0BC63ED}" presName="horz1" presStyleCnt="0"/>
      <dgm:spPr/>
    </dgm:pt>
    <dgm:pt modelId="{DECA05FE-AEF4-4942-A088-14BBEE4BFFEA}" type="pres">
      <dgm:prSet presAssocID="{EE6A7ECE-D5B8-44A8-B4A6-5D41A0BC63ED}" presName="tx1" presStyleLbl="revTx" presStyleIdx="7" presStyleCnt="8"/>
      <dgm:spPr/>
    </dgm:pt>
    <dgm:pt modelId="{C94AC5D4-1B90-42FF-AFFD-B99CEB13E5EE}" type="pres">
      <dgm:prSet presAssocID="{EE6A7ECE-D5B8-44A8-B4A6-5D41A0BC63ED}" presName="vert1" presStyleCnt="0"/>
      <dgm:spPr/>
    </dgm:pt>
  </dgm:ptLst>
  <dgm:cxnLst>
    <dgm:cxn modelId="{DF10CF04-D69C-4909-9F91-22CF820C3348}" type="presOf" srcId="{4425888F-9D5F-46ED-8B92-52CA77D56385}" destId="{32354A33-70B7-49F3-AEB4-B5259DC3CE30}" srcOrd="0" destOrd="0" presId="urn:microsoft.com/office/officeart/2008/layout/LinedList"/>
    <dgm:cxn modelId="{1904E40B-C274-436B-84EA-C7917EDFDB3A}" type="presOf" srcId="{1C3BE414-0E5A-42BA-8555-2CA4FE10EE47}" destId="{3CBC16B9-DEC4-4100-A3D8-E68627069AC4}" srcOrd="0" destOrd="0" presId="urn:microsoft.com/office/officeart/2008/layout/LinedList"/>
    <dgm:cxn modelId="{CA48BE33-5B52-4DB4-9202-9E6536F2D0EA}" type="presOf" srcId="{9A0B4519-D349-4280-ABD8-06F6631C8590}" destId="{8692BDC6-1CC1-4DC6-943D-80CA69506860}" srcOrd="0" destOrd="0" presId="urn:microsoft.com/office/officeart/2008/layout/LinedList"/>
    <dgm:cxn modelId="{371EB237-B099-471C-A0A6-2C56A9F70622}" type="presOf" srcId="{D750B7CE-888B-41A1-9056-EE8849726E72}" destId="{BB97D226-F060-4B24-932B-AA1F2CD7D8D8}" srcOrd="0" destOrd="0" presId="urn:microsoft.com/office/officeart/2008/layout/LinedList"/>
    <dgm:cxn modelId="{35624842-04E2-43A5-9FF2-78E69594BAF0}" type="presOf" srcId="{DFA3DABC-C297-473E-B704-6C3E95996793}" destId="{CE826154-BC93-4549-BC6E-46C8A3389A29}" srcOrd="0" destOrd="0" presId="urn:microsoft.com/office/officeart/2008/layout/LinedList"/>
    <dgm:cxn modelId="{5DA3A166-3E08-46CE-AAA7-71E73737D0F6}" type="presOf" srcId="{EE6A7ECE-D5B8-44A8-B4A6-5D41A0BC63ED}" destId="{DECA05FE-AEF4-4942-A088-14BBEE4BFFEA}" srcOrd="0" destOrd="0" presId="urn:microsoft.com/office/officeart/2008/layout/LinedList"/>
    <dgm:cxn modelId="{609B6474-6953-4420-95CD-72E28850BC48}" srcId="{9A0B4519-D349-4280-ABD8-06F6631C8590}" destId="{EE6A7ECE-D5B8-44A8-B4A6-5D41A0BC63ED}" srcOrd="7" destOrd="0" parTransId="{59F2A520-D3E9-46C9-BD54-3D0060306E1A}" sibTransId="{353B83D0-C3FF-40F7-A706-518AD672F55D}"/>
    <dgm:cxn modelId="{A10A8A54-C4F1-4506-8067-866D6F452E9D}" srcId="{9A0B4519-D349-4280-ABD8-06F6631C8590}" destId="{4A03A815-7E86-4C36-81B7-A2568B91CFFA}" srcOrd="4" destOrd="0" parTransId="{0D75CCEE-D98C-4980-B875-D78429327274}" sibTransId="{27CB74BB-2243-45E3-8080-9960545156F7}"/>
    <dgm:cxn modelId="{D5C89474-3B89-429D-BBC6-753A70D750E8}" type="presOf" srcId="{4A03A815-7E86-4C36-81B7-A2568B91CFFA}" destId="{99D5143D-6F6D-4EB5-8EDD-1AB418ADCBA6}" srcOrd="0" destOrd="0" presId="urn:microsoft.com/office/officeart/2008/layout/LinedList"/>
    <dgm:cxn modelId="{39282581-81BE-48AD-B628-ADCF5C42069A}" type="presOf" srcId="{1EC1DD2C-AF1B-4817-86E0-59F36303E205}" destId="{BB875011-255E-4231-9C77-384CC004BF3B}" srcOrd="0" destOrd="0" presId="urn:microsoft.com/office/officeart/2008/layout/LinedList"/>
    <dgm:cxn modelId="{4C5AB886-5AC3-4C20-8AC9-D07035F34753}" srcId="{9A0B4519-D349-4280-ABD8-06F6631C8590}" destId="{1EC1DD2C-AF1B-4817-86E0-59F36303E205}" srcOrd="2" destOrd="0" parTransId="{6F0D8BB6-44FA-44E6-990E-AC47B74CB82E}" sibTransId="{3735F335-E44B-4453-87B0-3C5DA1C003F6}"/>
    <dgm:cxn modelId="{888488B9-9FC2-44CA-B165-99F3F32AD61E}" srcId="{9A0B4519-D349-4280-ABD8-06F6631C8590}" destId="{DFA3DABC-C297-473E-B704-6C3E95996793}" srcOrd="3" destOrd="0" parTransId="{9C67A681-BA42-4346-86D5-A2EB53F0E87F}" sibTransId="{0AB14B7B-9B26-4491-8087-86802DE16C1B}"/>
    <dgm:cxn modelId="{D3F7C1BD-65B3-4226-85D7-0261714D9E14}" srcId="{9A0B4519-D349-4280-ABD8-06F6631C8590}" destId="{D750B7CE-888B-41A1-9056-EE8849726E72}" srcOrd="6" destOrd="0" parTransId="{61D613CC-8BAD-4690-9B74-CA5AFC7F7526}" sibTransId="{AF59E283-66FC-4E96-8C4C-8150D93D9B3F}"/>
    <dgm:cxn modelId="{2EF887C5-D354-4B55-8EA9-4B8A2F378C9F}" srcId="{9A0B4519-D349-4280-ABD8-06F6631C8590}" destId="{4F6422CB-03ED-4838-A08A-2FD10CF6BAF4}" srcOrd="0" destOrd="0" parTransId="{A64BC693-0E9F-485D-812F-1D5C5193A06A}" sibTransId="{F40E7B8C-C83E-43E2-9EBB-4299EF1E4CFF}"/>
    <dgm:cxn modelId="{B635F0D2-1034-4D41-AB02-67F90059762D}" srcId="{9A0B4519-D349-4280-ABD8-06F6631C8590}" destId="{4425888F-9D5F-46ED-8B92-52CA77D56385}" srcOrd="5" destOrd="0" parTransId="{AC911298-9601-4355-9D83-DCAC1D157C9F}" sibTransId="{6894ED4C-2BE7-4849-A482-3CD571CDE338}"/>
    <dgm:cxn modelId="{460A59EE-8418-4FAE-914B-3D4D5ECC44B8}" type="presOf" srcId="{4F6422CB-03ED-4838-A08A-2FD10CF6BAF4}" destId="{A9BCE679-1F0D-4F8B-823E-CB7BF0ECA252}" srcOrd="0" destOrd="0" presId="urn:microsoft.com/office/officeart/2008/layout/LinedList"/>
    <dgm:cxn modelId="{24C802FC-B63B-466D-A9E3-829AE02E67B6}" srcId="{9A0B4519-D349-4280-ABD8-06F6631C8590}" destId="{1C3BE414-0E5A-42BA-8555-2CA4FE10EE47}" srcOrd="1" destOrd="0" parTransId="{E98E7CA2-81F8-48B7-B3F0-9AA21A348C9A}" sibTransId="{E6BDE1D0-44AD-4008-A260-AC0049D5BF6E}"/>
    <dgm:cxn modelId="{05EF985B-E61D-4E49-A4B1-B86F5F9C00C6}" type="presParOf" srcId="{8692BDC6-1CC1-4DC6-943D-80CA69506860}" destId="{D2335AB2-D55E-4B93-A93D-A982A156802C}" srcOrd="0" destOrd="0" presId="urn:microsoft.com/office/officeart/2008/layout/LinedList"/>
    <dgm:cxn modelId="{2C6E86A9-DF6B-4B2D-A508-98BB7EBF5637}" type="presParOf" srcId="{8692BDC6-1CC1-4DC6-943D-80CA69506860}" destId="{589E7FE1-C18B-4D22-813C-810E9508B6AA}" srcOrd="1" destOrd="0" presId="urn:microsoft.com/office/officeart/2008/layout/LinedList"/>
    <dgm:cxn modelId="{99DB8561-1342-487F-9ECB-1B6801EC0D88}" type="presParOf" srcId="{589E7FE1-C18B-4D22-813C-810E9508B6AA}" destId="{A9BCE679-1F0D-4F8B-823E-CB7BF0ECA252}" srcOrd="0" destOrd="0" presId="urn:microsoft.com/office/officeart/2008/layout/LinedList"/>
    <dgm:cxn modelId="{45E9CCDC-265F-4218-82F2-7271D19574BC}" type="presParOf" srcId="{589E7FE1-C18B-4D22-813C-810E9508B6AA}" destId="{7DB5C718-8AA1-446A-85A9-D4CA737BE463}" srcOrd="1" destOrd="0" presId="urn:microsoft.com/office/officeart/2008/layout/LinedList"/>
    <dgm:cxn modelId="{344295AA-8830-4B0C-9D4D-9555AA0F3290}" type="presParOf" srcId="{8692BDC6-1CC1-4DC6-943D-80CA69506860}" destId="{0F97456D-6541-4345-866C-600444296276}" srcOrd="2" destOrd="0" presId="urn:microsoft.com/office/officeart/2008/layout/LinedList"/>
    <dgm:cxn modelId="{29E58239-B07E-4446-8CC1-909B1BB79D0C}" type="presParOf" srcId="{8692BDC6-1CC1-4DC6-943D-80CA69506860}" destId="{5DC27D6A-FC77-4A60-A13F-82EE9B8C0C4E}" srcOrd="3" destOrd="0" presId="urn:microsoft.com/office/officeart/2008/layout/LinedList"/>
    <dgm:cxn modelId="{144B582E-B1AF-48AE-A935-E225B72C412E}" type="presParOf" srcId="{5DC27D6A-FC77-4A60-A13F-82EE9B8C0C4E}" destId="{3CBC16B9-DEC4-4100-A3D8-E68627069AC4}" srcOrd="0" destOrd="0" presId="urn:microsoft.com/office/officeart/2008/layout/LinedList"/>
    <dgm:cxn modelId="{1AA4250D-91E3-4554-8EBC-260C005A5956}" type="presParOf" srcId="{5DC27D6A-FC77-4A60-A13F-82EE9B8C0C4E}" destId="{88F45AA4-EB20-4A10-A6AB-BC2843FA0475}" srcOrd="1" destOrd="0" presId="urn:microsoft.com/office/officeart/2008/layout/LinedList"/>
    <dgm:cxn modelId="{A01D5DF7-EC95-4FB1-8751-A547C820DADE}" type="presParOf" srcId="{8692BDC6-1CC1-4DC6-943D-80CA69506860}" destId="{187F045A-8D19-4C4F-A394-CA5A1AA02114}" srcOrd="4" destOrd="0" presId="urn:microsoft.com/office/officeart/2008/layout/LinedList"/>
    <dgm:cxn modelId="{63CACF4C-5D77-48E0-9EC6-506A59E99D2E}" type="presParOf" srcId="{8692BDC6-1CC1-4DC6-943D-80CA69506860}" destId="{F6312096-15F3-49DE-A4A7-C69EECFBE967}" srcOrd="5" destOrd="0" presId="urn:microsoft.com/office/officeart/2008/layout/LinedList"/>
    <dgm:cxn modelId="{EF3D9705-8DA3-4E3D-81A6-9563BA35E94B}" type="presParOf" srcId="{F6312096-15F3-49DE-A4A7-C69EECFBE967}" destId="{BB875011-255E-4231-9C77-384CC004BF3B}" srcOrd="0" destOrd="0" presId="urn:microsoft.com/office/officeart/2008/layout/LinedList"/>
    <dgm:cxn modelId="{EC735339-7D39-4E1B-9E1C-DB08EA53042C}" type="presParOf" srcId="{F6312096-15F3-49DE-A4A7-C69EECFBE967}" destId="{C6943BD6-2B82-4653-BA37-9ECF72CB6F24}" srcOrd="1" destOrd="0" presId="urn:microsoft.com/office/officeart/2008/layout/LinedList"/>
    <dgm:cxn modelId="{15D921EA-42C9-4639-94AA-61EDEA34B31B}" type="presParOf" srcId="{8692BDC6-1CC1-4DC6-943D-80CA69506860}" destId="{281BA633-0EB9-41B2-9C40-B305FF8A4F8F}" srcOrd="6" destOrd="0" presId="urn:microsoft.com/office/officeart/2008/layout/LinedList"/>
    <dgm:cxn modelId="{FEB57C62-5637-4823-9FE3-583F84A57B67}" type="presParOf" srcId="{8692BDC6-1CC1-4DC6-943D-80CA69506860}" destId="{CB19C11F-B089-4C2C-989A-80F47F6D7F8E}" srcOrd="7" destOrd="0" presId="urn:microsoft.com/office/officeart/2008/layout/LinedList"/>
    <dgm:cxn modelId="{C1A50853-4975-4D78-9E33-79761175DAE2}" type="presParOf" srcId="{CB19C11F-B089-4C2C-989A-80F47F6D7F8E}" destId="{CE826154-BC93-4549-BC6E-46C8A3389A29}" srcOrd="0" destOrd="0" presId="urn:microsoft.com/office/officeart/2008/layout/LinedList"/>
    <dgm:cxn modelId="{6E06C842-00DF-460F-9A2F-12FA7F0F5604}" type="presParOf" srcId="{CB19C11F-B089-4C2C-989A-80F47F6D7F8E}" destId="{F093AD0F-C970-4ADB-8FDB-F7E45DDB4E18}" srcOrd="1" destOrd="0" presId="urn:microsoft.com/office/officeart/2008/layout/LinedList"/>
    <dgm:cxn modelId="{C2F3AF44-3A89-4F5B-B63C-DD8E27DD6227}" type="presParOf" srcId="{8692BDC6-1CC1-4DC6-943D-80CA69506860}" destId="{88D7A5C8-F8F1-4E7F-B70A-8630FE560861}" srcOrd="8" destOrd="0" presId="urn:microsoft.com/office/officeart/2008/layout/LinedList"/>
    <dgm:cxn modelId="{5ECA1110-3D92-477D-A6FB-C0414B01EED6}" type="presParOf" srcId="{8692BDC6-1CC1-4DC6-943D-80CA69506860}" destId="{D0236482-2D73-4A48-BD39-6A3240367B0C}" srcOrd="9" destOrd="0" presId="urn:microsoft.com/office/officeart/2008/layout/LinedList"/>
    <dgm:cxn modelId="{8A9FCEDC-1FA2-4B58-B9F2-8D14FDCBEE36}" type="presParOf" srcId="{D0236482-2D73-4A48-BD39-6A3240367B0C}" destId="{99D5143D-6F6D-4EB5-8EDD-1AB418ADCBA6}" srcOrd="0" destOrd="0" presId="urn:microsoft.com/office/officeart/2008/layout/LinedList"/>
    <dgm:cxn modelId="{966FE99A-8046-4A22-9449-5E2B13AEAEF8}" type="presParOf" srcId="{D0236482-2D73-4A48-BD39-6A3240367B0C}" destId="{4DBB5172-1C90-42FB-8207-C63072FB9ECD}" srcOrd="1" destOrd="0" presId="urn:microsoft.com/office/officeart/2008/layout/LinedList"/>
    <dgm:cxn modelId="{A355F715-788C-4ADE-9FB1-B205A7A931BC}" type="presParOf" srcId="{8692BDC6-1CC1-4DC6-943D-80CA69506860}" destId="{9A28FDAC-061F-4DDC-9DA8-7C1A637FF03F}" srcOrd="10" destOrd="0" presId="urn:microsoft.com/office/officeart/2008/layout/LinedList"/>
    <dgm:cxn modelId="{DE141290-2ACE-4281-95D0-394BC25FEBD5}" type="presParOf" srcId="{8692BDC6-1CC1-4DC6-943D-80CA69506860}" destId="{9827B9FF-AA63-4146-90B8-CCE39B6BF70B}" srcOrd="11" destOrd="0" presId="urn:microsoft.com/office/officeart/2008/layout/LinedList"/>
    <dgm:cxn modelId="{8094A207-4E59-4DDF-BF0C-85AD7C568D7C}" type="presParOf" srcId="{9827B9FF-AA63-4146-90B8-CCE39B6BF70B}" destId="{32354A33-70B7-49F3-AEB4-B5259DC3CE30}" srcOrd="0" destOrd="0" presId="urn:microsoft.com/office/officeart/2008/layout/LinedList"/>
    <dgm:cxn modelId="{16410D14-A17C-4486-A650-2DAF435A6F03}" type="presParOf" srcId="{9827B9FF-AA63-4146-90B8-CCE39B6BF70B}" destId="{B0A98883-50DC-40EC-ACC6-6E01B211FB0D}" srcOrd="1" destOrd="0" presId="urn:microsoft.com/office/officeart/2008/layout/LinedList"/>
    <dgm:cxn modelId="{C5B0FC43-B62E-4AB9-AAB9-D7E265588A5D}" type="presParOf" srcId="{8692BDC6-1CC1-4DC6-943D-80CA69506860}" destId="{C30CD322-F1BF-44A5-8BA9-86B53920A758}" srcOrd="12" destOrd="0" presId="urn:microsoft.com/office/officeart/2008/layout/LinedList"/>
    <dgm:cxn modelId="{FB9EA3F2-F814-44E3-B1F6-D78A5B83A693}" type="presParOf" srcId="{8692BDC6-1CC1-4DC6-943D-80CA69506860}" destId="{391EBC3F-B2FA-4301-9B51-5786B2560B6C}" srcOrd="13" destOrd="0" presId="urn:microsoft.com/office/officeart/2008/layout/LinedList"/>
    <dgm:cxn modelId="{07FCE48C-6F82-4211-BFE7-ED66EFC32D26}" type="presParOf" srcId="{391EBC3F-B2FA-4301-9B51-5786B2560B6C}" destId="{BB97D226-F060-4B24-932B-AA1F2CD7D8D8}" srcOrd="0" destOrd="0" presId="urn:microsoft.com/office/officeart/2008/layout/LinedList"/>
    <dgm:cxn modelId="{7EE6B06D-6EB7-43C8-B5A1-93A07A66CF2E}" type="presParOf" srcId="{391EBC3F-B2FA-4301-9B51-5786B2560B6C}" destId="{27F8BE3B-FE32-4155-93F4-577652B6E89E}" srcOrd="1" destOrd="0" presId="urn:microsoft.com/office/officeart/2008/layout/LinedList"/>
    <dgm:cxn modelId="{D73A8072-D98B-40B0-8DE7-3EC8B3C661FD}" type="presParOf" srcId="{8692BDC6-1CC1-4DC6-943D-80CA69506860}" destId="{1FCB30A2-767F-4B81-8F83-4FB5F76D8475}" srcOrd="14" destOrd="0" presId="urn:microsoft.com/office/officeart/2008/layout/LinedList"/>
    <dgm:cxn modelId="{B3C46E0F-90A4-4F00-9F4A-37994CE0E913}" type="presParOf" srcId="{8692BDC6-1CC1-4DC6-943D-80CA69506860}" destId="{4B0A9A26-2A7D-41D5-8001-B6896051D40F}" srcOrd="15" destOrd="0" presId="urn:microsoft.com/office/officeart/2008/layout/LinedList"/>
    <dgm:cxn modelId="{52DFDB8D-49C0-45AB-ADF8-2BD500055DAC}" type="presParOf" srcId="{4B0A9A26-2A7D-41D5-8001-B6896051D40F}" destId="{DECA05FE-AEF4-4942-A088-14BBEE4BFFEA}" srcOrd="0" destOrd="0" presId="urn:microsoft.com/office/officeart/2008/layout/LinedList"/>
    <dgm:cxn modelId="{A3E7A01E-EFFF-4A2F-BB18-0D13508FFCAA}" type="presParOf" srcId="{4B0A9A26-2A7D-41D5-8001-B6896051D40F}" destId="{C94AC5D4-1B90-42FF-AFFD-B99CEB13E5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35AB2-D55E-4B93-A93D-A982A156802C}">
      <dsp:nvSpPr>
        <dsp:cNvPr id="0" name=""/>
        <dsp:cNvSpPr/>
      </dsp:nvSpPr>
      <dsp:spPr>
        <a:xfrm>
          <a:off x="0" y="0"/>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CE679-1F0D-4F8B-823E-CB7BF0ECA252}">
      <dsp:nvSpPr>
        <dsp:cNvPr id="0" name=""/>
        <dsp:cNvSpPr/>
      </dsp:nvSpPr>
      <dsp:spPr>
        <a:xfrm>
          <a:off x="0" y="0"/>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Link to dataset used (includes original source):</a:t>
          </a:r>
        </a:p>
      </dsp:txBody>
      <dsp:txXfrm>
        <a:off x="0" y="0"/>
        <a:ext cx="12095747" cy="673768"/>
      </dsp:txXfrm>
    </dsp:sp>
    <dsp:sp modelId="{0F97456D-6541-4345-866C-600444296276}">
      <dsp:nvSpPr>
        <dsp:cNvPr id="0" name=""/>
        <dsp:cNvSpPr/>
      </dsp:nvSpPr>
      <dsp:spPr>
        <a:xfrm>
          <a:off x="0" y="673768"/>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C16B9-DEC4-4100-A3D8-E68627069AC4}">
      <dsp:nvSpPr>
        <dsp:cNvPr id="0" name=""/>
        <dsp:cNvSpPr/>
      </dsp:nvSpPr>
      <dsp:spPr>
        <a:xfrm>
          <a:off x="0" y="673768"/>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hlinkClick xmlns:r="http://schemas.openxmlformats.org/officeDocument/2006/relationships" r:id="rId1"/>
            </a:rPr>
            <a:t>https://github.com/LiminalAegis/final_project_SM2021/tree/master/data</a:t>
          </a:r>
          <a:endParaRPr lang="en-US" sz="2200" kern="1200"/>
        </a:p>
      </dsp:txBody>
      <dsp:txXfrm>
        <a:off x="0" y="673768"/>
        <a:ext cx="12095747" cy="673768"/>
      </dsp:txXfrm>
    </dsp:sp>
    <dsp:sp modelId="{187F045A-8D19-4C4F-A394-CA5A1AA02114}">
      <dsp:nvSpPr>
        <dsp:cNvPr id="0" name=""/>
        <dsp:cNvSpPr/>
      </dsp:nvSpPr>
      <dsp:spPr>
        <a:xfrm>
          <a:off x="0" y="1347536"/>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75011-255E-4231-9C77-384CC004BF3B}">
      <dsp:nvSpPr>
        <dsp:cNvPr id="0" name=""/>
        <dsp:cNvSpPr/>
      </dsp:nvSpPr>
      <dsp:spPr>
        <a:xfrm>
          <a:off x="0" y="1347537"/>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ICUN: </a:t>
          </a:r>
          <a:r>
            <a:rPr lang="en-US" sz="2200" kern="1200">
              <a:hlinkClick xmlns:r="http://schemas.openxmlformats.org/officeDocument/2006/relationships" r:id="rId2"/>
            </a:rPr>
            <a:t>https://www.iucnredlist.org/</a:t>
          </a:r>
          <a:endParaRPr lang="en-US" sz="2200" kern="1200"/>
        </a:p>
      </dsp:txBody>
      <dsp:txXfrm>
        <a:off x="0" y="1347537"/>
        <a:ext cx="12095747" cy="673768"/>
      </dsp:txXfrm>
    </dsp:sp>
    <dsp:sp modelId="{281BA633-0EB9-41B2-9C40-B305FF8A4F8F}">
      <dsp:nvSpPr>
        <dsp:cNvPr id="0" name=""/>
        <dsp:cNvSpPr/>
      </dsp:nvSpPr>
      <dsp:spPr>
        <a:xfrm>
          <a:off x="0" y="2021305"/>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26154-BC93-4549-BC6E-46C8A3389A29}">
      <dsp:nvSpPr>
        <dsp:cNvPr id="0" name=""/>
        <dsp:cNvSpPr/>
      </dsp:nvSpPr>
      <dsp:spPr>
        <a:xfrm>
          <a:off x="0" y="2021305"/>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Christina Crooker </a:t>
          </a:r>
          <a:r>
            <a:rPr lang="en-US" sz="2200" kern="1200">
              <a:hlinkClick xmlns:r="http://schemas.openxmlformats.org/officeDocument/2006/relationships" r:id="rId3"/>
            </a:rPr>
            <a:t>https://scholarspace.manoa.hawaii.edu/bitstream/10125/10404/uhm_ms_3912_r.pdf</a:t>
          </a:r>
          <a:endParaRPr lang="en-US" sz="2200" kern="1200"/>
        </a:p>
      </dsp:txBody>
      <dsp:txXfrm>
        <a:off x="0" y="2021305"/>
        <a:ext cx="12095747" cy="673768"/>
      </dsp:txXfrm>
    </dsp:sp>
    <dsp:sp modelId="{88D7A5C8-F8F1-4E7F-B70A-8630FE560861}">
      <dsp:nvSpPr>
        <dsp:cNvPr id="0" name=""/>
        <dsp:cNvSpPr/>
      </dsp:nvSpPr>
      <dsp:spPr>
        <a:xfrm>
          <a:off x="0" y="2695073"/>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5143D-6F6D-4EB5-8EDD-1AB418ADCBA6}">
      <dsp:nvSpPr>
        <dsp:cNvPr id="0" name=""/>
        <dsp:cNvSpPr/>
      </dsp:nvSpPr>
      <dsp:spPr>
        <a:xfrm>
          <a:off x="0" y="2695074"/>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FWS: </a:t>
          </a:r>
          <a:r>
            <a:rPr lang="en-US" sz="2200" kern="1200">
              <a:hlinkClick xmlns:r="http://schemas.openxmlformats.org/officeDocument/2006/relationships" r:id="rId4"/>
            </a:rPr>
            <a:t>https://ecos.fws.gov/docs/five_year_review/doc1131.pdf</a:t>
          </a:r>
          <a:endParaRPr lang="en-US" sz="2200" kern="1200"/>
        </a:p>
      </dsp:txBody>
      <dsp:txXfrm>
        <a:off x="0" y="2695074"/>
        <a:ext cx="12095747" cy="673768"/>
      </dsp:txXfrm>
    </dsp:sp>
    <dsp:sp modelId="{9A28FDAC-061F-4DDC-9DA8-7C1A637FF03F}">
      <dsp:nvSpPr>
        <dsp:cNvPr id="0" name=""/>
        <dsp:cNvSpPr/>
      </dsp:nvSpPr>
      <dsp:spPr>
        <a:xfrm>
          <a:off x="0" y="3368842"/>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54A33-70B7-49F3-AEB4-B5259DC3CE30}">
      <dsp:nvSpPr>
        <dsp:cNvPr id="0" name=""/>
        <dsp:cNvSpPr/>
      </dsp:nvSpPr>
      <dsp:spPr>
        <a:xfrm>
          <a:off x="0" y="3368842"/>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UNL: </a:t>
          </a:r>
          <a:r>
            <a:rPr lang="en-US" sz="2200" kern="1200">
              <a:hlinkClick xmlns:r="http://schemas.openxmlformats.org/officeDocument/2006/relationships" r:id="rId5"/>
            </a:rPr>
            <a:t>https://digitalcommons.unl.edu/cgi/viewcontent.cgi?article=2548&amp;context=icwdm_usdanwrc</a:t>
          </a:r>
          <a:endParaRPr lang="en-US" sz="2200" kern="1200"/>
        </a:p>
      </dsp:txBody>
      <dsp:txXfrm>
        <a:off x="0" y="3368842"/>
        <a:ext cx="12095747" cy="673768"/>
      </dsp:txXfrm>
    </dsp:sp>
    <dsp:sp modelId="{C30CD322-F1BF-44A5-8BA9-86B53920A758}">
      <dsp:nvSpPr>
        <dsp:cNvPr id="0" name=""/>
        <dsp:cNvSpPr/>
      </dsp:nvSpPr>
      <dsp:spPr>
        <a:xfrm>
          <a:off x="0" y="4042611"/>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7D226-F060-4B24-932B-AA1F2CD7D8D8}">
      <dsp:nvSpPr>
        <dsp:cNvPr id="0" name=""/>
        <dsp:cNvSpPr/>
      </dsp:nvSpPr>
      <dsp:spPr>
        <a:xfrm>
          <a:off x="0" y="4042611"/>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DLNR: </a:t>
          </a:r>
          <a:r>
            <a:rPr lang="en-US" sz="2200" kern="1200">
              <a:hlinkClick xmlns:r="http://schemas.openxmlformats.org/officeDocument/2006/relationships" r:id="rId6"/>
            </a:rPr>
            <a:t>https://dlnr.hawaii.gov/wildlife/files/2013/09/Fact-Sheet-Cyanea-pinnatifida.pdf</a:t>
          </a:r>
          <a:endParaRPr lang="en-US" sz="2200" kern="1200"/>
        </a:p>
      </dsp:txBody>
      <dsp:txXfrm>
        <a:off x="0" y="4042611"/>
        <a:ext cx="12095747" cy="673768"/>
      </dsp:txXfrm>
    </dsp:sp>
    <dsp:sp modelId="{1FCB30A2-767F-4B81-8F83-4FB5F76D8475}">
      <dsp:nvSpPr>
        <dsp:cNvPr id="0" name=""/>
        <dsp:cNvSpPr/>
      </dsp:nvSpPr>
      <dsp:spPr>
        <a:xfrm>
          <a:off x="0" y="4716379"/>
          <a:ext cx="120957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A05FE-AEF4-4942-A088-14BBEE4BFFEA}">
      <dsp:nvSpPr>
        <dsp:cNvPr id="0" name=""/>
        <dsp:cNvSpPr/>
      </dsp:nvSpPr>
      <dsp:spPr>
        <a:xfrm>
          <a:off x="0" y="4716379"/>
          <a:ext cx="12095747" cy="673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DOI: </a:t>
          </a:r>
          <a:r>
            <a:rPr lang="en-US" sz="2200" kern="1200">
              <a:hlinkClick xmlns:r="http://schemas.openxmlformats.org/officeDocument/2006/relationships" r:id="rId7"/>
            </a:rPr>
            <a:t>https://www.publicgardens.org/file/46700/download?token=4PbQJleN</a:t>
          </a:r>
          <a:endParaRPr lang="en-US" sz="2200" kern="1200"/>
        </a:p>
      </dsp:txBody>
      <dsp:txXfrm>
        <a:off x="0" y="4716379"/>
        <a:ext cx="12095747" cy="6737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33B1-18F4-4373-A0B4-061E35128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578363-16F4-4B7E-B9ED-09051D4F5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E25213-F7FE-425A-8265-20560F823B64}"/>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F9C36B70-D785-49B0-B277-2B8212A99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4AB78-9192-40DE-BD8D-8D4BB9192494}"/>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85838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EC38-C731-4C6B-8BD2-419117D2F6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16C6E-81D4-4F5E-B0C4-8464BF062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3895E-C22B-46C0-9783-BEB0B9891304}"/>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4B2429B4-9B84-42CE-A395-6365F3D0D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EFDC5-95E3-4FE9-9F1E-A4A854C7608D}"/>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330701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75F60-38C6-464C-9D38-3F6F7980B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96E57C-D364-4D7E-A56C-CA9809C4F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0C5D4-677D-470A-A82E-82E945766DF2}"/>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81CDC305-B0BD-4177-B17D-E868F49A9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2915-159B-443C-9AAF-182E9AA29029}"/>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33022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2139-DA36-40F4-85D5-8847AAB61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5DCE9-DF87-4EEE-A12F-1611ED33C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E5338-02AC-4717-9E5B-5F9F0C4E23CF}"/>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EC187E48-A629-4344-9F88-63B90B16F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6C7E3-4227-4143-8B56-35954D34DBA9}"/>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164206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CBD0-35FC-4819-BBE8-F7C1F2562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29DD03-F966-4AF3-ABA7-90C7ED7CE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F2C64-7351-4ACE-95C9-7E3A280728DA}"/>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72A3DB5C-2BF3-4E56-B0C8-CB2608002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AC44E-ED68-4681-B8E5-4281D30336E9}"/>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31840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0A4B-7634-4AF6-B344-E0CA1D4DF3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942DF6-0B66-4C6B-9515-ACFC61CA7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9942E-9B73-4CA4-8DE7-552E5690C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31041B-3D18-4803-96DD-7199D9FA8E3F}"/>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6" name="Footer Placeholder 5">
            <a:extLst>
              <a:ext uri="{FF2B5EF4-FFF2-40B4-BE49-F238E27FC236}">
                <a16:creationId xmlns:a16="http://schemas.microsoft.com/office/drawing/2014/main" id="{DE000D67-EF34-493D-8E2B-A65F3EC8E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76F94-A347-4B53-B591-E49444D297B1}"/>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102322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CBE5-C02D-4FBE-9860-BF6263AC6F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4AB640-6FDF-42E3-9C75-8612539C0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858AD-778A-4A92-ABCA-E9C21DBDB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52902-579A-4478-BDEA-B000FE6B8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DCD61-EE11-4F05-847F-B7714B023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CA094-52AF-4946-9477-A853EE7825D8}"/>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8" name="Footer Placeholder 7">
            <a:extLst>
              <a:ext uri="{FF2B5EF4-FFF2-40B4-BE49-F238E27FC236}">
                <a16:creationId xmlns:a16="http://schemas.microsoft.com/office/drawing/2014/main" id="{EE388978-936C-499C-B7F7-849A9193E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01CD3D-3A2B-4F9C-B096-E278EF7BD70A}"/>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99691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F736-1713-495F-B698-D4954A005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1E0F7F-6646-45D3-AE2B-A07E750AB1DD}"/>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4" name="Footer Placeholder 3">
            <a:extLst>
              <a:ext uri="{FF2B5EF4-FFF2-40B4-BE49-F238E27FC236}">
                <a16:creationId xmlns:a16="http://schemas.microsoft.com/office/drawing/2014/main" id="{39E24601-86EA-42BA-A2DB-A2CE54417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393559-C031-47CF-940C-8A481C6D2DF4}"/>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419657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DA6F8-28B8-42C0-B6FE-7C11916C2950}"/>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3" name="Footer Placeholder 2">
            <a:extLst>
              <a:ext uri="{FF2B5EF4-FFF2-40B4-BE49-F238E27FC236}">
                <a16:creationId xmlns:a16="http://schemas.microsoft.com/office/drawing/2014/main" id="{D33EBD0B-771B-45EA-8360-28ACECA198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1F49A3-222F-4EDC-B913-45EA414F3395}"/>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105637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DEC8-DB6C-4AE5-B1BB-6DE3A13B3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01F81-39D0-4C0F-A0C8-A4D2A6A2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E1BDD-E940-43ED-8221-C5291A48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71848-0A5A-4C55-9953-F0B0D7C23711}"/>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6" name="Footer Placeholder 5">
            <a:extLst>
              <a:ext uri="{FF2B5EF4-FFF2-40B4-BE49-F238E27FC236}">
                <a16:creationId xmlns:a16="http://schemas.microsoft.com/office/drawing/2014/main" id="{1E1B804A-3E9E-495C-8177-D9D210073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667AA-01CA-4316-A94C-7388B1C33A80}"/>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85124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070A-6257-4CA7-B7E0-3030C16A2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0C3927-7D89-4532-B7B4-37DF324A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933E2-06CE-4155-82AE-3FB73CD07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B30F5-E367-4A95-ADAD-326F2166DCF4}"/>
              </a:ext>
            </a:extLst>
          </p:cNvPr>
          <p:cNvSpPr>
            <a:spLocks noGrp="1"/>
          </p:cNvSpPr>
          <p:nvPr>
            <p:ph type="dt" sz="half" idx="10"/>
          </p:nvPr>
        </p:nvSpPr>
        <p:spPr/>
        <p:txBody>
          <a:bodyPr/>
          <a:lstStyle/>
          <a:p>
            <a:fld id="{A31F4827-3BB6-4E5C-A92B-EA2275848414}" type="datetimeFigureOut">
              <a:rPr lang="en-US" smtClean="0"/>
              <a:t>8/11/2021</a:t>
            </a:fld>
            <a:endParaRPr lang="en-US"/>
          </a:p>
        </p:txBody>
      </p:sp>
      <p:sp>
        <p:nvSpPr>
          <p:cNvPr id="6" name="Footer Placeholder 5">
            <a:extLst>
              <a:ext uri="{FF2B5EF4-FFF2-40B4-BE49-F238E27FC236}">
                <a16:creationId xmlns:a16="http://schemas.microsoft.com/office/drawing/2014/main" id="{C0F3A5CA-F99D-40AE-91FE-16BE079D3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60A9F-E4CC-4407-9781-FDB7DC1641A3}"/>
              </a:ext>
            </a:extLst>
          </p:cNvPr>
          <p:cNvSpPr>
            <a:spLocks noGrp="1"/>
          </p:cNvSpPr>
          <p:nvPr>
            <p:ph type="sldNum" sz="quarter" idx="12"/>
          </p:nvPr>
        </p:nvSpPr>
        <p:spPr/>
        <p:txBody>
          <a:bodyPr/>
          <a:lstStyle/>
          <a:p>
            <a:fld id="{78D4A580-882C-4FF5-A4B3-3C3DE8F03DED}" type="slidenum">
              <a:rPr lang="en-US" smtClean="0"/>
              <a:t>‹#›</a:t>
            </a:fld>
            <a:endParaRPr lang="en-US"/>
          </a:p>
        </p:txBody>
      </p:sp>
    </p:spTree>
    <p:extLst>
      <p:ext uri="{BB962C8B-B14F-4D97-AF65-F5344CB8AC3E}">
        <p14:creationId xmlns:p14="http://schemas.microsoft.com/office/powerpoint/2010/main" val="79013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022A4-4D1D-46C5-B1B3-764D45E38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893E3-75FC-4240-A97E-F52E9FF24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87DFF-8804-4A34-962F-730190081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F4827-3BB6-4E5C-A92B-EA2275848414}" type="datetimeFigureOut">
              <a:rPr lang="en-US" smtClean="0"/>
              <a:t>8/11/2021</a:t>
            </a:fld>
            <a:endParaRPr lang="en-US"/>
          </a:p>
        </p:txBody>
      </p:sp>
      <p:sp>
        <p:nvSpPr>
          <p:cNvPr id="5" name="Footer Placeholder 4">
            <a:extLst>
              <a:ext uri="{FF2B5EF4-FFF2-40B4-BE49-F238E27FC236}">
                <a16:creationId xmlns:a16="http://schemas.microsoft.com/office/drawing/2014/main" id="{9B295E71-FA33-4374-A575-7166857C7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286006-7D3B-4E72-BB41-94FFDC5E2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4A580-882C-4FF5-A4B3-3C3DE8F03DED}" type="slidenum">
              <a:rPr lang="en-US" smtClean="0"/>
              <a:t>‹#›</a:t>
            </a:fld>
            <a:endParaRPr lang="en-US"/>
          </a:p>
        </p:txBody>
      </p:sp>
    </p:spTree>
    <p:extLst>
      <p:ext uri="{BB962C8B-B14F-4D97-AF65-F5344CB8AC3E}">
        <p14:creationId xmlns:p14="http://schemas.microsoft.com/office/powerpoint/2010/main" val="24549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yanea superba in the Waiʻanae Mountains | The last wild specimen died in  2002, however, seeds we&amp;#39;re collected and cultivated in cap… | Plants,  Mountains, Cultivate">
            <a:extLst>
              <a:ext uri="{FF2B5EF4-FFF2-40B4-BE49-F238E27FC236}">
                <a16:creationId xmlns:a16="http://schemas.microsoft.com/office/drawing/2014/main" id="{53DCD5BD-18A9-40CA-978C-97468D2F557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522" b="15208"/>
          <a:stretch/>
        </p:blipFill>
        <p:spPr bwMode="auto">
          <a:xfrm>
            <a:off x="20" y="962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2619C5-F522-48E8-89AF-58B363F76B0A}"/>
              </a:ext>
            </a:extLst>
          </p:cNvPr>
          <p:cNvSpPr>
            <a:spLocks noGrp="1"/>
          </p:cNvSpPr>
          <p:nvPr>
            <p:ph type="ctrTitle"/>
          </p:nvPr>
        </p:nvSpPr>
        <p:spPr>
          <a:xfrm>
            <a:off x="1524000" y="1122362"/>
            <a:ext cx="9862686" cy="2900518"/>
          </a:xfrm>
        </p:spPr>
        <p:txBody>
          <a:bodyPr>
            <a:normAutofit fontScale="90000"/>
          </a:bodyPr>
          <a:lstStyle/>
          <a:p>
            <a:r>
              <a:rPr lang="en-US" dirty="0">
                <a:latin typeface="Abadi" panose="020B0604020104020204" pitchFamily="34" charset="0"/>
              </a:rPr>
              <a:t>International Union for Conservation of Nature and Natural Resources (ICUN)</a:t>
            </a:r>
            <a:r>
              <a:rPr lang="en-US" dirty="0">
                <a:solidFill>
                  <a:srgbClr val="FFFFFF"/>
                </a:solidFill>
                <a:latin typeface="Abadi" panose="020B0604020104020204" pitchFamily="34" charset="0"/>
              </a:rPr>
              <a:t> Red List </a:t>
            </a:r>
          </a:p>
        </p:txBody>
      </p:sp>
      <p:sp>
        <p:nvSpPr>
          <p:cNvPr id="3" name="Subtitle 2">
            <a:extLst>
              <a:ext uri="{FF2B5EF4-FFF2-40B4-BE49-F238E27FC236}">
                <a16:creationId xmlns:a16="http://schemas.microsoft.com/office/drawing/2014/main" id="{4F71E366-EC5A-442C-A96B-C5749FB0056F}"/>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latin typeface="Abadi" panose="020B0604020202020204" pitchFamily="34" charset="0"/>
              </a:rPr>
              <a:t>Data trends found in extinct plant species</a:t>
            </a:r>
          </a:p>
          <a:p>
            <a:r>
              <a:rPr lang="en-US" dirty="0">
                <a:solidFill>
                  <a:srgbClr val="FFFFFF"/>
                </a:solidFill>
                <a:latin typeface="Abadi" panose="020B0604020202020204" pitchFamily="34" charset="0"/>
              </a:rPr>
              <a:t>-Katherine Burke-</a:t>
            </a:r>
          </a:p>
        </p:txBody>
      </p:sp>
    </p:spTree>
    <p:extLst>
      <p:ext uri="{BB962C8B-B14F-4D97-AF65-F5344CB8AC3E}">
        <p14:creationId xmlns:p14="http://schemas.microsoft.com/office/powerpoint/2010/main" val="233238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9232A-342D-4EFC-A08E-216B7237C7F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Abadi" panose="020B0604020104020204" pitchFamily="34" charset="0"/>
              </a:rPr>
              <a:t>At A Glance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39279A8D-864D-4BCE-B0C0-2481E0A4CC82}"/>
              </a:ext>
            </a:extLst>
          </p:cNvPr>
          <p:cNvPicPr>
            <a:picLocks noGrp="1" noChangeAspect="1"/>
          </p:cNvPicPr>
          <p:nvPr>
            <p:ph idx="1"/>
          </p:nvPr>
        </p:nvPicPr>
        <p:blipFill>
          <a:blip r:embed="rId2"/>
          <a:stretch>
            <a:fillRect/>
          </a:stretch>
        </p:blipFill>
        <p:spPr>
          <a:xfrm>
            <a:off x="485968" y="2298654"/>
            <a:ext cx="11496821" cy="3912548"/>
          </a:xfrm>
          <a:prstGeom prst="rect">
            <a:avLst/>
          </a:prstGeom>
        </p:spPr>
      </p:pic>
    </p:spTree>
    <p:extLst>
      <p:ext uri="{BB962C8B-B14F-4D97-AF65-F5344CB8AC3E}">
        <p14:creationId xmlns:p14="http://schemas.microsoft.com/office/powerpoint/2010/main" val="389925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D0AD1-14FC-4B6A-90ED-990923C30CC1}"/>
              </a:ext>
            </a:extLst>
          </p:cNvPr>
          <p:cNvSpPr>
            <a:spLocks noGrp="1"/>
          </p:cNvSpPr>
          <p:nvPr>
            <p:ph type="title"/>
          </p:nvPr>
        </p:nvSpPr>
        <p:spPr>
          <a:xfrm>
            <a:off x="985473" y="506903"/>
            <a:ext cx="5222821" cy="2315436"/>
          </a:xfrm>
        </p:spPr>
        <p:txBody>
          <a:bodyPr vert="horz" lIns="91440" tIns="45720" rIns="91440" bIns="45720" rtlCol="0" anchor="b">
            <a:normAutofit/>
          </a:bodyPr>
          <a:lstStyle/>
          <a:p>
            <a:r>
              <a:rPr lang="en-US" sz="6600" dirty="0">
                <a:latin typeface="Abadi" panose="020B0604020104020204" pitchFamily="34" charset="0"/>
              </a:rPr>
              <a:t>A Look Into The Outlier:</a:t>
            </a:r>
          </a:p>
        </p:txBody>
      </p:sp>
      <p:sp>
        <p:nvSpPr>
          <p:cNvPr id="75" name="Rectangle 7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4" name="Group 76">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8"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picture containing table&#10;&#10;Description automatically generated">
            <a:extLst>
              <a:ext uri="{FF2B5EF4-FFF2-40B4-BE49-F238E27FC236}">
                <a16:creationId xmlns:a16="http://schemas.microsoft.com/office/drawing/2014/main" id="{52A8325A-A7FE-4DDD-888A-A9A700614A67}"/>
              </a:ext>
            </a:extLst>
          </p:cNvPr>
          <p:cNvPicPr>
            <a:picLocks noChangeAspect="1"/>
          </p:cNvPicPr>
          <p:nvPr/>
        </p:nvPicPr>
        <p:blipFill>
          <a:blip r:embed="rId2"/>
          <a:stretch>
            <a:fillRect/>
          </a:stretch>
        </p:blipFill>
        <p:spPr>
          <a:xfrm>
            <a:off x="6479837" y="276387"/>
            <a:ext cx="5586942" cy="2723633"/>
          </a:xfrm>
          <a:prstGeom prst="rect">
            <a:avLst/>
          </a:prstGeom>
        </p:spPr>
      </p:pic>
      <p:sp>
        <p:nvSpPr>
          <p:cNvPr id="99" name="Rectangle 9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8E5A92B-3E35-4099-B7D0-31F7C5125A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53923" y="3315854"/>
            <a:ext cx="4607481" cy="34556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with medium confidence">
            <a:extLst>
              <a:ext uri="{FF2B5EF4-FFF2-40B4-BE49-F238E27FC236}">
                <a16:creationId xmlns:a16="http://schemas.microsoft.com/office/drawing/2014/main" id="{DC913331-F3CD-483C-8300-C1B851D2B4F7}"/>
              </a:ext>
            </a:extLst>
          </p:cNvPr>
          <p:cNvPicPr>
            <a:picLocks noChangeAspect="1"/>
          </p:cNvPicPr>
          <p:nvPr/>
        </p:nvPicPr>
        <p:blipFill>
          <a:blip r:embed="rId4"/>
          <a:stretch>
            <a:fillRect/>
          </a:stretch>
        </p:blipFill>
        <p:spPr>
          <a:xfrm>
            <a:off x="6486526" y="3315854"/>
            <a:ext cx="5573565" cy="3455611"/>
          </a:xfrm>
          <a:prstGeom prst="rect">
            <a:avLst/>
          </a:prstGeom>
        </p:spPr>
      </p:pic>
    </p:spTree>
    <p:extLst>
      <p:ext uri="{BB962C8B-B14F-4D97-AF65-F5344CB8AC3E}">
        <p14:creationId xmlns:p14="http://schemas.microsoft.com/office/powerpoint/2010/main" val="99867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3B0E10-0BA8-4E95-A945-759B59AC696B}"/>
              </a:ext>
            </a:extLst>
          </p:cNvPr>
          <p:cNvSpPr/>
          <p:nvPr/>
        </p:nvSpPr>
        <p:spPr>
          <a:xfrm>
            <a:off x="1530831" y="351698"/>
            <a:ext cx="8705730" cy="120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B7B4C13-C8D7-4487-9C81-AFB2EE9573D2}"/>
              </a:ext>
            </a:extLst>
          </p:cNvPr>
          <p:cNvPicPr>
            <a:picLocks noChangeAspect="1"/>
          </p:cNvPicPr>
          <p:nvPr/>
        </p:nvPicPr>
        <p:blipFill>
          <a:blip r:embed="rId2"/>
          <a:stretch>
            <a:fillRect/>
          </a:stretch>
        </p:blipFill>
        <p:spPr>
          <a:xfrm>
            <a:off x="2282010" y="5093566"/>
            <a:ext cx="7617746" cy="1759962"/>
          </a:xfrm>
          <a:prstGeom prst="rect">
            <a:avLst/>
          </a:prstGeom>
        </p:spPr>
      </p:pic>
      <p:sp>
        <p:nvSpPr>
          <p:cNvPr id="2" name="Title 1">
            <a:extLst>
              <a:ext uri="{FF2B5EF4-FFF2-40B4-BE49-F238E27FC236}">
                <a16:creationId xmlns:a16="http://schemas.microsoft.com/office/drawing/2014/main" id="{B2E02127-2639-4A37-8315-B3B78AC5E30C}"/>
              </a:ext>
            </a:extLst>
          </p:cNvPr>
          <p:cNvSpPr>
            <a:spLocks noGrp="1"/>
          </p:cNvSpPr>
          <p:nvPr>
            <p:ph type="title"/>
          </p:nvPr>
        </p:nvSpPr>
        <p:spPr>
          <a:xfrm>
            <a:off x="1530831" y="-164950"/>
            <a:ext cx="9545629" cy="1929384"/>
          </a:xfrm>
        </p:spPr>
        <p:txBody>
          <a:bodyPr anchor="ctr">
            <a:normAutofit/>
          </a:bodyPr>
          <a:lstStyle/>
          <a:p>
            <a:r>
              <a:rPr lang="en-US" sz="4800" dirty="0">
                <a:latin typeface="Abadi" panose="020B0604020104020204" pitchFamily="34" charset="0"/>
              </a:rPr>
              <a:t>A Glance Into Circumstance</a:t>
            </a:r>
          </a:p>
        </p:txBody>
      </p:sp>
      <p:pic>
        <p:nvPicPr>
          <p:cNvPr id="19" name="Picture 18" descr="Table&#10;&#10;Description automatically generated">
            <a:extLst>
              <a:ext uri="{FF2B5EF4-FFF2-40B4-BE49-F238E27FC236}">
                <a16:creationId xmlns:a16="http://schemas.microsoft.com/office/drawing/2014/main" id="{863AF4C1-2669-4332-87B4-41E711E97078}"/>
              </a:ext>
            </a:extLst>
          </p:cNvPr>
          <p:cNvPicPr>
            <a:picLocks noChangeAspect="1"/>
          </p:cNvPicPr>
          <p:nvPr/>
        </p:nvPicPr>
        <p:blipFill>
          <a:blip r:embed="rId3"/>
          <a:stretch>
            <a:fillRect/>
          </a:stretch>
        </p:blipFill>
        <p:spPr>
          <a:xfrm>
            <a:off x="202669" y="1282220"/>
            <a:ext cx="5743015" cy="3550525"/>
          </a:xfrm>
          <a:prstGeom prst="rect">
            <a:avLst/>
          </a:prstGeom>
        </p:spPr>
      </p:pic>
      <p:pic>
        <p:nvPicPr>
          <p:cNvPr id="22" name="Picture 21" descr="Chart&#10;&#10;Description automatically generated with medium confidence">
            <a:extLst>
              <a:ext uri="{FF2B5EF4-FFF2-40B4-BE49-F238E27FC236}">
                <a16:creationId xmlns:a16="http://schemas.microsoft.com/office/drawing/2014/main" id="{52B0C081-25E0-4827-8AF3-785355FCC4F8}"/>
              </a:ext>
            </a:extLst>
          </p:cNvPr>
          <p:cNvPicPr>
            <a:picLocks noChangeAspect="1"/>
          </p:cNvPicPr>
          <p:nvPr/>
        </p:nvPicPr>
        <p:blipFill>
          <a:blip r:embed="rId4"/>
          <a:stretch>
            <a:fillRect/>
          </a:stretch>
        </p:blipFill>
        <p:spPr>
          <a:xfrm>
            <a:off x="5901985" y="1329652"/>
            <a:ext cx="5743016" cy="3552466"/>
          </a:xfrm>
          <a:prstGeom prst="rect">
            <a:avLst/>
          </a:prstGeom>
        </p:spPr>
      </p:pic>
    </p:spTree>
    <p:extLst>
      <p:ext uri="{BB962C8B-B14F-4D97-AF65-F5344CB8AC3E}">
        <p14:creationId xmlns:p14="http://schemas.microsoft.com/office/powerpoint/2010/main" val="126066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C596-7AAB-4C38-84CD-842B83F686C9}"/>
              </a:ext>
            </a:extLst>
          </p:cNvPr>
          <p:cNvSpPr>
            <a:spLocks noGrp="1"/>
          </p:cNvSpPr>
          <p:nvPr>
            <p:ph type="title"/>
          </p:nvPr>
        </p:nvSpPr>
        <p:spPr>
          <a:xfrm>
            <a:off x="612648" y="365124"/>
            <a:ext cx="5221224" cy="2066544"/>
          </a:xfrm>
        </p:spPr>
        <p:txBody>
          <a:bodyPr anchor="b">
            <a:normAutofit/>
          </a:bodyPr>
          <a:lstStyle/>
          <a:p>
            <a:r>
              <a:rPr lang="en-US" sz="5400" dirty="0">
                <a:latin typeface="Abadi" panose="020B0604020104020204" pitchFamily="34" charset="0"/>
              </a:rPr>
              <a:t>Application to real-world trends</a:t>
            </a:r>
          </a:p>
        </p:txBody>
      </p:sp>
      <p:pic>
        <p:nvPicPr>
          <p:cNvPr id="9" name="Picture 8" descr="Chart&#10;&#10;Description automatically generated">
            <a:extLst>
              <a:ext uri="{FF2B5EF4-FFF2-40B4-BE49-F238E27FC236}">
                <a16:creationId xmlns:a16="http://schemas.microsoft.com/office/drawing/2014/main" id="{0B7F02F8-7F89-4FA6-9691-BF5474F906B7}"/>
              </a:ext>
            </a:extLst>
          </p:cNvPr>
          <p:cNvPicPr>
            <a:picLocks noChangeAspect="1"/>
          </p:cNvPicPr>
          <p:nvPr/>
        </p:nvPicPr>
        <p:blipFill rotWithShape="1">
          <a:blip r:embed="rId2"/>
          <a:srcRect l="565"/>
          <a:stretch/>
        </p:blipFill>
        <p:spPr>
          <a:xfrm>
            <a:off x="6394317" y="4"/>
            <a:ext cx="2757736" cy="2524633"/>
          </a:xfrm>
          <a:custGeom>
            <a:avLst/>
            <a:gdLst/>
            <a:ahLst/>
            <a:cxnLst/>
            <a:rect l="l" t="t" r="r" b="b"/>
            <a:pathLst>
              <a:path w="2757736" h="2524633">
                <a:moveTo>
                  <a:pt x="21123" y="0"/>
                </a:moveTo>
                <a:lnTo>
                  <a:pt x="2731055" y="0"/>
                </a:lnTo>
                <a:lnTo>
                  <a:pt x="2730838" y="5093"/>
                </a:lnTo>
                <a:cubicBezTo>
                  <a:pt x="2730487" y="45377"/>
                  <a:pt x="2732295" y="85646"/>
                  <a:pt x="2738658" y="125789"/>
                </a:cubicBezTo>
                <a:cubicBezTo>
                  <a:pt x="2756621" y="238377"/>
                  <a:pt x="2761924" y="352450"/>
                  <a:pt x="2754463" y="466085"/>
                </a:cubicBezTo>
                <a:cubicBezTo>
                  <a:pt x="2744150" y="620982"/>
                  <a:pt x="2730085" y="775628"/>
                  <a:pt x="2725799" y="930904"/>
                </a:cubicBezTo>
                <a:cubicBezTo>
                  <a:pt x="2721780" y="1082146"/>
                  <a:pt x="2734774" y="1233389"/>
                  <a:pt x="2744685" y="1383875"/>
                </a:cubicBezTo>
                <a:cubicBezTo>
                  <a:pt x="2759152" y="1603429"/>
                  <a:pt x="2748838" y="1823108"/>
                  <a:pt x="2739863" y="2042788"/>
                </a:cubicBezTo>
                <a:cubicBezTo>
                  <a:pt x="2736448" y="2125925"/>
                  <a:pt x="2737930" y="2209061"/>
                  <a:pt x="2740205" y="2292197"/>
                </a:cubicBezTo>
                <a:lnTo>
                  <a:pt x="2744484" y="2501376"/>
                </a:lnTo>
                <a:lnTo>
                  <a:pt x="2513574" y="2517337"/>
                </a:lnTo>
                <a:cubicBezTo>
                  <a:pt x="2415696" y="2521959"/>
                  <a:pt x="2317754" y="2524358"/>
                  <a:pt x="2219717" y="2524288"/>
                </a:cubicBezTo>
                <a:cubicBezTo>
                  <a:pt x="2139473" y="2526009"/>
                  <a:pt x="2059213" y="2521297"/>
                  <a:pt x="1979578" y="2510176"/>
                </a:cubicBezTo>
                <a:cubicBezTo>
                  <a:pt x="1865287" y="2491406"/>
                  <a:pt x="1749852" y="2477294"/>
                  <a:pt x="1633783" y="2489008"/>
                </a:cubicBezTo>
                <a:cubicBezTo>
                  <a:pt x="1553779" y="2497192"/>
                  <a:pt x="1473902" y="2501991"/>
                  <a:pt x="1393517" y="2501709"/>
                </a:cubicBezTo>
                <a:cubicBezTo>
                  <a:pt x="1208744" y="2501709"/>
                  <a:pt x="1023847" y="2500016"/>
                  <a:pt x="839074" y="2503543"/>
                </a:cubicBezTo>
                <a:cubicBezTo>
                  <a:pt x="674622" y="2506648"/>
                  <a:pt x="510804" y="2513421"/>
                  <a:pt x="346224" y="2496346"/>
                </a:cubicBezTo>
                <a:cubicBezTo>
                  <a:pt x="285491" y="2490066"/>
                  <a:pt x="224679" y="2485859"/>
                  <a:pt x="163814" y="2483127"/>
                </a:cubicBezTo>
                <a:lnTo>
                  <a:pt x="18517" y="2479653"/>
                </a:lnTo>
                <a:lnTo>
                  <a:pt x="18260" y="2465175"/>
                </a:lnTo>
                <a:cubicBezTo>
                  <a:pt x="17160" y="2423362"/>
                  <a:pt x="16458" y="2381580"/>
                  <a:pt x="22836" y="2339990"/>
                </a:cubicBezTo>
                <a:cubicBezTo>
                  <a:pt x="31895" y="2273000"/>
                  <a:pt x="32239" y="2205116"/>
                  <a:pt x="23857" y="2138036"/>
                </a:cubicBezTo>
                <a:cubicBezTo>
                  <a:pt x="8778" y="2011225"/>
                  <a:pt x="9721" y="1883023"/>
                  <a:pt x="26663" y="1756454"/>
                </a:cubicBezTo>
                <a:cubicBezTo>
                  <a:pt x="37125" y="1682587"/>
                  <a:pt x="43121" y="1606552"/>
                  <a:pt x="24367" y="1534088"/>
                </a:cubicBezTo>
                <a:cubicBezTo>
                  <a:pt x="-19775" y="1363773"/>
                  <a:pt x="5996" y="1193203"/>
                  <a:pt x="24367" y="1023781"/>
                </a:cubicBezTo>
                <a:cubicBezTo>
                  <a:pt x="35530" y="932794"/>
                  <a:pt x="35786" y="840798"/>
                  <a:pt x="25133" y="749747"/>
                </a:cubicBezTo>
                <a:cubicBezTo>
                  <a:pt x="6226" y="615268"/>
                  <a:pt x="2577" y="479090"/>
                  <a:pt x="14289" y="343797"/>
                </a:cubicBezTo>
                <a:cubicBezTo>
                  <a:pt x="24877" y="233188"/>
                  <a:pt x="35339" y="122324"/>
                  <a:pt x="22581" y="10822"/>
                </a:cubicBezTo>
                <a:close/>
              </a:path>
            </a:pathLst>
          </a:custGeom>
        </p:spPr>
      </p:pic>
      <p:pic>
        <p:nvPicPr>
          <p:cNvPr id="5" name="Picture 4" descr="A close-up of a flower&#10;&#10;Description automatically generated with medium confidence">
            <a:extLst>
              <a:ext uri="{FF2B5EF4-FFF2-40B4-BE49-F238E27FC236}">
                <a16:creationId xmlns:a16="http://schemas.microsoft.com/office/drawing/2014/main" id="{E162380F-774A-4F87-8DB1-309599387505}"/>
              </a:ext>
            </a:extLst>
          </p:cNvPr>
          <p:cNvPicPr>
            <a:picLocks noChangeAspect="1"/>
          </p:cNvPicPr>
          <p:nvPr/>
        </p:nvPicPr>
        <p:blipFill rotWithShape="1">
          <a:blip r:embed="rId3"/>
          <a:srcRect t="2222" r="2" b="27729"/>
          <a:stretch/>
        </p:blipFill>
        <p:spPr>
          <a:xfrm>
            <a:off x="9339374" y="1"/>
            <a:ext cx="2852627" cy="2520152"/>
          </a:xfrm>
          <a:custGeom>
            <a:avLst/>
            <a:gdLst/>
            <a:ahLst/>
            <a:cxnLst/>
            <a:rect l="l" t="t" r="r" b="b"/>
            <a:pathLst>
              <a:path w="2852627" h="2520152">
                <a:moveTo>
                  <a:pt x="10064" y="0"/>
                </a:moveTo>
                <a:lnTo>
                  <a:pt x="2852627" y="0"/>
                </a:lnTo>
                <a:lnTo>
                  <a:pt x="2852627" y="2486586"/>
                </a:lnTo>
                <a:lnTo>
                  <a:pt x="2722923" y="2488164"/>
                </a:lnTo>
                <a:cubicBezTo>
                  <a:pt x="2674488" y="2490004"/>
                  <a:pt x="2626073" y="2493170"/>
                  <a:pt x="2577690" y="2497898"/>
                </a:cubicBezTo>
                <a:cubicBezTo>
                  <a:pt x="2399458" y="2512970"/>
                  <a:pt x="2220528" y="2515143"/>
                  <a:pt x="2042042" y="2504390"/>
                </a:cubicBezTo>
                <a:cubicBezTo>
                  <a:pt x="1880764" y="2496911"/>
                  <a:pt x="1719740" y="2478563"/>
                  <a:pt x="1558080" y="2494228"/>
                </a:cubicBezTo>
                <a:cubicBezTo>
                  <a:pt x="1502460" y="2499592"/>
                  <a:pt x="1447854" y="2512575"/>
                  <a:pt x="1391850" y="2515538"/>
                </a:cubicBezTo>
                <a:cubicBezTo>
                  <a:pt x="1129488" y="2529651"/>
                  <a:pt x="868014" y="2508482"/>
                  <a:pt x="606540" y="2491124"/>
                </a:cubicBezTo>
                <a:cubicBezTo>
                  <a:pt x="511296" y="2484774"/>
                  <a:pt x="416054" y="2477012"/>
                  <a:pt x="320810" y="2494370"/>
                </a:cubicBezTo>
                <a:cubicBezTo>
                  <a:pt x="240438" y="2508129"/>
                  <a:pt x="158860" y="2510966"/>
                  <a:pt x="77878" y="2502837"/>
                </a:cubicBezTo>
                <a:lnTo>
                  <a:pt x="9154" y="2498029"/>
                </a:lnTo>
                <a:lnTo>
                  <a:pt x="8320" y="2462991"/>
                </a:lnTo>
                <a:cubicBezTo>
                  <a:pt x="6579" y="2338090"/>
                  <a:pt x="-9495" y="2212684"/>
                  <a:pt x="8320" y="2088414"/>
                </a:cubicBezTo>
                <a:cubicBezTo>
                  <a:pt x="37454" y="1869137"/>
                  <a:pt x="41459" y="1647554"/>
                  <a:pt x="20242" y="1427484"/>
                </a:cubicBezTo>
                <a:cubicBezTo>
                  <a:pt x="-386" y="1179282"/>
                  <a:pt x="-1860" y="930008"/>
                  <a:pt x="15822" y="681605"/>
                </a:cubicBezTo>
                <a:cubicBezTo>
                  <a:pt x="28413" y="497593"/>
                  <a:pt x="37789" y="313203"/>
                  <a:pt x="26537" y="128561"/>
                </a:cubicBezTo>
                <a:cubicBezTo>
                  <a:pt x="24327" y="93208"/>
                  <a:pt x="18400" y="58296"/>
                  <a:pt x="12757" y="23416"/>
                </a:cubicBezTo>
                <a:close/>
              </a:path>
            </a:pathLst>
          </a:custGeom>
        </p:spPr>
      </p:pic>
      <p:sp>
        <p:nvSpPr>
          <p:cNvPr id="23" name="sketch lin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72C1FE-D7FA-451E-910A-7B7CC113EF31}"/>
              </a:ext>
            </a:extLst>
          </p:cNvPr>
          <p:cNvSpPr>
            <a:spLocks noGrp="1"/>
          </p:cNvSpPr>
          <p:nvPr>
            <p:ph idx="1"/>
          </p:nvPr>
        </p:nvSpPr>
        <p:spPr>
          <a:xfrm>
            <a:off x="612648" y="2843784"/>
            <a:ext cx="5221224" cy="3328416"/>
          </a:xfrm>
        </p:spPr>
        <p:txBody>
          <a:bodyPr>
            <a:normAutofit/>
          </a:bodyPr>
          <a:lstStyle/>
          <a:p>
            <a:r>
              <a:rPr lang="en-US" sz="2200" dirty="0">
                <a:latin typeface="Abadi" panose="020B0604020104020204" pitchFamily="34" charset="0"/>
              </a:rPr>
              <a:t>A look into Cyanea superba </a:t>
            </a:r>
          </a:p>
          <a:p>
            <a:pPr marL="0" indent="0">
              <a:buNone/>
            </a:pPr>
            <a:r>
              <a:rPr lang="en-US" sz="1600" dirty="0">
                <a:latin typeface="Abadi" panose="020B0604020104020204" pitchFamily="34" charset="0"/>
              </a:rPr>
              <a:t>“The goals for genetic storage of Cyanea superba have been partially met. While the Army has initiated several actions to protect C. superba and the species has reached the stabilization numbers, the threats have not all been controlled, and genetic storage is not complete. The down listing, and recovery goals for this species have not been met and, therefore, C. superba meets the definition of endangered as it remains in danger of extinction throughout all of its range”</a:t>
            </a:r>
          </a:p>
          <a:p>
            <a:pPr marL="0" indent="0">
              <a:buNone/>
            </a:pPr>
            <a:r>
              <a:rPr lang="en-US" sz="1600" dirty="0">
                <a:latin typeface="Abadi" panose="020B0604020104020204" pitchFamily="34" charset="0"/>
              </a:rPr>
              <a:t>- 5-year review, U.S. Fish and Wildlife Service Pacific Islands Fish and Wildlife Office Honolulu, Hawaii</a:t>
            </a:r>
            <a:endParaRPr lang="en-US" sz="2200" dirty="0">
              <a:latin typeface="Abadi" panose="020B0604020104020204" pitchFamily="34" charset="0"/>
            </a:endParaRPr>
          </a:p>
        </p:txBody>
      </p:sp>
      <p:pic>
        <p:nvPicPr>
          <p:cNvPr id="7" name="Picture 6" descr="A picture containing person, indoor, hand, eaten&#10;&#10;Description automatically generated">
            <a:extLst>
              <a:ext uri="{FF2B5EF4-FFF2-40B4-BE49-F238E27FC236}">
                <a16:creationId xmlns:a16="http://schemas.microsoft.com/office/drawing/2014/main" id="{0E1ADF4D-7258-4930-BEE6-DF6F3DAA5166}"/>
              </a:ext>
            </a:extLst>
          </p:cNvPr>
          <p:cNvPicPr>
            <a:picLocks noChangeAspect="1"/>
          </p:cNvPicPr>
          <p:nvPr/>
        </p:nvPicPr>
        <p:blipFill rotWithShape="1">
          <a:blip r:embed="rId4"/>
          <a:srcRect t="3960" r="-2" b="-2"/>
          <a:stretch/>
        </p:blipFill>
        <p:spPr>
          <a:xfrm>
            <a:off x="6388701" y="2716074"/>
            <a:ext cx="5803299" cy="4141924"/>
          </a:xfrm>
          <a:custGeom>
            <a:avLst/>
            <a:gdLst/>
            <a:ahLst/>
            <a:cxnLst/>
            <a:rect l="l" t="t" r="r" b="b"/>
            <a:pathLst>
              <a:path w="5803299" h="4141924">
                <a:moveTo>
                  <a:pt x="4086182" y="1329"/>
                </a:moveTo>
                <a:cubicBezTo>
                  <a:pt x="4156698" y="-1238"/>
                  <a:pt x="4227324" y="-85"/>
                  <a:pt x="4297823" y="4799"/>
                </a:cubicBezTo>
                <a:cubicBezTo>
                  <a:pt x="4587107" y="19899"/>
                  <a:pt x="4876647" y="16089"/>
                  <a:pt x="5166059" y="27661"/>
                </a:cubicBezTo>
                <a:cubicBezTo>
                  <a:pt x="5261555" y="31612"/>
                  <a:pt x="5356545" y="10444"/>
                  <a:pt x="5451787" y="9315"/>
                </a:cubicBezTo>
                <a:cubicBezTo>
                  <a:pt x="5565889" y="7904"/>
                  <a:pt x="5680275" y="12949"/>
                  <a:pt x="5794837" y="16636"/>
                </a:cubicBezTo>
                <a:lnTo>
                  <a:pt x="5803299" y="16810"/>
                </a:lnTo>
                <a:lnTo>
                  <a:pt x="5803299" y="4141924"/>
                </a:lnTo>
                <a:lnTo>
                  <a:pt x="25520" y="4141924"/>
                </a:lnTo>
                <a:lnTo>
                  <a:pt x="38276" y="3985509"/>
                </a:lnTo>
                <a:cubicBezTo>
                  <a:pt x="68779" y="3844294"/>
                  <a:pt x="65552" y="3697862"/>
                  <a:pt x="28835" y="3558127"/>
                </a:cubicBezTo>
                <a:cubicBezTo>
                  <a:pt x="-4463" y="3426468"/>
                  <a:pt x="-11352" y="3294426"/>
                  <a:pt x="21053" y="3161618"/>
                </a:cubicBezTo>
                <a:cubicBezTo>
                  <a:pt x="51646" y="3038188"/>
                  <a:pt x="50153" y="2908978"/>
                  <a:pt x="16716" y="2786288"/>
                </a:cubicBezTo>
                <a:cubicBezTo>
                  <a:pt x="9316" y="2754521"/>
                  <a:pt x="4787" y="2722155"/>
                  <a:pt x="3192" y="2689584"/>
                </a:cubicBezTo>
                <a:cubicBezTo>
                  <a:pt x="-6887" y="2570683"/>
                  <a:pt x="10081" y="2453440"/>
                  <a:pt x="24242" y="2335942"/>
                </a:cubicBezTo>
                <a:cubicBezTo>
                  <a:pt x="33683" y="2261054"/>
                  <a:pt x="48099" y="2185401"/>
                  <a:pt x="24242" y="2111279"/>
                </a:cubicBezTo>
                <a:cubicBezTo>
                  <a:pt x="7899" y="2059623"/>
                  <a:pt x="4264" y="2004791"/>
                  <a:pt x="13654" y="1951426"/>
                </a:cubicBezTo>
                <a:cubicBezTo>
                  <a:pt x="29486" y="1856713"/>
                  <a:pt x="32790" y="1760329"/>
                  <a:pt x="23477" y="1664761"/>
                </a:cubicBezTo>
                <a:cubicBezTo>
                  <a:pt x="17328" y="1601751"/>
                  <a:pt x="18272" y="1538243"/>
                  <a:pt x="26284" y="1475437"/>
                </a:cubicBezTo>
                <a:cubicBezTo>
                  <a:pt x="36872" y="1390981"/>
                  <a:pt x="53330" y="1304994"/>
                  <a:pt x="33300" y="1220284"/>
                </a:cubicBezTo>
                <a:cubicBezTo>
                  <a:pt x="1406" y="1085690"/>
                  <a:pt x="7785" y="951224"/>
                  <a:pt x="20543" y="815610"/>
                </a:cubicBezTo>
                <a:cubicBezTo>
                  <a:pt x="30111" y="714697"/>
                  <a:pt x="40700" y="612636"/>
                  <a:pt x="21563" y="510574"/>
                </a:cubicBezTo>
                <a:cubicBezTo>
                  <a:pt x="13335" y="463218"/>
                  <a:pt x="13335" y="414790"/>
                  <a:pt x="21563" y="367433"/>
                </a:cubicBezTo>
                <a:cubicBezTo>
                  <a:pt x="31514" y="303645"/>
                  <a:pt x="40955" y="240494"/>
                  <a:pt x="28197" y="176068"/>
                </a:cubicBezTo>
                <a:cubicBezTo>
                  <a:pt x="22584" y="148001"/>
                  <a:pt x="18374" y="119679"/>
                  <a:pt x="15439" y="91357"/>
                </a:cubicBezTo>
                <a:lnTo>
                  <a:pt x="13471" y="15444"/>
                </a:lnTo>
                <a:lnTo>
                  <a:pt x="161497" y="23093"/>
                </a:lnTo>
                <a:cubicBezTo>
                  <a:pt x="242184" y="25544"/>
                  <a:pt x="322886" y="25615"/>
                  <a:pt x="403652" y="21310"/>
                </a:cubicBezTo>
                <a:cubicBezTo>
                  <a:pt x="579090" y="9611"/>
                  <a:pt x="755048" y="12123"/>
                  <a:pt x="930155" y="28790"/>
                </a:cubicBezTo>
                <a:cubicBezTo>
                  <a:pt x="934727" y="29284"/>
                  <a:pt x="939871" y="27908"/>
                  <a:pt x="944744" y="27978"/>
                </a:cubicBezTo>
                <a:lnTo>
                  <a:pt x="944756" y="27986"/>
                </a:lnTo>
                <a:lnTo>
                  <a:pt x="949368" y="27641"/>
                </a:lnTo>
                <a:lnTo>
                  <a:pt x="981805" y="30065"/>
                </a:lnTo>
                <a:lnTo>
                  <a:pt x="983936" y="28984"/>
                </a:lnTo>
                <a:cubicBezTo>
                  <a:pt x="988825" y="29108"/>
                  <a:pt x="993905" y="30625"/>
                  <a:pt x="998603" y="30483"/>
                </a:cubicBezTo>
                <a:cubicBezTo>
                  <a:pt x="1047368" y="29496"/>
                  <a:pt x="1096133" y="30483"/>
                  <a:pt x="1144770" y="25121"/>
                </a:cubicBezTo>
                <a:cubicBezTo>
                  <a:pt x="1267037" y="10007"/>
                  <a:pt x="1390204" y="6041"/>
                  <a:pt x="1513043" y="13266"/>
                </a:cubicBezTo>
                <a:cubicBezTo>
                  <a:pt x="1691465" y="24557"/>
                  <a:pt x="1870141" y="31472"/>
                  <a:pt x="2048943" y="16089"/>
                </a:cubicBezTo>
                <a:cubicBezTo>
                  <a:pt x="2150537" y="7480"/>
                  <a:pt x="2252129" y="-1693"/>
                  <a:pt x="2353721" y="10161"/>
                </a:cubicBezTo>
                <a:cubicBezTo>
                  <a:pt x="2440545" y="21000"/>
                  <a:pt x="2528079" y="22750"/>
                  <a:pt x="2615195" y="15383"/>
                </a:cubicBezTo>
                <a:cubicBezTo>
                  <a:pt x="2710489" y="8045"/>
                  <a:pt x="2806139" y="8045"/>
                  <a:pt x="2901433" y="15383"/>
                </a:cubicBezTo>
                <a:cubicBezTo>
                  <a:pt x="2992739" y="21029"/>
                  <a:pt x="3084299" y="30483"/>
                  <a:pt x="3175351" y="20323"/>
                </a:cubicBezTo>
                <a:cubicBezTo>
                  <a:pt x="3303357" y="6210"/>
                  <a:pt x="3430983" y="10867"/>
                  <a:pt x="3558737" y="19476"/>
                </a:cubicBezTo>
                <a:cubicBezTo>
                  <a:pt x="3664265" y="26532"/>
                  <a:pt x="3770177" y="36834"/>
                  <a:pt x="3875197" y="20181"/>
                </a:cubicBezTo>
                <a:cubicBezTo>
                  <a:pt x="3945258" y="10183"/>
                  <a:pt x="4015665" y="3895"/>
                  <a:pt x="4086182" y="1329"/>
                </a:cubicBezTo>
                <a:close/>
              </a:path>
            </a:pathLst>
          </a:custGeom>
        </p:spPr>
      </p:pic>
    </p:spTree>
    <p:extLst>
      <p:ext uri="{BB962C8B-B14F-4D97-AF65-F5344CB8AC3E}">
        <p14:creationId xmlns:p14="http://schemas.microsoft.com/office/powerpoint/2010/main" val="229447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0EA8-CBDA-49B4-8973-313DB0F97979}"/>
              </a:ext>
            </a:extLst>
          </p:cNvPr>
          <p:cNvSpPr>
            <a:spLocks noGrp="1"/>
          </p:cNvSpPr>
          <p:nvPr>
            <p:ph type="title"/>
          </p:nvPr>
        </p:nvSpPr>
        <p:spPr>
          <a:xfrm>
            <a:off x="523097" y="365125"/>
            <a:ext cx="10515600" cy="1325563"/>
          </a:xfrm>
        </p:spPr>
        <p:txBody>
          <a:bodyPr/>
          <a:lstStyle/>
          <a:p>
            <a:r>
              <a:rPr lang="en-US" dirty="0">
                <a:latin typeface="Abadi" panose="020B0604020104020204" pitchFamily="34" charset="0"/>
              </a:rPr>
              <a:t>Continued.</a:t>
            </a:r>
          </a:p>
        </p:txBody>
      </p:sp>
      <p:sp>
        <p:nvSpPr>
          <p:cNvPr id="3" name="Content Placeholder 2">
            <a:extLst>
              <a:ext uri="{FF2B5EF4-FFF2-40B4-BE49-F238E27FC236}">
                <a16:creationId xmlns:a16="http://schemas.microsoft.com/office/drawing/2014/main" id="{B3B6D567-C666-405F-BE66-E7920BCED889}"/>
              </a:ext>
            </a:extLst>
          </p:cNvPr>
          <p:cNvSpPr>
            <a:spLocks noGrp="1"/>
          </p:cNvSpPr>
          <p:nvPr>
            <p:ph idx="1"/>
          </p:nvPr>
        </p:nvSpPr>
        <p:spPr>
          <a:xfrm>
            <a:off x="523097" y="1690688"/>
            <a:ext cx="7128987" cy="4351338"/>
          </a:xfrm>
        </p:spPr>
        <p:txBody>
          <a:bodyPr/>
          <a:lstStyle/>
          <a:p>
            <a:r>
              <a:rPr lang="en-US" dirty="0">
                <a:latin typeface="Abadi" panose="020B0604020104020204" pitchFamily="34" charset="0"/>
              </a:rPr>
              <a:t>Cyanea </a:t>
            </a:r>
            <a:r>
              <a:rPr lang="en-US" dirty="0" err="1">
                <a:latin typeface="Abadi" panose="020B0604020104020204" pitchFamily="34" charset="0"/>
              </a:rPr>
              <a:t>Kuhihewa</a:t>
            </a:r>
            <a:r>
              <a:rPr lang="en-US" dirty="0">
                <a:latin typeface="Abadi" panose="020B0604020104020204" pitchFamily="34" charset="0"/>
              </a:rPr>
              <a:t>, and stories missing data can tell. Investigating the “Unknown” factor of threats. </a:t>
            </a:r>
          </a:p>
          <a:p>
            <a:endParaRPr lang="en-US" dirty="0">
              <a:latin typeface="Abadi" panose="020B0604020104020204" pitchFamily="34" charset="0"/>
            </a:endParaRPr>
          </a:p>
          <a:p>
            <a:r>
              <a:rPr lang="en-US" dirty="0">
                <a:latin typeface="Abadi" panose="020B0604020104020204" pitchFamily="34" charset="0"/>
              </a:rPr>
              <a:t>Also, why Hawaii? </a:t>
            </a:r>
          </a:p>
        </p:txBody>
      </p:sp>
      <p:pic>
        <p:nvPicPr>
          <p:cNvPr id="5" name="Picture 4" descr="Graphical user interface, text, application&#10;&#10;Description automatically generated">
            <a:extLst>
              <a:ext uri="{FF2B5EF4-FFF2-40B4-BE49-F238E27FC236}">
                <a16:creationId xmlns:a16="http://schemas.microsoft.com/office/drawing/2014/main" id="{E7B63BDA-F72D-4FF9-804A-4394B8B4BCAA}"/>
              </a:ext>
            </a:extLst>
          </p:cNvPr>
          <p:cNvPicPr>
            <a:picLocks noChangeAspect="1"/>
          </p:cNvPicPr>
          <p:nvPr/>
        </p:nvPicPr>
        <p:blipFill>
          <a:blip r:embed="rId2"/>
          <a:stretch>
            <a:fillRect/>
          </a:stretch>
        </p:blipFill>
        <p:spPr>
          <a:xfrm>
            <a:off x="523097" y="5030242"/>
            <a:ext cx="11145805" cy="1590897"/>
          </a:xfrm>
          <a:prstGeom prst="rect">
            <a:avLst/>
          </a:prstGeom>
        </p:spPr>
      </p:pic>
      <p:pic>
        <p:nvPicPr>
          <p:cNvPr id="2054" name="Picture 6">
            <a:extLst>
              <a:ext uri="{FF2B5EF4-FFF2-40B4-BE49-F238E27FC236}">
                <a16:creationId xmlns:a16="http://schemas.microsoft.com/office/drawing/2014/main" id="{13120EAB-6B99-4B7B-9216-9EFC09382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484" y="461607"/>
            <a:ext cx="3848418" cy="44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5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yanea pinnatifida | Propagating plants, Plants, Vegetation">
            <a:extLst>
              <a:ext uri="{FF2B5EF4-FFF2-40B4-BE49-F238E27FC236}">
                <a16:creationId xmlns:a16="http://schemas.microsoft.com/office/drawing/2014/main" id="{D82D787F-05B7-4555-844E-C1BE5CCC27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17" r="28200" b="1673"/>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549AF6-D27B-4FA9-80F1-1DCD06ADEB71}"/>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A Disturbing Trend</a:t>
            </a:r>
          </a:p>
        </p:txBody>
      </p:sp>
      <p:sp>
        <p:nvSpPr>
          <p:cNvPr id="3" name="Content Placeholder 2">
            <a:extLst>
              <a:ext uri="{FF2B5EF4-FFF2-40B4-BE49-F238E27FC236}">
                <a16:creationId xmlns:a16="http://schemas.microsoft.com/office/drawing/2014/main" id="{3F6D6C4E-E8E4-47AF-9CCC-3D737A79250D}"/>
              </a:ext>
            </a:extLst>
          </p:cNvPr>
          <p:cNvSpPr>
            <a:spLocks noGrp="1"/>
          </p:cNvSpPr>
          <p:nvPr>
            <p:ph idx="1"/>
          </p:nvPr>
        </p:nvSpPr>
        <p:spPr>
          <a:xfrm>
            <a:off x="804672" y="2726652"/>
            <a:ext cx="3205463" cy="1155525"/>
          </a:xfrm>
        </p:spPr>
        <p:txBody>
          <a:bodyPr vert="horz" lIns="91440" tIns="45720" rIns="91440" bIns="45720" rtlCol="0" anchor="t">
            <a:normAutofit/>
          </a:bodyPr>
          <a:lstStyle/>
          <a:p>
            <a:pPr marL="0" indent="0">
              <a:buNone/>
            </a:pPr>
            <a:r>
              <a:rPr lang="en-US" sz="2000"/>
              <a:t>The tragedy of Cyanea pinnatifida, and what is says for Hawaii’s endemic life. </a:t>
            </a:r>
          </a:p>
        </p:txBody>
      </p:sp>
    </p:spTree>
    <p:extLst>
      <p:ext uri="{BB962C8B-B14F-4D97-AF65-F5344CB8AC3E}">
        <p14:creationId xmlns:p14="http://schemas.microsoft.com/office/powerpoint/2010/main" val="15586244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615E-3C9C-461A-9D31-3F06245CED4A}"/>
              </a:ext>
            </a:extLst>
          </p:cNvPr>
          <p:cNvSpPr>
            <a:spLocks noGrp="1"/>
          </p:cNvSpPr>
          <p:nvPr>
            <p:ph type="title"/>
          </p:nvPr>
        </p:nvSpPr>
        <p:spPr>
          <a:xfrm>
            <a:off x="597569" y="178066"/>
            <a:ext cx="10515600" cy="1325563"/>
          </a:xfrm>
        </p:spPr>
        <p:txBody>
          <a:bodyPr/>
          <a:lstStyle/>
          <a:p>
            <a:r>
              <a:rPr lang="en-US">
                <a:latin typeface="Abadi" panose="020B0604020104020204" pitchFamily="34" charset="0"/>
              </a:rPr>
              <a:t>Sources:</a:t>
            </a:r>
            <a:endParaRPr lang="en-US" dirty="0">
              <a:latin typeface="Abadi" panose="020B0604020104020204" pitchFamily="34" charset="0"/>
            </a:endParaRPr>
          </a:p>
        </p:txBody>
      </p:sp>
      <p:graphicFrame>
        <p:nvGraphicFramePr>
          <p:cNvPr id="5" name="Content Placeholder 2">
            <a:extLst>
              <a:ext uri="{FF2B5EF4-FFF2-40B4-BE49-F238E27FC236}">
                <a16:creationId xmlns:a16="http://schemas.microsoft.com/office/drawing/2014/main" id="{75B6AAA4-F150-4E97-B10F-9F87C244A4C3}"/>
              </a:ext>
            </a:extLst>
          </p:cNvPr>
          <p:cNvGraphicFramePr>
            <a:graphicFrameLocks noGrp="1"/>
          </p:cNvGraphicFramePr>
          <p:nvPr>
            <p:ph idx="1"/>
          </p:nvPr>
        </p:nvGraphicFramePr>
        <p:xfrm>
          <a:off x="96253" y="1289786"/>
          <a:ext cx="12095747" cy="5390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182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165</TotalTime>
  <Words>349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Calibri</vt:lpstr>
      <vt:lpstr>Calibri Light</vt:lpstr>
      <vt:lpstr>Office Theme</vt:lpstr>
      <vt:lpstr>International Union for Conservation of Nature and Natural Resources (ICUN) Red List </vt:lpstr>
      <vt:lpstr>At A Glance</vt:lpstr>
      <vt:lpstr>A Look Into The Outlier:</vt:lpstr>
      <vt:lpstr>A Glance Into Circumstance</vt:lpstr>
      <vt:lpstr>Application to real-world trends</vt:lpstr>
      <vt:lpstr>Continued.</vt:lpstr>
      <vt:lpstr>A Disturbing Trend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ICUN Red List </dc:title>
  <dc:creator>BURKE KATHERINE ELIZABETH</dc:creator>
  <cp:lastModifiedBy>BURKE KATHERINE ELIZABETH</cp:lastModifiedBy>
  <cp:revision>4</cp:revision>
  <dcterms:created xsi:type="dcterms:W3CDTF">2021-08-11T14:36:48Z</dcterms:created>
  <dcterms:modified xsi:type="dcterms:W3CDTF">2021-08-11T17:21:57Z</dcterms:modified>
</cp:coreProperties>
</file>