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tthew Tokarsk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8969D7-6C40-49D6-A63A-70E562D4EC7A}">
  <a:tblStyle styleId="{C18969D7-6C40-49D6-A63A-70E562D4EC7A}" styleName="Table_0">
    <a:wholeTbl>
      <a:tcTxStyle>
        <a:font>
          <a:latin typeface="Arial"/>
          <a:ea typeface="Arial"/>
          <a:cs typeface="Arial"/>
        </a:font>
        <a:srgbClr val="000000"/>
      </a:tcTxStyle>
      <a:tcStyle>
        <a:tcBdr>
          <a:left>
            <a:ln cap="flat" cmpd="sng" w="9525">
              <a:solidFill>
                <a:srgbClr val="808080"/>
              </a:solidFill>
              <a:prstDash val="solid"/>
              <a:round/>
              <a:headEnd len="sm" w="sm" type="none"/>
              <a:tailEnd len="sm" w="sm" type="none"/>
            </a:ln>
          </a:left>
          <a:right>
            <a:ln cap="flat" cmpd="sng" w="9525">
              <a:solidFill>
                <a:srgbClr val="808080"/>
              </a:solidFill>
              <a:prstDash val="solid"/>
              <a:round/>
              <a:headEnd len="sm" w="sm" type="none"/>
              <a:tailEnd len="sm" w="sm" type="none"/>
            </a:ln>
          </a:right>
          <a:top>
            <a:ln cap="flat" cmpd="sng" w="9525">
              <a:solidFill>
                <a:srgbClr val="808080"/>
              </a:solidFill>
              <a:prstDash val="solid"/>
              <a:round/>
              <a:headEnd len="sm" w="sm" type="none"/>
              <a:tailEnd len="sm" w="sm" type="none"/>
            </a:ln>
          </a:top>
          <a:bottom>
            <a:ln cap="flat" cmpd="sng" w="9525">
              <a:solidFill>
                <a:srgbClr val="808080"/>
              </a:solidFill>
              <a:prstDash val="solid"/>
              <a:round/>
              <a:headEnd len="sm" w="sm" type="none"/>
              <a:tailEnd len="sm" w="sm" type="none"/>
            </a:ln>
          </a:bottom>
          <a:insideH>
            <a:ln cap="flat" cmpd="sng" w="9525">
              <a:solidFill>
                <a:srgbClr val="808080"/>
              </a:solidFill>
              <a:prstDash val="solid"/>
              <a:round/>
              <a:headEnd len="sm" w="sm" type="none"/>
              <a:tailEnd len="sm" w="sm" type="none"/>
            </a:ln>
          </a:insideH>
          <a:insideV>
            <a:ln cap="flat" cmpd="sng" w="9525">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Merriweather-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oboto-bold.fntdata"/><Relationship Id="rId18" Type="http://schemas.openxmlformats.org/officeDocument/2006/relationships/font" Target="fonts/Roboto-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9-02T20:30:46.132">
    <p:pos x="2925" y="315"/>
    <p:text>Don't be concerned about the large amount of text, just wanted content on slides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b236c5d6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b236c5d6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4b236c5d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4b236c5d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b236c5d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b236c5d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b236c5d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b236c5d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b236c5d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b236c5d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8f36bb9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8f36bb9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b236c5d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b236c5d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b236c5d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b236c5d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8f36bb9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8f36bb9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mailto:fnembhard@fit.edu" TargetMode="External"/><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hyperlink" Target="mailto:ryan@fit.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FIT History Tours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Tyler Zars, Grant Butler, Matt Tokarski, </a:t>
            </a:r>
            <a:r>
              <a:rPr lang="en"/>
              <a:t>Cameron</a:t>
            </a:r>
            <a:r>
              <a:rPr lang="en"/>
              <a:t> Miskell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ctrTitle"/>
          </p:nvPr>
        </p:nvSpPr>
        <p:spPr>
          <a:xfrm>
            <a:off x="3163350" y="2203500"/>
            <a:ext cx="2817300" cy="7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Faculty Advisor and Client</a:t>
            </a:r>
            <a:endParaRPr/>
          </a:p>
        </p:txBody>
      </p:sp>
      <p:sp>
        <p:nvSpPr>
          <p:cNvPr id="71" name="Google Shape;71;p14"/>
          <p:cNvSpPr txBox="1"/>
          <p:nvPr>
            <p:ph idx="1" type="body"/>
          </p:nvPr>
        </p:nvSpPr>
        <p:spPr>
          <a:xfrm>
            <a:off x="311700" y="3958200"/>
            <a:ext cx="3999900" cy="6237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1200"/>
              </a:spcAft>
              <a:buNone/>
            </a:pPr>
            <a:r>
              <a:rPr b="1" lang="en" sz="1800">
                <a:solidFill>
                  <a:schemeClr val="lt2"/>
                </a:solidFill>
              </a:rPr>
              <a:t>Faculty Advisor</a:t>
            </a:r>
            <a:r>
              <a:rPr lang="en" sz="1800">
                <a:solidFill>
                  <a:schemeClr val="lt2"/>
                </a:solidFill>
              </a:rPr>
              <a:t>: Dr. Fitzroy Nembhard (</a:t>
            </a:r>
            <a:r>
              <a:rPr lang="en" sz="1800" u="sng">
                <a:solidFill>
                  <a:schemeClr val="accent5"/>
                </a:solidFill>
                <a:latin typeface="Arial"/>
                <a:ea typeface="Arial"/>
                <a:cs typeface="Arial"/>
                <a:sym typeface="Arial"/>
                <a:hlinkClick r:id="rId3">
                  <a:extLst>
                    <a:ext uri="{A12FA001-AC4F-418D-AE19-62706E023703}">
                      <ahyp:hlinkClr val="tx"/>
                    </a:ext>
                  </a:extLst>
                </a:hlinkClick>
              </a:rPr>
              <a:t>fnembhard@fit.ed</a:t>
            </a:r>
            <a:r>
              <a:rPr lang="en" sz="1800">
                <a:solidFill>
                  <a:schemeClr val="accent5"/>
                </a:solidFill>
                <a:latin typeface="Arial"/>
                <a:ea typeface="Arial"/>
                <a:cs typeface="Arial"/>
                <a:sym typeface="Arial"/>
              </a:rPr>
              <a:t>u</a:t>
            </a:r>
            <a:r>
              <a:rPr lang="en" sz="1800">
                <a:solidFill>
                  <a:schemeClr val="lt2"/>
                </a:solidFill>
                <a:latin typeface="Arial"/>
                <a:ea typeface="Arial"/>
                <a:cs typeface="Arial"/>
                <a:sym typeface="Arial"/>
              </a:rPr>
              <a:t>)</a:t>
            </a:r>
            <a:endParaRPr sz="1800">
              <a:solidFill>
                <a:schemeClr val="lt2"/>
              </a:solidFill>
              <a:latin typeface="Arial"/>
              <a:ea typeface="Arial"/>
              <a:cs typeface="Arial"/>
              <a:sym typeface="Arial"/>
            </a:endParaRPr>
          </a:p>
        </p:txBody>
      </p:sp>
      <p:pic>
        <p:nvPicPr>
          <p:cNvPr id="72" name="Google Shape;72;p14"/>
          <p:cNvPicPr preferRelativeResize="0"/>
          <p:nvPr/>
        </p:nvPicPr>
        <p:blipFill>
          <a:blip r:embed="rId4">
            <a:alphaModFix/>
          </a:blip>
          <a:stretch>
            <a:fillRect/>
          </a:stretch>
        </p:blipFill>
        <p:spPr>
          <a:xfrm>
            <a:off x="1342675" y="1505700"/>
            <a:ext cx="1937945" cy="2362198"/>
          </a:xfrm>
          <a:prstGeom prst="rect">
            <a:avLst/>
          </a:prstGeom>
          <a:noFill/>
          <a:ln>
            <a:noFill/>
          </a:ln>
        </p:spPr>
      </p:pic>
      <p:pic>
        <p:nvPicPr>
          <p:cNvPr id="73" name="Google Shape;73;p14"/>
          <p:cNvPicPr preferRelativeResize="0"/>
          <p:nvPr/>
        </p:nvPicPr>
        <p:blipFill>
          <a:blip r:embed="rId5">
            <a:alphaModFix/>
          </a:blip>
          <a:stretch>
            <a:fillRect/>
          </a:stretch>
        </p:blipFill>
        <p:spPr>
          <a:xfrm>
            <a:off x="5884600" y="1505700"/>
            <a:ext cx="1895475" cy="2362200"/>
          </a:xfrm>
          <a:prstGeom prst="rect">
            <a:avLst/>
          </a:prstGeom>
          <a:noFill/>
          <a:ln>
            <a:noFill/>
          </a:ln>
        </p:spPr>
      </p:pic>
      <p:sp>
        <p:nvSpPr>
          <p:cNvPr id="74" name="Google Shape;74;p14"/>
          <p:cNvSpPr txBox="1"/>
          <p:nvPr>
            <p:ph idx="2" type="body"/>
          </p:nvPr>
        </p:nvSpPr>
        <p:spPr>
          <a:xfrm>
            <a:off x="4832400" y="3958200"/>
            <a:ext cx="3999900" cy="6237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200"/>
              </a:spcAft>
              <a:buNone/>
            </a:pPr>
            <a:r>
              <a:rPr b="1" lang="en" sz="1800">
                <a:solidFill>
                  <a:schemeClr val="lt2"/>
                </a:solidFill>
                <a:latin typeface="Arial"/>
                <a:ea typeface="Arial"/>
                <a:cs typeface="Arial"/>
                <a:sym typeface="Arial"/>
              </a:rPr>
              <a:t>Client</a:t>
            </a:r>
            <a:r>
              <a:rPr lang="en" sz="1800">
                <a:solidFill>
                  <a:schemeClr val="lt2"/>
                </a:solidFill>
                <a:latin typeface="Arial"/>
                <a:ea typeface="Arial"/>
                <a:cs typeface="Arial"/>
                <a:sym typeface="Arial"/>
              </a:rPr>
              <a:t>: Ryan Stansifer (</a:t>
            </a:r>
            <a:r>
              <a:rPr lang="en" sz="1800" u="sng">
                <a:solidFill>
                  <a:schemeClr val="accent5"/>
                </a:solidFill>
                <a:latin typeface="Arial"/>
                <a:ea typeface="Arial"/>
                <a:cs typeface="Arial"/>
                <a:sym typeface="Arial"/>
                <a:hlinkClick r:id="rId6">
                  <a:extLst>
                    <a:ext uri="{A12FA001-AC4F-418D-AE19-62706E023703}">
                      <ahyp:hlinkClr val="tx"/>
                    </a:ext>
                  </a:extLst>
                </a:hlinkClick>
              </a:rPr>
              <a:t>ryan@fit.edu</a:t>
            </a:r>
            <a:r>
              <a:rPr lang="en" sz="1800">
                <a:solidFill>
                  <a:schemeClr val="lt2"/>
                </a:solidFill>
                <a:latin typeface="Arial"/>
                <a:ea typeface="Arial"/>
                <a:cs typeface="Arial"/>
                <a:sym typeface="Arial"/>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and Motivation</a:t>
            </a:r>
            <a:endParaRPr/>
          </a:p>
        </p:txBody>
      </p:sp>
      <p:sp>
        <p:nvSpPr>
          <p:cNvPr id="80" name="Google Shape;80;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lt2"/>
              </a:buClr>
              <a:buSzPts val="1400"/>
              <a:buChar char="●"/>
            </a:pPr>
            <a:r>
              <a:rPr b="1" lang="en" sz="1400">
                <a:solidFill>
                  <a:schemeClr val="lt2"/>
                </a:solidFill>
              </a:rPr>
              <a:t>Goal</a:t>
            </a:r>
            <a:r>
              <a:rPr lang="en" sz="1400">
                <a:solidFill>
                  <a:schemeClr val="lt2"/>
                </a:solidFill>
              </a:rPr>
              <a:t>: To provide users with a mobile suite for navigating the Florida Tech campus while engaging them with historical content: photos, videos, trivia, etc. such that the campus experience is memorable and educational.</a:t>
            </a:r>
            <a:endParaRPr sz="1400">
              <a:solidFill>
                <a:schemeClr val="lt2"/>
              </a:solidFill>
            </a:endParaRPr>
          </a:p>
          <a:p>
            <a:pPr indent="-317500" lvl="0" marL="457200" rtl="0" algn="l">
              <a:spcBef>
                <a:spcPts val="0"/>
              </a:spcBef>
              <a:spcAft>
                <a:spcPts val="0"/>
              </a:spcAft>
              <a:buClr>
                <a:schemeClr val="lt2"/>
              </a:buClr>
              <a:buSzPts val="1400"/>
              <a:buChar char="●"/>
            </a:pPr>
            <a:r>
              <a:rPr b="1" lang="en" sz="1400">
                <a:solidFill>
                  <a:schemeClr val="lt2"/>
                </a:solidFill>
                <a:latin typeface="Arial"/>
                <a:ea typeface="Arial"/>
                <a:cs typeface="Arial"/>
                <a:sym typeface="Arial"/>
              </a:rPr>
              <a:t>Motivation</a:t>
            </a:r>
            <a:r>
              <a:rPr lang="en" sz="1400">
                <a:solidFill>
                  <a:schemeClr val="lt2"/>
                </a:solidFill>
                <a:latin typeface="Arial"/>
                <a:ea typeface="Arial"/>
                <a:cs typeface="Arial"/>
                <a:sym typeface="Arial"/>
              </a:rPr>
              <a:t>: Currently, campus tours provide information about the purpose of each area/building but do not establish connections with the visitors and prospective students, leaving participants detached and easily forgetting the layout of the university. By providing historical information, this project seeks to establish at least a single point of connection with each point of interest, both entertaining and solidifying the memory of where to find a given resource at Florida Tech.</a:t>
            </a:r>
            <a:endParaRPr sz="14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Primary Features</a:t>
            </a:r>
            <a:endParaRPr/>
          </a:p>
        </p:txBody>
      </p:sp>
      <p:sp>
        <p:nvSpPr>
          <p:cNvPr id="86" name="Google Shape;86;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b="1" lang="en" sz="1200">
                <a:solidFill>
                  <a:srgbClr val="000000"/>
                </a:solidFill>
                <a:latin typeface="Arial"/>
                <a:ea typeface="Arial"/>
                <a:cs typeface="Arial"/>
                <a:sym typeface="Arial"/>
              </a:rPr>
              <a:t>Feature #1</a:t>
            </a:r>
            <a:r>
              <a:rPr lang="en" sz="1200">
                <a:solidFill>
                  <a:srgbClr val="000000"/>
                </a:solidFill>
                <a:latin typeface="Arial"/>
                <a:ea typeface="Arial"/>
                <a:cs typeface="Arial"/>
                <a:sym typeface="Arial"/>
              </a:rPr>
              <a:t>: Explore the beautiful campus of Florida Tech at your own pace with our guided walking tours, housed completely within the app! Navigate to your desired point of interest with ease as the GPS shows which paths to take in real-time! Take the scenic route with the “Sightseeing” option, or arrive in no time with the “Fast Travel” option.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Feature #2</a:t>
            </a:r>
            <a:r>
              <a:rPr lang="en" sz="1200">
                <a:solidFill>
                  <a:srgbClr val="000000"/>
                </a:solidFill>
                <a:latin typeface="Arial"/>
                <a:ea typeface="Arial"/>
                <a:cs typeface="Arial"/>
                <a:sym typeface="Arial"/>
              </a:rPr>
              <a:t>: Virtual Tours: Discover the landmarks and history of Florida Tech without setting foot on campus! Select locations on the map to see an image/video with narration about each place!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Feature #3</a:t>
            </a:r>
            <a:r>
              <a:rPr lang="en" sz="1200">
                <a:solidFill>
                  <a:srgbClr val="000000"/>
                </a:solidFill>
                <a:latin typeface="Arial"/>
                <a:ea typeface="Arial"/>
                <a:cs typeface="Arial"/>
                <a:sym typeface="Arial"/>
              </a:rPr>
              <a:t>: Want to hear about specific aspects of Florida Tech’s history? Have a deeper interest in the past presidents of our university? With our themed tours, get a more focused experience that shows you the most relevant buildings and history related to the topic you select. Trivia and mini-games will also be tailored to each individual subject area.</a:t>
            </a:r>
            <a:endParaRPr sz="12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Challenges</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1200"/>
              </a:spcBef>
              <a:spcAft>
                <a:spcPts val="0"/>
              </a:spcAft>
              <a:buClr>
                <a:schemeClr val="lt2"/>
              </a:buClr>
              <a:buSzPts val="2200"/>
              <a:buChar char="●"/>
            </a:pPr>
            <a:r>
              <a:rPr b="1" lang="en" sz="2000">
                <a:solidFill>
                  <a:schemeClr val="lt2"/>
                </a:solidFill>
                <a:latin typeface="Arial"/>
                <a:ea typeface="Arial"/>
                <a:cs typeface="Arial"/>
                <a:sym typeface="Arial"/>
              </a:rPr>
              <a:t>Challenge #1</a:t>
            </a:r>
            <a:r>
              <a:rPr lang="en" sz="2000">
                <a:solidFill>
                  <a:schemeClr val="lt2"/>
                </a:solidFill>
                <a:latin typeface="Arial"/>
                <a:ea typeface="Arial"/>
                <a:cs typeface="Arial"/>
                <a:sym typeface="Arial"/>
              </a:rPr>
              <a:t>: Mobile App development/deployment</a:t>
            </a:r>
            <a:endParaRPr sz="2000">
              <a:solidFill>
                <a:schemeClr val="lt2"/>
              </a:solidFill>
              <a:latin typeface="Arial"/>
              <a:ea typeface="Arial"/>
              <a:cs typeface="Arial"/>
              <a:sym typeface="Arial"/>
            </a:endParaRPr>
          </a:p>
          <a:p>
            <a:pPr indent="-368300" lvl="0" marL="457200" rtl="0" algn="l">
              <a:spcBef>
                <a:spcPts val="0"/>
              </a:spcBef>
              <a:spcAft>
                <a:spcPts val="0"/>
              </a:spcAft>
              <a:buClr>
                <a:schemeClr val="lt2"/>
              </a:buClr>
              <a:buSzPts val="2200"/>
              <a:buChar char="●"/>
            </a:pPr>
            <a:r>
              <a:rPr b="1" lang="en" sz="2000">
                <a:solidFill>
                  <a:schemeClr val="lt2"/>
                </a:solidFill>
                <a:latin typeface="Arial"/>
                <a:ea typeface="Arial"/>
                <a:cs typeface="Arial"/>
                <a:sym typeface="Arial"/>
              </a:rPr>
              <a:t>Challenge #2</a:t>
            </a:r>
            <a:r>
              <a:rPr lang="en" sz="2000">
                <a:solidFill>
                  <a:schemeClr val="lt2"/>
                </a:solidFill>
                <a:latin typeface="Arial"/>
                <a:ea typeface="Arial"/>
                <a:cs typeface="Arial"/>
                <a:sym typeface="Arial"/>
              </a:rPr>
              <a:t>: Learn JavaScript/Choose Framework</a:t>
            </a:r>
            <a:endParaRPr sz="2000">
              <a:solidFill>
                <a:schemeClr val="lt2"/>
              </a:solidFill>
              <a:latin typeface="Arial"/>
              <a:ea typeface="Arial"/>
              <a:cs typeface="Arial"/>
              <a:sym typeface="Arial"/>
            </a:endParaRPr>
          </a:p>
          <a:p>
            <a:pPr indent="-368300" lvl="0" marL="457200" rtl="0" algn="l">
              <a:spcBef>
                <a:spcPts val="0"/>
              </a:spcBef>
              <a:spcAft>
                <a:spcPts val="0"/>
              </a:spcAft>
              <a:buClr>
                <a:schemeClr val="lt2"/>
              </a:buClr>
              <a:buSzPts val="2200"/>
              <a:buChar char="●"/>
            </a:pPr>
            <a:r>
              <a:rPr b="1" lang="en" sz="2000">
                <a:solidFill>
                  <a:schemeClr val="lt2"/>
                </a:solidFill>
                <a:latin typeface="Arial"/>
                <a:ea typeface="Arial"/>
                <a:cs typeface="Arial"/>
                <a:sym typeface="Arial"/>
              </a:rPr>
              <a:t>Challenge #3</a:t>
            </a:r>
            <a:r>
              <a:rPr lang="en" sz="2000">
                <a:solidFill>
                  <a:schemeClr val="lt2"/>
                </a:solidFill>
                <a:latin typeface="Arial"/>
                <a:ea typeface="Arial"/>
                <a:cs typeface="Arial"/>
                <a:sym typeface="Arial"/>
              </a:rPr>
              <a:t>: Applying the Software Development paradigms taught in previous semesters to one large project.</a:t>
            </a:r>
            <a:endParaRPr sz="2000">
              <a:solidFill>
                <a:schemeClr val="lt2"/>
              </a:solidFill>
              <a:latin typeface="Arial"/>
              <a:ea typeface="Arial"/>
              <a:cs typeface="Arial"/>
              <a:sym typeface="Arial"/>
            </a:endParaRPr>
          </a:p>
          <a:p>
            <a:pPr indent="0" lvl="0" marL="0" rtl="0" algn="l">
              <a:spcBef>
                <a:spcPts val="1200"/>
              </a:spcBef>
              <a:spcAft>
                <a:spcPts val="1200"/>
              </a:spcAft>
              <a:buNone/>
            </a:pPr>
            <a:r>
              <a:t/>
            </a:r>
            <a:endParaRPr sz="22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 Ideas</a:t>
            </a:r>
            <a:endParaRPr/>
          </a:p>
        </p:txBody>
      </p:sp>
      <p:sp>
        <p:nvSpPr>
          <p:cNvPr id="98" name="Google Shape;98;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active timeline that appears during a tour when a history “event” is triggered, visually scrolling backward from the current year to the date of the past event. Used as an indication that a mini-game or trivia section is about to begin. This is novel because we have never seen a dynamic timeline implemented in any app graphically to express to the user when an event happened, only static dates in the header/footer.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 1</a:t>
            </a:r>
            <a:endParaRPr/>
          </a:p>
        </p:txBody>
      </p:sp>
      <p:sp>
        <p:nvSpPr>
          <p:cNvPr id="104" name="Google Shape;104;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Select and Learn a JS Framework for Development</a:t>
            </a:r>
            <a:endParaRPr/>
          </a:p>
          <a:p>
            <a:pPr indent="-311150" lvl="0" marL="457200" rtl="0" algn="l">
              <a:spcBef>
                <a:spcPts val="0"/>
              </a:spcBef>
              <a:spcAft>
                <a:spcPts val="0"/>
              </a:spcAft>
              <a:buSzPts val="1300"/>
              <a:buChar char="●"/>
            </a:pPr>
            <a:r>
              <a:rPr lang="en"/>
              <a:t>Select and Learn a Mobile Development Toolkit for iOS/Android</a:t>
            </a:r>
            <a:endParaRPr/>
          </a:p>
          <a:p>
            <a:pPr indent="-311150" lvl="0" marL="457200" rtl="0" algn="l">
              <a:spcBef>
                <a:spcPts val="0"/>
              </a:spcBef>
              <a:spcAft>
                <a:spcPts val="0"/>
              </a:spcAft>
              <a:buSzPts val="1300"/>
              <a:buChar char="●"/>
            </a:pPr>
            <a:r>
              <a:rPr lang="en"/>
              <a:t>Begin to Collect Historical Research and Images for the Application</a:t>
            </a:r>
            <a:endParaRPr/>
          </a:p>
          <a:p>
            <a:pPr indent="-311150" lvl="0" marL="457200" rtl="0" algn="l">
              <a:spcBef>
                <a:spcPts val="0"/>
              </a:spcBef>
              <a:spcAft>
                <a:spcPts val="0"/>
              </a:spcAft>
              <a:buSzPts val="1300"/>
              <a:buChar char="●"/>
            </a:pPr>
            <a:r>
              <a:rPr lang="en"/>
              <a:t>Create UI Mock-Ups and Get Client Feedback</a:t>
            </a:r>
            <a:endParaRPr/>
          </a:p>
          <a:p>
            <a:pPr indent="-311150" lvl="0" marL="457200" rtl="0" algn="l">
              <a:spcBef>
                <a:spcPts val="0"/>
              </a:spcBef>
              <a:spcAft>
                <a:spcPts val="0"/>
              </a:spcAft>
              <a:buSzPts val="1300"/>
              <a:buChar char="●"/>
            </a:pPr>
            <a:r>
              <a:rPr lang="en"/>
              <a:t>Create Requirement Document</a:t>
            </a:r>
            <a:endParaRPr/>
          </a:p>
          <a:p>
            <a:pPr indent="-311150" lvl="0" marL="457200" rtl="0" algn="l">
              <a:spcBef>
                <a:spcPts val="0"/>
              </a:spcBef>
              <a:spcAft>
                <a:spcPts val="0"/>
              </a:spcAft>
              <a:buSzPts val="1300"/>
              <a:buChar char="●"/>
            </a:pPr>
            <a:r>
              <a:rPr lang="en"/>
              <a:t>Verify and Validate Requirements</a:t>
            </a:r>
            <a:endParaRPr/>
          </a:p>
          <a:p>
            <a:pPr indent="-311150" lvl="0" marL="457200" rtl="0" algn="l">
              <a:spcBef>
                <a:spcPts val="0"/>
              </a:spcBef>
              <a:spcAft>
                <a:spcPts val="0"/>
              </a:spcAft>
              <a:buSzPts val="1300"/>
              <a:buChar char="●"/>
            </a:pPr>
            <a:r>
              <a:rPr lang="en"/>
              <a:t>Create Design Document</a:t>
            </a:r>
            <a:endParaRPr/>
          </a:p>
          <a:p>
            <a:pPr indent="-311150" lvl="0" marL="457200" rtl="0" algn="l">
              <a:spcBef>
                <a:spcPts val="0"/>
              </a:spcBef>
              <a:spcAft>
                <a:spcPts val="0"/>
              </a:spcAft>
              <a:buSzPts val="1300"/>
              <a:buChar char="●"/>
            </a:pPr>
            <a:r>
              <a:rPr lang="en"/>
              <a:t>Create Test Plan</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 2</a:t>
            </a:r>
            <a:endParaRPr/>
          </a:p>
        </p:txBody>
      </p:sp>
      <p:sp>
        <p:nvSpPr>
          <p:cNvPr id="110" name="Google Shape;110;p20"/>
          <p:cNvSpPr txBox="1"/>
          <p:nvPr>
            <p:ph idx="1" type="body"/>
          </p:nvPr>
        </p:nvSpPr>
        <p:spPr>
          <a:xfrm>
            <a:off x="4644675" y="500925"/>
            <a:ext cx="4166400" cy="178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Implement and Deploy Basic Web App/Mobile App</a:t>
            </a:r>
            <a:endParaRPr/>
          </a:p>
          <a:p>
            <a:pPr indent="-311150" lvl="0" marL="457200" rtl="0" algn="l">
              <a:spcBef>
                <a:spcPts val="0"/>
              </a:spcBef>
              <a:spcAft>
                <a:spcPts val="0"/>
              </a:spcAft>
              <a:buSzPts val="1300"/>
              <a:buChar char="●"/>
            </a:pPr>
            <a:r>
              <a:rPr lang="en"/>
              <a:t>Choose GPS/Location Framework/API</a:t>
            </a:r>
            <a:endParaRPr/>
          </a:p>
          <a:p>
            <a:pPr indent="-311150" lvl="0" marL="457200" rtl="0" algn="l">
              <a:spcBef>
                <a:spcPts val="0"/>
              </a:spcBef>
              <a:spcAft>
                <a:spcPts val="0"/>
              </a:spcAft>
              <a:buSzPts val="1300"/>
              <a:buChar char="●"/>
            </a:pPr>
            <a:r>
              <a:rPr lang="en"/>
              <a:t>Build Out Historical Database</a:t>
            </a:r>
            <a:endParaRPr/>
          </a:p>
        </p:txBody>
      </p:sp>
      <p:sp>
        <p:nvSpPr>
          <p:cNvPr id="111" name="Google Shape;111;p20"/>
          <p:cNvSpPr txBox="1"/>
          <p:nvPr>
            <p:ph type="title"/>
          </p:nvPr>
        </p:nvSpPr>
        <p:spPr>
          <a:xfrm>
            <a:off x="311725" y="24993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 3</a:t>
            </a:r>
            <a:endParaRPr/>
          </a:p>
        </p:txBody>
      </p:sp>
      <p:sp>
        <p:nvSpPr>
          <p:cNvPr id="112" name="Google Shape;112;p20"/>
          <p:cNvSpPr txBox="1"/>
          <p:nvPr>
            <p:ph idx="1" type="body"/>
          </p:nvPr>
        </p:nvSpPr>
        <p:spPr>
          <a:xfrm>
            <a:off x="4797075" y="2571750"/>
            <a:ext cx="4166400" cy="178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Develop UI Further</a:t>
            </a:r>
            <a:endParaRPr/>
          </a:p>
          <a:p>
            <a:pPr indent="-311150" lvl="0" marL="457200" rtl="0" algn="l">
              <a:spcBef>
                <a:spcPts val="0"/>
              </a:spcBef>
              <a:spcAft>
                <a:spcPts val="0"/>
              </a:spcAft>
              <a:buSzPts val="1300"/>
              <a:buChar char="●"/>
            </a:pPr>
            <a:r>
              <a:rPr lang="en"/>
              <a:t>Implement Timeline</a:t>
            </a:r>
            <a:endParaRPr/>
          </a:p>
          <a:p>
            <a:pPr indent="-311150" lvl="0" marL="457200" rtl="0" algn="l">
              <a:spcBef>
                <a:spcPts val="0"/>
              </a:spcBef>
              <a:spcAft>
                <a:spcPts val="0"/>
              </a:spcAft>
              <a:buSzPts val="1300"/>
              <a:buChar char="●"/>
            </a:pPr>
            <a:r>
              <a:rPr lang="en"/>
              <a:t>Test GPS Popup On Arrival at a Location</a:t>
            </a:r>
            <a:endParaRPr/>
          </a:p>
          <a:p>
            <a:pPr indent="-311150" lvl="0" marL="457200" rtl="0" algn="l">
              <a:spcBef>
                <a:spcPts val="0"/>
              </a:spcBef>
              <a:spcAft>
                <a:spcPts val="0"/>
              </a:spcAft>
              <a:buSzPts val="1300"/>
              <a:buChar char="●"/>
            </a:pPr>
            <a:r>
              <a:rPr lang="en"/>
              <a:t>Validate Historical Database into Application Timeline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Matrix: Milestone 1</a:t>
            </a:r>
            <a:endParaRPr/>
          </a:p>
        </p:txBody>
      </p:sp>
      <p:graphicFrame>
        <p:nvGraphicFramePr>
          <p:cNvPr id="118" name="Google Shape;118;p21"/>
          <p:cNvGraphicFramePr/>
          <p:nvPr/>
        </p:nvGraphicFramePr>
        <p:xfrm>
          <a:off x="667175" y="1283980"/>
          <a:ext cx="3000000" cy="3000000"/>
        </p:xfrm>
        <a:graphic>
          <a:graphicData uri="http://schemas.openxmlformats.org/drawingml/2006/table">
            <a:tbl>
              <a:tblPr>
                <a:noFill/>
                <a:tableStyleId>{C18969D7-6C40-49D6-A63A-70E562D4EC7A}</a:tableStyleId>
              </a:tblPr>
              <a:tblGrid>
                <a:gridCol w="1695375"/>
                <a:gridCol w="1312125"/>
                <a:gridCol w="1652750"/>
                <a:gridCol w="1607500"/>
                <a:gridCol w="1607500"/>
              </a:tblGrid>
              <a:tr h="2784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Task</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Grant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Tyler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Matthew</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Cameron</a:t>
                      </a:r>
                      <a:endParaRPr sz="1200">
                        <a:latin typeface="Times New Roman"/>
                        <a:ea typeface="Times New Roman"/>
                        <a:cs typeface="Times New Roman"/>
                        <a:sym typeface="Times New Roman"/>
                      </a:endParaRPr>
                    </a:p>
                  </a:txBody>
                  <a:tcPr marT="63500" marB="63500" marR="63500" marL="63500"/>
                </a:tc>
              </a:tr>
              <a:tr h="442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Select and Learn a JS Framework</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r>
              <a:tr h="442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Select and Learn Mobile Development Toolkit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r>
              <a:tr h="442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Investigate Hosting Options and Needs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r>
              <a:tr h="6056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Compare and Select Collaboration Tools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Calendar Software for Team/Client Meetings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Documentation Software and UI/UX Preview Software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Presentation and Communication Tools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Version Control and Code Reviews</a:t>
                      </a:r>
                      <a:endParaRPr sz="1200">
                        <a:latin typeface="Times New Roman"/>
                        <a:ea typeface="Times New Roman"/>
                        <a:cs typeface="Times New Roman"/>
                        <a:sym typeface="Times New Roman"/>
                      </a:endParaRPr>
                    </a:p>
                  </a:txBody>
                  <a:tcPr marT="63500" marB="63500" marR="63500" marL="63500"/>
                </a:tc>
              </a:tr>
              <a:tr h="442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Begin to Collect Historical Research</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r>
              <a:tr h="2784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Requirement Document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55%</a:t>
                      </a:r>
                      <a:endParaRPr sz="1200">
                        <a:latin typeface="Times New Roman"/>
                        <a:ea typeface="Times New Roman"/>
                        <a:cs typeface="Times New Roman"/>
                        <a:sym typeface="Times New Roman"/>
                      </a:endParaRPr>
                    </a:p>
                  </a:txBody>
                  <a:tcPr marT="63500" marB="63500" marR="63500" marL="63500"/>
                </a:tc>
              </a:tr>
              <a:tr h="2801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Design Document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50%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r>
              <a:tr h="2784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Test Plan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45%</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