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821" r:id="rId3"/>
    <p:sldId id="691" r:id="rId4"/>
    <p:sldId id="814" r:id="rId5"/>
    <p:sldId id="815" r:id="rId6"/>
    <p:sldId id="816" r:id="rId7"/>
    <p:sldId id="6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B9D08-36A3-454C-AD20-0785C374C50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18769-94CD-4164-9C04-A9A7AA35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8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FE31-A832-4C1E-BE98-A5AE020EA22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6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37300"/>
            <a:ext cx="128747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2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37300"/>
            <a:ext cx="128747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1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0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7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4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28600" cy="6858000"/>
          </a:xfrm>
          <a:prstGeom prst="rect">
            <a:avLst/>
          </a:prstGeom>
          <a:solidFill>
            <a:srgbClr val="1E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6279357"/>
            <a:ext cx="10515600" cy="0"/>
          </a:xfrm>
          <a:prstGeom prst="line">
            <a:avLst/>
          </a:prstGeom>
          <a:ln w="76200">
            <a:solidFill>
              <a:srgbClr val="96B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74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108965/taking-altitude-into-account-when-calculating-geodesic-dista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s.stackexchange.com/questions/277171/compute-distance-between-two-point-from-longitude-latitude-height/27875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7A3-4679-415B-A64C-DB29F0A50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615" y="1302589"/>
            <a:ext cx="9144000" cy="1453551"/>
          </a:xfrm>
        </p:spPr>
        <p:txBody>
          <a:bodyPr>
            <a:normAutofit/>
          </a:bodyPr>
          <a:lstStyle/>
          <a:p>
            <a:r>
              <a:rPr lang="en-US" sz="3200" dirty="0"/>
              <a:t>Correlate Road Properties as a Grid with the </a:t>
            </a:r>
            <a:br>
              <a:rPr lang="en-US" sz="3200" dirty="0"/>
            </a:br>
            <a:r>
              <a:rPr lang="en-US" sz="3200" dirty="0"/>
              <a:t>Vehicle Trajectories on the Road</a:t>
            </a:r>
            <a:br>
              <a:rPr lang="en-US" sz="3200" dirty="0"/>
            </a:br>
            <a:r>
              <a:rPr lang="en-US" sz="3200" dirty="0"/>
              <a:t>--A summary of </a:t>
            </a:r>
            <a:r>
              <a:rPr lang="en-US" altLang="zh-CN" sz="3200" dirty="0"/>
              <a:t>Traffic Simulator Coordinate Systems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FC9A3-F653-4D8C-9EE3-66C051FFF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7" y="0"/>
            <a:ext cx="3442831" cy="11223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D96FC8-E3DC-4130-A4F2-446EFEDAD47F}"/>
              </a:ext>
            </a:extLst>
          </p:cNvPr>
          <p:cNvSpPr/>
          <p:nvPr/>
        </p:nvSpPr>
        <p:spPr>
          <a:xfrm>
            <a:off x="3928554" y="4791822"/>
            <a:ext cx="4334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Helvetica" panose="020B0604020202030204" pitchFamily="34" charset="0"/>
              </a:rPr>
              <a:t>Intelligent Vehicles and Systems Group,</a:t>
            </a:r>
            <a:endParaRPr lang="en-GB" altLang="en-US" dirty="0">
              <a:latin typeface="Helvetica" panose="020B0604020202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Helvetica" panose="020B0604020202030204" pitchFamily="34" charset="0"/>
              </a:rPr>
              <a:t>Department </a:t>
            </a:r>
            <a:r>
              <a:rPr lang="en-US" altLang="en-US" dirty="0">
                <a:latin typeface="Helvetica" panose="020B0604020202030204" pitchFamily="34" charset="0"/>
              </a:rPr>
              <a:t>of Mechanical Engineering</a:t>
            </a:r>
            <a:r>
              <a:rPr lang="zh-CN" altLang="en-US" dirty="0">
                <a:latin typeface="Helvetica" panose="020B0604020202030204" pitchFamily="34" charset="0"/>
              </a:rPr>
              <a:t>，</a:t>
            </a:r>
            <a:endParaRPr lang="en-US" altLang="en-US" dirty="0">
              <a:latin typeface="Helvetica" panose="020B0604020202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Helvetica" panose="020B0604020202030204" pitchFamily="34" charset="0"/>
              </a:rPr>
              <a:t>The Pennsylvania State University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4864B38-26C2-4BCA-8DFD-6A7551877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4284" y="3859465"/>
            <a:ext cx="6825375" cy="484791"/>
          </a:xfrm>
        </p:spPr>
        <p:txBody>
          <a:bodyPr anchor="ctr">
            <a:normAutofit/>
          </a:bodyPr>
          <a:lstStyle/>
          <a:p>
            <a:r>
              <a:rPr lang="en-US" altLang="zh-CN" sz="1800" dirty="0" err="1"/>
              <a:t>Srivenkata</a:t>
            </a:r>
            <a:r>
              <a:rPr lang="en-US" altLang="zh-CN" sz="1800" dirty="0"/>
              <a:t> Satya </a:t>
            </a:r>
            <a:r>
              <a:rPr lang="en-US" altLang="zh-CN" sz="1800" dirty="0" err="1"/>
              <a:t>Prasa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Maddipatla</a:t>
            </a:r>
            <a:r>
              <a:rPr lang="en-US" altLang="zh-CN" sz="1800" dirty="0"/>
              <a:t>,  Liming Gao, Dr. Brennan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022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0CB701-4FB3-4308-A6A5-DC6BB965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883" y="6356350"/>
            <a:ext cx="2743200" cy="365125"/>
          </a:xfrm>
        </p:spPr>
        <p:txBody>
          <a:bodyPr/>
          <a:lstStyle/>
          <a:p>
            <a:fld id="{DD1E3BA7-F027-4483-A606-0FB7B944A800}" type="slidenum">
              <a:rPr lang="en-US" sz="1000" smtClean="0"/>
              <a:pPr/>
              <a:t>2</a:t>
            </a:fld>
            <a:r>
              <a:rPr lang="en-US" sz="1000" dirty="0"/>
              <a:t>/48</a:t>
            </a: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F0C91A88-1FC8-4F43-9030-4823FFE6F186}"/>
              </a:ext>
            </a:extLst>
          </p:cNvPr>
          <p:cNvSpPr txBox="1">
            <a:spLocks/>
          </p:cNvSpPr>
          <p:nvPr/>
        </p:nvSpPr>
        <p:spPr>
          <a:xfrm>
            <a:off x="373033" y="200935"/>
            <a:ext cx="11447055" cy="1093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44ECAE-5F11-45E3-A408-05592DC14844}"/>
              </a:ext>
            </a:extLst>
          </p:cNvPr>
          <p:cNvSpPr txBox="1">
            <a:spLocks/>
          </p:cNvSpPr>
          <p:nvPr/>
        </p:nvSpPr>
        <p:spPr>
          <a:xfrm>
            <a:off x="740796" y="0"/>
            <a:ext cx="10710407" cy="5486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Distance:</a:t>
            </a:r>
            <a:r>
              <a:rPr lang="zh-CN" altLang="en-US" sz="2800" dirty="0"/>
              <a:t> </a:t>
            </a:r>
            <a:r>
              <a:rPr lang="en-US" altLang="zh-CN" sz="2800" dirty="0"/>
              <a:t>LLA vs ENU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BDB9A9-2B21-4C12-BE39-676F3FAC8934}"/>
              </a:ext>
            </a:extLst>
          </p:cNvPr>
          <p:cNvSpPr/>
          <p:nvPr/>
        </p:nvSpPr>
        <p:spPr>
          <a:xfrm>
            <a:off x="371911" y="566386"/>
            <a:ext cx="10248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02122"/>
                </a:solidFill>
                <a:latin typeface="Arial" panose="020B0604020202020204" pitchFamily="34" charset="0"/>
              </a:rPr>
              <a:t>Question</a:t>
            </a:r>
            <a:r>
              <a:rPr lang="en-US" altLang="zh-CN" sz="1600" dirty="0">
                <a:solidFill>
                  <a:srgbClr val="202122"/>
                </a:solidFill>
                <a:latin typeface="Arial" panose="020B0604020202020204" pitchFamily="34" charset="0"/>
              </a:rPr>
              <a:t>: All calculation above ignore changes in elevation. How to calculate the Geodesic distance if we take elevation into account? </a:t>
            </a:r>
            <a:endParaRPr lang="zh-CN" alt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B7E35-FEFA-4438-88F7-6E097294BFC2}"/>
              </a:ext>
            </a:extLst>
          </p:cNvPr>
          <p:cNvSpPr/>
          <p:nvPr/>
        </p:nvSpPr>
        <p:spPr>
          <a:xfrm>
            <a:off x="593783" y="5628033"/>
            <a:ext cx="11004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3"/>
              </a:rPr>
              <a:t>https://stackoverflow.com/questions/1108965/taking-altitude-into-account-when-calculating-geodesic-distance</a:t>
            </a:r>
            <a:endParaRPr lang="en-US" altLang="zh-CN" sz="1600" dirty="0"/>
          </a:p>
          <a:p>
            <a:r>
              <a:rPr lang="en-US" altLang="zh-CN" sz="1600" dirty="0">
                <a:hlinkClick r:id="rId4"/>
              </a:rPr>
              <a:t>https://gis.stackexchange.com/questions/277171/compute-distance-between-two-point-from-longitude-latitude-height/278753</a:t>
            </a:r>
            <a:endParaRPr lang="zh-CN" alt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824B5A-0905-4DE4-996A-46C09C2C0E5F}"/>
              </a:ext>
            </a:extLst>
          </p:cNvPr>
          <p:cNvSpPr/>
          <p:nvPr/>
        </p:nvSpPr>
        <p:spPr>
          <a:xfrm>
            <a:off x="409753" y="1159891"/>
            <a:ext cx="102484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02122"/>
                </a:solidFill>
                <a:latin typeface="Arial" panose="020B0604020202020204" pitchFamily="34" charset="0"/>
              </a:rPr>
              <a:t>Answer</a:t>
            </a:r>
            <a:r>
              <a:rPr lang="en-US" altLang="zh-CN" sz="1600" dirty="0">
                <a:solidFill>
                  <a:srgbClr val="202122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altLang="zh-CN" sz="1600" dirty="0">
                <a:solidFill>
                  <a:srgbClr val="242729"/>
                </a:solidFill>
                <a:latin typeface="Arial" panose="020B0604020202020204" pitchFamily="34" charset="0"/>
              </a:rPr>
              <a:t>The term "geodesic" refers to a “straight line” on the curved ellipsoid/sphere surface. The geodesic distance is a sphere surface 2D distance, which is not applicable for the distance with elevation. </a:t>
            </a:r>
          </a:p>
          <a:p>
            <a:endParaRPr lang="en-US" altLang="zh-CN" sz="16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242729"/>
                </a:solidFill>
                <a:latin typeface="Arial" panose="020B0604020202020204" pitchFamily="34" charset="0"/>
              </a:rPr>
              <a:t>When calculating the distance between two points with elevation, we consider it with two situations: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729"/>
                </a:solidFill>
                <a:latin typeface="Arial" panose="020B0604020202020204" pitchFamily="34" charset="0"/>
              </a:rPr>
              <a:t>For small distance, we can convert LLA to ENU or EFEF, and then just use </a:t>
            </a:r>
            <a:r>
              <a:rPr lang="en-US" altLang="zh-CN" sz="1600" dirty="0" err="1">
                <a:solidFill>
                  <a:srgbClr val="242729"/>
                </a:solidFill>
                <a:latin typeface="Arial" panose="020B0604020202020204" pitchFamily="34" charset="0"/>
              </a:rPr>
              <a:t>pythagorean</a:t>
            </a:r>
            <a:r>
              <a:rPr lang="en-US" altLang="zh-CN" sz="1600" dirty="0">
                <a:solidFill>
                  <a:srgbClr val="242729"/>
                </a:solidFill>
                <a:latin typeface="Arial" panose="020B0604020202020204" pitchFamily="34" charset="0"/>
              </a:rPr>
              <a:t> theorem to calculate the value. Keep in mind that a straight line in 3D, over long distances, can pass through the Earth, so this calculation is mainly useful for 3D "line of sight" types of problems for generally short distances.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729"/>
                </a:solidFill>
                <a:latin typeface="Arial" panose="020B0604020202020204" pitchFamily="34" charset="0"/>
              </a:rPr>
              <a:t>For large distance, just use the geodesic distance algorithm by ignoring the altitude difference or take the average altitude as a constant radius. For example, if the paths are 1-2km long with altitude varying on the order of 100m and we see about ~5m change on average versus using the WGS84 ellipsoid unmodified.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rgbClr val="242729"/>
                </a:solidFill>
                <a:latin typeface="Arial" panose="020B0604020202020204" pitchFamily="34" charset="0"/>
              </a:rPr>
              <a:t>In the NSF project,</a:t>
            </a:r>
            <a:r>
              <a:rPr lang="en-US" altLang="zh-CN" sz="1600" dirty="0">
                <a:solidFill>
                  <a:srgbClr val="242729"/>
                </a:solidFill>
                <a:latin typeface="Arial" panose="020B0604020202020204" pitchFamily="34" charset="0"/>
              </a:rPr>
              <a:t> we rarely calculate the straight-line distance between two far points. We focus on the distance along a path with small intervals, so the general strategy is to convert LLA into ENU, then calculate the sum of small interval Euclidean distances.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970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BADDB0F-8CBF-43C2-AD58-3FCCF4F6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8" y="0"/>
            <a:ext cx="11578719" cy="54864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Three ways to run Vehicle Simulations based of Vehicle Trajectories from Traffic Simulator</a:t>
            </a:r>
          </a:p>
        </p:txBody>
      </p:sp>
      <p:sp>
        <p:nvSpPr>
          <p:cNvPr id="524" name="Rectangle: Rounded Corners 523">
            <a:extLst>
              <a:ext uri="{FF2B5EF4-FFF2-40B4-BE49-F238E27FC236}">
                <a16:creationId xmlns:a16="http://schemas.microsoft.com/office/drawing/2014/main" id="{5656C81F-ED6C-4A61-A6AC-7D0FF9EB833B}"/>
              </a:ext>
            </a:extLst>
          </p:cNvPr>
          <p:cNvSpPr/>
          <p:nvPr/>
        </p:nvSpPr>
        <p:spPr>
          <a:xfrm>
            <a:off x="288989" y="3036844"/>
            <a:ext cx="747760" cy="4425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OSM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LL</a:t>
            </a:r>
          </a:p>
        </p:txBody>
      </p:sp>
      <p:sp>
        <p:nvSpPr>
          <p:cNvPr id="525" name="Rectangle: Rounded Corners 524">
            <a:extLst>
              <a:ext uri="{FF2B5EF4-FFF2-40B4-BE49-F238E27FC236}">
                <a16:creationId xmlns:a16="http://schemas.microsoft.com/office/drawing/2014/main" id="{F319C499-43B8-4F59-A8FC-09655BCC0D27}"/>
              </a:ext>
            </a:extLst>
          </p:cNvPr>
          <p:cNvSpPr/>
          <p:nvPr/>
        </p:nvSpPr>
        <p:spPr>
          <a:xfrm>
            <a:off x="1383029" y="3031252"/>
            <a:ext cx="1079674" cy="4425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AIMSUN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LL to UTM</a:t>
            </a:r>
          </a:p>
        </p:txBody>
      </p:sp>
      <p:sp>
        <p:nvSpPr>
          <p:cNvPr id="526" name="Rectangle: Rounded Corners 525">
            <a:extLst>
              <a:ext uri="{FF2B5EF4-FFF2-40B4-BE49-F238E27FC236}">
                <a16:creationId xmlns:a16="http://schemas.microsoft.com/office/drawing/2014/main" id="{10D54FC1-A305-482D-BB6E-01FA729091FD}"/>
              </a:ext>
            </a:extLst>
          </p:cNvPr>
          <p:cNvSpPr/>
          <p:nvPr/>
        </p:nvSpPr>
        <p:spPr>
          <a:xfrm>
            <a:off x="2927699" y="2895897"/>
            <a:ext cx="1362733" cy="71677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Road Traffic ST tables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UTM</a:t>
            </a:r>
          </a:p>
        </p:txBody>
      </p:sp>
      <p:sp>
        <p:nvSpPr>
          <p:cNvPr id="527" name="Rectangle: Rounded Corners 526">
            <a:extLst>
              <a:ext uri="{FF2B5EF4-FFF2-40B4-BE49-F238E27FC236}">
                <a16:creationId xmlns:a16="http://schemas.microsoft.com/office/drawing/2014/main" id="{010C77A1-89D9-46CE-B589-AC756CAE00A4}"/>
              </a:ext>
            </a:extLst>
          </p:cNvPr>
          <p:cNvSpPr/>
          <p:nvPr/>
        </p:nvSpPr>
        <p:spPr>
          <a:xfrm>
            <a:off x="4762326" y="2902410"/>
            <a:ext cx="1366182" cy="71026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Vehicle Simulations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UTM to ENU </a:t>
            </a:r>
            <a:r>
              <a:rPr lang="en-US" sz="1100" dirty="0">
                <a:solidFill>
                  <a:schemeClr val="tx1"/>
                </a:solidFill>
              </a:rPr>
              <a:t>to LLA</a:t>
            </a:r>
          </a:p>
        </p:txBody>
      </p:sp>
      <p:sp>
        <p:nvSpPr>
          <p:cNvPr id="528" name="Rectangle: Rounded Corners 527">
            <a:extLst>
              <a:ext uri="{FF2B5EF4-FFF2-40B4-BE49-F238E27FC236}">
                <a16:creationId xmlns:a16="http://schemas.microsoft.com/office/drawing/2014/main" id="{3609AE94-9FFB-4AA7-86B5-9068490E2A54}"/>
              </a:ext>
            </a:extLst>
          </p:cNvPr>
          <p:cNvSpPr/>
          <p:nvPr/>
        </p:nvSpPr>
        <p:spPr>
          <a:xfrm>
            <a:off x="6526399" y="2886090"/>
            <a:ext cx="1522580" cy="72658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VD &amp; Friction tables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LLA</a:t>
            </a:r>
          </a:p>
        </p:txBody>
      </p:sp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5793F57A-14ED-49E1-81EE-234898251B3C}"/>
              </a:ext>
            </a:extLst>
          </p:cNvPr>
          <p:cNvCxnSpPr>
            <a:cxnSpLocks/>
            <a:stCxn id="524" idx="3"/>
            <a:endCxn id="525" idx="1"/>
          </p:cNvCxnSpPr>
          <p:nvPr/>
        </p:nvCxnSpPr>
        <p:spPr>
          <a:xfrm flipV="1">
            <a:off x="1036749" y="3252544"/>
            <a:ext cx="346280" cy="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F1E73042-61E1-4E0C-81DF-2044B1B0B224}"/>
              </a:ext>
            </a:extLst>
          </p:cNvPr>
          <p:cNvCxnSpPr>
            <a:cxnSpLocks/>
            <a:stCxn id="525" idx="3"/>
            <a:endCxn id="526" idx="1"/>
          </p:cNvCxnSpPr>
          <p:nvPr/>
        </p:nvCxnSpPr>
        <p:spPr>
          <a:xfrm>
            <a:off x="2462703" y="3252544"/>
            <a:ext cx="464996" cy="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F50AF040-2B10-4618-88C5-4FDAF3C8594C}"/>
              </a:ext>
            </a:extLst>
          </p:cNvPr>
          <p:cNvCxnSpPr>
            <a:cxnSpLocks/>
            <a:stCxn id="526" idx="3"/>
            <a:endCxn id="527" idx="1"/>
          </p:cNvCxnSpPr>
          <p:nvPr/>
        </p:nvCxnSpPr>
        <p:spPr>
          <a:xfrm>
            <a:off x="4290432" y="3254285"/>
            <a:ext cx="471894" cy="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0A178834-55E7-4552-B1DE-0FAE3ABC1E8C}"/>
              </a:ext>
            </a:extLst>
          </p:cNvPr>
          <p:cNvCxnSpPr>
            <a:cxnSpLocks/>
            <a:stCxn id="527" idx="3"/>
            <a:endCxn id="528" idx="1"/>
          </p:cNvCxnSpPr>
          <p:nvPr/>
        </p:nvCxnSpPr>
        <p:spPr>
          <a:xfrm flipV="1">
            <a:off x="6128508" y="3249381"/>
            <a:ext cx="397891" cy="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3" name="TextBox 532">
            <a:extLst>
              <a:ext uri="{FF2B5EF4-FFF2-40B4-BE49-F238E27FC236}">
                <a16:creationId xmlns:a16="http://schemas.microsoft.com/office/drawing/2014/main" id="{1A897B02-A980-49D5-BC26-817041C92895}"/>
              </a:ext>
            </a:extLst>
          </p:cNvPr>
          <p:cNvSpPr txBox="1"/>
          <p:nvPr/>
        </p:nvSpPr>
        <p:spPr>
          <a:xfrm>
            <a:off x="2464111" y="2994910"/>
            <a:ext cx="46358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UTM</a:t>
            </a:r>
            <a:endParaRPr lang="en-US" sz="1200" dirty="0"/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DA59410D-1D12-49BC-BB80-257BACC29646}"/>
              </a:ext>
            </a:extLst>
          </p:cNvPr>
          <p:cNvSpPr txBox="1"/>
          <p:nvPr/>
        </p:nvSpPr>
        <p:spPr>
          <a:xfrm>
            <a:off x="4290432" y="2983353"/>
            <a:ext cx="46358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UTM</a:t>
            </a:r>
            <a:endParaRPr lang="en-US" sz="1200" dirty="0"/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9D8AE533-7929-4F9D-81C7-46C83AF4A589}"/>
              </a:ext>
            </a:extLst>
          </p:cNvPr>
          <p:cNvSpPr txBox="1"/>
          <p:nvPr/>
        </p:nvSpPr>
        <p:spPr>
          <a:xfrm>
            <a:off x="6128508" y="2980198"/>
            <a:ext cx="3850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LLA</a:t>
            </a:r>
            <a:endParaRPr lang="en-US" sz="1200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C6DB8DE6-B3C2-4A8B-9F36-8B7861AE2C48}"/>
              </a:ext>
            </a:extLst>
          </p:cNvPr>
          <p:cNvSpPr txBox="1"/>
          <p:nvPr/>
        </p:nvSpPr>
        <p:spPr>
          <a:xfrm>
            <a:off x="1043259" y="2996525"/>
            <a:ext cx="3451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LL</a:t>
            </a:r>
          </a:p>
        </p:txBody>
      </p: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5E65D34D-A00C-413A-9A8D-336F5162D9D3}"/>
              </a:ext>
            </a:extLst>
          </p:cNvPr>
          <p:cNvSpPr/>
          <p:nvPr/>
        </p:nvSpPr>
        <p:spPr>
          <a:xfrm>
            <a:off x="4764578" y="3872416"/>
            <a:ext cx="1366182" cy="63573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Friction grid ST tables</a:t>
            </a:r>
          </a:p>
        </p:txBody>
      </p: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A3408C54-AA1C-4575-AE46-CAE10141F752}"/>
              </a:ext>
            </a:extLst>
          </p:cNvPr>
          <p:cNvCxnSpPr>
            <a:cxnSpLocks/>
            <a:stCxn id="525" idx="2"/>
            <a:endCxn id="537" idx="1"/>
          </p:cNvCxnSpPr>
          <p:nvPr/>
        </p:nvCxnSpPr>
        <p:spPr>
          <a:xfrm rot="16200000" flipH="1">
            <a:off x="2985497" y="2411204"/>
            <a:ext cx="716450" cy="28417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722E15EF-4B61-42BF-A6C5-A26178022B7A}"/>
              </a:ext>
            </a:extLst>
          </p:cNvPr>
          <p:cNvCxnSpPr>
            <a:cxnSpLocks/>
            <a:stCxn id="537" idx="0"/>
            <a:endCxn id="527" idx="2"/>
          </p:cNvCxnSpPr>
          <p:nvPr/>
        </p:nvCxnSpPr>
        <p:spPr>
          <a:xfrm flipH="1" flipV="1">
            <a:off x="5445417" y="3612673"/>
            <a:ext cx="2252" cy="25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4" name="TextBox 543">
            <a:extLst>
              <a:ext uri="{FF2B5EF4-FFF2-40B4-BE49-F238E27FC236}">
                <a16:creationId xmlns:a16="http://schemas.microsoft.com/office/drawing/2014/main" id="{79D3B43F-51D1-4163-BDAC-894211F9E83B}"/>
              </a:ext>
            </a:extLst>
          </p:cNvPr>
          <p:cNvSpPr txBox="1"/>
          <p:nvPr/>
        </p:nvSpPr>
        <p:spPr>
          <a:xfrm>
            <a:off x="3364546" y="3922486"/>
            <a:ext cx="46358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UTM</a:t>
            </a:r>
            <a:endParaRPr lang="en-US" sz="1200" dirty="0"/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447DFCA3-8538-4E59-8E64-D119CF5E09AB}"/>
              </a:ext>
            </a:extLst>
          </p:cNvPr>
          <p:cNvSpPr/>
          <p:nvPr/>
        </p:nvSpPr>
        <p:spPr>
          <a:xfrm>
            <a:off x="5251768" y="5018020"/>
            <a:ext cx="1079674" cy="4425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AIMSUN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ENU</a:t>
            </a:r>
          </a:p>
        </p:txBody>
      </p:sp>
      <p:sp>
        <p:nvSpPr>
          <p:cNvPr id="572" name="Rectangle: Rounded Corners 571">
            <a:extLst>
              <a:ext uri="{FF2B5EF4-FFF2-40B4-BE49-F238E27FC236}">
                <a16:creationId xmlns:a16="http://schemas.microsoft.com/office/drawing/2014/main" id="{0DD69425-B2C9-49A7-9430-35F72AE3087F}"/>
              </a:ext>
            </a:extLst>
          </p:cNvPr>
          <p:cNvSpPr/>
          <p:nvPr/>
        </p:nvSpPr>
        <p:spPr>
          <a:xfrm>
            <a:off x="6796438" y="4867886"/>
            <a:ext cx="1362733" cy="73155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Road Traffic ST tables</a:t>
            </a:r>
          </a:p>
        </p:txBody>
      </p: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2FCAD2F7-D238-4C0C-AE98-30818C7A10DE}"/>
              </a:ext>
            </a:extLst>
          </p:cNvPr>
          <p:cNvSpPr/>
          <p:nvPr/>
        </p:nvSpPr>
        <p:spPr>
          <a:xfrm>
            <a:off x="8590456" y="4878959"/>
            <a:ext cx="1366182" cy="72045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Vehicle Simulations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ENU to LLA</a:t>
            </a:r>
          </a:p>
        </p:txBody>
      </p:sp>
      <p:sp>
        <p:nvSpPr>
          <p:cNvPr id="574" name="Rectangle: Rounded Corners 573">
            <a:extLst>
              <a:ext uri="{FF2B5EF4-FFF2-40B4-BE49-F238E27FC236}">
                <a16:creationId xmlns:a16="http://schemas.microsoft.com/office/drawing/2014/main" id="{D313BBE9-A2B7-4B04-99D6-B2C22E79217D}"/>
              </a:ext>
            </a:extLst>
          </p:cNvPr>
          <p:cNvSpPr/>
          <p:nvPr/>
        </p:nvSpPr>
        <p:spPr>
          <a:xfrm>
            <a:off x="10345129" y="4867886"/>
            <a:ext cx="1522580" cy="72755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VD &amp; Friction tables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LLA</a:t>
            </a:r>
          </a:p>
        </p:txBody>
      </p: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D4207120-48DA-43F5-964B-53EA1ACCE77A}"/>
              </a:ext>
            </a:extLst>
          </p:cNvPr>
          <p:cNvCxnSpPr>
            <a:cxnSpLocks/>
            <a:stCxn id="587" idx="3"/>
            <a:endCxn id="571" idx="1"/>
          </p:cNvCxnSpPr>
          <p:nvPr/>
        </p:nvCxnSpPr>
        <p:spPr>
          <a:xfrm>
            <a:off x="4840805" y="5239312"/>
            <a:ext cx="41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2E0B3656-9D5D-4F19-8EB9-C092F298E14F}"/>
              </a:ext>
            </a:extLst>
          </p:cNvPr>
          <p:cNvCxnSpPr>
            <a:cxnSpLocks/>
            <a:stCxn id="571" idx="3"/>
            <a:endCxn id="572" idx="1"/>
          </p:cNvCxnSpPr>
          <p:nvPr/>
        </p:nvCxnSpPr>
        <p:spPr>
          <a:xfrm flipV="1">
            <a:off x="6331442" y="5233664"/>
            <a:ext cx="464996" cy="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F97D0705-7F85-42DA-B9C6-64ED98F80469}"/>
              </a:ext>
            </a:extLst>
          </p:cNvPr>
          <p:cNvCxnSpPr>
            <a:cxnSpLocks/>
            <a:stCxn id="572" idx="3"/>
            <a:endCxn id="573" idx="1"/>
          </p:cNvCxnSpPr>
          <p:nvPr/>
        </p:nvCxnSpPr>
        <p:spPr>
          <a:xfrm>
            <a:off x="8159171" y="5233664"/>
            <a:ext cx="431285" cy="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E4C6DC19-EE8E-4D42-A7DD-7CC6EB60A31E}"/>
              </a:ext>
            </a:extLst>
          </p:cNvPr>
          <p:cNvCxnSpPr>
            <a:cxnSpLocks/>
            <a:stCxn id="573" idx="3"/>
            <a:endCxn id="574" idx="1"/>
          </p:cNvCxnSpPr>
          <p:nvPr/>
        </p:nvCxnSpPr>
        <p:spPr>
          <a:xfrm flipV="1">
            <a:off x="9956638" y="5231661"/>
            <a:ext cx="388491" cy="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9" name="TextBox 578">
            <a:extLst>
              <a:ext uri="{FF2B5EF4-FFF2-40B4-BE49-F238E27FC236}">
                <a16:creationId xmlns:a16="http://schemas.microsoft.com/office/drawing/2014/main" id="{881AC6EB-846E-46B9-93C6-F2C8432846BA}"/>
              </a:ext>
            </a:extLst>
          </p:cNvPr>
          <p:cNvSpPr txBox="1"/>
          <p:nvPr/>
        </p:nvSpPr>
        <p:spPr>
          <a:xfrm>
            <a:off x="6332850" y="4981678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6CA2767B-7F27-4278-9092-74D351A1D0C4}"/>
              </a:ext>
            </a:extLst>
          </p:cNvPr>
          <p:cNvSpPr txBox="1"/>
          <p:nvPr/>
        </p:nvSpPr>
        <p:spPr>
          <a:xfrm>
            <a:off x="8159171" y="4970630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EBF1F82F-2A17-4D21-B403-E31F5B6452A9}"/>
              </a:ext>
            </a:extLst>
          </p:cNvPr>
          <p:cNvSpPr txBox="1"/>
          <p:nvPr/>
        </p:nvSpPr>
        <p:spPr>
          <a:xfrm>
            <a:off x="9960087" y="4981678"/>
            <a:ext cx="3850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LLA</a:t>
            </a:r>
            <a:endParaRPr lang="en-US" sz="1200" dirty="0"/>
          </a:p>
        </p:txBody>
      </p:sp>
      <p:sp>
        <p:nvSpPr>
          <p:cNvPr id="583" name="Rectangle: Rounded Corners 582">
            <a:extLst>
              <a:ext uri="{FF2B5EF4-FFF2-40B4-BE49-F238E27FC236}">
                <a16:creationId xmlns:a16="http://schemas.microsoft.com/office/drawing/2014/main" id="{64FEA25D-D2AF-4A42-9DDB-605CD03ABB12}"/>
              </a:ext>
            </a:extLst>
          </p:cNvPr>
          <p:cNvSpPr/>
          <p:nvPr/>
        </p:nvSpPr>
        <p:spPr>
          <a:xfrm>
            <a:off x="8135887" y="5857917"/>
            <a:ext cx="2275319" cy="35960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Friction grid ST tables</a:t>
            </a:r>
          </a:p>
        </p:txBody>
      </p:sp>
      <p:cxnSp>
        <p:nvCxnSpPr>
          <p:cNvPr id="584" name="Connector: Elbow 583">
            <a:extLst>
              <a:ext uri="{FF2B5EF4-FFF2-40B4-BE49-F238E27FC236}">
                <a16:creationId xmlns:a16="http://schemas.microsoft.com/office/drawing/2014/main" id="{F3693355-62FF-43AC-9DC7-BEACD312A91D}"/>
              </a:ext>
            </a:extLst>
          </p:cNvPr>
          <p:cNvCxnSpPr>
            <a:cxnSpLocks/>
            <a:stCxn id="571" idx="2"/>
            <a:endCxn id="583" idx="1"/>
          </p:cNvCxnSpPr>
          <p:nvPr/>
        </p:nvCxnSpPr>
        <p:spPr>
          <a:xfrm rot="16200000" flipH="1">
            <a:off x="6675189" y="4577019"/>
            <a:ext cx="577115" cy="2344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A2AECCDC-6E7B-4BE8-8E04-90AC81E5078D}"/>
              </a:ext>
            </a:extLst>
          </p:cNvPr>
          <p:cNvCxnSpPr>
            <a:cxnSpLocks/>
            <a:stCxn id="583" idx="0"/>
            <a:endCxn id="573" idx="2"/>
          </p:cNvCxnSpPr>
          <p:nvPr/>
        </p:nvCxnSpPr>
        <p:spPr>
          <a:xfrm flipV="1">
            <a:off x="9273547" y="5599417"/>
            <a:ext cx="0" cy="25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6" name="TextBox 585">
            <a:extLst>
              <a:ext uri="{FF2B5EF4-FFF2-40B4-BE49-F238E27FC236}">
                <a16:creationId xmlns:a16="http://schemas.microsoft.com/office/drawing/2014/main" id="{DF590AD6-99BF-462F-B222-9202F932B2D4}"/>
              </a:ext>
            </a:extLst>
          </p:cNvPr>
          <p:cNvSpPr txBox="1"/>
          <p:nvPr/>
        </p:nvSpPr>
        <p:spPr>
          <a:xfrm>
            <a:off x="7260437" y="5785601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587" name="Rectangle: Rounded Corners 586">
            <a:extLst>
              <a:ext uri="{FF2B5EF4-FFF2-40B4-BE49-F238E27FC236}">
                <a16:creationId xmlns:a16="http://schemas.microsoft.com/office/drawing/2014/main" id="{E19B6A67-5645-42EF-A929-20A457961650}"/>
              </a:ext>
            </a:extLst>
          </p:cNvPr>
          <p:cNvSpPr/>
          <p:nvPr/>
        </p:nvSpPr>
        <p:spPr>
          <a:xfrm>
            <a:off x="3723837" y="5018020"/>
            <a:ext cx="1116968" cy="4425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RoadXML</a:t>
            </a:r>
            <a:endParaRPr lang="en-US" dirty="0"/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ENU</a:t>
            </a:r>
          </a:p>
        </p:txBody>
      </p:sp>
      <p:sp>
        <p:nvSpPr>
          <p:cNvPr id="588" name="Rectangle: Rounded Corners 587">
            <a:extLst>
              <a:ext uri="{FF2B5EF4-FFF2-40B4-BE49-F238E27FC236}">
                <a16:creationId xmlns:a16="http://schemas.microsoft.com/office/drawing/2014/main" id="{FD1BC0A2-4E9E-486D-B253-F9D0A4EE1009}"/>
              </a:ext>
            </a:extLst>
          </p:cNvPr>
          <p:cNvSpPr/>
          <p:nvPr/>
        </p:nvSpPr>
        <p:spPr>
          <a:xfrm>
            <a:off x="2214942" y="5015046"/>
            <a:ext cx="1079674" cy="4425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MATLAB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LLA to ENU</a:t>
            </a: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19E0B99A-37FF-4017-B4C4-2CEC3982C4B3}"/>
              </a:ext>
            </a:extLst>
          </p:cNvPr>
          <p:cNvSpPr/>
          <p:nvPr/>
        </p:nvSpPr>
        <p:spPr>
          <a:xfrm>
            <a:off x="282479" y="5015046"/>
            <a:ext cx="1553179" cy="4425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Mapping Van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LLA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1D2A2AB2-914C-4462-89A0-04F1E337A681}"/>
              </a:ext>
            </a:extLst>
          </p:cNvPr>
          <p:cNvSpPr txBox="1"/>
          <p:nvPr/>
        </p:nvSpPr>
        <p:spPr>
          <a:xfrm>
            <a:off x="1835413" y="4970121"/>
            <a:ext cx="3850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LLA</a:t>
            </a:r>
            <a:endParaRPr lang="en-US" sz="1200" dirty="0"/>
          </a:p>
        </p:txBody>
      </p: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43D16690-D0A5-4E3F-A3FB-CCAE53C59FD5}"/>
              </a:ext>
            </a:extLst>
          </p:cNvPr>
          <p:cNvCxnSpPr>
            <a:cxnSpLocks/>
            <a:stCxn id="589" idx="3"/>
            <a:endCxn id="588" idx="1"/>
          </p:cNvCxnSpPr>
          <p:nvPr/>
        </p:nvCxnSpPr>
        <p:spPr>
          <a:xfrm>
            <a:off x="1835658" y="5236338"/>
            <a:ext cx="379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E3B9BF65-8BFF-4F79-BA2A-0708C6DADE41}"/>
              </a:ext>
            </a:extLst>
          </p:cNvPr>
          <p:cNvCxnSpPr>
            <a:cxnSpLocks/>
            <a:stCxn id="588" idx="3"/>
            <a:endCxn id="587" idx="1"/>
          </p:cNvCxnSpPr>
          <p:nvPr/>
        </p:nvCxnSpPr>
        <p:spPr>
          <a:xfrm>
            <a:off x="3294616" y="5236338"/>
            <a:ext cx="429221" cy="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2B30DD7E-361F-4270-BE48-99F379114464}"/>
              </a:ext>
            </a:extLst>
          </p:cNvPr>
          <p:cNvSpPr txBox="1"/>
          <p:nvPr/>
        </p:nvSpPr>
        <p:spPr>
          <a:xfrm>
            <a:off x="3289103" y="4981678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AF474442-9501-4185-B060-AF5B8634617B}"/>
              </a:ext>
            </a:extLst>
          </p:cNvPr>
          <p:cNvSpPr txBox="1"/>
          <p:nvPr/>
        </p:nvSpPr>
        <p:spPr>
          <a:xfrm>
            <a:off x="4835292" y="4966966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2953E-3A2E-483E-9831-0D18D2CB4904}"/>
              </a:ext>
            </a:extLst>
          </p:cNvPr>
          <p:cNvSpPr txBox="1"/>
          <p:nvPr/>
        </p:nvSpPr>
        <p:spPr>
          <a:xfrm>
            <a:off x="228439" y="548640"/>
            <a:ext cx="106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1A7159-3BCD-4E7A-BEB4-D7DF0A2D272E}"/>
              </a:ext>
            </a:extLst>
          </p:cNvPr>
          <p:cNvSpPr txBox="1"/>
          <p:nvPr/>
        </p:nvSpPr>
        <p:spPr>
          <a:xfrm>
            <a:off x="228439" y="2523026"/>
            <a:ext cx="106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2: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2A61EF-AB90-4662-84BB-8F14A158C578}"/>
              </a:ext>
            </a:extLst>
          </p:cNvPr>
          <p:cNvSpPr txBox="1"/>
          <p:nvPr/>
        </p:nvSpPr>
        <p:spPr>
          <a:xfrm>
            <a:off x="228438" y="4508154"/>
            <a:ext cx="106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3: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3BFC1A7-CB13-460E-820D-0A6B31E0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3</a:t>
            </a:fld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B9959798-57DB-4929-9350-F5FB175789F6}"/>
              </a:ext>
            </a:extLst>
          </p:cNvPr>
          <p:cNvSpPr/>
          <p:nvPr/>
        </p:nvSpPr>
        <p:spPr>
          <a:xfrm>
            <a:off x="443167" y="1075997"/>
            <a:ext cx="747760" cy="4425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OSM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57FC460-F65D-41EF-BD97-CFC46DB2A704}"/>
              </a:ext>
            </a:extLst>
          </p:cNvPr>
          <p:cNvSpPr/>
          <p:nvPr/>
        </p:nvSpPr>
        <p:spPr>
          <a:xfrm>
            <a:off x="1528768" y="1072411"/>
            <a:ext cx="1079674" cy="44817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AIMSUN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LL to UTM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E49AD4D9-442D-4C25-9758-D7C643D54D5D}"/>
              </a:ext>
            </a:extLst>
          </p:cNvPr>
          <p:cNvSpPr/>
          <p:nvPr/>
        </p:nvSpPr>
        <p:spPr>
          <a:xfrm>
            <a:off x="4834564" y="928708"/>
            <a:ext cx="1362733" cy="7241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Road Traffic ST tables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LLA &amp; ENU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F6EE5E2-5576-4525-A33C-A67F4A3CDDBB}"/>
              </a:ext>
            </a:extLst>
          </p:cNvPr>
          <p:cNvSpPr/>
          <p:nvPr/>
        </p:nvSpPr>
        <p:spPr>
          <a:xfrm>
            <a:off x="6604861" y="928708"/>
            <a:ext cx="1366182" cy="7241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Vehicle Simulations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ENU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A6931BE-234F-48D0-B9E0-567BBDCC17F9}"/>
              </a:ext>
            </a:extLst>
          </p:cNvPr>
          <p:cNvSpPr/>
          <p:nvPr/>
        </p:nvSpPr>
        <p:spPr>
          <a:xfrm>
            <a:off x="9726581" y="938775"/>
            <a:ext cx="1522580" cy="7129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VD &amp; Friction tables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LLA&amp;ENU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7F3A8A-D178-4E1C-B469-FB7F8A4EC994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 flipV="1">
            <a:off x="1190927" y="1296498"/>
            <a:ext cx="337841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C8FAE04-163A-4A7C-9908-B720985C28FF}"/>
              </a:ext>
            </a:extLst>
          </p:cNvPr>
          <p:cNvCxnSpPr>
            <a:cxnSpLocks/>
            <a:stCxn id="107" idx="3"/>
            <a:endCxn id="126" idx="1"/>
          </p:cNvCxnSpPr>
          <p:nvPr/>
        </p:nvCxnSpPr>
        <p:spPr>
          <a:xfrm flipV="1">
            <a:off x="2608442" y="1294273"/>
            <a:ext cx="496115" cy="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60ECC7B-6D04-492A-B93E-44DCBA7894A7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>
            <a:off x="6197297" y="1290779"/>
            <a:ext cx="407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54F6DE7-A59E-486B-9F57-DC6C5D1DA481}"/>
              </a:ext>
            </a:extLst>
          </p:cNvPr>
          <p:cNvCxnSpPr>
            <a:cxnSpLocks/>
            <a:stCxn id="109" idx="3"/>
            <a:endCxn id="130" idx="1"/>
          </p:cNvCxnSpPr>
          <p:nvPr/>
        </p:nvCxnSpPr>
        <p:spPr>
          <a:xfrm>
            <a:off x="7971043" y="1290779"/>
            <a:ext cx="393487" cy="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C88A3E4C-4EA8-4968-8286-DCD143D63435}"/>
              </a:ext>
            </a:extLst>
          </p:cNvPr>
          <p:cNvSpPr txBox="1"/>
          <p:nvPr/>
        </p:nvSpPr>
        <p:spPr>
          <a:xfrm>
            <a:off x="2618289" y="1034063"/>
            <a:ext cx="46358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UTM</a:t>
            </a:r>
            <a:endParaRPr lang="en-US" sz="1200" dirty="0"/>
          </a:p>
        </p:txBody>
      </p:sp>
      <p:sp>
        <p:nvSpPr>
          <p:cNvPr id="118" name="TextBox 43">
            <a:extLst>
              <a:ext uri="{FF2B5EF4-FFF2-40B4-BE49-F238E27FC236}">
                <a16:creationId xmlns:a16="http://schemas.microsoft.com/office/drawing/2014/main" id="{AC5B5F31-EDEB-420D-B5E1-9C5C75B14A02}"/>
              </a:ext>
            </a:extLst>
          </p:cNvPr>
          <p:cNvSpPr txBox="1"/>
          <p:nvPr/>
        </p:nvSpPr>
        <p:spPr>
          <a:xfrm>
            <a:off x="6211374" y="1034063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119" name="TextBox 29">
            <a:extLst>
              <a:ext uri="{FF2B5EF4-FFF2-40B4-BE49-F238E27FC236}">
                <a16:creationId xmlns:a16="http://schemas.microsoft.com/office/drawing/2014/main" id="{A726A6FC-A205-42CA-B377-0E65AEE36527}"/>
              </a:ext>
            </a:extLst>
          </p:cNvPr>
          <p:cNvSpPr txBox="1"/>
          <p:nvPr/>
        </p:nvSpPr>
        <p:spPr>
          <a:xfrm>
            <a:off x="1197437" y="1027873"/>
            <a:ext cx="3451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LL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AC33F59-9FAE-49A4-858B-210DA99B74C4}"/>
              </a:ext>
            </a:extLst>
          </p:cNvPr>
          <p:cNvSpPr/>
          <p:nvPr/>
        </p:nvSpPr>
        <p:spPr>
          <a:xfrm>
            <a:off x="6604861" y="1904182"/>
            <a:ext cx="1377346" cy="70665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Friction grid ST tables</a:t>
            </a:r>
          </a:p>
          <a:p>
            <a:pPr algn="ctr"/>
            <a:r>
              <a:rPr lang="en-US" sz="1100" dirty="0"/>
              <a:t>LLA&amp;ENU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88824BD-1079-46C5-A06C-328F26701DD1}"/>
              </a:ext>
            </a:extLst>
          </p:cNvPr>
          <p:cNvCxnSpPr>
            <a:cxnSpLocks/>
            <a:stCxn id="107" idx="2"/>
            <a:endCxn id="123" idx="1"/>
          </p:cNvCxnSpPr>
          <p:nvPr/>
        </p:nvCxnSpPr>
        <p:spPr>
          <a:xfrm rot="16200000" flipH="1">
            <a:off x="2203993" y="1385197"/>
            <a:ext cx="742497" cy="1013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3F78FE49-ED5C-400E-B4B5-7DE63FB0CE55}"/>
              </a:ext>
            </a:extLst>
          </p:cNvPr>
          <p:cNvSpPr/>
          <p:nvPr/>
        </p:nvSpPr>
        <p:spPr>
          <a:xfrm>
            <a:off x="3081877" y="2055366"/>
            <a:ext cx="1324930" cy="41543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MATLAB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UTM to LL to ENU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8ADA7B-D672-46B0-BEEF-4002DD457DA0}"/>
              </a:ext>
            </a:extLst>
          </p:cNvPr>
          <p:cNvCxnSpPr>
            <a:cxnSpLocks/>
            <a:stCxn id="123" idx="3"/>
            <a:endCxn id="121" idx="1"/>
          </p:cNvCxnSpPr>
          <p:nvPr/>
        </p:nvCxnSpPr>
        <p:spPr>
          <a:xfrm flipV="1">
            <a:off x="4406807" y="2257507"/>
            <a:ext cx="2198054" cy="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9F6BCDE-1B0D-478F-A6CE-C1CF1673732E}"/>
              </a:ext>
            </a:extLst>
          </p:cNvPr>
          <p:cNvCxnSpPr>
            <a:cxnSpLocks/>
            <a:stCxn id="121" idx="0"/>
            <a:endCxn id="109" idx="2"/>
          </p:cNvCxnSpPr>
          <p:nvPr/>
        </p:nvCxnSpPr>
        <p:spPr>
          <a:xfrm flipH="1" flipV="1">
            <a:off x="7287952" y="1652850"/>
            <a:ext cx="5582" cy="25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8853D10-0152-4B1A-951E-E63A840B328A}"/>
              </a:ext>
            </a:extLst>
          </p:cNvPr>
          <p:cNvSpPr/>
          <p:nvPr/>
        </p:nvSpPr>
        <p:spPr>
          <a:xfrm>
            <a:off x="3104557" y="1070186"/>
            <a:ext cx="1302250" cy="44817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UTM to LL to ENU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C832440-6A0A-4C10-9479-F524326AB9AB}"/>
              </a:ext>
            </a:extLst>
          </p:cNvPr>
          <p:cNvCxnSpPr>
            <a:cxnSpLocks/>
            <a:stCxn id="126" idx="3"/>
            <a:endCxn id="108" idx="1"/>
          </p:cNvCxnSpPr>
          <p:nvPr/>
        </p:nvCxnSpPr>
        <p:spPr>
          <a:xfrm flipV="1">
            <a:off x="4406807" y="1290779"/>
            <a:ext cx="427757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8" name="TextBox 250">
            <a:extLst>
              <a:ext uri="{FF2B5EF4-FFF2-40B4-BE49-F238E27FC236}">
                <a16:creationId xmlns:a16="http://schemas.microsoft.com/office/drawing/2014/main" id="{BCB8FB47-005D-4179-BE4A-AE6587EEDDD0}"/>
              </a:ext>
            </a:extLst>
          </p:cNvPr>
          <p:cNvSpPr txBox="1"/>
          <p:nvPr/>
        </p:nvSpPr>
        <p:spPr>
          <a:xfrm>
            <a:off x="5376830" y="1954300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129" name="TextBox 101">
            <a:extLst>
              <a:ext uri="{FF2B5EF4-FFF2-40B4-BE49-F238E27FC236}">
                <a16:creationId xmlns:a16="http://schemas.microsoft.com/office/drawing/2014/main" id="{CA44B707-A591-4F5A-ADC0-050834774095}"/>
              </a:ext>
            </a:extLst>
          </p:cNvPr>
          <p:cNvSpPr txBox="1"/>
          <p:nvPr/>
        </p:nvSpPr>
        <p:spPr>
          <a:xfrm>
            <a:off x="7395163" y="1651283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E34A564-2EE4-417A-B432-AFBAE19BA4FF}"/>
              </a:ext>
            </a:extLst>
          </p:cNvPr>
          <p:cNvSpPr/>
          <p:nvPr/>
        </p:nvSpPr>
        <p:spPr>
          <a:xfrm>
            <a:off x="8364530" y="1084810"/>
            <a:ext cx="1024996" cy="41543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MATLAB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ENU to LLA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6F3A01-2C4E-4F59-977A-4DF48A653589}"/>
              </a:ext>
            </a:extLst>
          </p:cNvPr>
          <p:cNvCxnSpPr>
            <a:cxnSpLocks/>
            <a:stCxn id="130" idx="3"/>
            <a:endCxn id="110" idx="1"/>
          </p:cNvCxnSpPr>
          <p:nvPr/>
        </p:nvCxnSpPr>
        <p:spPr>
          <a:xfrm>
            <a:off x="9389526" y="1292526"/>
            <a:ext cx="337055" cy="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3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BADDB0F-8CBF-43C2-AD58-3FCCF4F6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94" y="34510"/>
            <a:ext cx="11656612" cy="548640"/>
          </a:xfrm>
        </p:spPr>
        <p:txBody>
          <a:bodyPr>
            <a:noAutofit/>
          </a:bodyPr>
          <a:lstStyle/>
          <a:p>
            <a:r>
              <a:rPr lang="en-US" sz="2800" dirty="0"/>
              <a:t>Option 1: Vehicle Simulations based of Vehicle Trajectories from Traffic Simulator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3BFC1A7-CB13-460E-820D-0A6B31E0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AC10C-4552-4D66-AC4A-5C09473C8E39}"/>
              </a:ext>
            </a:extLst>
          </p:cNvPr>
          <p:cNvSpPr txBox="1"/>
          <p:nvPr/>
        </p:nvSpPr>
        <p:spPr>
          <a:xfrm>
            <a:off x="641574" y="2939072"/>
            <a:ext cx="107104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Aimsun</a:t>
            </a:r>
            <a:r>
              <a:rPr lang="en-US" dirty="0"/>
              <a:t> represents a network in the cartesian coordinate system. While importing road-network as an OSM file, the coordinate system will be set automatically as a projected UTM zone using WGS 84. The error induced by the coordinate transformation cannot be removed in the later steps.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Road Traffic ST tables contain vehicle trajectory information in both LLA and ENU coordinate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Friction Grid ST table contains TRUE friction for road geometry expressed in both LLA &amp; ENU coordinate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ensure the correlation between road geometry, friction grid, and vehicle trajectory. But a small error is induced by the coordinate transformation from UTM to ENU.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Vehicle simulations are set-up to run in ENU coordinates and transfer the result in ENU to LLA.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VD &amp; Friction tables contain friction estimate in LLA and ENU coordinates.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7F8D185-D93F-46F8-8DED-2F6E61A9FE74}"/>
              </a:ext>
            </a:extLst>
          </p:cNvPr>
          <p:cNvSpPr/>
          <p:nvPr/>
        </p:nvSpPr>
        <p:spPr>
          <a:xfrm>
            <a:off x="641574" y="1050083"/>
            <a:ext cx="747760" cy="4425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OSM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4D26DF-58AF-450B-A36D-72D3C601B8CA}"/>
              </a:ext>
            </a:extLst>
          </p:cNvPr>
          <p:cNvSpPr/>
          <p:nvPr/>
        </p:nvSpPr>
        <p:spPr>
          <a:xfrm>
            <a:off x="1727175" y="1046497"/>
            <a:ext cx="1079674" cy="44817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AIMSUN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LL to UTM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7E95A2-056C-448C-87DF-48E69320BED8}"/>
              </a:ext>
            </a:extLst>
          </p:cNvPr>
          <p:cNvSpPr/>
          <p:nvPr/>
        </p:nvSpPr>
        <p:spPr>
          <a:xfrm>
            <a:off x="5032971" y="902794"/>
            <a:ext cx="1362733" cy="7241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Road Traffic ST tables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LLA &amp; ENU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3959191-C05C-4314-802B-5B331C7713AE}"/>
              </a:ext>
            </a:extLst>
          </p:cNvPr>
          <p:cNvSpPr/>
          <p:nvPr/>
        </p:nvSpPr>
        <p:spPr>
          <a:xfrm>
            <a:off x="6803268" y="902794"/>
            <a:ext cx="1366182" cy="72414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Vehicle Simulations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ENU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5AF5F9C-4E88-4CA0-ADFA-292E4BA53F35}"/>
              </a:ext>
            </a:extLst>
          </p:cNvPr>
          <p:cNvSpPr/>
          <p:nvPr/>
        </p:nvSpPr>
        <p:spPr>
          <a:xfrm>
            <a:off x="9924988" y="912861"/>
            <a:ext cx="1522580" cy="7129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VD &amp; Friction tables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LLA&amp;ENU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2A5B3D-31CC-424A-8FA8-58A7F112A86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1389334" y="1270584"/>
            <a:ext cx="337841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7BB818-F181-4734-945E-AA48586E6FB1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2806849" y="1268359"/>
            <a:ext cx="496115" cy="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C91D31-03D2-4393-A3D2-48435E5C3641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395704" y="1264865"/>
            <a:ext cx="407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7C1017-DEE9-4608-BB8E-FBCF0ED737CA}"/>
              </a:ext>
            </a:extLst>
          </p:cNvPr>
          <p:cNvCxnSpPr>
            <a:cxnSpLocks/>
            <a:stCxn id="29" idx="3"/>
            <a:endCxn id="55" idx="1"/>
          </p:cNvCxnSpPr>
          <p:nvPr/>
        </p:nvCxnSpPr>
        <p:spPr>
          <a:xfrm>
            <a:off x="8169450" y="1264865"/>
            <a:ext cx="393487" cy="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42">
            <a:extLst>
              <a:ext uri="{FF2B5EF4-FFF2-40B4-BE49-F238E27FC236}">
                <a16:creationId xmlns:a16="http://schemas.microsoft.com/office/drawing/2014/main" id="{6198B4E9-EA55-4435-A525-623CE617C3DE}"/>
              </a:ext>
            </a:extLst>
          </p:cNvPr>
          <p:cNvSpPr txBox="1"/>
          <p:nvPr/>
        </p:nvSpPr>
        <p:spPr>
          <a:xfrm>
            <a:off x="2816696" y="1008149"/>
            <a:ext cx="46358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UTM</a:t>
            </a:r>
            <a:endParaRPr lang="en-US" sz="1200" dirty="0"/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3FCAE073-EE03-4452-9D9E-FA10A3FD6B23}"/>
              </a:ext>
            </a:extLst>
          </p:cNvPr>
          <p:cNvSpPr txBox="1"/>
          <p:nvPr/>
        </p:nvSpPr>
        <p:spPr>
          <a:xfrm>
            <a:off x="6409781" y="1008149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FA01D018-F7B1-4B71-8A0F-A7E71F3B06D3}"/>
              </a:ext>
            </a:extLst>
          </p:cNvPr>
          <p:cNvSpPr txBox="1"/>
          <p:nvPr/>
        </p:nvSpPr>
        <p:spPr>
          <a:xfrm>
            <a:off x="1395844" y="1001959"/>
            <a:ext cx="3451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LL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421359A-0A1A-45F9-9E7F-4A750BF77C9D}"/>
              </a:ext>
            </a:extLst>
          </p:cNvPr>
          <p:cNvSpPr/>
          <p:nvPr/>
        </p:nvSpPr>
        <p:spPr>
          <a:xfrm>
            <a:off x="6803268" y="1878268"/>
            <a:ext cx="1377346" cy="70665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Friction grid ST tables</a:t>
            </a:r>
          </a:p>
          <a:p>
            <a:pPr algn="ctr"/>
            <a:r>
              <a:rPr lang="en-US" sz="1100" dirty="0"/>
              <a:t>LLA&amp;ENU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FAC6B3-A0B4-4C81-9DC1-B8A0FDF31B05}"/>
              </a:ext>
            </a:extLst>
          </p:cNvPr>
          <p:cNvCxnSpPr>
            <a:cxnSpLocks/>
            <a:stCxn id="27" idx="2"/>
            <a:endCxn id="47" idx="1"/>
          </p:cNvCxnSpPr>
          <p:nvPr/>
        </p:nvCxnSpPr>
        <p:spPr>
          <a:xfrm rot="16200000" flipH="1">
            <a:off x="2402400" y="1359283"/>
            <a:ext cx="742497" cy="1013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0298806-172E-4B99-8CB5-74E287DE9665}"/>
              </a:ext>
            </a:extLst>
          </p:cNvPr>
          <p:cNvSpPr/>
          <p:nvPr/>
        </p:nvSpPr>
        <p:spPr>
          <a:xfrm>
            <a:off x="3280284" y="2029452"/>
            <a:ext cx="1324930" cy="41543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MATLAB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UTM to LL to ENU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71CD5A-0377-427D-A721-E42CC97FACE2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V="1">
            <a:off x="4605214" y="2231593"/>
            <a:ext cx="2198054" cy="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1F26CF-3E18-48B1-9FB9-320223706677}"/>
              </a:ext>
            </a:extLst>
          </p:cNvPr>
          <p:cNvCxnSpPr>
            <a:cxnSpLocks/>
            <a:stCxn id="42" idx="0"/>
            <a:endCxn id="29" idx="2"/>
          </p:cNvCxnSpPr>
          <p:nvPr/>
        </p:nvCxnSpPr>
        <p:spPr>
          <a:xfrm flipH="1" flipV="1">
            <a:off x="7486359" y="1626936"/>
            <a:ext cx="5582" cy="25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3639DCF-CAB9-444F-A208-117C48B7AD37}"/>
              </a:ext>
            </a:extLst>
          </p:cNvPr>
          <p:cNvSpPr/>
          <p:nvPr/>
        </p:nvSpPr>
        <p:spPr>
          <a:xfrm>
            <a:off x="3302964" y="1044272"/>
            <a:ext cx="1302250" cy="44817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UTM to LL to ENU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9EEFA2-3DD0-4A7A-A162-0F8FF1C6C967}"/>
              </a:ext>
            </a:extLst>
          </p:cNvPr>
          <p:cNvCxnSpPr>
            <a:cxnSpLocks/>
            <a:stCxn id="51" idx="3"/>
            <a:endCxn id="28" idx="1"/>
          </p:cNvCxnSpPr>
          <p:nvPr/>
        </p:nvCxnSpPr>
        <p:spPr>
          <a:xfrm flipV="1">
            <a:off x="4605214" y="1264865"/>
            <a:ext cx="427757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250">
            <a:extLst>
              <a:ext uri="{FF2B5EF4-FFF2-40B4-BE49-F238E27FC236}">
                <a16:creationId xmlns:a16="http://schemas.microsoft.com/office/drawing/2014/main" id="{A33F820E-8705-454F-B8CB-562DA2269922}"/>
              </a:ext>
            </a:extLst>
          </p:cNvPr>
          <p:cNvSpPr txBox="1"/>
          <p:nvPr/>
        </p:nvSpPr>
        <p:spPr>
          <a:xfrm>
            <a:off x="5575237" y="1928386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54" name="TextBox 101">
            <a:extLst>
              <a:ext uri="{FF2B5EF4-FFF2-40B4-BE49-F238E27FC236}">
                <a16:creationId xmlns:a16="http://schemas.microsoft.com/office/drawing/2014/main" id="{34F5DA24-E64C-4207-AA3D-D768481C63BE}"/>
              </a:ext>
            </a:extLst>
          </p:cNvPr>
          <p:cNvSpPr txBox="1"/>
          <p:nvPr/>
        </p:nvSpPr>
        <p:spPr>
          <a:xfrm>
            <a:off x="7593570" y="1625369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3878DF0-920F-4C82-A698-A909D67122F4}"/>
              </a:ext>
            </a:extLst>
          </p:cNvPr>
          <p:cNvSpPr/>
          <p:nvPr/>
        </p:nvSpPr>
        <p:spPr>
          <a:xfrm>
            <a:off x="8562937" y="1058896"/>
            <a:ext cx="1024996" cy="41543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MATLAB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ENU to LLA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123832C-3275-439E-B440-4250CBAAD86C}"/>
              </a:ext>
            </a:extLst>
          </p:cNvPr>
          <p:cNvCxnSpPr>
            <a:cxnSpLocks/>
            <a:stCxn id="55" idx="3"/>
            <a:endCxn id="31" idx="1"/>
          </p:cNvCxnSpPr>
          <p:nvPr/>
        </p:nvCxnSpPr>
        <p:spPr>
          <a:xfrm>
            <a:off x="9587933" y="1266612"/>
            <a:ext cx="337055" cy="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BADDB0F-8CBF-43C2-AD58-3FCCF4F6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8" y="0"/>
            <a:ext cx="11661822" cy="548640"/>
          </a:xfrm>
        </p:spPr>
        <p:txBody>
          <a:bodyPr>
            <a:noAutofit/>
          </a:bodyPr>
          <a:lstStyle/>
          <a:p>
            <a:r>
              <a:rPr lang="en-US" sz="2800" dirty="0"/>
              <a:t>Option 2: Vehicle Simulations based of Vehicle Trajectories from Traffic Simulator</a:t>
            </a:r>
          </a:p>
        </p:txBody>
      </p:sp>
      <p:sp>
        <p:nvSpPr>
          <p:cNvPr id="524" name="Rectangle: Rounded Corners 523">
            <a:extLst>
              <a:ext uri="{FF2B5EF4-FFF2-40B4-BE49-F238E27FC236}">
                <a16:creationId xmlns:a16="http://schemas.microsoft.com/office/drawing/2014/main" id="{5656C81F-ED6C-4A61-A6AC-7D0FF9EB833B}"/>
              </a:ext>
            </a:extLst>
          </p:cNvPr>
          <p:cNvSpPr/>
          <p:nvPr/>
        </p:nvSpPr>
        <p:spPr>
          <a:xfrm>
            <a:off x="305548" y="1073129"/>
            <a:ext cx="747760" cy="4425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OSM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LL</a:t>
            </a:r>
          </a:p>
        </p:txBody>
      </p:sp>
      <p:sp>
        <p:nvSpPr>
          <p:cNvPr id="525" name="Rectangle: Rounded Corners 524">
            <a:extLst>
              <a:ext uri="{FF2B5EF4-FFF2-40B4-BE49-F238E27FC236}">
                <a16:creationId xmlns:a16="http://schemas.microsoft.com/office/drawing/2014/main" id="{F319C499-43B8-4F59-A8FC-09655BCC0D27}"/>
              </a:ext>
            </a:extLst>
          </p:cNvPr>
          <p:cNvSpPr/>
          <p:nvPr/>
        </p:nvSpPr>
        <p:spPr>
          <a:xfrm>
            <a:off x="1399588" y="1067537"/>
            <a:ext cx="1079674" cy="4425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AIMSUN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LL to UTM</a:t>
            </a:r>
          </a:p>
        </p:txBody>
      </p:sp>
      <p:sp>
        <p:nvSpPr>
          <p:cNvPr id="526" name="Rectangle: Rounded Corners 525">
            <a:extLst>
              <a:ext uri="{FF2B5EF4-FFF2-40B4-BE49-F238E27FC236}">
                <a16:creationId xmlns:a16="http://schemas.microsoft.com/office/drawing/2014/main" id="{10D54FC1-A305-482D-BB6E-01FA729091FD}"/>
              </a:ext>
            </a:extLst>
          </p:cNvPr>
          <p:cNvSpPr/>
          <p:nvPr/>
        </p:nvSpPr>
        <p:spPr>
          <a:xfrm>
            <a:off x="2944258" y="932182"/>
            <a:ext cx="1362733" cy="71677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Road Traffic ST tables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UTM</a:t>
            </a:r>
          </a:p>
        </p:txBody>
      </p:sp>
      <p:sp>
        <p:nvSpPr>
          <p:cNvPr id="527" name="Rectangle: Rounded Corners 526">
            <a:extLst>
              <a:ext uri="{FF2B5EF4-FFF2-40B4-BE49-F238E27FC236}">
                <a16:creationId xmlns:a16="http://schemas.microsoft.com/office/drawing/2014/main" id="{010C77A1-89D9-46CE-B589-AC756CAE00A4}"/>
              </a:ext>
            </a:extLst>
          </p:cNvPr>
          <p:cNvSpPr/>
          <p:nvPr/>
        </p:nvSpPr>
        <p:spPr>
          <a:xfrm>
            <a:off x="4778885" y="938695"/>
            <a:ext cx="1366182" cy="71026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Vehicle Simulations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UTM to ENU </a:t>
            </a:r>
            <a:r>
              <a:rPr lang="en-US" sz="1100" dirty="0">
                <a:solidFill>
                  <a:schemeClr val="tx1"/>
                </a:solidFill>
              </a:rPr>
              <a:t>to LLA</a:t>
            </a:r>
          </a:p>
        </p:txBody>
      </p:sp>
      <p:sp>
        <p:nvSpPr>
          <p:cNvPr id="528" name="Rectangle: Rounded Corners 527">
            <a:extLst>
              <a:ext uri="{FF2B5EF4-FFF2-40B4-BE49-F238E27FC236}">
                <a16:creationId xmlns:a16="http://schemas.microsoft.com/office/drawing/2014/main" id="{3609AE94-9FFB-4AA7-86B5-9068490E2A54}"/>
              </a:ext>
            </a:extLst>
          </p:cNvPr>
          <p:cNvSpPr/>
          <p:nvPr/>
        </p:nvSpPr>
        <p:spPr>
          <a:xfrm>
            <a:off x="6542958" y="922375"/>
            <a:ext cx="1522580" cy="72658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VD &amp; Friction tables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LLA</a:t>
            </a:r>
          </a:p>
        </p:txBody>
      </p:sp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5793F57A-14ED-49E1-81EE-234898251B3C}"/>
              </a:ext>
            </a:extLst>
          </p:cNvPr>
          <p:cNvCxnSpPr>
            <a:cxnSpLocks/>
            <a:stCxn id="524" idx="3"/>
            <a:endCxn id="525" idx="1"/>
          </p:cNvCxnSpPr>
          <p:nvPr/>
        </p:nvCxnSpPr>
        <p:spPr>
          <a:xfrm flipV="1">
            <a:off x="1053308" y="1288829"/>
            <a:ext cx="346280" cy="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F1E73042-61E1-4E0C-81DF-2044B1B0B224}"/>
              </a:ext>
            </a:extLst>
          </p:cNvPr>
          <p:cNvCxnSpPr>
            <a:cxnSpLocks/>
            <a:stCxn id="525" idx="3"/>
            <a:endCxn id="526" idx="1"/>
          </p:cNvCxnSpPr>
          <p:nvPr/>
        </p:nvCxnSpPr>
        <p:spPr>
          <a:xfrm>
            <a:off x="2479262" y="1288829"/>
            <a:ext cx="464996" cy="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F50AF040-2B10-4618-88C5-4FDAF3C8594C}"/>
              </a:ext>
            </a:extLst>
          </p:cNvPr>
          <p:cNvCxnSpPr>
            <a:cxnSpLocks/>
            <a:stCxn id="526" idx="3"/>
            <a:endCxn id="527" idx="1"/>
          </p:cNvCxnSpPr>
          <p:nvPr/>
        </p:nvCxnSpPr>
        <p:spPr>
          <a:xfrm>
            <a:off x="4306991" y="1290570"/>
            <a:ext cx="471894" cy="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0A178834-55E7-4552-B1DE-0FAE3ABC1E8C}"/>
              </a:ext>
            </a:extLst>
          </p:cNvPr>
          <p:cNvCxnSpPr>
            <a:cxnSpLocks/>
            <a:stCxn id="527" idx="3"/>
            <a:endCxn id="528" idx="1"/>
          </p:cNvCxnSpPr>
          <p:nvPr/>
        </p:nvCxnSpPr>
        <p:spPr>
          <a:xfrm flipV="1">
            <a:off x="6145067" y="1285666"/>
            <a:ext cx="397891" cy="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3" name="TextBox 532">
            <a:extLst>
              <a:ext uri="{FF2B5EF4-FFF2-40B4-BE49-F238E27FC236}">
                <a16:creationId xmlns:a16="http://schemas.microsoft.com/office/drawing/2014/main" id="{1A897B02-A980-49D5-BC26-817041C92895}"/>
              </a:ext>
            </a:extLst>
          </p:cNvPr>
          <p:cNvSpPr txBox="1"/>
          <p:nvPr/>
        </p:nvSpPr>
        <p:spPr>
          <a:xfrm>
            <a:off x="2480670" y="1031195"/>
            <a:ext cx="46358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UTM</a:t>
            </a:r>
            <a:endParaRPr lang="en-US" sz="1200" dirty="0"/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DA59410D-1D12-49BC-BB80-257BACC29646}"/>
              </a:ext>
            </a:extLst>
          </p:cNvPr>
          <p:cNvSpPr txBox="1"/>
          <p:nvPr/>
        </p:nvSpPr>
        <p:spPr>
          <a:xfrm>
            <a:off x="4306991" y="1019638"/>
            <a:ext cx="46358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UTM</a:t>
            </a:r>
            <a:endParaRPr lang="en-US" sz="1200" dirty="0"/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9D8AE533-7929-4F9D-81C7-46C83AF4A589}"/>
              </a:ext>
            </a:extLst>
          </p:cNvPr>
          <p:cNvSpPr txBox="1"/>
          <p:nvPr/>
        </p:nvSpPr>
        <p:spPr>
          <a:xfrm>
            <a:off x="6145067" y="1016483"/>
            <a:ext cx="3850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LLA</a:t>
            </a:r>
            <a:endParaRPr lang="en-US" sz="1200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C6DB8DE6-B3C2-4A8B-9F36-8B7861AE2C48}"/>
              </a:ext>
            </a:extLst>
          </p:cNvPr>
          <p:cNvSpPr txBox="1"/>
          <p:nvPr/>
        </p:nvSpPr>
        <p:spPr>
          <a:xfrm>
            <a:off x="1059818" y="1032810"/>
            <a:ext cx="3451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LL</a:t>
            </a:r>
          </a:p>
        </p:txBody>
      </p: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5E65D34D-A00C-413A-9A8D-336F5162D9D3}"/>
              </a:ext>
            </a:extLst>
          </p:cNvPr>
          <p:cNvSpPr/>
          <p:nvPr/>
        </p:nvSpPr>
        <p:spPr>
          <a:xfrm>
            <a:off x="4781137" y="1908701"/>
            <a:ext cx="1366182" cy="63573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Friction grid ST tables</a:t>
            </a:r>
          </a:p>
        </p:txBody>
      </p: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A3408C54-AA1C-4575-AE46-CAE10141F752}"/>
              </a:ext>
            </a:extLst>
          </p:cNvPr>
          <p:cNvCxnSpPr>
            <a:cxnSpLocks/>
            <a:stCxn id="525" idx="2"/>
            <a:endCxn id="537" idx="1"/>
          </p:cNvCxnSpPr>
          <p:nvPr/>
        </p:nvCxnSpPr>
        <p:spPr>
          <a:xfrm rot="16200000" flipH="1">
            <a:off x="3002056" y="447489"/>
            <a:ext cx="716450" cy="28417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722E15EF-4B61-42BF-A6C5-A26178022B7A}"/>
              </a:ext>
            </a:extLst>
          </p:cNvPr>
          <p:cNvCxnSpPr>
            <a:cxnSpLocks/>
            <a:stCxn id="537" idx="0"/>
            <a:endCxn id="527" idx="2"/>
          </p:cNvCxnSpPr>
          <p:nvPr/>
        </p:nvCxnSpPr>
        <p:spPr>
          <a:xfrm flipH="1" flipV="1">
            <a:off x="5461976" y="1648958"/>
            <a:ext cx="2252" cy="25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4" name="TextBox 543">
            <a:extLst>
              <a:ext uri="{FF2B5EF4-FFF2-40B4-BE49-F238E27FC236}">
                <a16:creationId xmlns:a16="http://schemas.microsoft.com/office/drawing/2014/main" id="{79D3B43F-51D1-4163-BDAC-894211F9E83B}"/>
              </a:ext>
            </a:extLst>
          </p:cNvPr>
          <p:cNvSpPr txBox="1"/>
          <p:nvPr/>
        </p:nvSpPr>
        <p:spPr>
          <a:xfrm>
            <a:off x="3381105" y="1958771"/>
            <a:ext cx="46358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UTM</a:t>
            </a:r>
            <a:endParaRPr lang="en-US" sz="120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3BFC1A7-CB13-460E-820D-0A6B31E0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5</a:t>
            </a:fld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58C4DB-7CEF-4E54-ABBB-1031B8DC8B9B}"/>
              </a:ext>
            </a:extLst>
          </p:cNvPr>
          <p:cNvSpPr txBox="1"/>
          <p:nvPr/>
        </p:nvSpPr>
        <p:spPr>
          <a:xfrm>
            <a:off x="740796" y="2841444"/>
            <a:ext cx="10710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Aimsun</a:t>
            </a:r>
            <a:r>
              <a:rPr lang="en-US" dirty="0"/>
              <a:t> represents a road-network in the cartesian coordinate system. While importing road-network as an OSM file, the coordinate system will be set automatically as a projected UTM zone using WGS 84. The error induced by the coordinate transformation cannot be removed in the later steps.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Road Traffic ST tables contain vehicle trajectory information in the UTM coordinate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Friction Grid ST tables can contain TRUE friction for road geometry expressed in the UTM coordinate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ensure the correlation between road geometry, friction grid, and vehicle trajectory.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Vehicle simulations need to be set-up to run in UTM coordinates, but they are presently set-up to run in ENU.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VD &amp; Friction tables contain friction estimate in LLA coordinates.</a:t>
            </a:r>
          </a:p>
        </p:txBody>
      </p:sp>
    </p:spTree>
    <p:extLst>
      <p:ext uri="{BB962C8B-B14F-4D97-AF65-F5344CB8AC3E}">
        <p14:creationId xmlns:p14="http://schemas.microsoft.com/office/powerpoint/2010/main" val="71199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447DFCA3-8538-4E59-8E64-D119CF5E09AB}"/>
              </a:ext>
            </a:extLst>
          </p:cNvPr>
          <p:cNvSpPr/>
          <p:nvPr/>
        </p:nvSpPr>
        <p:spPr>
          <a:xfrm>
            <a:off x="5274320" y="1082196"/>
            <a:ext cx="1079674" cy="4425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AIMSUN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ENU</a:t>
            </a:r>
          </a:p>
        </p:txBody>
      </p:sp>
      <p:sp>
        <p:nvSpPr>
          <p:cNvPr id="572" name="Rectangle: Rounded Corners 571">
            <a:extLst>
              <a:ext uri="{FF2B5EF4-FFF2-40B4-BE49-F238E27FC236}">
                <a16:creationId xmlns:a16="http://schemas.microsoft.com/office/drawing/2014/main" id="{0DD69425-B2C9-49A7-9430-35F72AE3087F}"/>
              </a:ext>
            </a:extLst>
          </p:cNvPr>
          <p:cNvSpPr/>
          <p:nvPr/>
        </p:nvSpPr>
        <p:spPr>
          <a:xfrm>
            <a:off x="6818990" y="932062"/>
            <a:ext cx="1362733" cy="73155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Road Traffic ST tables</a:t>
            </a:r>
          </a:p>
        </p:txBody>
      </p: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2FCAD2F7-D238-4C0C-AE98-30818C7A10DE}"/>
              </a:ext>
            </a:extLst>
          </p:cNvPr>
          <p:cNvSpPr/>
          <p:nvPr/>
        </p:nvSpPr>
        <p:spPr>
          <a:xfrm>
            <a:off x="8613008" y="943135"/>
            <a:ext cx="1366182" cy="72045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Vehicle Simulations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ENU to LLA</a:t>
            </a:r>
          </a:p>
        </p:txBody>
      </p:sp>
      <p:sp>
        <p:nvSpPr>
          <p:cNvPr id="574" name="Rectangle: Rounded Corners 573">
            <a:extLst>
              <a:ext uri="{FF2B5EF4-FFF2-40B4-BE49-F238E27FC236}">
                <a16:creationId xmlns:a16="http://schemas.microsoft.com/office/drawing/2014/main" id="{D313BBE9-A2B7-4B04-99D6-B2C22E79217D}"/>
              </a:ext>
            </a:extLst>
          </p:cNvPr>
          <p:cNvSpPr/>
          <p:nvPr/>
        </p:nvSpPr>
        <p:spPr>
          <a:xfrm>
            <a:off x="10367681" y="932062"/>
            <a:ext cx="1522580" cy="72755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VD &amp; Friction tables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LLA</a:t>
            </a:r>
          </a:p>
        </p:txBody>
      </p: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D4207120-48DA-43F5-964B-53EA1ACCE77A}"/>
              </a:ext>
            </a:extLst>
          </p:cNvPr>
          <p:cNvCxnSpPr>
            <a:cxnSpLocks/>
            <a:stCxn id="587" idx="3"/>
            <a:endCxn id="571" idx="1"/>
          </p:cNvCxnSpPr>
          <p:nvPr/>
        </p:nvCxnSpPr>
        <p:spPr>
          <a:xfrm>
            <a:off x="4863357" y="1303488"/>
            <a:ext cx="41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2E0B3656-9D5D-4F19-8EB9-C092F298E14F}"/>
              </a:ext>
            </a:extLst>
          </p:cNvPr>
          <p:cNvCxnSpPr>
            <a:cxnSpLocks/>
            <a:stCxn id="571" idx="3"/>
            <a:endCxn id="572" idx="1"/>
          </p:cNvCxnSpPr>
          <p:nvPr/>
        </p:nvCxnSpPr>
        <p:spPr>
          <a:xfrm flipV="1">
            <a:off x="6353994" y="1297840"/>
            <a:ext cx="464996" cy="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F97D0705-7F85-42DA-B9C6-64ED98F80469}"/>
              </a:ext>
            </a:extLst>
          </p:cNvPr>
          <p:cNvCxnSpPr>
            <a:cxnSpLocks/>
            <a:stCxn id="572" idx="3"/>
            <a:endCxn id="573" idx="1"/>
          </p:cNvCxnSpPr>
          <p:nvPr/>
        </p:nvCxnSpPr>
        <p:spPr>
          <a:xfrm>
            <a:off x="8181723" y="1297840"/>
            <a:ext cx="431285" cy="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E4C6DC19-EE8E-4D42-A7DD-7CC6EB60A31E}"/>
              </a:ext>
            </a:extLst>
          </p:cNvPr>
          <p:cNvCxnSpPr>
            <a:cxnSpLocks/>
            <a:stCxn id="573" idx="3"/>
            <a:endCxn id="574" idx="1"/>
          </p:cNvCxnSpPr>
          <p:nvPr/>
        </p:nvCxnSpPr>
        <p:spPr>
          <a:xfrm flipV="1">
            <a:off x="9979190" y="1295837"/>
            <a:ext cx="388491" cy="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9" name="TextBox 578">
            <a:extLst>
              <a:ext uri="{FF2B5EF4-FFF2-40B4-BE49-F238E27FC236}">
                <a16:creationId xmlns:a16="http://schemas.microsoft.com/office/drawing/2014/main" id="{881AC6EB-846E-46B9-93C6-F2C8432846BA}"/>
              </a:ext>
            </a:extLst>
          </p:cNvPr>
          <p:cNvSpPr txBox="1"/>
          <p:nvPr/>
        </p:nvSpPr>
        <p:spPr>
          <a:xfrm>
            <a:off x="6355402" y="1045854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6CA2767B-7F27-4278-9092-74D351A1D0C4}"/>
              </a:ext>
            </a:extLst>
          </p:cNvPr>
          <p:cNvSpPr txBox="1"/>
          <p:nvPr/>
        </p:nvSpPr>
        <p:spPr>
          <a:xfrm>
            <a:off x="8181723" y="1034806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EBF1F82F-2A17-4D21-B403-E31F5B6452A9}"/>
              </a:ext>
            </a:extLst>
          </p:cNvPr>
          <p:cNvSpPr txBox="1"/>
          <p:nvPr/>
        </p:nvSpPr>
        <p:spPr>
          <a:xfrm>
            <a:off x="9982639" y="1045854"/>
            <a:ext cx="3850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LLA</a:t>
            </a:r>
            <a:endParaRPr lang="en-US" sz="1200" dirty="0"/>
          </a:p>
        </p:txBody>
      </p:sp>
      <p:sp>
        <p:nvSpPr>
          <p:cNvPr id="583" name="Rectangle: Rounded Corners 582">
            <a:extLst>
              <a:ext uri="{FF2B5EF4-FFF2-40B4-BE49-F238E27FC236}">
                <a16:creationId xmlns:a16="http://schemas.microsoft.com/office/drawing/2014/main" id="{64FEA25D-D2AF-4A42-9DDB-605CD03ABB12}"/>
              </a:ext>
            </a:extLst>
          </p:cNvPr>
          <p:cNvSpPr/>
          <p:nvPr/>
        </p:nvSpPr>
        <p:spPr>
          <a:xfrm>
            <a:off x="8158439" y="1922093"/>
            <a:ext cx="2275319" cy="35960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Friction grid ST tables</a:t>
            </a:r>
          </a:p>
        </p:txBody>
      </p:sp>
      <p:cxnSp>
        <p:nvCxnSpPr>
          <p:cNvPr id="584" name="Connector: Elbow 583">
            <a:extLst>
              <a:ext uri="{FF2B5EF4-FFF2-40B4-BE49-F238E27FC236}">
                <a16:creationId xmlns:a16="http://schemas.microsoft.com/office/drawing/2014/main" id="{F3693355-62FF-43AC-9DC7-BEACD312A91D}"/>
              </a:ext>
            </a:extLst>
          </p:cNvPr>
          <p:cNvCxnSpPr>
            <a:cxnSpLocks/>
            <a:stCxn id="571" idx="2"/>
            <a:endCxn id="583" idx="1"/>
          </p:cNvCxnSpPr>
          <p:nvPr/>
        </p:nvCxnSpPr>
        <p:spPr>
          <a:xfrm rot="16200000" flipH="1">
            <a:off x="6697741" y="641195"/>
            <a:ext cx="577115" cy="2344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A2AECCDC-6E7B-4BE8-8E04-90AC81E5078D}"/>
              </a:ext>
            </a:extLst>
          </p:cNvPr>
          <p:cNvCxnSpPr>
            <a:cxnSpLocks/>
            <a:stCxn id="583" idx="0"/>
            <a:endCxn id="573" idx="2"/>
          </p:cNvCxnSpPr>
          <p:nvPr/>
        </p:nvCxnSpPr>
        <p:spPr>
          <a:xfrm flipV="1">
            <a:off x="9296099" y="1663593"/>
            <a:ext cx="0" cy="25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6" name="TextBox 585">
            <a:extLst>
              <a:ext uri="{FF2B5EF4-FFF2-40B4-BE49-F238E27FC236}">
                <a16:creationId xmlns:a16="http://schemas.microsoft.com/office/drawing/2014/main" id="{DF590AD6-99BF-462F-B222-9202F932B2D4}"/>
              </a:ext>
            </a:extLst>
          </p:cNvPr>
          <p:cNvSpPr txBox="1"/>
          <p:nvPr/>
        </p:nvSpPr>
        <p:spPr>
          <a:xfrm>
            <a:off x="7282989" y="1849777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587" name="Rectangle: Rounded Corners 586">
            <a:extLst>
              <a:ext uri="{FF2B5EF4-FFF2-40B4-BE49-F238E27FC236}">
                <a16:creationId xmlns:a16="http://schemas.microsoft.com/office/drawing/2014/main" id="{E19B6A67-5645-42EF-A929-20A457961650}"/>
              </a:ext>
            </a:extLst>
          </p:cNvPr>
          <p:cNvSpPr/>
          <p:nvPr/>
        </p:nvSpPr>
        <p:spPr>
          <a:xfrm>
            <a:off x="3746389" y="1082196"/>
            <a:ext cx="1116968" cy="4425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RoadXML</a:t>
            </a:r>
            <a:endParaRPr lang="en-US" dirty="0"/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ENU</a:t>
            </a:r>
          </a:p>
        </p:txBody>
      </p:sp>
      <p:sp>
        <p:nvSpPr>
          <p:cNvPr id="588" name="Rectangle: Rounded Corners 587">
            <a:extLst>
              <a:ext uri="{FF2B5EF4-FFF2-40B4-BE49-F238E27FC236}">
                <a16:creationId xmlns:a16="http://schemas.microsoft.com/office/drawing/2014/main" id="{FD1BC0A2-4E9E-486D-B253-F9D0A4EE1009}"/>
              </a:ext>
            </a:extLst>
          </p:cNvPr>
          <p:cNvSpPr/>
          <p:nvPr/>
        </p:nvSpPr>
        <p:spPr>
          <a:xfrm>
            <a:off x="2237494" y="1079222"/>
            <a:ext cx="1079674" cy="4425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MATLAB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LLA to ENU</a:t>
            </a: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19E0B99A-37FF-4017-B4C4-2CEC3982C4B3}"/>
              </a:ext>
            </a:extLst>
          </p:cNvPr>
          <p:cNvSpPr/>
          <p:nvPr/>
        </p:nvSpPr>
        <p:spPr>
          <a:xfrm>
            <a:off x="305031" y="1079222"/>
            <a:ext cx="1553179" cy="4425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Mapping Van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LLA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1D2A2AB2-914C-4462-89A0-04F1E337A681}"/>
              </a:ext>
            </a:extLst>
          </p:cNvPr>
          <p:cNvSpPr txBox="1"/>
          <p:nvPr/>
        </p:nvSpPr>
        <p:spPr>
          <a:xfrm>
            <a:off x="1857965" y="1034297"/>
            <a:ext cx="3850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LLA</a:t>
            </a:r>
            <a:endParaRPr lang="en-US" sz="1200" dirty="0"/>
          </a:p>
        </p:txBody>
      </p: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43D16690-D0A5-4E3F-A3FB-CCAE53C59FD5}"/>
              </a:ext>
            </a:extLst>
          </p:cNvPr>
          <p:cNvCxnSpPr>
            <a:cxnSpLocks/>
            <a:stCxn id="589" idx="3"/>
            <a:endCxn id="588" idx="1"/>
          </p:cNvCxnSpPr>
          <p:nvPr/>
        </p:nvCxnSpPr>
        <p:spPr>
          <a:xfrm>
            <a:off x="1858210" y="1300514"/>
            <a:ext cx="379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E3B9BF65-8BFF-4F79-BA2A-0708C6DADE41}"/>
              </a:ext>
            </a:extLst>
          </p:cNvPr>
          <p:cNvCxnSpPr>
            <a:cxnSpLocks/>
            <a:stCxn id="588" idx="3"/>
            <a:endCxn id="587" idx="1"/>
          </p:cNvCxnSpPr>
          <p:nvPr/>
        </p:nvCxnSpPr>
        <p:spPr>
          <a:xfrm>
            <a:off x="3317168" y="1300514"/>
            <a:ext cx="429221" cy="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2B30DD7E-361F-4270-BE48-99F379114464}"/>
              </a:ext>
            </a:extLst>
          </p:cNvPr>
          <p:cNvSpPr txBox="1"/>
          <p:nvPr/>
        </p:nvSpPr>
        <p:spPr>
          <a:xfrm>
            <a:off x="3311655" y="1045854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AF474442-9501-4185-B060-AF5B8634617B}"/>
              </a:ext>
            </a:extLst>
          </p:cNvPr>
          <p:cNvSpPr txBox="1"/>
          <p:nvPr/>
        </p:nvSpPr>
        <p:spPr>
          <a:xfrm>
            <a:off x="4857844" y="1031142"/>
            <a:ext cx="4347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ENU</a:t>
            </a:r>
            <a:endParaRPr lang="en-US" sz="120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3BFC1A7-CB13-460E-820D-0A6B31E0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6</a:t>
            </a:fld>
            <a:endParaRPr lang="en-US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8337098D-6810-402C-9212-B4DF74D35352}"/>
              </a:ext>
            </a:extLst>
          </p:cNvPr>
          <p:cNvSpPr txBox="1">
            <a:spLocks/>
          </p:cNvSpPr>
          <p:nvPr/>
        </p:nvSpPr>
        <p:spPr>
          <a:xfrm>
            <a:off x="301739" y="23690"/>
            <a:ext cx="11661822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Option 3: Vehicle Simulations based of Vehicle Trajectories from Traffic Simulator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BD3018-DA74-4D21-AA38-DCB33B47C564}"/>
              </a:ext>
            </a:extLst>
          </p:cNvPr>
          <p:cNvSpPr txBox="1"/>
          <p:nvPr/>
        </p:nvSpPr>
        <p:spPr>
          <a:xfrm>
            <a:off x="740796" y="2585720"/>
            <a:ext cx="10710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Aimsun</a:t>
            </a:r>
            <a:r>
              <a:rPr lang="en-US" dirty="0"/>
              <a:t> represents a road-network in the cartesian coordinate system. Road-network mapped in LLA can be imported in ENU coordinates using </a:t>
            </a:r>
            <a:r>
              <a:rPr lang="en-US" dirty="0" err="1"/>
              <a:t>RoadXML</a:t>
            </a:r>
            <a:r>
              <a:rPr lang="en-US" dirty="0"/>
              <a:t>. Error induced in LLA to ENU transformation is smaller than in LL to UTM transformation.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Road Traffic ST tables contain vehicle trajectory information in the ENU coordinate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Friction Grid ST tables contain TRUE friction for road geometry expressed in the ENU coordinate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ensure the correlation between road geometry, friction grid, and vehicle trajectory.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Vehicle simulations are set-up to run in ENU coordinates.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VD &amp; Friction tables contain friction estimate in LLA coordinates.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Option 3 is the ideal choice with minimal error, but as importing real-world data using </a:t>
            </a:r>
            <a:r>
              <a:rPr lang="en-US" dirty="0" err="1"/>
              <a:t>RoadXML</a:t>
            </a:r>
            <a:r>
              <a:rPr lang="en-US" dirty="0"/>
              <a:t> is a work in progress, Option 1 is preferred for now.</a:t>
            </a:r>
          </a:p>
        </p:txBody>
      </p:sp>
    </p:spTree>
    <p:extLst>
      <p:ext uri="{BB962C8B-B14F-4D97-AF65-F5344CB8AC3E}">
        <p14:creationId xmlns:p14="http://schemas.microsoft.com/office/powerpoint/2010/main" val="338834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BADDB0F-8CBF-43C2-AD58-3FCCF4F6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99" y="0"/>
            <a:ext cx="10710407" cy="548640"/>
          </a:xfrm>
        </p:spPr>
        <p:txBody>
          <a:bodyPr>
            <a:normAutofit/>
          </a:bodyPr>
          <a:lstStyle/>
          <a:p>
            <a:r>
              <a:rPr lang="en-US" sz="2800" dirty="0"/>
              <a:t>Known Errors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C16B49-9118-4691-9BED-91257DE2F5FD}"/>
              </a:ext>
            </a:extLst>
          </p:cNvPr>
          <p:cNvSpPr txBox="1"/>
          <p:nvPr/>
        </p:nvSpPr>
        <p:spPr>
          <a:xfrm>
            <a:off x="744034" y="548640"/>
            <a:ext cx="1070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Importing large domain road-networks in the ENU coordinate system involve misalignment errors where there is a change in the reference LLA to improve the accuracy of networks over a small range network.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Error induced in LLA to ENU transformation is smaller than in LL to UTM transformation.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5B650-903C-4FD8-80D1-367C97BA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78121"/>
      </p:ext>
    </p:extLst>
  </p:cSld>
  <p:clrMapOvr>
    <a:masterClrMapping/>
  </p:clrMapOvr>
</p:sld>
</file>

<file path=ppt/theme/theme1.xml><?xml version="1.0" encoding="utf-8"?>
<a:theme xmlns:a="http://schemas.openxmlformats.org/drawingml/2006/main" name="2020_04_24_Database Scheme Ide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vehicle_trajectory_query_functions_description</Template>
  <TotalTime>44393</TotalTime>
  <Words>1098</Words>
  <Application>Microsoft Office PowerPoint</Application>
  <PresentationFormat>Widescreen</PresentationFormat>
  <Paragraphs>174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2020_04_24_Database Scheme Ideas</vt:lpstr>
      <vt:lpstr>Correlate Road Properties as a Grid with the  Vehicle Trajectories on the Road --A summary of Traffic Simulator Coordinate Systems</vt:lpstr>
      <vt:lpstr>PowerPoint Presentation</vt:lpstr>
      <vt:lpstr>Three ways to run Vehicle Simulations based of Vehicle Trajectories from Traffic Simulator</vt:lpstr>
      <vt:lpstr>Option 1: Vehicle Simulations based of Vehicle Trajectories from Traffic Simulator</vt:lpstr>
      <vt:lpstr>Option 2: Vehicle Simulations based of Vehicle Trajectories from Traffic Simulator</vt:lpstr>
      <vt:lpstr>PowerPoint Presentation</vt:lpstr>
      <vt:lpstr>Known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Srivenkata Satya Prasad Maddipatla</dc:creator>
  <cp:lastModifiedBy>Brennan, Sean N</cp:lastModifiedBy>
  <cp:revision>455</cp:revision>
  <dcterms:created xsi:type="dcterms:W3CDTF">2020-05-03T12:23:08Z</dcterms:created>
  <dcterms:modified xsi:type="dcterms:W3CDTF">2023-02-10T19:44:30Z</dcterms:modified>
</cp:coreProperties>
</file>