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691" r:id="rId2"/>
    <p:sldId id="81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B9D08-36A3-454C-AD20-0785C374C50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18769-94CD-4164-9C04-A9A7AA35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8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6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37300"/>
            <a:ext cx="128747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2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37300"/>
            <a:ext cx="128747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1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0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7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4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BF21-B39D-48E8-B396-65846B978B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28600" cy="6858000"/>
          </a:xfrm>
          <a:prstGeom prst="rect">
            <a:avLst/>
          </a:prstGeom>
          <a:solidFill>
            <a:srgbClr val="1E4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38200" y="6279357"/>
            <a:ext cx="10515600" cy="0"/>
          </a:xfrm>
          <a:prstGeom prst="line">
            <a:avLst/>
          </a:prstGeom>
          <a:ln w="76200">
            <a:solidFill>
              <a:srgbClr val="96B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74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BADDB0F-8CBF-43C2-AD58-3FCCF4F6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8" y="0"/>
            <a:ext cx="11578719" cy="54864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Three ways to run Vehicle Simulations based of Vehicle Trajectories from Traffic Simulator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3BFC1A7-CB13-460E-820D-0A6B31E0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653B77-1AAF-DBF6-A5EA-CE643F33E9F0}"/>
              </a:ext>
            </a:extLst>
          </p:cNvPr>
          <p:cNvGrpSpPr/>
          <p:nvPr/>
        </p:nvGrpSpPr>
        <p:grpSpPr>
          <a:xfrm>
            <a:off x="228439" y="2523026"/>
            <a:ext cx="7820540" cy="1985128"/>
            <a:chOff x="228439" y="2523026"/>
            <a:chExt cx="7820540" cy="1985128"/>
          </a:xfrm>
        </p:grpSpPr>
        <p:sp>
          <p:nvSpPr>
            <p:cNvPr id="524" name="Rectangle: Rounded Corners 523">
              <a:extLst>
                <a:ext uri="{FF2B5EF4-FFF2-40B4-BE49-F238E27FC236}">
                  <a16:creationId xmlns:a16="http://schemas.microsoft.com/office/drawing/2014/main" id="{5656C81F-ED6C-4A61-A6AC-7D0FF9EB833B}"/>
                </a:ext>
              </a:extLst>
            </p:cNvPr>
            <p:cNvSpPr/>
            <p:nvPr/>
          </p:nvSpPr>
          <p:spPr>
            <a:xfrm>
              <a:off x="288989" y="3036844"/>
              <a:ext cx="747760" cy="44258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OSM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LL</a:t>
              </a:r>
            </a:p>
          </p:txBody>
        </p:sp>
        <p:sp>
          <p:nvSpPr>
            <p:cNvPr id="525" name="Rectangle: Rounded Corners 524">
              <a:extLst>
                <a:ext uri="{FF2B5EF4-FFF2-40B4-BE49-F238E27FC236}">
                  <a16:creationId xmlns:a16="http://schemas.microsoft.com/office/drawing/2014/main" id="{F319C499-43B8-4F59-A8FC-09655BCC0D27}"/>
                </a:ext>
              </a:extLst>
            </p:cNvPr>
            <p:cNvSpPr/>
            <p:nvPr/>
          </p:nvSpPr>
          <p:spPr>
            <a:xfrm>
              <a:off x="1383029" y="3031252"/>
              <a:ext cx="1079674" cy="442583"/>
            </a:xfrm>
            <a:prstGeom prst="round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0" scaled="1"/>
              <a:tileRect/>
            </a:gra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AIMSUN</a:t>
              </a:r>
            </a:p>
            <a:p>
              <a:pPr algn="ctr"/>
              <a:r>
                <a:rPr lang="en-US" sz="1100" dirty="0">
                  <a:solidFill>
                    <a:srgbClr val="FF0000"/>
                  </a:solidFill>
                </a:rPr>
                <a:t>LL to UTM</a:t>
              </a:r>
            </a:p>
          </p:txBody>
        </p:sp>
        <p:sp>
          <p:nvSpPr>
            <p:cNvPr id="526" name="Rectangle: Rounded Corners 525">
              <a:extLst>
                <a:ext uri="{FF2B5EF4-FFF2-40B4-BE49-F238E27FC236}">
                  <a16:creationId xmlns:a16="http://schemas.microsoft.com/office/drawing/2014/main" id="{10D54FC1-A305-482D-BB6E-01FA729091FD}"/>
                </a:ext>
              </a:extLst>
            </p:cNvPr>
            <p:cNvSpPr/>
            <p:nvPr/>
          </p:nvSpPr>
          <p:spPr>
            <a:xfrm>
              <a:off x="2927699" y="2895897"/>
              <a:ext cx="1362733" cy="71677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Road Traffic ST tables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UTM</a:t>
              </a:r>
            </a:p>
          </p:txBody>
        </p:sp>
        <p:sp>
          <p:nvSpPr>
            <p:cNvPr id="527" name="Rectangle: Rounded Corners 526">
              <a:extLst>
                <a:ext uri="{FF2B5EF4-FFF2-40B4-BE49-F238E27FC236}">
                  <a16:creationId xmlns:a16="http://schemas.microsoft.com/office/drawing/2014/main" id="{010C77A1-89D9-46CE-B589-AC756CAE00A4}"/>
                </a:ext>
              </a:extLst>
            </p:cNvPr>
            <p:cNvSpPr/>
            <p:nvPr/>
          </p:nvSpPr>
          <p:spPr>
            <a:xfrm>
              <a:off x="4762326" y="2902410"/>
              <a:ext cx="1366182" cy="710263"/>
            </a:xfrm>
            <a:prstGeom prst="roundRect">
              <a:avLst/>
            </a:prstGeom>
            <a:gradFill>
              <a:gsLst>
                <a:gs pos="50000">
                  <a:schemeClr val="accent2"/>
                </a:gs>
                <a:gs pos="0">
                  <a:schemeClr val="accent4"/>
                </a:gs>
                <a:gs pos="100000">
                  <a:schemeClr val="accent6"/>
                </a:gs>
              </a:gsLst>
              <a:lin ang="0" scaled="1"/>
            </a:gra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Simulations</a:t>
              </a:r>
            </a:p>
            <a:p>
              <a:pPr algn="ctr"/>
              <a:r>
                <a:rPr lang="en-US" sz="1100" dirty="0">
                  <a:solidFill>
                    <a:srgbClr val="FF0000"/>
                  </a:solidFill>
                </a:rPr>
                <a:t>UTM to ENU </a:t>
              </a:r>
              <a:r>
                <a:rPr lang="en-US" sz="1100" dirty="0">
                  <a:solidFill>
                    <a:schemeClr val="tx1"/>
                  </a:solidFill>
                </a:rPr>
                <a:t>to LLA</a:t>
              </a:r>
            </a:p>
          </p:txBody>
        </p:sp>
        <p:sp>
          <p:nvSpPr>
            <p:cNvPr id="528" name="Rectangle: Rounded Corners 527">
              <a:extLst>
                <a:ext uri="{FF2B5EF4-FFF2-40B4-BE49-F238E27FC236}">
                  <a16:creationId xmlns:a16="http://schemas.microsoft.com/office/drawing/2014/main" id="{3609AE94-9FFB-4AA7-86B5-9068490E2A54}"/>
                </a:ext>
              </a:extLst>
            </p:cNvPr>
            <p:cNvSpPr/>
            <p:nvPr/>
          </p:nvSpPr>
          <p:spPr>
            <a:xfrm>
              <a:off x="6526399" y="2886090"/>
              <a:ext cx="1522580" cy="72658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VD &amp; Friction tables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LLA</a:t>
              </a:r>
            </a:p>
          </p:txBody>
        </p: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5793F57A-14ED-49E1-81EE-234898251B3C}"/>
                </a:ext>
              </a:extLst>
            </p:cNvPr>
            <p:cNvCxnSpPr>
              <a:cxnSpLocks/>
              <a:stCxn id="524" idx="3"/>
              <a:endCxn id="525" idx="1"/>
            </p:cNvCxnSpPr>
            <p:nvPr/>
          </p:nvCxnSpPr>
          <p:spPr>
            <a:xfrm flipV="1">
              <a:off x="1036749" y="3252544"/>
              <a:ext cx="346280" cy="5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F1E73042-61E1-4E0C-81DF-2044B1B0B224}"/>
                </a:ext>
              </a:extLst>
            </p:cNvPr>
            <p:cNvCxnSpPr>
              <a:cxnSpLocks/>
              <a:stCxn id="525" idx="3"/>
              <a:endCxn id="526" idx="1"/>
            </p:cNvCxnSpPr>
            <p:nvPr/>
          </p:nvCxnSpPr>
          <p:spPr>
            <a:xfrm>
              <a:off x="2462703" y="3252544"/>
              <a:ext cx="464996" cy="1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F50AF040-2B10-4618-88C5-4FDAF3C8594C}"/>
                </a:ext>
              </a:extLst>
            </p:cNvPr>
            <p:cNvCxnSpPr>
              <a:cxnSpLocks/>
              <a:stCxn id="526" idx="3"/>
              <a:endCxn id="527" idx="1"/>
            </p:cNvCxnSpPr>
            <p:nvPr/>
          </p:nvCxnSpPr>
          <p:spPr>
            <a:xfrm>
              <a:off x="4290432" y="3254285"/>
              <a:ext cx="471894" cy="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0A178834-55E7-4552-B1DE-0FAE3ABC1E8C}"/>
                </a:ext>
              </a:extLst>
            </p:cNvPr>
            <p:cNvCxnSpPr>
              <a:cxnSpLocks/>
              <a:stCxn id="527" idx="3"/>
              <a:endCxn id="528" idx="1"/>
            </p:cNvCxnSpPr>
            <p:nvPr/>
          </p:nvCxnSpPr>
          <p:spPr>
            <a:xfrm flipV="1">
              <a:off x="6128508" y="3249381"/>
              <a:ext cx="397891" cy="8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1A897B02-A980-49D5-BC26-817041C92895}"/>
                </a:ext>
              </a:extLst>
            </p:cNvPr>
            <p:cNvSpPr txBox="1"/>
            <p:nvPr/>
          </p:nvSpPr>
          <p:spPr>
            <a:xfrm>
              <a:off x="2464111" y="2994910"/>
              <a:ext cx="4635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UTM</a:t>
              </a:r>
              <a:endParaRPr lang="en-US" sz="1200" dirty="0"/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DA59410D-1D12-49BC-BB80-257BACC29646}"/>
                </a:ext>
              </a:extLst>
            </p:cNvPr>
            <p:cNvSpPr txBox="1"/>
            <p:nvPr/>
          </p:nvSpPr>
          <p:spPr>
            <a:xfrm>
              <a:off x="4290432" y="2983353"/>
              <a:ext cx="4635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UTM</a:t>
              </a:r>
              <a:endParaRPr lang="en-US" sz="1200" dirty="0"/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9D8AE533-7929-4F9D-81C7-46C83AF4A589}"/>
                </a:ext>
              </a:extLst>
            </p:cNvPr>
            <p:cNvSpPr txBox="1"/>
            <p:nvPr/>
          </p:nvSpPr>
          <p:spPr>
            <a:xfrm>
              <a:off x="6128508" y="2980198"/>
              <a:ext cx="3850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LLA</a:t>
              </a:r>
              <a:endParaRPr lang="en-US" sz="1200" dirty="0"/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C6DB8DE6-B3C2-4A8B-9F36-8B7861AE2C48}"/>
                </a:ext>
              </a:extLst>
            </p:cNvPr>
            <p:cNvSpPr txBox="1"/>
            <p:nvPr/>
          </p:nvSpPr>
          <p:spPr>
            <a:xfrm>
              <a:off x="1043259" y="2996525"/>
              <a:ext cx="3451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LL</a:t>
              </a:r>
            </a:p>
          </p:txBody>
        </p:sp>
        <p:sp>
          <p:nvSpPr>
            <p:cNvPr id="537" name="Rectangle: Rounded Corners 536">
              <a:extLst>
                <a:ext uri="{FF2B5EF4-FFF2-40B4-BE49-F238E27FC236}">
                  <a16:creationId xmlns:a16="http://schemas.microsoft.com/office/drawing/2014/main" id="{5E65D34D-A00C-413A-9A8D-336F5162D9D3}"/>
                </a:ext>
              </a:extLst>
            </p:cNvPr>
            <p:cNvSpPr/>
            <p:nvPr/>
          </p:nvSpPr>
          <p:spPr>
            <a:xfrm>
              <a:off x="4764578" y="3872416"/>
              <a:ext cx="1366182" cy="635738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Friction grid ST tables</a:t>
              </a:r>
            </a:p>
          </p:txBody>
        </p:sp>
        <p:cxnSp>
          <p:nvCxnSpPr>
            <p:cNvPr id="538" name="Connector: Elbow 537">
              <a:extLst>
                <a:ext uri="{FF2B5EF4-FFF2-40B4-BE49-F238E27FC236}">
                  <a16:creationId xmlns:a16="http://schemas.microsoft.com/office/drawing/2014/main" id="{A3408C54-AA1C-4575-AE46-CAE10141F752}"/>
                </a:ext>
              </a:extLst>
            </p:cNvPr>
            <p:cNvCxnSpPr>
              <a:cxnSpLocks/>
              <a:stCxn id="525" idx="2"/>
              <a:endCxn id="537" idx="1"/>
            </p:cNvCxnSpPr>
            <p:nvPr/>
          </p:nvCxnSpPr>
          <p:spPr>
            <a:xfrm rot="16200000" flipH="1">
              <a:off x="2985497" y="2411204"/>
              <a:ext cx="716450" cy="28417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722E15EF-4B61-42BF-A6C5-A26178022B7A}"/>
                </a:ext>
              </a:extLst>
            </p:cNvPr>
            <p:cNvCxnSpPr>
              <a:cxnSpLocks/>
              <a:stCxn id="537" idx="0"/>
              <a:endCxn id="527" idx="2"/>
            </p:cNvCxnSpPr>
            <p:nvPr/>
          </p:nvCxnSpPr>
          <p:spPr>
            <a:xfrm flipH="1" flipV="1">
              <a:off x="5445417" y="3612673"/>
              <a:ext cx="2252" cy="259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79D3B43F-51D1-4163-BDAC-894211F9E83B}"/>
                </a:ext>
              </a:extLst>
            </p:cNvPr>
            <p:cNvSpPr txBox="1"/>
            <p:nvPr/>
          </p:nvSpPr>
          <p:spPr>
            <a:xfrm>
              <a:off x="3364546" y="3922486"/>
              <a:ext cx="4635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UTM</a:t>
              </a:r>
              <a:endParaRPr lang="en-US" sz="12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1A7159-3BCD-4E7A-BEB4-D7DF0A2D272E}"/>
                </a:ext>
              </a:extLst>
            </p:cNvPr>
            <p:cNvSpPr txBox="1"/>
            <p:nvPr/>
          </p:nvSpPr>
          <p:spPr>
            <a:xfrm>
              <a:off x="228439" y="2523026"/>
              <a:ext cx="2337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LLA to UTM to LLA</a:t>
              </a:r>
              <a:endPara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9E1C95-AEFB-07F3-AA03-C75DD7DD3E46}"/>
                </a:ext>
              </a:extLst>
            </p:cNvPr>
            <p:cNvSpPr txBox="1"/>
            <p:nvPr/>
          </p:nvSpPr>
          <p:spPr>
            <a:xfrm>
              <a:off x="5433808" y="3605996"/>
              <a:ext cx="4635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UTM</a:t>
              </a:r>
              <a:endParaRPr lang="en-US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C59632-391E-AAAD-960A-52DB51F7E917}"/>
              </a:ext>
            </a:extLst>
          </p:cNvPr>
          <p:cNvGrpSpPr/>
          <p:nvPr/>
        </p:nvGrpSpPr>
        <p:grpSpPr>
          <a:xfrm>
            <a:off x="228438" y="4508154"/>
            <a:ext cx="11639271" cy="2161563"/>
            <a:chOff x="228438" y="4508154"/>
            <a:chExt cx="11639271" cy="2161563"/>
          </a:xfrm>
        </p:grpSpPr>
        <p:sp>
          <p:nvSpPr>
            <p:cNvPr id="571" name="Rectangle: Rounded Corners 570">
              <a:extLst>
                <a:ext uri="{FF2B5EF4-FFF2-40B4-BE49-F238E27FC236}">
                  <a16:creationId xmlns:a16="http://schemas.microsoft.com/office/drawing/2014/main" id="{447DFCA3-8538-4E59-8E64-D119CF5E09AB}"/>
                </a:ext>
              </a:extLst>
            </p:cNvPr>
            <p:cNvSpPr/>
            <p:nvPr/>
          </p:nvSpPr>
          <p:spPr>
            <a:xfrm>
              <a:off x="5251768" y="5018020"/>
              <a:ext cx="1079674" cy="44258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AIMSUN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ENU</a:t>
              </a:r>
            </a:p>
          </p:txBody>
        </p:sp>
        <p:sp>
          <p:nvSpPr>
            <p:cNvPr id="572" name="Rectangle: Rounded Corners 571">
              <a:extLst>
                <a:ext uri="{FF2B5EF4-FFF2-40B4-BE49-F238E27FC236}">
                  <a16:creationId xmlns:a16="http://schemas.microsoft.com/office/drawing/2014/main" id="{0DD69425-B2C9-49A7-9430-35F72AE3087F}"/>
                </a:ext>
              </a:extLst>
            </p:cNvPr>
            <p:cNvSpPr/>
            <p:nvPr/>
          </p:nvSpPr>
          <p:spPr>
            <a:xfrm>
              <a:off x="6796438" y="4867886"/>
              <a:ext cx="1362733" cy="73155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Road Traffic ST tables</a:t>
              </a:r>
            </a:p>
          </p:txBody>
        </p:sp>
        <p:sp>
          <p:nvSpPr>
            <p:cNvPr id="573" name="Rectangle: Rounded Corners 572">
              <a:extLst>
                <a:ext uri="{FF2B5EF4-FFF2-40B4-BE49-F238E27FC236}">
                  <a16:creationId xmlns:a16="http://schemas.microsoft.com/office/drawing/2014/main" id="{2FCAD2F7-D238-4C0C-AE98-30818C7A10DE}"/>
                </a:ext>
              </a:extLst>
            </p:cNvPr>
            <p:cNvSpPr/>
            <p:nvPr/>
          </p:nvSpPr>
          <p:spPr>
            <a:xfrm>
              <a:off x="8590456" y="4878959"/>
              <a:ext cx="1366182" cy="720458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1"/>
            </a:gra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Vehicle Simulations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ENU to LLA</a:t>
              </a:r>
            </a:p>
          </p:txBody>
        </p:sp>
        <p:sp>
          <p:nvSpPr>
            <p:cNvPr id="574" name="Rectangle: Rounded Corners 573">
              <a:extLst>
                <a:ext uri="{FF2B5EF4-FFF2-40B4-BE49-F238E27FC236}">
                  <a16:creationId xmlns:a16="http://schemas.microsoft.com/office/drawing/2014/main" id="{D313BBE9-A2B7-4B04-99D6-B2C22E79217D}"/>
                </a:ext>
              </a:extLst>
            </p:cNvPr>
            <p:cNvSpPr/>
            <p:nvPr/>
          </p:nvSpPr>
          <p:spPr>
            <a:xfrm>
              <a:off x="10345129" y="4867886"/>
              <a:ext cx="1522580" cy="72755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VD &amp; Friction tables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LLA</a:t>
              </a:r>
            </a:p>
          </p:txBody>
        </p:sp>
        <p:cxnSp>
          <p:nvCxnSpPr>
            <p:cNvPr id="575" name="Straight Arrow Connector 574">
              <a:extLst>
                <a:ext uri="{FF2B5EF4-FFF2-40B4-BE49-F238E27FC236}">
                  <a16:creationId xmlns:a16="http://schemas.microsoft.com/office/drawing/2014/main" id="{D4207120-48DA-43F5-964B-53EA1ACCE77A}"/>
                </a:ext>
              </a:extLst>
            </p:cNvPr>
            <p:cNvCxnSpPr>
              <a:cxnSpLocks/>
              <a:stCxn id="587" idx="3"/>
              <a:endCxn id="571" idx="1"/>
            </p:cNvCxnSpPr>
            <p:nvPr/>
          </p:nvCxnSpPr>
          <p:spPr>
            <a:xfrm>
              <a:off x="4840805" y="5239312"/>
              <a:ext cx="410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6" name="Straight Arrow Connector 575">
              <a:extLst>
                <a:ext uri="{FF2B5EF4-FFF2-40B4-BE49-F238E27FC236}">
                  <a16:creationId xmlns:a16="http://schemas.microsoft.com/office/drawing/2014/main" id="{2E0B3656-9D5D-4F19-8EB9-C092F298E14F}"/>
                </a:ext>
              </a:extLst>
            </p:cNvPr>
            <p:cNvCxnSpPr>
              <a:cxnSpLocks/>
              <a:stCxn id="571" idx="3"/>
              <a:endCxn id="572" idx="1"/>
            </p:cNvCxnSpPr>
            <p:nvPr/>
          </p:nvCxnSpPr>
          <p:spPr>
            <a:xfrm flipV="1">
              <a:off x="6331442" y="5233664"/>
              <a:ext cx="464996" cy="5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F97D0705-7F85-42DA-B9C6-64ED98F80469}"/>
                </a:ext>
              </a:extLst>
            </p:cNvPr>
            <p:cNvCxnSpPr>
              <a:cxnSpLocks/>
              <a:stCxn id="572" idx="3"/>
              <a:endCxn id="573" idx="1"/>
            </p:cNvCxnSpPr>
            <p:nvPr/>
          </p:nvCxnSpPr>
          <p:spPr>
            <a:xfrm>
              <a:off x="8159171" y="5233664"/>
              <a:ext cx="431285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8" name="Straight Arrow Connector 577">
              <a:extLst>
                <a:ext uri="{FF2B5EF4-FFF2-40B4-BE49-F238E27FC236}">
                  <a16:creationId xmlns:a16="http://schemas.microsoft.com/office/drawing/2014/main" id="{E4C6DC19-EE8E-4D42-A7DD-7CC6EB60A31E}"/>
                </a:ext>
              </a:extLst>
            </p:cNvPr>
            <p:cNvCxnSpPr>
              <a:cxnSpLocks/>
              <a:stCxn id="573" idx="3"/>
              <a:endCxn id="574" idx="1"/>
            </p:cNvCxnSpPr>
            <p:nvPr/>
          </p:nvCxnSpPr>
          <p:spPr>
            <a:xfrm flipV="1">
              <a:off x="9956638" y="5231661"/>
              <a:ext cx="388491" cy="7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881AC6EB-846E-46B9-93C6-F2C8432846BA}"/>
                </a:ext>
              </a:extLst>
            </p:cNvPr>
            <p:cNvSpPr txBox="1"/>
            <p:nvPr/>
          </p:nvSpPr>
          <p:spPr>
            <a:xfrm>
              <a:off x="6332850" y="4981678"/>
              <a:ext cx="434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ENU</a:t>
              </a:r>
              <a:endParaRPr lang="en-US" sz="1200" dirty="0"/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6CA2767B-7F27-4278-9092-74D351A1D0C4}"/>
                </a:ext>
              </a:extLst>
            </p:cNvPr>
            <p:cNvSpPr txBox="1"/>
            <p:nvPr/>
          </p:nvSpPr>
          <p:spPr>
            <a:xfrm>
              <a:off x="8159171" y="4970630"/>
              <a:ext cx="434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ENU</a:t>
              </a:r>
              <a:endParaRPr lang="en-US" sz="1200" dirty="0"/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EBF1F82F-2A17-4D21-B403-E31F5B6452A9}"/>
                </a:ext>
              </a:extLst>
            </p:cNvPr>
            <p:cNvSpPr txBox="1"/>
            <p:nvPr/>
          </p:nvSpPr>
          <p:spPr>
            <a:xfrm>
              <a:off x="9960087" y="4981678"/>
              <a:ext cx="3850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LLA</a:t>
              </a:r>
              <a:endParaRPr lang="en-US" sz="1200" dirty="0"/>
            </a:p>
          </p:txBody>
        </p:sp>
        <p:cxnSp>
          <p:nvCxnSpPr>
            <p:cNvPr id="584" name="Connector: Elbow 583">
              <a:extLst>
                <a:ext uri="{FF2B5EF4-FFF2-40B4-BE49-F238E27FC236}">
                  <a16:creationId xmlns:a16="http://schemas.microsoft.com/office/drawing/2014/main" id="{F3693355-62FF-43AC-9DC7-BEACD312A91D}"/>
                </a:ext>
              </a:extLst>
            </p:cNvPr>
            <p:cNvCxnSpPr>
              <a:cxnSpLocks/>
              <a:stCxn id="571" idx="2"/>
              <a:endCxn id="583" idx="1"/>
            </p:cNvCxnSpPr>
            <p:nvPr/>
          </p:nvCxnSpPr>
          <p:spPr>
            <a:xfrm rot="16200000" flipH="1">
              <a:off x="6769680" y="4482527"/>
              <a:ext cx="777758" cy="27339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A2AECCDC-6E7B-4BE8-8E04-90AC81E5078D}"/>
                </a:ext>
              </a:extLst>
            </p:cNvPr>
            <p:cNvCxnSpPr>
              <a:cxnSpLocks/>
              <a:stCxn id="583" idx="0"/>
              <a:endCxn id="573" idx="2"/>
            </p:cNvCxnSpPr>
            <p:nvPr/>
          </p:nvCxnSpPr>
          <p:spPr>
            <a:xfrm flipV="1">
              <a:off x="9273547" y="5599417"/>
              <a:ext cx="0" cy="258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DF590AD6-99BF-462F-B222-9202F932B2D4}"/>
                </a:ext>
              </a:extLst>
            </p:cNvPr>
            <p:cNvSpPr txBox="1"/>
            <p:nvPr/>
          </p:nvSpPr>
          <p:spPr>
            <a:xfrm>
              <a:off x="7929796" y="6027326"/>
              <a:ext cx="434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ENU</a:t>
              </a:r>
              <a:endParaRPr lang="en-US" sz="1200" dirty="0"/>
            </a:p>
          </p:txBody>
        </p:sp>
        <p:sp>
          <p:nvSpPr>
            <p:cNvPr id="587" name="Rectangle: Rounded Corners 586">
              <a:extLst>
                <a:ext uri="{FF2B5EF4-FFF2-40B4-BE49-F238E27FC236}">
                  <a16:creationId xmlns:a16="http://schemas.microsoft.com/office/drawing/2014/main" id="{E19B6A67-5645-42EF-A929-20A457961650}"/>
                </a:ext>
              </a:extLst>
            </p:cNvPr>
            <p:cNvSpPr/>
            <p:nvPr/>
          </p:nvSpPr>
          <p:spPr>
            <a:xfrm>
              <a:off x="3723837" y="5018020"/>
              <a:ext cx="1116968" cy="44258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RoadXML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ENU</a:t>
              </a:r>
            </a:p>
          </p:txBody>
        </p:sp>
        <p:sp>
          <p:nvSpPr>
            <p:cNvPr id="588" name="Rectangle: Rounded Corners 587">
              <a:extLst>
                <a:ext uri="{FF2B5EF4-FFF2-40B4-BE49-F238E27FC236}">
                  <a16:creationId xmlns:a16="http://schemas.microsoft.com/office/drawing/2014/main" id="{FD1BC0A2-4E9E-486D-B253-F9D0A4EE1009}"/>
                </a:ext>
              </a:extLst>
            </p:cNvPr>
            <p:cNvSpPr/>
            <p:nvPr/>
          </p:nvSpPr>
          <p:spPr>
            <a:xfrm>
              <a:off x="2214942" y="5015046"/>
              <a:ext cx="1079674" cy="442583"/>
            </a:xfrm>
            <a:prstGeom prst="round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1"/>
            </a:gra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MATLAB</a:t>
              </a:r>
            </a:p>
            <a:p>
              <a:pPr algn="ctr"/>
              <a:r>
                <a:rPr lang="en-US" sz="1100" dirty="0">
                  <a:solidFill>
                    <a:srgbClr val="FF0000"/>
                  </a:solidFill>
                </a:rPr>
                <a:t>LLA to ENU</a:t>
              </a:r>
            </a:p>
          </p:txBody>
        </p:sp>
        <p:sp>
          <p:nvSpPr>
            <p:cNvPr id="589" name="Rectangle: Rounded Corners 588">
              <a:extLst>
                <a:ext uri="{FF2B5EF4-FFF2-40B4-BE49-F238E27FC236}">
                  <a16:creationId xmlns:a16="http://schemas.microsoft.com/office/drawing/2014/main" id="{19E0B99A-37FF-4017-B4C4-2CEC3982C4B3}"/>
                </a:ext>
              </a:extLst>
            </p:cNvPr>
            <p:cNvSpPr/>
            <p:nvPr/>
          </p:nvSpPr>
          <p:spPr>
            <a:xfrm>
              <a:off x="282479" y="5015046"/>
              <a:ext cx="1553179" cy="44258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Mapping Van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LLA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1D2A2AB2-914C-4462-89A0-04F1E337A681}"/>
                </a:ext>
              </a:extLst>
            </p:cNvPr>
            <p:cNvSpPr txBox="1"/>
            <p:nvPr/>
          </p:nvSpPr>
          <p:spPr>
            <a:xfrm>
              <a:off x="1835413" y="4970121"/>
              <a:ext cx="3850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LLA</a:t>
              </a:r>
              <a:endParaRPr lang="en-US" sz="1200" dirty="0"/>
            </a:p>
          </p:txBody>
        </p: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43D16690-D0A5-4E3F-A3FB-CCAE53C59FD5}"/>
                </a:ext>
              </a:extLst>
            </p:cNvPr>
            <p:cNvCxnSpPr>
              <a:cxnSpLocks/>
              <a:stCxn id="589" idx="3"/>
              <a:endCxn id="588" idx="1"/>
            </p:cNvCxnSpPr>
            <p:nvPr/>
          </p:nvCxnSpPr>
          <p:spPr>
            <a:xfrm>
              <a:off x="1835658" y="5236338"/>
              <a:ext cx="379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0" name="Straight Arrow Connector 599">
              <a:extLst>
                <a:ext uri="{FF2B5EF4-FFF2-40B4-BE49-F238E27FC236}">
                  <a16:creationId xmlns:a16="http://schemas.microsoft.com/office/drawing/2014/main" id="{E3B9BF65-8BFF-4F79-BA2A-0708C6DADE41}"/>
                </a:ext>
              </a:extLst>
            </p:cNvPr>
            <p:cNvCxnSpPr>
              <a:cxnSpLocks/>
              <a:stCxn id="588" idx="3"/>
              <a:endCxn id="587" idx="1"/>
            </p:cNvCxnSpPr>
            <p:nvPr/>
          </p:nvCxnSpPr>
          <p:spPr>
            <a:xfrm>
              <a:off x="3294616" y="5236338"/>
              <a:ext cx="429221" cy="2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2B30DD7E-361F-4270-BE48-99F379114464}"/>
                </a:ext>
              </a:extLst>
            </p:cNvPr>
            <p:cNvSpPr txBox="1"/>
            <p:nvPr/>
          </p:nvSpPr>
          <p:spPr>
            <a:xfrm>
              <a:off x="3289103" y="4981678"/>
              <a:ext cx="434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ENU</a:t>
              </a:r>
              <a:endParaRPr lang="en-US" sz="1200" dirty="0"/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AF474442-9501-4185-B060-AF5B8634617B}"/>
                </a:ext>
              </a:extLst>
            </p:cNvPr>
            <p:cNvSpPr txBox="1"/>
            <p:nvPr/>
          </p:nvSpPr>
          <p:spPr>
            <a:xfrm>
              <a:off x="4835292" y="4966966"/>
              <a:ext cx="434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ENU</a:t>
              </a:r>
              <a:endParaRPr lang="en-US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72A61EF-AB90-4662-84BB-8F14A158C578}"/>
                </a:ext>
              </a:extLst>
            </p:cNvPr>
            <p:cNvSpPr txBox="1"/>
            <p:nvPr/>
          </p:nvSpPr>
          <p:spPr>
            <a:xfrm>
              <a:off x="228438" y="4508154"/>
              <a:ext cx="2337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LLA to ENU to LLA</a:t>
              </a:r>
              <a:endPara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AD73E-355B-A511-1211-B61C9484ECB2}"/>
                </a:ext>
              </a:extLst>
            </p:cNvPr>
            <p:cNvSpPr txBox="1"/>
            <p:nvPr/>
          </p:nvSpPr>
          <p:spPr>
            <a:xfrm>
              <a:off x="9298045" y="5596283"/>
              <a:ext cx="434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ENU</a:t>
              </a:r>
              <a:endParaRPr lang="en-US" sz="1200" dirty="0"/>
            </a:p>
          </p:txBody>
        </p:sp>
        <p:sp>
          <p:nvSpPr>
            <p:cNvPr id="583" name="Rectangle: Rounded Corners 582">
              <a:extLst>
                <a:ext uri="{FF2B5EF4-FFF2-40B4-BE49-F238E27FC236}">
                  <a16:creationId xmlns:a16="http://schemas.microsoft.com/office/drawing/2014/main" id="{64FEA25D-D2AF-4A42-9DDB-605CD03ABB12}"/>
                </a:ext>
              </a:extLst>
            </p:cNvPr>
            <p:cNvSpPr/>
            <p:nvPr/>
          </p:nvSpPr>
          <p:spPr>
            <a:xfrm>
              <a:off x="8525514" y="5857916"/>
              <a:ext cx="1496066" cy="76089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Friction grid ST tables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EF813A-EFA6-D70E-B8E4-67BEF4567104}"/>
                </a:ext>
              </a:extLst>
            </p:cNvPr>
            <p:cNvSpPr txBox="1"/>
            <p:nvPr/>
          </p:nvSpPr>
          <p:spPr>
            <a:xfrm>
              <a:off x="9056180" y="6408107"/>
              <a:ext cx="434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ENU</a:t>
              </a:r>
              <a:endParaRPr lang="en-US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317D4C-C587-3ABF-F3C1-EBB2E2F9CD39}"/>
              </a:ext>
            </a:extLst>
          </p:cNvPr>
          <p:cNvGrpSpPr/>
          <p:nvPr/>
        </p:nvGrpSpPr>
        <p:grpSpPr>
          <a:xfrm>
            <a:off x="385106" y="538792"/>
            <a:ext cx="10864055" cy="2072040"/>
            <a:chOff x="385106" y="538792"/>
            <a:chExt cx="10864055" cy="207204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B2953E-3A2E-483E-9831-0D18D2CB4904}"/>
                </a:ext>
              </a:extLst>
            </p:cNvPr>
            <p:cNvSpPr txBox="1"/>
            <p:nvPr/>
          </p:nvSpPr>
          <p:spPr>
            <a:xfrm>
              <a:off x="385106" y="538792"/>
              <a:ext cx="3223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LLA to UTM to ENU to LLA</a:t>
              </a:r>
              <a:endParaRPr lang="pl-P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9959798-57DB-4929-9350-F5FB175789F6}"/>
                </a:ext>
              </a:extLst>
            </p:cNvPr>
            <p:cNvSpPr/>
            <p:nvPr/>
          </p:nvSpPr>
          <p:spPr>
            <a:xfrm>
              <a:off x="443167" y="1075997"/>
              <a:ext cx="747760" cy="44258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OSM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LL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A57FC460-F65D-41EF-BD97-CFC46DB2A704}"/>
                </a:ext>
              </a:extLst>
            </p:cNvPr>
            <p:cNvSpPr/>
            <p:nvPr/>
          </p:nvSpPr>
          <p:spPr>
            <a:xfrm>
              <a:off x="1528768" y="1072411"/>
              <a:ext cx="1079674" cy="448174"/>
            </a:xfrm>
            <a:prstGeom prst="roundRect">
              <a:avLst/>
            </a:prstGeom>
            <a:gradFill flip="none" rotWithShape="1"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0" scaled="1"/>
              <a:tileRect/>
            </a:gra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AIMSUN</a:t>
              </a:r>
            </a:p>
            <a:p>
              <a:pPr algn="ctr"/>
              <a:r>
                <a:rPr lang="en-US" sz="1100" dirty="0">
                  <a:solidFill>
                    <a:srgbClr val="FF0000"/>
                  </a:solidFill>
                </a:rPr>
                <a:t>LL to UTM</a:t>
              </a: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E49AD4D9-442D-4C25-9758-D7C643D54D5D}"/>
                </a:ext>
              </a:extLst>
            </p:cNvPr>
            <p:cNvSpPr/>
            <p:nvPr/>
          </p:nvSpPr>
          <p:spPr>
            <a:xfrm>
              <a:off x="4834564" y="928708"/>
              <a:ext cx="1362733" cy="72414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Road Traffic ST tables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LLA &amp; ENU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BF6EE5E2-5576-4525-A33C-A67F4A3CDDBB}"/>
                </a:ext>
              </a:extLst>
            </p:cNvPr>
            <p:cNvSpPr/>
            <p:nvPr/>
          </p:nvSpPr>
          <p:spPr>
            <a:xfrm>
              <a:off x="6604861" y="928708"/>
              <a:ext cx="1366182" cy="72414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Vehicle Simulations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ENU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0A6931BE-234F-48D0-B9E0-567BBDCC17F9}"/>
                </a:ext>
              </a:extLst>
            </p:cNvPr>
            <p:cNvSpPr/>
            <p:nvPr/>
          </p:nvSpPr>
          <p:spPr>
            <a:xfrm>
              <a:off x="9726581" y="938775"/>
              <a:ext cx="1522580" cy="7129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tx1"/>
                  </a:solidFill>
                </a:rPr>
                <a:t>VD &amp; Friction tables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LLA&amp;ENU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D7F3A8A-D178-4E1C-B469-FB7F8A4EC994}"/>
                </a:ext>
              </a:extLst>
            </p:cNvPr>
            <p:cNvCxnSpPr>
              <a:cxnSpLocks/>
              <a:stCxn id="106" idx="3"/>
              <a:endCxn id="107" idx="1"/>
            </p:cNvCxnSpPr>
            <p:nvPr/>
          </p:nvCxnSpPr>
          <p:spPr>
            <a:xfrm flipV="1">
              <a:off x="1190927" y="1296498"/>
              <a:ext cx="337841" cy="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C8FAE04-163A-4A7C-9908-B720985C28FF}"/>
                </a:ext>
              </a:extLst>
            </p:cNvPr>
            <p:cNvCxnSpPr>
              <a:cxnSpLocks/>
              <a:stCxn id="107" idx="3"/>
              <a:endCxn id="126" idx="1"/>
            </p:cNvCxnSpPr>
            <p:nvPr/>
          </p:nvCxnSpPr>
          <p:spPr>
            <a:xfrm flipV="1">
              <a:off x="2608442" y="1294273"/>
              <a:ext cx="496115" cy="2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60ECC7B-6D04-492A-B93E-44DCBA7894A7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6197297" y="1290779"/>
              <a:ext cx="407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54F6DE7-A59E-486B-9F57-DC6C5D1DA481}"/>
                </a:ext>
              </a:extLst>
            </p:cNvPr>
            <p:cNvCxnSpPr>
              <a:cxnSpLocks/>
              <a:stCxn id="109" idx="3"/>
              <a:endCxn id="130" idx="1"/>
            </p:cNvCxnSpPr>
            <p:nvPr/>
          </p:nvCxnSpPr>
          <p:spPr>
            <a:xfrm>
              <a:off x="7971043" y="1290779"/>
              <a:ext cx="393487" cy="1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7" name="TextBox 42">
              <a:extLst>
                <a:ext uri="{FF2B5EF4-FFF2-40B4-BE49-F238E27FC236}">
                  <a16:creationId xmlns:a16="http://schemas.microsoft.com/office/drawing/2014/main" id="{C88A3E4C-4EA8-4968-8286-DCD143D63435}"/>
                </a:ext>
              </a:extLst>
            </p:cNvPr>
            <p:cNvSpPr txBox="1"/>
            <p:nvPr/>
          </p:nvSpPr>
          <p:spPr>
            <a:xfrm>
              <a:off x="2618289" y="1034063"/>
              <a:ext cx="4635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UTM</a:t>
              </a:r>
              <a:endParaRPr lang="en-US" sz="1200" dirty="0"/>
            </a:p>
          </p:txBody>
        </p:sp>
        <p:sp>
          <p:nvSpPr>
            <p:cNvPr id="118" name="TextBox 43">
              <a:extLst>
                <a:ext uri="{FF2B5EF4-FFF2-40B4-BE49-F238E27FC236}">
                  <a16:creationId xmlns:a16="http://schemas.microsoft.com/office/drawing/2014/main" id="{AC5B5F31-EDEB-420D-B5E1-9C5C75B14A02}"/>
                </a:ext>
              </a:extLst>
            </p:cNvPr>
            <p:cNvSpPr txBox="1"/>
            <p:nvPr/>
          </p:nvSpPr>
          <p:spPr>
            <a:xfrm>
              <a:off x="6211374" y="1034063"/>
              <a:ext cx="434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ENU</a:t>
              </a:r>
              <a:endParaRPr lang="en-US" sz="1200" dirty="0"/>
            </a:p>
          </p:txBody>
        </p:sp>
        <p:sp>
          <p:nvSpPr>
            <p:cNvPr id="119" name="TextBox 29">
              <a:extLst>
                <a:ext uri="{FF2B5EF4-FFF2-40B4-BE49-F238E27FC236}">
                  <a16:creationId xmlns:a16="http://schemas.microsoft.com/office/drawing/2014/main" id="{A726A6FC-A205-42CA-B377-0E65AEE36527}"/>
                </a:ext>
              </a:extLst>
            </p:cNvPr>
            <p:cNvSpPr txBox="1"/>
            <p:nvPr/>
          </p:nvSpPr>
          <p:spPr>
            <a:xfrm>
              <a:off x="1197437" y="1027873"/>
              <a:ext cx="34519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LL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DAC33F59-9FAE-49A4-858B-210DA99B74C4}"/>
                </a:ext>
              </a:extLst>
            </p:cNvPr>
            <p:cNvSpPr/>
            <p:nvPr/>
          </p:nvSpPr>
          <p:spPr>
            <a:xfrm>
              <a:off x="6604861" y="1904182"/>
              <a:ext cx="1377346" cy="70665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Friction </a:t>
              </a:r>
              <a:r>
                <a:rPr lang="en-US" dirty="0">
                  <a:solidFill>
                    <a:schemeClr val="tx1"/>
                  </a:solidFill>
                </a:rPr>
                <a:t>grid</a:t>
              </a:r>
              <a:r>
                <a:rPr lang="en-US" dirty="0"/>
                <a:t> ST tables</a:t>
              </a:r>
            </a:p>
            <a:p>
              <a:pPr algn="ctr"/>
              <a:r>
                <a:rPr lang="en-US" sz="1100" dirty="0"/>
                <a:t>LLA&amp;ENU</a:t>
              </a:r>
            </a:p>
          </p:txBody>
        </p:sp>
        <p:cxnSp>
          <p:nvCxnSpPr>
            <p:cNvPr id="122" name="Connector: Elbow 121">
              <a:extLst>
                <a:ext uri="{FF2B5EF4-FFF2-40B4-BE49-F238E27FC236}">
                  <a16:creationId xmlns:a16="http://schemas.microsoft.com/office/drawing/2014/main" id="{B88824BD-1079-46C5-A06C-328F26701DD1}"/>
                </a:ext>
              </a:extLst>
            </p:cNvPr>
            <p:cNvCxnSpPr>
              <a:cxnSpLocks/>
              <a:stCxn id="107" idx="2"/>
              <a:endCxn id="123" idx="1"/>
            </p:cNvCxnSpPr>
            <p:nvPr/>
          </p:nvCxnSpPr>
          <p:spPr>
            <a:xfrm rot="16200000" flipH="1">
              <a:off x="2203993" y="1385197"/>
              <a:ext cx="742497" cy="101327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3F78FE49-ED5C-400E-B4B5-7DE63FB0CE55}"/>
                </a:ext>
              </a:extLst>
            </p:cNvPr>
            <p:cNvSpPr/>
            <p:nvPr/>
          </p:nvSpPr>
          <p:spPr>
            <a:xfrm>
              <a:off x="3081877" y="2055366"/>
              <a:ext cx="1324930" cy="415431"/>
            </a:xfrm>
            <a:prstGeom prst="roundRect">
              <a:avLst/>
            </a:prstGeom>
            <a:gradFill>
              <a:gsLst>
                <a:gs pos="50000">
                  <a:schemeClr val="accent6"/>
                </a:gs>
                <a:gs pos="0">
                  <a:schemeClr val="accent4"/>
                </a:gs>
                <a:gs pos="100000">
                  <a:schemeClr val="accent2"/>
                </a:gs>
              </a:gsLst>
              <a:lin ang="0" scaled="1"/>
            </a:gra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MATLAB</a:t>
              </a:r>
            </a:p>
            <a:p>
              <a:pPr algn="ctr"/>
              <a:r>
                <a:rPr lang="en-US" sz="1100" dirty="0">
                  <a:solidFill>
                    <a:srgbClr val="FF0000"/>
                  </a:solidFill>
                </a:rPr>
                <a:t>UTM to LL to ENU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08ADA7B-D672-46B0-BEEF-4002DD457DA0}"/>
                </a:ext>
              </a:extLst>
            </p:cNvPr>
            <p:cNvCxnSpPr>
              <a:cxnSpLocks/>
              <a:stCxn id="123" idx="3"/>
              <a:endCxn id="121" idx="1"/>
            </p:cNvCxnSpPr>
            <p:nvPr/>
          </p:nvCxnSpPr>
          <p:spPr>
            <a:xfrm flipV="1">
              <a:off x="4406807" y="2257507"/>
              <a:ext cx="2198054" cy="5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9F6BCDE-1B0D-478F-A6CE-C1CF1673732E}"/>
                </a:ext>
              </a:extLst>
            </p:cNvPr>
            <p:cNvCxnSpPr>
              <a:cxnSpLocks/>
              <a:stCxn id="121" idx="0"/>
              <a:endCxn id="109" idx="2"/>
            </p:cNvCxnSpPr>
            <p:nvPr/>
          </p:nvCxnSpPr>
          <p:spPr>
            <a:xfrm flipH="1" flipV="1">
              <a:off x="7287952" y="1652850"/>
              <a:ext cx="5582" cy="251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98853D10-0152-4B1A-951E-E63A840B328A}"/>
                </a:ext>
              </a:extLst>
            </p:cNvPr>
            <p:cNvSpPr/>
            <p:nvPr/>
          </p:nvSpPr>
          <p:spPr>
            <a:xfrm>
              <a:off x="3104557" y="1070186"/>
              <a:ext cx="1302250" cy="448174"/>
            </a:xfrm>
            <a:prstGeom prst="roundRect">
              <a:avLst/>
            </a:prstGeom>
            <a:gradFill>
              <a:gsLst>
                <a:gs pos="50000">
                  <a:schemeClr val="accent6"/>
                </a:gs>
                <a:gs pos="0">
                  <a:schemeClr val="accent4"/>
                </a:gs>
                <a:gs pos="100000">
                  <a:schemeClr val="accent2"/>
                </a:gs>
              </a:gsLst>
              <a:lin ang="0" scaled="1"/>
            </a:gra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Python</a:t>
              </a:r>
            </a:p>
            <a:p>
              <a:pPr algn="ctr"/>
              <a:r>
                <a:rPr lang="en-US" sz="1100" dirty="0">
                  <a:solidFill>
                    <a:srgbClr val="FF0000"/>
                  </a:solidFill>
                </a:rPr>
                <a:t>UTM to LL to ENU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C832440-6A0A-4C10-9479-F524326AB9AB}"/>
                </a:ext>
              </a:extLst>
            </p:cNvPr>
            <p:cNvCxnSpPr>
              <a:cxnSpLocks/>
              <a:stCxn id="126" idx="3"/>
              <a:endCxn id="108" idx="1"/>
            </p:cNvCxnSpPr>
            <p:nvPr/>
          </p:nvCxnSpPr>
          <p:spPr>
            <a:xfrm flipV="1">
              <a:off x="4406807" y="1290779"/>
              <a:ext cx="427757" cy="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8" name="TextBox 250">
              <a:extLst>
                <a:ext uri="{FF2B5EF4-FFF2-40B4-BE49-F238E27FC236}">
                  <a16:creationId xmlns:a16="http://schemas.microsoft.com/office/drawing/2014/main" id="{BCB8FB47-005D-4179-BE4A-AE6587EEDDD0}"/>
                </a:ext>
              </a:extLst>
            </p:cNvPr>
            <p:cNvSpPr txBox="1"/>
            <p:nvPr/>
          </p:nvSpPr>
          <p:spPr>
            <a:xfrm>
              <a:off x="5376830" y="1954300"/>
              <a:ext cx="434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ENU</a:t>
              </a:r>
              <a:endParaRPr lang="en-US" sz="1200" dirty="0"/>
            </a:p>
          </p:txBody>
        </p:sp>
        <p:sp>
          <p:nvSpPr>
            <p:cNvPr id="129" name="TextBox 101">
              <a:extLst>
                <a:ext uri="{FF2B5EF4-FFF2-40B4-BE49-F238E27FC236}">
                  <a16:creationId xmlns:a16="http://schemas.microsoft.com/office/drawing/2014/main" id="{CA44B707-A591-4F5A-ADC0-050834774095}"/>
                </a:ext>
              </a:extLst>
            </p:cNvPr>
            <p:cNvSpPr txBox="1"/>
            <p:nvPr/>
          </p:nvSpPr>
          <p:spPr>
            <a:xfrm>
              <a:off x="7395163" y="1651283"/>
              <a:ext cx="434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ENU</a:t>
              </a:r>
              <a:endParaRPr lang="en-US" sz="1200" dirty="0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5E34A564-2EE4-417A-B432-AFBAE19BA4FF}"/>
                </a:ext>
              </a:extLst>
            </p:cNvPr>
            <p:cNvSpPr/>
            <p:nvPr/>
          </p:nvSpPr>
          <p:spPr>
            <a:xfrm>
              <a:off x="8364530" y="1084810"/>
              <a:ext cx="1024996" cy="415431"/>
            </a:xfrm>
            <a:prstGeom prst="round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1"/>
            </a:gra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MATLAB</a:t>
              </a:r>
            </a:p>
            <a:p>
              <a:pPr algn="ctr"/>
              <a:r>
                <a:rPr lang="en-US" sz="1100" dirty="0">
                  <a:solidFill>
                    <a:srgbClr val="FF0000"/>
                  </a:solidFill>
                </a:rPr>
                <a:t>ENU to LLA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36F3A01-2C4E-4F59-977A-4DF48A653589}"/>
                </a:ext>
              </a:extLst>
            </p:cNvPr>
            <p:cNvCxnSpPr>
              <a:cxnSpLocks/>
              <a:stCxn id="130" idx="3"/>
              <a:endCxn id="110" idx="1"/>
            </p:cNvCxnSpPr>
            <p:nvPr/>
          </p:nvCxnSpPr>
          <p:spPr>
            <a:xfrm>
              <a:off x="9389526" y="1292526"/>
              <a:ext cx="337055" cy="2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" name="TextBox 43">
              <a:extLst>
                <a:ext uri="{FF2B5EF4-FFF2-40B4-BE49-F238E27FC236}">
                  <a16:creationId xmlns:a16="http://schemas.microsoft.com/office/drawing/2014/main" id="{AE33E447-FF56-2BD2-E0A9-9682E5F6AC98}"/>
                </a:ext>
              </a:extLst>
            </p:cNvPr>
            <p:cNvSpPr txBox="1"/>
            <p:nvPr/>
          </p:nvSpPr>
          <p:spPr>
            <a:xfrm>
              <a:off x="4441077" y="1022433"/>
              <a:ext cx="434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ENU</a:t>
              </a:r>
              <a:endParaRPr lang="en-US" sz="1200" dirty="0"/>
            </a:p>
          </p:txBody>
        </p:sp>
        <p:sp>
          <p:nvSpPr>
            <p:cNvPr id="5" name="TextBox 42">
              <a:extLst>
                <a:ext uri="{FF2B5EF4-FFF2-40B4-BE49-F238E27FC236}">
                  <a16:creationId xmlns:a16="http://schemas.microsoft.com/office/drawing/2014/main" id="{B5B6C85A-C0DB-59B6-E6B6-04A892F87631}"/>
                </a:ext>
              </a:extLst>
            </p:cNvPr>
            <p:cNvSpPr txBox="1"/>
            <p:nvPr/>
          </p:nvSpPr>
          <p:spPr>
            <a:xfrm>
              <a:off x="2462703" y="1990803"/>
              <a:ext cx="4635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UTM</a:t>
              </a:r>
              <a:endParaRPr lang="en-US" sz="1200" dirty="0"/>
            </a:p>
          </p:txBody>
        </p:sp>
        <p:sp>
          <p:nvSpPr>
            <p:cNvPr id="14" name="TextBox 101">
              <a:extLst>
                <a:ext uri="{FF2B5EF4-FFF2-40B4-BE49-F238E27FC236}">
                  <a16:creationId xmlns:a16="http://schemas.microsoft.com/office/drawing/2014/main" id="{705471CB-1B4D-F270-9393-C4089FE596B6}"/>
                </a:ext>
              </a:extLst>
            </p:cNvPr>
            <p:cNvSpPr txBox="1"/>
            <p:nvPr/>
          </p:nvSpPr>
          <p:spPr>
            <a:xfrm>
              <a:off x="7940079" y="1015521"/>
              <a:ext cx="434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ENU</a:t>
              </a:r>
              <a:endParaRPr 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2D857C-3578-894C-AE46-99EC8745FA7A}"/>
                </a:ext>
              </a:extLst>
            </p:cNvPr>
            <p:cNvSpPr txBox="1"/>
            <p:nvPr/>
          </p:nvSpPr>
          <p:spPr>
            <a:xfrm>
              <a:off x="9365533" y="982141"/>
              <a:ext cx="3850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LLA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283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35A81-8516-1C86-CEF8-3478905B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BF21-B39D-48E8-B396-65846B978B61}" type="slidenum">
              <a:rPr lang="en-US" smtClean="0"/>
              <a:t>2</a:t>
            </a:fld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5F92366-4FD6-8B9F-83FE-34CE462D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21" y="600299"/>
            <a:ext cx="10961558" cy="21947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6CAE394-01F9-AEAE-B209-FBDC56AE6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21" y="2688476"/>
            <a:ext cx="7919390" cy="21215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8663A8-63D2-6425-8586-5DFD69458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40" y="4722338"/>
            <a:ext cx="11735817" cy="22313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27996907"/>
      </p:ext>
    </p:extLst>
  </p:cSld>
  <p:clrMapOvr>
    <a:masterClrMapping/>
  </p:clrMapOvr>
</p:sld>
</file>

<file path=ppt/theme/theme1.xml><?xml version="1.0" encoding="utf-8"?>
<a:theme xmlns:a="http://schemas.openxmlformats.org/drawingml/2006/main" name="2020_04_24_Database Scheme Ide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vehicle_trajectory_query_functions_description</Template>
  <TotalTime>44486</TotalTime>
  <Words>158</Words>
  <Application>Microsoft Office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2020_04_24_Database Scheme Ideas</vt:lpstr>
      <vt:lpstr>Three ways to run Vehicle Simulations based of Vehicle Trajectories from Traffic Simulator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Srivenkata Satya Prasad Maddipatla</dc:creator>
  <cp:lastModifiedBy>Brennan, Sean N</cp:lastModifiedBy>
  <cp:revision>456</cp:revision>
  <dcterms:created xsi:type="dcterms:W3CDTF">2020-05-03T12:23:08Z</dcterms:created>
  <dcterms:modified xsi:type="dcterms:W3CDTF">2023-02-14T05:38:37Z</dcterms:modified>
</cp:coreProperties>
</file>