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B9D08-36A3-454C-AD20-0785C374C50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18769-94CD-4164-9C04-A9A7AA35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8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ECBA-2C8D-4AB9-A37E-C0082D26DDCC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6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3438-E6E1-409F-872B-A5CBDF4DFE54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801-E0A7-4E15-8B7D-D5C8A0F304A2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37300"/>
            <a:ext cx="128747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2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4DBB-6852-47BD-8FEC-E76418F12EF9}" type="datetime1">
              <a:rPr lang="en-US" smtClean="0"/>
              <a:t>7/2/2020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37300"/>
            <a:ext cx="128747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1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76C5-347B-4FA1-899A-13499ADD9F7E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0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444F-D48F-4D6F-BD91-5C1CE6B61E1A}" type="datetime1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F1EC-262B-4477-A53C-D9E8FB51E386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9F7-74F6-46D9-9325-3397B05E9CCB}" type="datetime1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7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C487-832F-422D-B34B-9393DB502C0F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5B17-36ED-43A6-BB93-BF373E717132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4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DF40-9424-454B-97C7-B8E60D912EC2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28600" cy="6858000"/>
          </a:xfrm>
          <a:prstGeom prst="rect">
            <a:avLst/>
          </a:prstGeom>
          <a:solidFill>
            <a:srgbClr val="1E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6279357"/>
            <a:ext cx="10515600" cy="0"/>
          </a:xfrm>
          <a:prstGeom prst="line">
            <a:avLst/>
          </a:prstGeom>
          <a:ln w="76200">
            <a:solidFill>
              <a:srgbClr val="96B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74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nndot.gov/ProjectAndPrograms/Planning/Maps/Pages/Traffic-Volume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7A3-4679-415B-A64C-DB29F0A50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Importing Road-Network from OSM into AIMSUN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6FAD6-D671-45A4-A492-D8B2A4F5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536" y="5028069"/>
            <a:ext cx="3623146" cy="122165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Satya</a:t>
            </a:r>
          </a:p>
          <a:p>
            <a:pPr algn="l"/>
            <a:r>
              <a:rPr lang="en-US" dirty="0"/>
              <a:t>PhD Candidate</a:t>
            </a:r>
          </a:p>
          <a:p>
            <a:pPr algn="l"/>
            <a:r>
              <a:rPr lang="en-US" dirty="0"/>
              <a:t>Intelligent Vehicles and Systems Group</a:t>
            </a:r>
          </a:p>
          <a:p>
            <a:pPr algn="l"/>
            <a:r>
              <a:rPr lang="en-US" dirty="0"/>
              <a:t>szm888@psu.edu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FC9A3-F653-4D8C-9EE3-66C051FFF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7" y="0"/>
            <a:ext cx="3442831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2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E9CB-82A1-41AA-987B-42ADF2DA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2535"/>
          </a:xfrm>
        </p:spPr>
        <p:txBody>
          <a:bodyPr>
            <a:normAutofit/>
          </a:bodyPr>
          <a:lstStyle/>
          <a:p>
            <a:r>
              <a:rPr lang="en-US" sz="3600" dirty="0"/>
              <a:t>Open Street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2235-766D-4337-BECF-DDD121CB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535"/>
            <a:ext cx="10515600" cy="540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Road networks are imported from OSM</a:t>
            </a:r>
          </a:p>
          <a:p>
            <a:pPr fontAlgn="base"/>
            <a:r>
              <a:rPr lang="en-US" sz="2000" dirty="0"/>
              <a:t>Import only road network in the Region Of Interest</a:t>
            </a:r>
          </a:p>
          <a:p>
            <a:pPr lvl="1" fontAlgn="base"/>
            <a:r>
              <a:rPr lang="en-US" sz="2000" dirty="0"/>
              <a:t>The coordinate system is set automatically as a projected UTM zone using WGS 84</a:t>
            </a:r>
          </a:p>
          <a:p>
            <a:pPr lvl="1" fontAlgn="base"/>
            <a:r>
              <a:rPr lang="en-US" sz="2000" dirty="0"/>
              <a:t>EPSG:32617 is used for I99</a:t>
            </a:r>
          </a:p>
          <a:p>
            <a:r>
              <a:rPr lang="en-US" sz="2000" dirty="0"/>
              <a:t>Remove unnecessary layers</a:t>
            </a:r>
          </a:p>
          <a:p>
            <a:r>
              <a:rPr lang="en-US" sz="2000" dirty="0"/>
              <a:t>Remove irrelevant sections</a:t>
            </a:r>
          </a:p>
          <a:p>
            <a:r>
              <a:rPr lang="en-US" sz="2000" dirty="0"/>
              <a:t>Ensure continuity of sections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1500" dirty="0">
                <a:hlinkClick r:id="rId2"/>
              </a:rPr>
              <a:t>https://www.penndot.gov/ProjectAndPrograms/Planning/Maps/Pages/Traffic-Volume.aspx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27DD3-29E7-490C-996E-C3D8E5D3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9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E9CB-82A1-41AA-987B-42ADF2DA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864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Select the Region Of Interest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5AA544-7005-45FB-97B2-6A00D667F440}"/>
              </a:ext>
            </a:extLst>
          </p:cNvPr>
          <p:cNvGrpSpPr/>
          <p:nvPr/>
        </p:nvGrpSpPr>
        <p:grpSpPr>
          <a:xfrm>
            <a:off x="1174804" y="548640"/>
            <a:ext cx="9842391" cy="5536345"/>
            <a:chOff x="1174804" y="710018"/>
            <a:chExt cx="9842391" cy="55363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B12A9B-C2EB-41AE-8DA0-FAE60373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804" y="710018"/>
              <a:ext cx="9842391" cy="553634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833CED-8189-4F73-A92B-7DFBA891B96D}"/>
                </a:ext>
              </a:extLst>
            </p:cNvPr>
            <p:cNvSpPr/>
            <p:nvPr/>
          </p:nvSpPr>
          <p:spPr>
            <a:xfrm>
              <a:off x="4198291" y="2711396"/>
              <a:ext cx="922351" cy="2544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318DDB6-B1A2-4750-B5BE-AC3D2A7BC14B}"/>
                </a:ext>
              </a:extLst>
            </p:cNvPr>
            <p:cNvSpPr/>
            <p:nvPr/>
          </p:nvSpPr>
          <p:spPr>
            <a:xfrm rot="8100000">
              <a:off x="4385196" y="3808429"/>
              <a:ext cx="3403158" cy="10329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668C01-28A4-4D62-A6B0-78633A0D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3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E9CB-82A1-41AA-987B-42ADF2DA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54864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Import only network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FCD69D-556D-4D4D-BEC2-5C193B95A2EC}"/>
              </a:ext>
            </a:extLst>
          </p:cNvPr>
          <p:cNvGrpSpPr/>
          <p:nvPr/>
        </p:nvGrpSpPr>
        <p:grpSpPr>
          <a:xfrm>
            <a:off x="1177988" y="548640"/>
            <a:ext cx="9836022" cy="5532763"/>
            <a:chOff x="1177989" y="707666"/>
            <a:chExt cx="9836022" cy="55327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ADD643-6F1B-42D8-B3E0-EC5B44398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89" y="707666"/>
              <a:ext cx="9836022" cy="553276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56354F7-237E-400C-8761-37C41F869AF4}"/>
                </a:ext>
              </a:extLst>
            </p:cNvPr>
            <p:cNvSpPr/>
            <p:nvPr/>
          </p:nvSpPr>
          <p:spPr>
            <a:xfrm>
              <a:off x="5159830" y="2292571"/>
              <a:ext cx="541175" cy="1586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66D3B-D7BA-430C-9E03-C9FD742A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9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E9CB-82A1-41AA-987B-42ADF2DA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864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OSM consists of different layers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25B58C-3D3B-4C3B-9AC5-9CB46ADD98FC}"/>
              </a:ext>
            </a:extLst>
          </p:cNvPr>
          <p:cNvGrpSpPr/>
          <p:nvPr/>
        </p:nvGrpSpPr>
        <p:grpSpPr>
          <a:xfrm>
            <a:off x="1177601" y="548640"/>
            <a:ext cx="9836798" cy="5533199"/>
            <a:chOff x="1177601" y="707666"/>
            <a:chExt cx="9836798" cy="55331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D20C90-02D0-45F4-AD2E-799E1F5F6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601" y="707666"/>
              <a:ext cx="9836798" cy="55331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46B338-F7E1-4EF8-A8DB-45064C7803B6}"/>
                </a:ext>
              </a:extLst>
            </p:cNvPr>
            <p:cNvSpPr/>
            <p:nvPr/>
          </p:nvSpPr>
          <p:spPr>
            <a:xfrm>
              <a:off x="9647853" y="2873829"/>
              <a:ext cx="1366546" cy="1763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C0122-802A-4DE8-9FD9-AF7D1795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E9CB-82A1-41AA-987B-42ADF2DA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38" y="7952"/>
            <a:ext cx="10550718" cy="54864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Remove every layer except Highway/Motorway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C75F8A-038F-4717-8E70-B62846F53218}"/>
              </a:ext>
            </a:extLst>
          </p:cNvPr>
          <p:cNvGrpSpPr/>
          <p:nvPr/>
        </p:nvGrpSpPr>
        <p:grpSpPr>
          <a:xfrm>
            <a:off x="1151909" y="556592"/>
            <a:ext cx="9888175" cy="5528509"/>
            <a:chOff x="1151911" y="689411"/>
            <a:chExt cx="9888175" cy="55620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26AD22-A07A-49C7-9A17-C67E356B6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911" y="689411"/>
              <a:ext cx="9888175" cy="556209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1D649F-675A-437A-A289-54BB15B7B7DD}"/>
                </a:ext>
              </a:extLst>
            </p:cNvPr>
            <p:cNvSpPr/>
            <p:nvPr/>
          </p:nvSpPr>
          <p:spPr>
            <a:xfrm>
              <a:off x="9134669" y="3862873"/>
              <a:ext cx="1483568" cy="391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B0DE1-A70A-4570-A1E4-7E1CFF1A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E9CB-82A1-41AA-987B-42ADF2DA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94" y="0"/>
            <a:ext cx="10710407" cy="962107"/>
          </a:xfrm>
        </p:spPr>
        <p:txBody>
          <a:bodyPr>
            <a:noAutofit/>
          </a:bodyPr>
          <a:lstStyle/>
          <a:p>
            <a:r>
              <a:rPr lang="en-US" sz="3200" dirty="0"/>
              <a:t>Delete irrelevant sections and </a:t>
            </a:r>
            <a:br>
              <a:rPr lang="en-US" sz="3200" dirty="0"/>
            </a:br>
            <a:r>
              <a:rPr lang="en-US" sz="3200" dirty="0"/>
              <a:t>Ensure the continuity of remaining sections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42216C-8512-4696-ABB4-DE902647C3E4}"/>
              </a:ext>
            </a:extLst>
          </p:cNvPr>
          <p:cNvGrpSpPr/>
          <p:nvPr/>
        </p:nvGrpSpPr>
        <p:grpSpPr>
          <a:xfrm>
            <a:off x="1406586" y="962107"/>
            <a:ext cx="9378821" cy="5275587"/>
            <a:chOff x="1406589" y="962107"/>
            <a:chExt cx="9378821" cy="52755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81AEC5-4E44-4736-9FF2-02B27AD69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589" y="962107"/>
              <a:ext cx="9378821" cy="527558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6CAF08-866B-4C57-941E-E1D03833EE4A}"/>
                </a:ext>
              </a:extLst>
            </p:cNvPr>
            <p:cNvSpPr/>
            <p:nvPr/>
          </p:nvSpPr>
          <p:spPr>
            <a:xfrm>
              <a:off x="1530220" y="1660848"/>
              <a:ext cx="158620" cy="2353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C04DC3-C36A-4E26-9285-8930119AE508}"/>
              </a:ext>
            </a:extLst>
          </p:cNvPr>
          <p:cNvSpPr txBox="1"/>
          <p:nvPr/>
        </p:nvSpPr>
        <p:spPr>
          <a:xfrm>
            <a:off x="7339053" y="1778534"/>
            <a:ext cx="16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State College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4C533-919F-46BE-846B-51954559567D}"/>
              </a:ext>
            </a:extLst>
          </p:cNvPr>
          <p:cNvSpPr txBox="1"/>
          <p:nvPr/>
        </p:nvSpPr>
        <p:spPr>
          <a:xfrm>
            <a:off x="2919453" y="4968333"/>
            <a:ext cx="16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Altoona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99609-BE34-44FB-A8D9-B3E70416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86754"/>
      </p:ext>
    </p:extLst>
  </p:cSld>
  <p:clrMapOvr>
    <a:masterClrMapping/>
  </p:clrMapOvr>
</p:sld>
</file>

<file path=ppt/theme/theme1.xml><?xml version="1.0" encoding="utf-8"?>
<a:theme xmlns:a="http://schemas.openxmlformats.org/drawingml/2006/main" name="2020_04_24_Database Scheme Ide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vehicle_trajectory_query_functions_description</Template>
  <TotalTime>36403</TotalTime>
  <Words>127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2020_04_24_Database Scheme Ideas</vt:lpstr>
      <vt:lpstr>Importing Road-Network from OSM into AIMSUN </vt:lpstr>
      <vt:lpstr>Open Street Maps</vt:lpstr>
      <vt:lpstr>Select the Region Of Interest</vt:lpstr>
      <vt:lpstr>Import only network</vt:lpstr>
      <vt:lpstr>OSM consists of different layers</vt:lpstr>
      <vt:lpstr>Remove every layer except Highway/Motorway</vt:lpstr>
      <vt:lpstr>Delete irrelevant sections and  Ensure the continuity of remaining sections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Srivenkata Satya Prasad Maddipatla</dc:creator>
  <cp:lastModifiedBy>Srivenkata Satya Prasad Maddipatla</cp:lastModifiedBy>
  <cp:revision>242</cp:revision>
  <dcterms:created xsi:type="dcterms:W3CDTF">2020-05-03T12:23:08Z</dcterms:created>
  <dcterms:modified xsi:type="dcterms:W3CDTF">2020-07-09T21:49:15Z</dcterms:modified>
</cp:coreProperties>
</file>