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39"/>
  </p:notesMasterIdLst>
  <p:handoutMasterIdLst>
    <p:handoutMasterId r:id="rId40"/>
  </p:handoutMasterIdLst>
  <p:sldIdLst>
    <p:sldId id="256" r:id="rId3"/>
    <p:sldId id="284" r:id="rId4"/>
    <p:sldId id="285" r:id="rId5"/>
    <p:sldId id="287" r:id="rId6"/>
    <p:sldId id="288" r:id="rId7"/>
    <p:sldId id="286" r:id="rId8"/>
    <p:sldId id="289" r:id="rId9"/>
    <p:sldId id="291" r:id="rId10"/>
    <p:sldId id="295" r:id="rId11"/>
    <p:sldId id="296" r:id="rId12"/>
    <p:sldId id="303" r:id="rId13"/>
    <p:sldId id="298" r:id="rId14"/>
    <p:sldId id="300" r:id="rId15"/>
    <p:sldId id="301" r:id="rId16"/>
    <p:sldId id="311" r:id="rId17"/>
    <p:sldId id="312" r:id="rId18"/>
    <p:sldId id="317" r:id="rId19"/>
    <p:sldId id="313" r:id="rId20"/>
    <p:sldId id="318" r:id="rId21"/>
    <p:sldId id="292" r:id="rId22"/>
    <p:sldId id="293" r:id="rId23"/>
    <p:sldId id="294" r:id="rId24"/>
    <p:sldId id="302" r:id="rId25"/>
    <p:sldId id="305" r:id="rId26"/>
    <p:sldId id="306" r:id="rId27"/>
    <p:sldId id="319" r:id="rId28"/>
    <p:sldId id="320" r:id="rId29"/>
    <p:sldId id="297" r:id="rId30"/>
    <p:sldId id="321" r:id="rId31"/>
    <p:sldId id="316" r:id="rId32"/>
    <p:sldId id="307" r:id="rId33"/>
    <p:sldId id="308" r:id="rId34"/>
    <p:sldId id="309" r:id="rId35"/>
    <p:sldId id="310" r:id="rId36"/>
    <p:sldId id="314" r:id="rId37"/>
    <p:sldId id="315" r:id="rId38"/>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3"/>
    <a:srgbClr val="99CCCC"/>
    <a:srgbClr val="0E3361"/>
    <a:srgbClr val="F5CE4D"/>
    <a:srgbClr val="003264"/>
    <a:srgbClr val="FBCE20"/>
    <a:srgbClr val="003D7C"/>
    <a:srgbClr val="010000"/>
    <a:srgbClr val="619080"/>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868" autoAdjust="0"/>
  </p:normalViewPr>
  <p:slideViewPr>
    <p:cSldViewPr snapToGrid="0">
      <p:cViewPr varScale="1">
        <p:scale>
          <a:sx n="105" d="100"/>
          <a:sy n="105" d="100"/>
        </p:scale>
        <p:origin x="18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fld id="{E4E61F8C-8B83-46FD-924E-318F610A73B0}" type="slidenum">
              <a:rPr lang="en-US"/>
              <a:pPr>
                <a:defRPr/>
              </a:pPr>
              <a:t>‹#›</a:t>
            </a:fld>
            <a:endParaRPr lang="en-US"/>
          </a:p>
        </p:txBody>
      </p:sp>
    </p:spTree>
    <p:extLst>
      <p:ext uri="{BB962C8B-B14F-4D97-AF65-F5344CB8AC3E}">
        <p14:creationId xmlns:p14="http://schemas.microsoft.com/office/powerpoint/2010/main" val="100064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1675" y="4418013"/>
            <a:ext cx="5607050" cy="4181475"/>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fld id="{DB9721C8-080E-4AE7-89F7-915173249943}" type="slidenum">
              <a:rPr lang="en-US"/>
              <a:pPr>
                <a:defRPr/>
              </a:pPr>
              <a:t>‹#›</a:t>
            </a:fld>
            <a:endParaRPr lang="en-US"/>
          </a:p>
        </p:txBody>
      </p:sp>
    </p:spTree>
    <p:extLst>
      <p:ext uri="{BB962C8B-B14F-4D97-AF65-F5344CB8AC3E}">
        <p14:creationId xmlns:p14="http://schemas.microsoft.com/office/powerpoint/2010/main" val="267566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8035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18910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23637" y="-3620681"/>
            <a:ext cx="18996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183780"/>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72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066629" y="-219370"/>
            <a:ext cx="50137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509981"/>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357674"/>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15097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rot="5400000">
            <a:off x="4421079" y="2135077"/>
            <a:ext cx="30480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5"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94051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707969"/>
            <a:ext cx="7239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49018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3" name="Rectangle 12"/>
          <p:cNvSpPr>
            <a:spLocks noChangeArrowheads="1"/>
          </p:cNvSpPr>
          <p:nvPr userDrawn="1"/>
        </p:nvSpPr>
        <p:spPr bwMode="auto">
          <a:xfrm rot="5400000">
            <a:off x="4516139" y="455721"/>
            <a:ext cx="11468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978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84262" y="1398263"/>
            <a:ext cx="1778432"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7" name="Rectangle 6"/>
          <p:cNvSpPr>
            <a:spLocks noChangeArrowheads="1"/>
          </p:cNvSpPr>
          <p:nvPr userDrawn="1"/>
        </p:nvSpPr>
        <p:spPr bwMode="auto">
          <a:xfrm rot="5400000">
            <a:off x="4516139" y="455721"/>
            <a:ext cx="11468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4277" y="5204732"/>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7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1422388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020" y="6038330"/>
            <a:ext cx="5522212" cy="466226"/>
          </a:xfrm>
          <a:prstGeom prst="rect">
            <a:avLst/>
          </a:prstGeom>
        </p:spPr>
      </p:pic>
    </p:spTree>
    <p:extLst>
      <p:ext uri="{BB962C8B-B14F-4D97-AF65-F5344CB8AC3E}">
        <p14:creationId xmlns:p14="http://schemas.microsoft.com/office/powerpoint/2010/main" val="118957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2043674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13965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137833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578159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12329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130654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2128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9697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3768061" y="5745753"/>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946688" y="4461865"/>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946688" y="2309558"/>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388719"/>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30088" y="-1141517"/>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a:t>Click icon to add picture</a:t>
            </a:r>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cSld>
  <p:clrMap bg1="lt1" tx1="dk1" bg2="lt2" tx2="dk2" accent1="accent1" accent2="accent2" accent3="accent3" accent4="accent4" accent5="accent5" accent6="accent6" hlink="hlink" folHlink="folHlink"/>
  <p:sldLayoutIdLst>
    <p:sldLayoutId id="2147483800" r:id="rId1"/>
    <p:sldLayoutId id="2147483768" r:id="rId2"/>
    <p:sldLayoutId id="2147483796" r:id="rId3"/>
    <p:sldLayoutId id="2147483745" r:id="rId4"/>
    <p:sldLayoutId id="2147483774" r:id="rId5"/>
    <p:sldLayoutId id="2147483771" r:id="rId6"/>
    <p:sldLayoutId id="2147483798" r:id="rId7"/>
    <p:sldLayoutId id="2147483770" r:id="rId8"/>
    <p:sldLayoutId id="2147483740" r:id="rId9"/>
    <p:sldLayoutId id="2147483763" r:id="rId10"/>
    <p:sldLayoutId id="2147483742" r:id="rId11"/>
    <p:sldLayoutId id="2147483752" r:id="rId12"/>
    <p:sldLayoutId id="2147483750" r:id="rId13"/>
    <p:sldLayoutId id="2147483751" r:id="rId14"/>
    <p:sldLayoutId id="2147483747" r:id="rId15"/>
  </p:sldLayoutIdLst>
  <p:hf hdr="0" ftr="0" dt="0"/>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extLst>
      <p:ext uri="{BB962C8B-B14F-4D97-AF65-F5344CB8AC3E}">
        <p14:creationId xmlns:p14="http://schemas.microsoft.com/office/powerpoint/2010/main" val="255735896"/>
      </p:ext>
    </p:extLst>
  </p:cSld>
  <p:clrMap bg1="lt1" tx1="dk1" bg2="lt2" tx2="dk2" accent1="accent1" accent2="accent2" accent3="accent3" accent4="accent4" accent5="accent5" accent6="accent6" hlink="hlink" folHlink="folHlink"/>
  <p:sldLayoutIdLst>
    <p:sldLayoutId id="2147483780" r:id="rId1"/>
    <p:sldLayoutId id="2147483779" r:id="rId2"/>
    <p:sldLayoutId id="2147483782" r:id="rId3"/>
    <p:sldLayoutId id="2147483797" r:id="rId4"/>
    <p:sldLayoutId id="2147483784" r:id="rId5"/>
    <p:sldLayoutId id="2147483785" r:id="rId6"/>
    <p:sldLayoutId id="2147483799" r:id="rId7"/>
    <p:sldLayoutId id="2147483789" r:id="rId8"/>
    <p:sldLayoutId id="2147483790" r:id="rId9"/>
    <p:sldLayoutId id="2147483791" r:id="rId10"/>
    <p:sldLayoutId id="2147483792" r:id="rId11"/>
    <p:sldLayoutId id="2147483793" r:id="rId12"/>
    <p:sldLayoutId id="2147483794" r:id="rId13"/>
    <p:sldLayoutId id="2147483795"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List_of_mountains_by_elevation"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946688" y="4461864"/>
            <a:ext cx="7239000" cy="1730213"/>
          </a:xfrm>
        </p:spPr>
        <p:txBody>
          <a:bodyPr/>
          <a:lstStyle/>
          <a:p>
            <a:r>
              <a:rPr lang="en-US" dirty="0"/>
              <a:t>Lecture: Introduction to Python</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5212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4-minute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for hours and rate per hour to compute gross pay. </a:t>
            </a:r>
            <a:endParaRPr lang="en-US" dirty="0"/>
          </a:p>
          <a:p>
            <a:pPr lvl="1"/>
            <a:r>
              <a:rPr lang="en-US" dirty="0"/>
              <a:t>Enter Hours: 35 </a:t>
            </a:r>
          </a:p>
          <a:p>
            <a:pPr lvl="1"/>
            <a:r>
              <a:rPr lang="en-US" dirty="0"/>
              <a:t>Enter Rate: 2.75 </a:t>
            </a:r>
          </a:p>
          <a:p>
            <a:pPr lvl="1"/>
            <a:r>
              <a:rPr lang="en-US" dirty="0"/>
              <a:t>Pay: 96.25 </a:t>
            </a:r>
          </a:p>
          <a:p>
            <a:pPr lvl="1"/>
            <a:endParaRPr lang="en-US" dirty="0"/>
          </a:p>
          <a:p>
            <a:pPr lvl="1"/>
            <a:endParaRPr lang="en-US" dirty="0"/>
          </a:p>
          <a:p>
            <a:r>
              <a:rPr lang="en-US" b="1" dirty="0"/>
              <a:t>Write a program which prompts the user for a Celsius temperature, convert the temperature to Fahrenheit, and print out the converted temperature. </a:t>
            </a:r>
            <a:endParaRPr lang="en-US" dirty="0"/>
          </a:p>
          <a:p>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10</a:t>
            </a:fld>
            <a:endParaRPr lang="en-US"/>
          </a:p>
        </p:txBody>
      </p:sp>
    </p:spTree>
    <p:extLst>
      <p:ext uri="{BB962C8B-B14F-4D97-AF65-F5344CB8AC3E}">
        <p14:creationId xmlns:p14="http://schemas.microsoft.com/office/powerpoint/2010/main" val="26591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Conditional</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if – else (and more…)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229470" y="2050136"/>
            <a:ext cx="4892065"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if </a:t>
            </a:r>
            <a:r>
              <a:rPr lang="en-US" sz="1800" dirty="0">
                <a:latin typeface="Courier" pitchFamily="2" charset="0"/>
              </a:rPr>
              <a:t>(x &gt; y):</a:t>
            </a:r>
          </a:p>
          <a:p>
            <a:r>
              <a:rPr lang="en-US" sz="1800" b="1" dirty="0">
                <a:latin typeface="Courier" pitchFamily="2" charset="0"/>
              </a:rPr>
              <a:t>   print </a:t>
            </a:r>
            <a:r>
              <a:rPr lang="en-US" sz="1800" dirty="0">
                <a:latin typeface="Courier" pitchFamily="2" charset="0"/>
              </a:rPr>
              <a:t>(“x is greater than y”)</a:t>
            </a:r>
          </a:p>
          <a:p>
            <a:r>
              <a:rPr lang="en-US" sz="1800" b="1" dirty="0" err="1">
                <a:latin typeface="Courier" pitchFamily="2" charset="0"/>
              </a:rPr>
              <a:t>elif</a:t>
            </a:r>
            <a:r>
              <a:rPr lang="en-US" sz="1800" b="1" dirty="0">
                <a:latin typeface="Courier" pitchFamily="2" charset="0"/>
              </a:rPr>
              <a:t> </a:t>
            </a:r>
            <a:r>
              <a:rPr lang="en-US" sz="1800" dirty="0">
                <a:latin typeface="Courier" pitchFamily="2" charset="0"/>
              </a:rPr>
              <a:t>(y &lt; x):</a:t>
            </a:r>
          </a:p>
          <a:p>
            <a:r>
              <a:rPr lang="en-US" sz="1800" b="1" dirty="0">
                <a:latin typeface="Courier" pitchFamily="2" charset="0"/>
              </a:rPr>
              <a:t>   print </a:t>
            </a:r>
            <a:r>
              <a:rPr lang="en-US" sz="1800" dirty="0">
                <a:latin typeface="Courier" pitchFamily="2" charset="0"/>
              </a:rPr>
              <a:t>(“y is greater than x”)</a:t>
            </a:r>
          </a:p>
          <a:p>
            <a:r>
              <a:rPr lang="en-US" sz="1800" b="1" dirty="0">
                <a:latin typeface="Courier" pitchFamily="2" charset="0"/>
              </a:rPr>
              <a:t>else:</a:t>
            </a:r>
          </a:p>
          <a:p>
            <a:r>
              <a:rPr lang="en-US" sz="1800" b="1" dirty="0">
                <a:latin typeface="Courier" pitchFamily="2" charset="0"/>
              </a:rPr>
              <a:t>   print </a:t>
            </a:r>
            <a:r>
              <a:rPr lang="en-US" sz="1800" dirty="0">
                <a:latin typeface="Courier" pitchFamily="2" charset="0"/>
              </a:rPr>
              <a:t>(“they are equal!”)</a:t>
            </a:r>
            <a:endParaRPr lang="en-US" sz="1800" b="1" dirty="0">
              <a:latin typeface="Courier" pitchFamily="2" charset="0"/>
            </a:endParaRPr>
          </a:p>
        </p:txBody>
      </p:sp>
      <p:sp>
        <p:nvSpPr>
          <p:cNvPr id="6" name="TextBox 5">
            <a:extLst>
              <a:ext uri="{FF2B5EF4-FFF2-40B4-BE49-F238E27FC236}">
                <a16:creationId xmlns:a16="http://schemas.microsoft.com/office/drawing/2014/main" id="{26F8831E-D9B7-EA4B-978F-58A17FB31500}"/>
              </a:ext>
            </a:extLst>
          </p:cNvPr>
          <p:cNvSpPr txBox="1"/>
          <p:nvPr/>
        </p:nvSpPr>
        <p:spPr>
          <a:xfrm>
            <a:off x="229471" y="4396425"/>
            <a:ext cx="5683649" cy="369332"/>
          </a:xfrm>
          <a:prstGeom prst="rect">
            <a:avLst/>
          </a:prstGeom>
          <a:solidFill>
            <a:schemeClr val="bg1">
              <a:lumMod val="95000"/>
            </a:schemeClr>
          </a:solidFill>
        </p:spPr>
        <p:txBody>
          <a:bodyPr wrap="square" rtlCol="0">
            <a:spAutoFit/>
          </a:bodyPr>
          <a:lstStyle/>
          <a:p>
            <a:r>
              <a:rPr lang="en-US" sz="1800" dirty="0">
                <a:latin typeface="Courier" pitchFamily="2" charset="0"/>
              </a:rPr>
              <a:t>parity = "even" </a:t>
            </a:r>
            <a:r>
              <a:rPr lang="en-US" sz="1800" b="1" dirty="0">
                <a:latin typeface="Courier" pitchFamily="2" charset="0"/>
              </a:rPr>
              <a:t>if</a:t>
            </a:r>
            <a:r>
              <a:rPr lang="en-US" sz="1800" dirty="0">
                <a:latin typeface="Courier" pitchFamily="2" charset="0"/>
              </a:rPr>
              <a:t> x % 2 == 0 </a:t>
            </a:r>
            <a:r>
              <a:rPr lang="en-US" sz="1800" b="1" dirty="0">
                <a:latin typeface="Courier" pitchFamily="2" charset="0"/>
              </a:rPr>
              <a:t>else</a:t>
            </a:r>
            <a:r>
              <a:rPr lang="en-US" sz="1800" dirty="0">
                <a:latin typeface="Courier" pitchFamily="2" charset="0"/>
              </a:rPr>
              <a:t> "odd"</a:t>
            </a:r>
          </a:p>
        </p:txBody>
      </p:sp>
    </p:spTree>
    <p:extLst>
      <p:ext uri="{BB962C8B-B14F-4D97-AF65-F5344CB8AC3E}">
        <p14:creationId xmlns:p14="http://schemas.microsoft.com/office/powerpoint/2010/main" val="131024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Comparison Operations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12</a:t>
            </a:fld>
            <a:endParaRPr lang="en-US"/>
          </a:p>
        </p:txBody>
      </p:sp>
      <p:graphicFrame>
        <p:nvGraphicFramePr>
          <p:cNvPr id="10" name="Table 9">
            <a:extLst>
              <a:ext uri="{FF2B5EF4-FFF2-40B4-BE49-F238E27FC236}">
                <a16:creationId xmlns:a16="http://schemas.microsoft.com/office/drawing/2014/main" id="{1D330E01-2EC9-1547-9BD0-0283934625F7}"/>
              </a:ext>
            </a:extLst>
          </p:cNvPr>
          <p:cNvGraphicFramePr>
            <a:graphicFrameLocks noGrp="1"/>
          </p:cNvGraphicFramePr>
          <p:nvPr>
            <p:extLst>
              <p:ext uri="{D42A27DB-BD31-4B8C-83A1-F6EECF244321}">
                <p14:modId xmlns:p14="http://schemas.microsoft.com/office/powerpoint/2010/main" val="4261747217"/>
              </p:ext>
            </p:extLst>
          </p:nvPr>
        </p:nvGraphicFramePr>
        <p:xfrm>
          <a:off x="1538163" y="1438731"/>
          <a:ext cx="6067673" cy="4236723"/>
        </p:xfrm>
        <a:graphic>
          <a:graphicData uri="http://schemas.openxmlformats.org/drawingml/2006/table">
            <a:tbl>
              <a:tblPr/>
              <a:tblGrid>
                <a:gridCol w="2076496">
                  <a:extLst>
                    <a:ext uri="{9D8B030D-6E8A-4147-A177-3AD203B41FA5}">
                      <a16:colId xmlns:a16="http://schemas.microsoft.com/office/drawing/2014/main" val="20000"/>
                    </a:ext>
                  </a:extLst>
                </a:gridCol>
                <a:gridCol w="3991177">
                  <a:extLst>
                    <a:ext uri="{9D8B030D-6E8A-4147-A177-3AD203B41FA5}">
                      <a16:colId xmlns:a16="http://schemas.microsoft.com/office/drawing/2014/main" val="20001"/>
                    </a:ext>
                  </a:extLst>
                </a:gridCol>
              </a:tblGrid>
              <a:tr h="470747">
                <a:tc>
                  <a:txBody>
                    <a:bodyPr/>
                    <a:lstStyle/>
                    <a:p>
                      <a:r>
                        <a:rPr lang="en-US" b="1" dirty="0"/>
                        <a:t>Operation</a:t>
                      </a:r>
                    </a:p>
                  </a:txBody>
                  <a:tcPr anchor="ctr">
                    <a:lnL>
                      <a:noFill/>
                    </a:lnL>
                    <a:lnR>
                      <a:noFill/>
                    </a:lnR>
                    <a:lnT>
                      <a:noFill/>
                    </a:lnT>
                    <a:lnB>
                      <a:noFill/>
                    </a:lnB>
                  </a:tcPr>
                </a:tc>
                <a:tc>
                  <a:txBody>
                    <a:bodyPr/>
                    <a:lstStyle/>
                    <a:p>
                      <a:r>
                        <a:rPr lang="en-US" b="1" dirty="0"/>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dirty="0"/>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dirty="0"/>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dirty="0"/>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08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Less Suffering</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Let’s use files instead of Interactive Prompt</a:t>
            </a:r>
          </a:p>
          <a:p>
            <a:endParaRPr lang="en-US" b="1" dirty="0"/>
          </a:p>
          <a:p>
            <a:endParaRPr lang="en-US" b="1" dirty="0"/>
          </a:p>
          <a:p>
            <a:r>
              <a:rPr lang="en-US" b="1" dirty="0"/>
              <a:t>Create a file with the extension “.</a:t>
            </a:r>
            <a:r>
              <a:rPr lang="en-US" b="1" dirty="0" err="1"/>
              <a:t>py</a:t>
            </a:r>
            <a:r>
              <a:rPr lang="en-US" b="1" dirty="0"/>
              <a:t>”</a:t>
            </a:r>
          </a:p>
          <a:p>
            <a:pPr lvl="1"/>
            <a:r>
              <a:rPr lang="en-US" dirty="0"/>
              <a:t>To run:</a:t>
            </a:r>
          </a:p>
          <a:p>
            <a:pPr lvl="1"/>
            <a:r>
              <a:rPr lang="en-US" dirty="0"/>
              <a:t>python3 &lt;filename&gt;.</a:t>
            </a:r>
            <a:r>
              <a:rPr lang="en-US" dirty="0" err="1"/>
              <a:t>py</a:t>
            </a:r>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13</a:t>
            </a:fld>
            <a:endParaRPr lang="en-US"/>
          </a:p>
        </p:txBody>
      </p:sp>
    </p:spTree>
    <p:extLst>
      <p:ext uri="{BB962C8B-B14F-4D97-AF65-F5344CB8AC3E}">
        <p14:creationId xmlns:p14="http://schemas.microsoft.com/office/powerpoint/2010/main" val="79606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3-minute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age and returns:</a:t>
            </a:r>
          </a:p>
          <a:p>
            <a:pPr lvl="1"/>
            <a:r>
              <a:rPr lang="en-US" dirty="0"/>
              <a:t>“You are a kid” </a:t>
            </a:r>
            <a:r>
              <a:rPr lang="en-US" dirty="0">
                <a:sym typeface="Wingdings" pitchFamily="2" charset="2"/>
              </a:rPr>
              <a:t> in case the person is 12 or younger</a:t>
            </a:r>
          </a:p>
          <a:p>
            <a:pPr lvl="1"/>
            <a:r>
              <a:rPr lang="en-US" dirty="0">
                <a:sym typeface="Wingdings" pitchFamily="2" charset="2"/>
              </a:rPr>
              <a:t>“Teenager around”  If the age is from 13 to 19</a:t>
            </a:r>
          </a:p>
          <a:p>
            <a:pPr lvl="1"/>
            <a:r>
              <a:rPr lang="en-US" dirty="0">
                <a:sym typeface="Wingdings" pitchFamily="2" charset="2"/>
              </a:rPr>
              <a:t>“An adult, eh?”  If older than 19</a:t>
            </a:r>
            <a:endParaRPr lang="en-US" dirty="0"/>
          </a:p>
          <a:p>
            <a:pPr lvl="1"/>
            <a:endParaRPr lang="en-US" dirty="0"/>
          </a:p>
          <a:p>
            <a:r>
              <a:rPr lang="en-US" dirty="0"/>
              <a:t>Do it in a file called </a:t>
            </a:r>
            <a:r>
              <a:rPr lang="en-US" dirty="0" err="1"/>
              <a:t>age.py</a:t>
            </a:r>
            <a:r>
              <a:rPr lang="en-US" dirty="0"/>
              <a:t> and run it</a:t>
            </a:r>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14</a:t>
            </a:fld>
            <a:endParaRPr lang="en-US"/>
          </a:p>
        </p:txBody>
      </p:sp>
    </p:spTree>
    <p:extLst>
      <p:ext uri="{BB962C8B-B14F-4D97-AF65-F5344CB8AC3E}">
        <p14:creationId xmlns:p14="http://schemas.microsoft.com/office/powerpoint/2010/main" val="381387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#function that answers if a number is even or not</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a:t>
            </a:r>
            <a:r>
              <a:rPr lang="en-US" sz="1600" b="1" dirty="0" err="1">
                <a:latin typeface="Andale Mono" panose="020B0509000000000004" pitchFamily="49" charset="0"/>
              </a:rPr>
              <a:t>isEven</a:t>
            </a:r>
            <a:r>
              <a:rPr lang="en-US" sz="1600" b="1" dirty="0">
                <a:latin typeface="Andale Mono" panose="020B0509000000000004" pitchFamily="49" charset="0"/>
              </a:rPr>
              <a:t> (number):</a:t>
            </a:r>
          </a:p>
          <a:p>
            <a:r>
              <a:rPr lang="en-US" sz="1600" dirty="0">
                <a:solidFill>
                  <a:srgbClr val="00B050"/>
                </a:solidFill>
                <a:latin typeface="Andale Mono" panose="020B0509000000000004" pitchFamily="49" charset="0"/>
              </a:rPr>
              <a:t>   #is the remainder when dividing number by 2 equals to 0</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if</a:t>
            </a:r>
            <a:r>
              <a:rPr lang="en-US" sz="1600" b="1" dirty="0">
                <a:latin typeface="Andale Mono" panose="020B0509000000000004" pitchFamily="49" charset="0"/>
              </a:rPr>
              <a:t> (number % 2 == 0):</a:t>
            </a:r>
          </a:p>
          <a:p>
            <a:r>
              <a:rPr lang="en-US" sz="1600" b="1" dirty="0">
                <a:solidFill>
                  <a:srgbClr val="00B050"/>
                </a:solidFill>
                <a:latin typeface="Andale Mono" panose="020B0509000000000004" pitchFamily="49" charset="0"/>
              </a:rPr>
              <a:t>      </a:t>
            </a:r>
            <a:r>
              <a:rPr lang="en-US" sz="1600" dirty="0">
                <a:solidFill>
                  <a:srgbClr val="00B050"/>
                </a:solidFill>
                <a:latin typeface="Andale Mono" panose="020B0509000000000004" pitchFamily="49" charset="0"/>
              </a:rPr>
              <a:t>#yes, the number is even</a:t>
            </a:r>
            <a:endParaRPr lang="en-US" sz="1600" b="1" dirty="0">
              <a:latin typeface="Andale Mono" panose="020B0509000000000004" pitchFamily="49" charset="0"/>
            </a:endParaRP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True</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False</a:t>
            </a:r>
          </a:p>
          <a:p>
            <a:endParaRPr lang="en-US" sz="1600" b="1"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(10)</a:t>
            </a:r>
          </a:p>
          <a:p>
            <a:r>
              <a:rPr lang="en-US" sz="1600" dirty="0">
                <a:latin typeface="Andale Mono" panose="020B0509000000000004" pitchFamily="49" charset="0"/>
              </a:rPr>
              <a:t>True</a:t>
            </a:r>
          </a:p>
          <a:p>
            <a:endParaRPr lang="en-US" sz="1600"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(17)</a:t>
            </a:r>
          </a:p>
          <a:p>
            <a:r>
              <a:rPr lang="en-US" sz="1600" dirty="0">
                <a:latin typeface="Andale Mono" panose="020B0509000000000004" pitchFamily="49" charset="0"/>
              </a:rPr>
              <a:t>False</a:t>
            </a:r>
          </a:p>
        </p:txBody>
      </p:sp>
    </p:spTree>
    <p:extLst>
      <p:ext uri="{BB962C8B-B14F-4D97-AF65-F5344CB8AC3E}">
        <p14:creationId xmlns:p14="http://schemas.microsoft.com/office/powerpoint/2010/main" val="291090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2062103"/>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 Calculates the body mass index (weight in kg, height in m)</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BMI(weight, height):</a:t>
            </a:r>
          </a:p>
          <a:p>
            <a:r>
              <a:rPr lang="en-US" sz="1600" b="1" dirty="0">
                <a:solidFill>
                  <a:srgbClr val="FF0000"/>
                </a:solidFill>
                <a:latin typeface="Andale Mono" panose="020B0509000000000004" pitchFamily="49" charset="0"/>
              </a:rPr>
              <a:t>   </a:t>
            </a:r>
            <a:r>
              <a:rPr lang="en-US" sz="1600" b="1" dirty="0" err="1">
                <a:latin typeface="Andale Mono" panose="020B0509000000000004" pitchFamily="49" charset="0"/>
              </a:rPr>
              <a:t>bmi</a:t>
            </a:r>
            <a:r>
              <a:rPr lang="en-US" sz="1600" b="1" dirty="0">
                <a:latin typeface="Andale Mono" panose="020B0509000000000004" pitchFamily="49" charset="0"/>
              </a:rPr>
              <a:t> = weight/(height**2) #height to the power of 2</a:t>
            </a:r>
          </a:p>
          <a:p>
            <a:r>
              <a:rPr lang="en-US" sz="1600" b="1" dirty="0">
                <a:solidFill>
                  <a:srgbClr val="FF0000"/>
                </a:solidFill>
                <a:latin typeface="Andale Mono" panose="020B0509000000000004" pitchFamily="49" charset="0"/>
              </a:rPr>
              <a:t>   return</a:t>
            </a:r>
            <a:r>
              <a:rPr lang="en-US" sz="1600" b="1" dirty="0">
                <a:latin typeface="Andale Mono" panose="020B0509000000000004" pitchFamily="49" charset="0"/>
              </a:rPr>
              <a:t> </a:t>
            </a:r>
            <a:r>
              <a:rPr lang="en-US" sz="1600" b="1" dirty="0" err="1">
                <a:latin typeface="Andale Mono" panose="020B0509000000000004" pitchFamily="49" charset="0"/>
              </a:rPr>
              <a:t>bmi</a:t>
            </a:r>
            <a:endParaRPr lang="en-US" sz="1600" b="1" dirty="0">
              <a:latin typeface="Andale Mono" panose="020B0509000000000004" pitchFamily="49" charset="0"/>
            </a:endParaRPr>
          </a:p>
          <a:p>
            <a:endParaRPr lang="en-US" sz="1600" b="1" dirty="0">
              <a:latin typeface="Andale Mono" panose="020B0509000000000004" pitchFamily="49" charset="0"/>
            </a:endParaRPr>
          </a:p>
          <a:p>
            <a:r>
              <a:rPr lang="en-US" sz="1600" b="1" dirty="0" err="1">
                <a:latin typeface="Andale Mono" panose="020B0509000000000004" pitchFamily="49" charset="0"/>
              </a:rPr>
              <a:t>bmi</a:t>
            </a:r>
            <a:r>
              <a:rPr lang="en-US" sz="1600" b="1" dirty="0">
                <a:latin typeface="Andale Mono" panose="020B0509000000000004" pitchFamily="49" charset="0"/>
              </a:rPr>
              <a:t>(98, 1.85)</a:t>
            </a:r>
          </a:p>
          <a:p>
            <a:r>
              <a:rPr lang="en-US" sz="1600" dirty="0">
                <a:latin typeface="Andale Mono" panose="020B0509000000000004" pitchFamily="49" charset="0"/>
              </a:rPr>
              <a:t>28.634039444850252</a:t>
            </a:r>
          </a:p>
          <a:p>
            <a:endParaRPr lang="en-US" sz="1600" dirty="0">
              <a:latin typeface="Andale Mono" panose="020B0509000000000004" pitchFamily="49" charset="0"/>
            </a:endParaRPr>
          </a:p>
        </p:txBody>
      </p:sp>
    </p:spTree>
    <p:extLst>
      <p:ext uri="{BB962C8B-B14F-4D97-AF65-F5344CB8AC3E}">
        <p14:creationId xmlns:p14="http://schemas.microsoft.com/office/powerpoint/2010/main" val="65307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Two type of functions: </a:t>
            </a:r>
            <a:r>
              <a:rPr lang="pt-BR" b="1" dirty="0" err="1"/>
              <a:t>user-defined</a:t>
            </a:r>
            <a:r>
              <a:rPr lang="pt-BR" b="1" dirty="0"/>
              <a:t> </a:t>
            </a:r>
            <a:r>
              <a:rPr lang="pt-BR" b="1" dirty="0" err="1"/>
              <a:t>functions</a:t>
            </a:r>
            <a:r>
              <a:rPr lang="pt-BR" b="1" dirty="0"/>
              <a:t> </a:t>
            </a:r>
            <a:r>
              <a:rPr lang="pt-BR" dirty="0" err="1"/>
              <a:t>and</a:t>
            </a:r>
            <a:r>
              <a:rPr lang="pt-BR" dirty="0"/>
              <a:t> </a:t>
            </a:r>
            <a:r>
              <a:rPr lang="pt-BR" b="1" dirty="0" err="1"/>
              <a:t>user-defined</a:t>
            </a:r>
            <a:endParaRPr lang="en-US" dirty="0"/>
          </a:p>
          <a:p>
            <a:pPr lvl="1"/>
            <a:endParaRPr lang="en-US" dirty="0">
              <a:latin typeface="Andale Mono" panose="020B0509000000000004" pitchFamily="49" charset="0"/>
            </a:endParaRPr>
          </a:p>
          <a:p>
            <a:pPr lvl="1"/>
            <a:r>
              <a:rPr lang="en-US" dirty="0">
                <a:latin typeface="Andale Mono" panose="020B0509000000000004" pitchFamily="49" charset="0"/>
              </a:rPr>
              <a:t>BMI(weight, height) -&gt; Body mass index calculator</a:t>
            </a:r>
          </a:p>
          <a:p>
            <a:pPr lvl="1"/>
            <a:endParaRPr lang="en-US" dirty="0">
              <a:latin typeface="Andale Mono" panose="020B0509000000000004" pitchFamily="49" charset="0"/>
            </a:endParaRPr>
          </a:p>
          <a:p>
            <a:pPr lvl="1"/>
            <a:r>
              <a:rPr lang="en-US" dirty="0" err="1">
                <a:latin typeface="Andale Mono" panose="020B0509000000000004" pitchFamily="49" charset="0"/>
              </a:rPr>
              <a:t>len</a:t>
            </a:r>
            <a:r>
              <a:rPr lang="en-US" dirty="0">
                <a:latin typeface="Andale Mono" panose="020B0509000000000004" pitchFamily="49" charset="0"/>
              </a:rPr>
              <a:t>(s) -&gt; </a:t>
            </a:r>
            <a:r>
              <a:rPr lang="pt-BR" dirty="0" err="1">
                <a:latin typeface="Andale Mono" panose="020B0509000000000004" pitchFamily="49" charset="0"/>
              </a:rPr>
              <a:t>Return</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length</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number</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items</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an</a:t>
            </a:r>
            <a:r>
              <a:rPr lang="pt-BR" dirty="0">
                <a:latin typeface="Andale Mono" panose="020B0509000000000004" pitchFamily="49" charset="0"/>
              </a:rPr>
              <a:t> </a:t>
            </a:r>
            <a:r>
              <a:rPr lang="pt-BR" dirty="0" err="1">
                <a:latin typeface="Andale Mono" panose="020B0509000000000004" pitchFamily="49" charset="0"/>
              </a:rPr>
              <a:t>object</a:t>
            </a:r>
            <a:r>
              <a:rPr lang="pt-BR" dirty="0">
                <a:latin typeface="Andale Mono" panose="020B0509000000000004" pitchFamily="49" charset="0"/>
              </a:rPr>
              <a:t>.</a:t>
            </a:r>
            <a:endParaRPr lang="en-US" dirty="0">
              <a:latin typeface="Andale Mono" panose="020B0509000000000004" pitchFamily="49" charset="0"/>
            </a:endParaRPr>
          </a:p>
          <a:p>
            <a:pPr lvl="1"/>
            <a:endParaRPr lang="en-US" b="0" dirty="0"/>
          </a:p>
          <a:p>
            <a:pPr marL="457188" lvl="1" indent="0">
              <a:buNone/>
            </a:pPr>
            <a:endParaRPr lang="en-US" b="0"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17</a:t>
            </a:fld>
            <a:endParaRPr lang="en-US"/>
          </a:p>
        </p:txBody>
      </p:sp>
      <p:pic>
        <p:nvPicPr>
          <p:cNvPr id="5" name="Imagem 4">
            <a:extLst>
              <a:ext uri="{FF2B5EF4-FFF2-40B4-BE49-F238E27FC236}">
                <a16:creationId xmlns:a16="http://schemas.microsoft.com/office/drawing/2014/main" id="{B57D0C02-62D5-E641-ACE7-0E98F2FEC21C}"/>
              </a:ext>
            </a:extLst>
          </p:cNvPr>
          <p:cNvPicPr>
            <a:picLocks noChangeAspect="1"/>
          </p:cNvPicPr>
          <p:nvPr/>
        </p:nvPicPr>
        <p:blipFill>
          <a:blip r:embed="rId2"/>
          <a:stretch>
            <a:fillRect/>
          </a:stretch>
        </p:blipFill>
        <p:spPr>
          <a:xfrm>
            <a:off x="2677329" y="3859085"/>
            <a:ext cx="3286890" cy="1602359"/>
          </a:xfrm>
          <a:prstGeom prst="rect">
            <a:avLst/>
          </a:prstGeom>
        </p:spPr>
      </p:pic>
    </p:spTree>
    <p:extLst>
      <p:ext uri="{BB962C8B-B14F-4D97-AF65-F5344CB8AC3E}">
        <p14:creationId xmlns:p14="http://schemas.microsoft.com/office/powerpoint/2010/main" val="167150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10-Minutes and go</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en-US" dirty="0"/>
              <a:t>Create a function called “</a:t>
            </a:r>
            <a:r>
              <a:rPr lang="en-US" dirty="0" err="1"/>
              <a:t>convert_lb_to_kg</a:t>
            </a:r>
            <a:r>
              <a:rPr lang="en-US" dirty="0"/>
              <a:t>” which receives the weight in pounds and converts to kilograms</a:t>
            </a:r>
          </a:p>
          <a:p>
            <a:endParaRPr lang="en-US" dirty="0"/>
          </a:p>
          <a:p>
            <a:endParaRPr lang="en-US" dirty="0"/>
          </a:p>
          <a:p>
            <a:r>
              <a:rPr lang="en-US" dirty="0"/>
              <a:t>Create a function called “</a:t>
            </a:r>
            <a:r>
              <a:rPr lang="en-US" dirty="0" err="1"/>
              <a:t>convert_ft_in_to_m</a:t>
            </a:r>
            <a:r>
              <a:rPr lang="en-US" dirty="0"/>
              <a:t>” which receives the height in feet and inches (2 parameters) and converts to meters</a:t>
            </a:r>
          </a:p>
          <a:p>
            <a:endParaRPr lang="en-US" dirty="0"/>
          </a:p>
          <a:p>
            <a:endParaRPr lang="en-US" dirty="0"/>
          </a:p>
          <a:p>
            <a:r>
              <a:rPr lang="en-US" dirty="0"/>
              <a:t>Use the 3 functions we have now to calculate the BMI with inputs using imperial metrics.</a:t>
            </a:r>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18</a:t>
            </a:fld>
            <a:endParaRPr lang="en-US"/>
          </a:p>
        </p:txBody>
      </p:sp>
    </p:spTree>
    <p:extLst>
      <p:ext uri="{BB962C8B-B14F-4D97-AF65-F5344CB8AC3E}">
        <p14:creationId xmlns:p14="http://schemas.microsoft.com/office/powerpoint/2010/main" val="62395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Combining Functions and Conditionals</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pt-BR" b="1" dirty="0" err="1"/>
              <a:t>Create</a:t>
            </a:r>
            <a:r>
              <a:rPr lang="pt-BR" b="1" dirty="0"/>
              <a:t> a </a:t>
            </a:r>
            <a:r>
              <a:rPr lang="pt-BR" b="1" dirty="0" err="1"/>
              <a:t>function</a:t>
            </a:r>
            <a:r>
              <a:rPr lang="pt-BR" b="1" dirty="0"/>
              <a:t> </a:t>
            </a:r>
            <a:r>
              <a:rPr lang="pt-BR" b="1" dirty="0" err="1"/>
              <a:t>to</a:t>
            </a:r>
            <a:r>
              <a:rPr lang="pt-BR" b="1" dirty="0"/>
              <a:t> </a:t>
            </a:r>
            <a:r>
              <a:rPr lang="pt-BR" b="1" dirty="0" err="1"/>
              <a:t>return</a:t>
            </a:r>
            <a:r>
              <a:rPr lang="pt-BR" b="1" dirty="0"/>
              <a:t> </a:t>
            </a:r>
            <a:r>
              <a:rPr lang="pt-BR" b="1" dirty="0" err="1"/>
              <a:t>the</a:t>
            </a:r>
            <a:r>
              <a:rPr lang="pt-BR" b="1" dirty="0"/>
              <a:t> BMI </a:t>
            </a:r>
            <a:r>
              <a:rPr lang="pt-BR" b="1" dirty="0" err="1"/>
              <a:t>interpretation</a:t>
            </a:r>
            <a:r>
              <a:rPr lang="pt-BR" b="1" dirty="0"/>
              <a:t> </a:t>
            </a:r>
            <a:r>
              <a:rPr lang="pt-BR" b="1" dirty="0" err="1"/>
              <a:t>according</a:t>
            </a:r>
            <a:r>
              <a:rPr lang="pt-BR" b="1" dirty="0"/>
              <a:t> </a:t>
            </a:r>
            <a:r>
              <a:rPr lang="pt-BR" b="1" dirty="0" err="1"/>
              <a:t>to</a:t>
            </a:r>
            <a:r>
              <a:rPr lang="pt-BR" b="1" dirty="0"/>
              <a:t> CDC (centers for </a:t>
            </a:r>
            <a:r>
              <a:rPr lang="pt-BR" b="1" dirty="0" err="1"/>
              <a:t>disease</a:t>
            </a:r>
            <a:r>
              <a:rPr lang="pt-BR" b="1" dirty="0"/>
              <a:t> </a:t>
            </a:r>
            <a:r>
              <a:rPr lang="pt-BR" b="1" dirty="0" err="1"/>
              <a:t>and</a:t>
            </a:r>
            <a:r>
              <a:rPr lang="pt-BR" b="1" dirty="0"/>
              <a:t> </a:t>
            </a:r>
            <a:r>
              <a:rPr lang="pt-BR" b="1" dirty="0" err="1"/>
              <a:t>control</a:t>
            </a:r>
            <a:r>
              <a:rPr lang="pt-BR" b="1" dirty="0"/>
              <a:t>)</a:t>
            </a:r>
          </a:p>
          <a:p>
            <a:endParaRPr lang="pt-BR" b="1" dirty="0"/>
          </a:p>
          <a:p>
            <a:r>
              <a:rPr lang="pt-BR" b="1" dirty="0"/>
              <a:t>The </a:t>
            </a:r>
            <a:r>
              <a:rPr lang="pt-BR" b="1" dirty="0" err="1"/>
              <a:t>program</a:t>
            </a:r>
            <a:r>
              <a:rPr lang="pt-BR" b="1" dirty="0"/>
              <a:t> must </a:t>
            </a:r>
            <a:r>
              <a:rPr lang="pt-BR" b="1" dirty="0" err="1"/>
              <a:t>print</a:t>
            </a:r>
            <a:r>
              <a:rPr lang="pt-BR" b="1" dirty="0"/>
              <a:t> </a:t>
            </a:r>
            <a:r>
              <a:rPr lang="pt-BR" b="1" dirty="0" err="1"/>
              <a:t>one</a:t>
            </a:r>
            <a:r>
              <a:rPr lang="pt-BR" b="1" dirty="0"/>
              <a:t> </a:t>
            </a:r>
            <a:r>
              <a:rPr lang="pt-BR" b="1" dirty="0" err="1"/>
              <a:t>of</a:t>
            </a:r>
            <a:r>
              <a:rPr lang="pt-BR" b="1" dirty="0"/>
              <a:t> </a:t>
            </a:r>
            <a:r>
              <a:rPr lang="pt-BR" b="1" dirty="0" err="1"/>
              <a:t>these</a:t>
            </a:r>
            <a:r>
              <a:rPr lang="pt-BR" b="1" dirty="0"/>
              <a:t> BMI </a:t>
            </a:r>
            <a:r>
              <a:rPr lang="pt-BR" b="1" dirty="0" err="1"/>
              <a:t>interpretations</a:t>
            </a:r>
            <a:r>
              <a:rPr lang="pt-BR" b="1" dirty="0"/>
              <a:t> for </a:t>
            </a:r>
            <a:r>
              <a:rPr lang="pt-BR" b="1" dirty="0" err="1"/>
              <a:t>Adults</a:t>
            </a:r>
            <a:r>
              <a:rPr lang="pt-BR" b="1" dirty="0"/>
              <a:t> (20 </a:t>
            </a:r>
            <a:r>
              <a:rPr lang="pt-BR" b="1" dirty="0" err="1"/>
              <a:t>years</a:t>
            </a:r>
            <a:r>
              <a:rPr lang="pt-BR" b="1" dirty="0"/>
              <a:t> </a:t>
            </a:r>
            <a:r>
              <a:rPr lang="pt-BR" b="1" dirty="0" err="1"/>
              <a:t>old</a:t>
            </a:r>
            <a:r>
              <a:rPr lang="pt-BR" b="1" dirty="0"/>
              <a:t> </a:t>
            </a:r>
            <a:r>
              <a:rPr lang="pt-BR" b="1" dirty="0" err="1"/>
              <a:t>or</a:t>
            </a:r>
            <a:r>
              <a:rPr lang="pt-BR" b="1" dirty="0"/>
              <a:t> </a:t>
            </a:r>
            <a:r>
              <a:rPr lang="pt-BR" b="1" dirty="0" err="1"/>
              <a:t>older</a:t>
            </a:r>
            <a:r>
              <a:rPr lang="pt-BR" b="1" dirty="0"/>
              <a:t>)</a:t>
            </a:r>
            <a:r>
              <a:rPr lang="pt-BR" dirty="0"/>
              <a:t> </a:t>
            </a:r>
            <a:br>
              <a:rPr lang="pt-BR" dirty="0"/>
            </a:br>
            <a:r>
              <a:rPr lang="pt-BR" dirty="0" err="1"/>
              <a:t>Below</a:t>
            </a:r>
            <a:r>
              <a:rPr lang="pt-BR" dirty="0"/>
              <a:t> 18.5 = </a:t>
            </a:r>
            <a:r>
              <a:rPr lang="pt-BR" dirty="0" err="1"/>
              <a:t>Underweight</a:t>
            </a:r>
            <a:br>
              <a:rPr lang="pt-BR" dirty="0"/>
            </a:br>
            <a:r>
              <a:rPr lang="pt-BR" dirty="0"/>
              <a:t>18.5-24.9 = Normal </a:t>
            </a:r>
            <a:r>
              <a:rPr lang="pt-BR" dirty="0" err="1"/>
              <a:t>or</a:t>
            </a:r>
            <a:r>
              <a:rPr lang="pt-BR" dirty="0"/>
              <a:t> </a:t>
            </a:r>
            <a:r>
              <a:rPr lang="pt-BR" dirty="0" err="1"/>
              <a:t>Healthy</a:t>
            </a:r>
            <a:r>
              <a:rPr lang="pt-BR" dirty="0"/>
              <a:t> </a:t>
            </a:r>
            <a:r>
              <a:rPr lang="pt-BR" dirty="0" err="1"/>
              <a:t>Weight</a:t>
            </a:r>
            <a:br>
              <a:rPr lang="pt-BR" dirty="0"/>
            </a:br>
            <a:r>
              <a:rPr lang="pt-BR" dirty="0"/>
              <a:t>25.0-29.9 = </a:t>
            </a:r>
            <a:r>
              <a:rPr lang="pt-BR" dirty="0" err="1"/>
              <a:t>Overweight</a:t>
            </a:r>
            <a:br>
              <a:rPr lang="pt-BR" dirty="0"/>
            </a:br>
            <a:r>
              <a:rPr lang="pt-BR" dirty="0"/>
              <a:t>30.0 </a:t>
            </a:r>
            <a:r>
              <a:rPr lang="pt-BR" dirty="0" err="1"/>
              <a:t>or</a:t>
            </a:r>
            <a:r>
              <a:rPr lang="pt-BR" dirty="0"/>
              <a:t> </a:t>
            </a:r>
            <a:r>
              <a:rPr lang="pt-BR" dirty="0" err="1"/>
              <a:t>Above</a:t>
            </a:r>
            <a:r>
              <a:rPr lang="pt-BR" dirty="0"/>
              <a:t> = </a:t>
            </a:r>
            <a:r>
              <a:rPr lang="pt-BR" dirty="0" err="1"/>
              <a:t>Obese</a:t>
            </a:r>
            <a:endParaRPr lang="pt-BR" dirty="0"/>
          </a:p>
          <a:p>
            <a:endParaRPr lang="pt-BR" dirty="0"/>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19</a:t>
            </a:fld>
            <a:endParaRPr lang="en-US"/>
          </a:p>
        </p:txBody>
      </p:sp>
      <p:pic>
        <p:nvPicPr>
          <p:cNvPr id="5" name="Imagem 4">
            <a:extLst>
              <a:ext uri="{FF2B5EF4-FFF2-40B4-BE49-F238E27FC236}">
                <a16:creationId xmlns:a16="http://schemas.microsoft.com/office/drawing/2014/main" id="{13FA7983-402B-4549-8090-6C96B31CCF46}"/>
              </a:ext>
            </a:extLst>
          </p:cNvPr>
          <p:cNvPicPr>
            <a:picLocks noChangeAspect="1"/>
          </p:cNvPicPr>
          <p:nvPr/>
        </p:nvPicPr>
        <p:blipFill>
          <a:blip r:embed="rId2"/>
          <a:stretch>
            <a:fillRect/>
          </a:stretch>
        </p:blipFill>
        <p:spPr>
          <a:xfrm>
            <a:off x="5266532" y="3719664"/>
            <a:ext cx="3774053" cy="2516035"/>
          </a:xfrm>
          <a:prstGeom prst="rect">
            <a:avLst/>
          </a:prstGeom>
        </p:spPr>
      </p:pic>
    </p:spTree>
    <p:extLst>
      <p:ext uri="{BB962C8B-B14F-4D97-AF65-F5344CB8AC3E}">
        <p14:creationId xmlns:p14="http://schemas.microsoft.com/office/powerpoint/2010/main" val="279741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B21-1F96-0C44-85B4-A450FFE6F1F7}"/>
              </a:ext>
            </a:extLst>
          </p:cNvPr>
          <p:cNvSpPr>
            <a:spLocks noGrp="1"/>
          </p:cNvSpPr>
          <p:nvPr>
            <p:ph type="title"/>
          </p:nvPr>
        </p:nvSpPr>
        <p:spPr/>
        <p:txBody>
          <a:bodyPr/>
          <a:lstStyle/>
          <a:p>
            <a:r>
              <a:rPr lang="en-US" dirty="0"/>
              <a:t>Welcome to Python</a:t>
            </a:r>
          </a:p>
        </p:txBody>
      </p:sp>
      <p:sp>
        <p:nvSpPr>
          <p:cNvPr id="4" name="Slide Number Placeholder 3">
            <a:extLst>
              <a:ext uri="{FF2B5EF4-FFF2-40B4-BE49-F238E27FC236}">
                <a16:creationId xmlns:a16="http://schemas.microsoft.com/office/drawing/2014/main" id="{3271A360-4BC0-734C-9C73-155C4CE46518}"/>
              </a:ext>
            </a:extLst>
          </p:cNvPr>
          <p:cNvSpPr>
            <a:spLocks noGrp="1"/>
          </p:cNvSpPr>
          <p:nvPr>
            <p:ph type="sldNum" sz="quarter" idx="12"/>
          </p:nvPr>
        </p:nvSpPr>
        <p:spPr/>
        <p:txBody>
          <a:bodyPr/>
          <a:lstStyle/>
          <a:p>
            <a:pPr>
              <a:defRPr/>
            </a:pPr>
            <a:fld id="{3464530E-D695-45C9-AFB6-E411BBE0972A}" type="slidenum">
              <a:rPr lang="en-US" smtClean="0"/>
              <a:pPr>
                <a:defRPr/>
              </a:pPr>
              <a:t>2</a:t>
            </a:fld>
            <a:endParaRPr lang="en-US"/>
          </a:p>
        </p:txBody>
      </p:sp>
      <p:pic>
        <p:nvPicPr>
          <p:cNvPr id="5" name="Picture 4">
            <a:extLst>
              <a:ext uri="{FF2B5EF4-FFF2-40B4-BE49-F238E27FC236}">
                <a16:creationId xmlns:a16="http://schemas.microsoft.com/office/drawing/2014/main" id="{4A1A147C-0F8E-794A-A754-5EDDE54EDE06}"/>
              </a:ext>
            </a:extLst>
          </p:cNvPr>
          <p:cNvPicPr>
            <a:picLocks noChangeAspect="1"/>
          </p:cNvPicPr>
          <p:nvPr/>
        </p:nvPicPr>
        <p:blipFill>
          <a:blip r:embed="rId3"/>
          <a:stretch>
            <a:fillRect/>
          </a:stretch>
        </p:blipFill>
        <p:spPr>
          <a:xfrm>
            <a:off x="0" y="1137886"/>
            <a:ext cx="9144000" cy="6101965"/>
          </a:xfrm>
          <a:prstGeom prst="rect">
            <a:avLst/>
          </a:prstGeom>
        </p:spPr>
      </p:pic>
    </p:spTree>
    <p:extLst>
      <p:ext uri="{BB962C8B-B14F-4D97-AF65-F5344CB8AC3E}">
        <p14:creationId xmlns:p14="http://schemas.microsoft.com/office/powerpoint/2010/main" val="41289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list is an </a:t>
            </a:r>
            <a:r>
              <a:rPr lang="en-US" b="1" dirty="0"/>
              <a:t>ordered</a:t>
            </a:r>
            <a:r>
              <a:rPr lang="en-US" dirty="0"/>
              <a:t>, </a:t>
            </a:r>
            <a:r>
              <a:rPr lang="en-US" b="1" dirty="0"/>
              <a:t>mutable</a:t>
            </a:r>
            <a:r>
              <a:rPr lang="en-US" dirty="0"/>
              <a:t> sequence of objects </a:t>
            </a:r>
          </a:p>
          <a:p>
            <a:r>
              <a:rPr lang="en-US" dirty="0"/>
              <a:t>Lists can contain a mixture of any sort of object: numbers, Booleans, strings, other lists, …</a:t>
            </a:r>
          </a:p>
          <a:p>
            <a:r>
              <a:rPr lang="en-US" dirty="0"/>
              <a:t>Lists can grow or shrink</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851262" y="3143800"/>
            <a:ext cx="7513369"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 = [1,2,3,4,5]</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[0]</a:t>
            </a:r>
          </a:p>
          <a:p>
            <a:r>
              <a:rPr lang="en-US" sz="1800" dirty="0">
                <a:latin typeface="Courier" pitchFamily="2" charset="0"/>
              </a:rPr>
              <a:t>1</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[4]</a:t>
            </a:r>
          </a:p>
          <a:p>
            <a:r>
              <a:rPr lang="en-US" sz="1800" dirty="0">
                <a:latin typeface="Courier" pitchFamily="2" charset="0"/>
              </a:rPr>
              <a:t>5</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[-2]</a:t>
            </a:r>
          </a:p>
          <a:p>
            <a:r>
              <a:rPr lang="en-US" sz="1800" dirty="0">
                <a:latin typeface="Courier" pitchFamily="2" charset="0"/>
              </a:rPr>
              <a:t>4</a:t>
            </a:r>
          </a:p>
          <a:p>
            <a:endParaRPr lang="en-US" sz="1800" b="1" dirty="0">
              <a:latin typeface="Courier" pitchFamily="2" charset="0"/>
            </a:endParaRPr>
          </a:p>
        </p:txBody>
      </p:sp>
    </p:spTree>
    <p:extLst>
      <p:ext uri="{BB962C8B-B14F-4D97-AF65-F5344CB8AC3E}">
        <p14:creationId xmlns:p14="http://schemas.microsoft.com/office/powerpoint/2010/main" val="30071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652247" y="1227027"/>
            <a:ext cx="8036706" cy="4801314"/>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#extending it</a:t>
            </a:r>
          </a:p>
          <a:p>
            <a:r>
              <a:rPr lang="en-US" sz="1800" b="1" dirty="0">
                <a:latin typeface="Courier" pitchFamily="2" charset="0"/>
              </a:rPr>
              <a:t>&gt;&gt;&gt; </a:t>
            </a:r>
            <a:r>
              <a:rPr lang="en-US" sz="1800" dirty="0" err="1">
                <a:latin typeface="Courier" pitchFamily="2" charset="0"/>
              </a:rPr>
              <a:t>list_of_numbers.extend</a:t>
            </a:r>
            <a:r>
              <a:rPr lang="en-US" sz="1800" dirty="0">
                <a:latin typeface="Courier" pitchFamily="2" charset="0"/>
              </a:rPr>
              <a:t>([6,7,8])</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[1,2,3,4,5,6,7,8]</a:t>
            </a:r>
          </a:p>
          <a:p>
            <a:endParaRPr lang="en-US" sz="1800" dirty="0">
              <a:latin typeface="Courier" pitchFamily="2" charset="0"/>
            </a:endParaRPr>
          </a:p>
          <a:p>
            <a:r>
              <a:rPr lang="en-US" sz="1800" dirty="0">
                <a:solidFill>
                  <a:srgbClr val="00B050"/>
                </a:solidFill>
                <a:latin typeface="Courier" pitchFamily="2" charset="0"/>
              </a:rPr>
              <a:t>#slicing it</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[:4]</a:t>
            </a:r>
            <a:r>
              <a:rPr lang="en-US" sz="1800" dirty="0">
                <a:solidFill>
                  <a:srgbClr val="00B050"/>
                </a:solidFill>
                <a:latin typeface="Courier" pitchFamily="2" charset="0"/>
              </a:rPr>
              <a:t> #beginning to 4</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[1,2,3,4]</a:t>
            </a: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[2:6] </a:t>
            </a:r>
            <a:r>
              <a:rPr lang="en-US" sz="1800" dirty="0">
                <a:solidFill>
                  <a:srgbClr val="00B050"/>
                </a:solidFill>
                <a:latin typeface="Courier" pitchFamily="2" charset="0"/>
              </a:rPr>
              <a:t>#from position 2 to 6</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#shrinking it</a:t>
            </a:r>
          </a:p>
          <a:p>
            <a:r>
              <a:rPr lang="en-US" sz="1800" b="1" dirty="0">
                <a:latin typeface="Courier" pitchFamily="2" charset="0"/>
              </a:rPr>
              <a:t>&gt;&gt;&gt; del </a:t>
            </a:r>
            <a:r>
              <a:rPr lang="en-US" sz="1800" dirty="0" err="1">
                <a:latin typeface="Courier" pitchFamily="2" charset="0"/>
              </a:rPr>
              <a:t>list_of_numbers</a:t>
            </a:r>
            <a:r>
              <a:rPr lang="en-US" sz="1800" dirty="0">
                <a:latin typeface="Courier" pitchFamily="2" charset="0"/>
              </a:rPr>
              <a:t> [2:5]</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[1,2,6,7,8]</a:t>
            </a:r>
          </a:p>
        </p:txBody>
      </p:sp>
    </p:spTree>
    <p:extLst>
      <p:ext uri="{BB962C8B-B14F-4D97-AF65-F5344CB8AC3E}">
        <p14:creationId xmlns:p14="http://schemas.microsoft.com/office/powerpoint/2010/main" val="158000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22</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1415" y="1420846"/>
            <a:ext cx="4298769" cy="4247317"/>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#merging</a:t>
            </a:r>
          </a:p>
          <a:p>
            <a:r>
              <a:rPr lang="en-US" sz="1800" b="1" dirty="0">
                <a:latin typeface="Courier" pitchFamily="2" charset="0"/>
              </a:rPr>
              <a:t>&gt;&gt;&gt; </a:t>
            </a:r>
            <a:r>
              <a:rPr lang="en-US" sz="1800" dirty="0">
                <a:latin typeface="Courier" pitchFamily="2" charset="0"/>
              </a:rPr>
              <a:t>list1 = [1,2,3]</a:t>
            </a:r>
            <a:endParaRPr lang="en-US" sz="1800" dirty="0">
              <a:solidFill>
                <a:srgbClr val="00B050"/>
              </a:solidFill>
              <a:latin typeface="Courier" pitchFamily="2" charset="0"/>
            </a:endParaRPr>
          </a:p>
          <a:p>
            <a:r>
              <a:rPr lang="en-US" sz="1800" b="1" dirty="0">
                <a:latin typeface="Courier" pitchFamily="2" charset="0"/>
              </a:rPr>
              <a:t>&gt;&gt;&gt; </a:t>
            </a:r>
            <a:r>
              <a:rPr lang="en-US" sz="1800" dirty="0">
                <a:latin typeface="Courier" pitchFamily="2" charset="0"/>
              </a:rPr>
              <a:t>list2 = [4,5,6]</a:t>
            </a:r>
            <a:endParaRPr lang="en-US" sz="1800" dirty="0">
              <a:solidFill>
                <a:srgbClr val="00B050"/>
              </a:solidFill>
              <a:latin typeface="Courier" pitchFamily="2" charset="0"/>
            </a:endParaRPr>
          </a:p>
          <a:p>
            <a:pPr lvl="0"/>
            <a:r>
              <a:rPr lang="en-US" sz="1800" b="1" dirty="0">
                <a:solidFill>
                  <a:srgbClr val="003366"/>
                </a:solidFill>
                <a:latin typeface="Courier" pitchFamily="2" charset="0"/>
              </a:rPr>
              <a:t>&gt;&gt;&gt; </a:t>
            </a:r>
            <a:r>
              <a:rPr lang="en-US" sz="1800" dirty="0">
                <a:solidFill>
                  <a:srgbClr val="003366"/>
                </a:solidFill>
                <a:latin typeface="Courier" pitchFamily="2" charset="0"/>
              </a:rPr>
              <a:t>list3 = list1 + list2 </a:t>
            </a:r>
          </a:p>
          <a:p>
            <a:pPr lvl="0"/>
            <a:r>
              <a:rPr lang="en-US" sz="1800" b="1" dirty="0">
                <a:latin typeface="Courier" pitchFamily="2" charset="0"/>
              </a:rPr>
              <a:t>&gt;&gt;&gt; print</a:t>
            </a:r>
            <a:r>
              <a:rPr lang="en-US" sz="1800" dirty="0">
                <a:latin typeface="Courier" pitchFamily="2" charset="0"/>
              </a:rPr>
              <a:t>(list3)</a:t>
            </a:r>
          </a:p>
          <a:p>
            <a:r>
              <a:rPr lang="en-US" sz="1800" dirty="0">
                <a:latin typeface="Courier" pitchFamily="2" charset="0"/>
              </a:rPr>
              <a:t>[1,2,3,4,5,6]</a:t>
            </a:r>
          </a:p>
          <a:p>
            <a:r>
              <a:rPr lang="en-US" sz="1800" b="1" dirty="0">
                <a:latin typeface="Courier" pitchFamily="2" charset="0"/>
              </a:rPr>
              <a:t>&gt;&gt;&gt; </a:t>
            </a:r>
            <a:r>
              <a:rPr lang="en-US" sz="1800" dirty="0">
                <a:latin typeface="Courier" pitchFamily="2" charset="0"/>
              </a:rPr>
              <a:t>list1.extend(list2)</a:t>
            </a:r>
          </a:p>
          <a:p>
            <a:r>
              <a:rPr lang="en-US" sz="1800" b="1" dirty="0">
                <a:latin typeface="Courier" pitchFamily="2" charset="0"/>
              </a:rPr>
              <a:t>&gt;&gt;&gt; print</a:t>
            </a:r>
            <a:r>
              <a:rPr lang="en-US" sz="1800" dirty="0">
                <a:latin typeface="Courier" pitchFamily="2" charset="0"/>
              </a:rPr>
              <a:t>(list1)</a:t>
            </a:r>
          </a:p>
          <a:p>
            <a:r>
              <a:rPr lang="en-US" sz="1800" dirty="0">
                <a:latin typeface="Courier" pitchFamily="2" charset="0"/>
              </a:rPr>
              <a:t>[1,2,3,4,5,6]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#sorting</a:t>
            </a:r>
          </a:p>
          <a:p>
            <a:r>
              <a:rPr lang="en-US" sz="1800" b="1" dirty="0">
                <a:latin typeface="Courier" pitchFamily="2" charset="0"/>
              </a:rPr>
              <a:t>&gt;&gt;&gt; </a:t>
            </a:r>
            <a:r>
              <a:rPr lang="en-US" sz="1800" dirty="0">
                <a:latin typeface="Courier" pitchFamily="2" charset="0"/>
              </a:rPr>
              <a:t>list1 = [-1,4,0,9,2,7]</a:t>
            </a:r>
          </a:p>
          <a:p>
            <a:r>
              <a:rPr lang="en-US" sz="1800" b="1" dirty="0">
                <a:latin typeface="Courier" pitchFamily="2" charset="0"/>
              </a:rPr>
              <a:t>&gt;&gt;&gt; </a:t>
            </a:r>
            <a:r>
              <a:rPr lang="en-US" sz="1800" dirty="0">
                <a:latin typeface="Courier" pitchFamily="2" charset="0"/>
              </a:rPr>
              <a:t>list1.sort()</a:t>
            </a:r>
          </a:p>
          <a:p>
            <a:r>
              <a:rPr lang="en-US" sz="1800" b="1" dirty="0">
                <a:latin typeface="Courier" pitchFamily="2" charset="0"/>
              </a:rPr>
              <a:t>&gt;&gt;&gt; print </a:t>
            </a:r>
            <a:r>
              <a:rPr lang="en-US" sz="1800" dirty="0">
                <a:latin typeface="Courier" pitchFamily="2" charset="0"/>
              </a:rPr>
              <a:t>(list1)</a:t>
            </a:r>
          </a:p>
          <a:p>
            <a:r>
              <a:rPr lang="en-US" sz="1800" dirty="0">
                <a:solidFill>
                  <a:srgbClr val="001933"/>
                </a:solidFill>
                <a:latin typeface="Courier" pitchFamily="2" charset="0"/>
              </a:rPr>
              <a:t>[-1,0,2,4,7,9]</a:t>
            </a:r>
          </a:p>
        </p:txBody>
      </p:sp>
      <p:sp>
        <p:nvSpPr>
          <p:cNvPr id="6" name="TextBox 5">
            <a:extLst>
              <a:ext uri="{FF2B5EF4-FFF2-40B4-BE49-F238E27FC236}">
                <a16:creationId xmlns:a16="http://schemas.microsoft.com/office/drawing/2014/main" id="{706A4338-90D8-724C-A569-8C046647A4A9}"/>
              </a:ext>
            </a:extLst>
          </p:cNvPr>
          <p:cNvSpPr txBox="1"/>
          <p:nvPr/>
        </p:nvSpPr>
        <p:spPr>
          <a:xfrm>
            <a:off x="4552478" y="1420846"/>
            <a:ext cx="4572001" cy="3693319"/>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#other functions</a:t>
            </a:r>
          </a:p>
          <a:p>
            <a:r>
              <a:rPr lang="en-US" sz="1800" b="1" dirty="0">
                <a:latin typeface="Courier" pitchFamily="2" charset="0"/>
              </a:rPr>
              <a:t>&gt;&gt;&gt; </a:t>
            </a:r>
            <a:r>
              <a:rPr lang="en-US" sz="1800" dirty="0">
                <a:latin typeface="Courier" pitchFamily="2" charset="0"/>
              </a:rPr>
              <a:t>list1.append(&lt;value&gt;)</a:t>
            </a:r>
          </a:p>
          <a:p>
            <a:r>
              <a:rPr lang="en-US" sz="1800" b="1" dirty="0">
                <a:latin typeface="Courier" pitchFamily="2" charset="0"/>
              </a:rPr>
              <a:t>&gt;&gt;&gt; </a:t>
            </a:r>
            <a:r>
              <a:rPr lang="en-US" sz="1800" dirty="0">
                <a:latin typeface="Courier" pitchFamily="2" charset="0"/>
              </a:rPr>
              <a:t>list1.insert(&lt;pos&gt;,&lt;value&gt;)</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list1.clean()</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list1.index(&lt;value&gt;)</a:t>
            </a:r>
          </a:p>
          <a:p>
            <a:r>
              <a:rPr lang="en-US" sz="1800" b="1" dirty="0">
                <a:latin typeface="Courier" pitchFamily="2" charset="0"/>
              </a:rPr>
              <a:t>&gt;&gt;&gt; </a:t>
            </a:r>
            <a:r>
              <a:rPr lang="en-US" sz="1800" dirty="0">
                <a:latin typeface="Courier" pitchFamily="2" charset="0"/>
              </a:rPr>
              <a:t>list1.reverse()</a:t>
            </a:r>
          </a:p>
          <a:p>
            <a:r>
              <a:rPr lang="en-US" sz="1800" dirty="0">
                <a:latin typeface="Courier" pitchFamily="2" charset="0"/>
              </a:rPr>
              <a:t>&gt;&gt;&gt; list1.set()</a:t>
            </a:r>
          </a:p>
          <a:p>
            <a:r>
              <a:rPr lang="en-US" sz="1800" b="1" dirty="0">
                <a:latin typeface="Courier" pitchFamily="2" charset="0"/>
              </a:rPr>
              <a:t>&gt;&gt;&gt; </a:t>
            </a:r>
            <a:r>
              <a:rPr lang="en-US" sz="1800" dirty="0">
                <a:latin typeface="Courier" pitchFamily="2" charset="0"/>
              </a:rPr>
              <a:t>&lt;value&gt; in list1</a:t>
            </a:r>
          </a:p>
          <a:p>
            <a:endParaRPr lang="en-US" sz="1800" dirty="0">
              <a:latin typeface="Courier" pitchFamily="2" charset="0"/>
            </a:endParaRPr>
          </a:p>
          <a:p>
            <a:endParaRPr lang="en-US" sz="1800" dirty="0">
              <a:latin typeface="Courier" pitchFamily="2" charset="0"/>
            </a:endParaRPr>
          </a:p>
          <a:p>
            <a:endParaRPr lang="en-US" sz="1800" dirty="0">
              <a:solidFill>
                <a:srgbClr val="00B050"/>
              </a:solidFill>
              <a:latin typeface="Courier" pitchFamily="2" charset="0"/>
            </a:endParaRPr>
          </a:p>
        </p:txBody>
      </p:sp>
    </p:spTree>
    <p:extLst>
      <p:ext uri="{BB962C8B-B14F-4D97-AF65-F5344CB8AC3E}">
        <p14:creationId xmlns:p14="http://schemas.microsoft.com/office/powerpoint/2010/main" val="14392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Starting with the </a:t>
            </a:r>
            <a:r>
              <a:rPr lang="en-US" b="1" dirty="0"/>
              <a:t>for</a:t>
            </a:r>
            <a:r>
              <a:rPr lang="en-US" dirty="0"/>
              <a:t> (highly used with </a:t>
            </a:r>
            <a:r>
              <a:rPr lang="en-US" dirty="0" err="1"/>
              <a:t>iterable</a:t>
            </a:r>
            <a:r>
              <a:rPr lang="en-US" dirty="0"/>
              <a:t> objects)</a:t>
            </a:r>
          </a:p>
          <a:p>
            <a:endParaRPr lang="en-US" dirty="0"/>
          </a:p>
          <a:p>
            <a:endParaRPr lang="en-US" dirty="0"/>
          </a:p>
          <a:p>
            <a:endParaRPr lang="en-US" dirty="0"/>
          </a:p>
          <a:p>
            <a:endParaRPr lang="en-US" dirty="0"/>
          </a:p>
          <a:p>
            <a:r>
              <a:rPr lang="en-US" dirty="0"/>
              <a:t>But… also for counting</a:t>
            </a:r>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23</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815315" y="1997839"/>
            <a:ext cx="7513369"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list_of_numbers</a:t>
            </a:r>
            <a:r>
              <a:rPr lang="en-US" sz="1800" dirty="0">
                <a:latin typeface="Courier" pitchFamily="2" charset="0"/>
              </a:rPr>
              <a:t> = [1,2,3,4,5]</a:t>
            </a:r>
          </a:p>
          <a:p>
            <a:endParaRPr lang="en-US" sz="1800" dirty="0">
              <a:latin typeface="Courier" pitchFamily="2" charset="0"/>
            </a:endParaRPr>
          </a:p>
          <a:p>
            <a:r>
              <a:rPr lang="en-US" sz="1800" b="1" dirty="0">
                <a:latin typeface="Courier" pitchFamily="2" charset="0"/>
              </a:rPr>
              <a:t>for</a:t>
            </a:r>
            <a:r>
              <a:rPr lang="en-US" sz="1800" dirty="0">
                <a:latin typeface="Courier" pitchFamily="2" charset="0"/>
              </a:rPr>
              <a:t> element </a:t>
            </a:r>
            <a:r>
              <a:rPr lang="en-US" sz="1800" b="1" dirty="0">
                <a:latin typeface="Courier" pitchFamily="2" charset="0"/>
              </a:rPr>
              <a:t>in</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 (element)</a:t>
            </a:r>
          </a:p>
        </p:txBody>
      </p:sp>
      <p:sp>
        <p:nvSpPr>
          <p:cNvPr id="6" name="TextBox 5">
            <a:extLst>
              <a:ext uri="{FF2B5EF4-FFF2-40B4-BE49-F238E27FC236}">
                <a16:creationId xmlns:a16="http://schemas.microsoft.com/office/drawing/2014/main" id="{91775792-7450-6248-B868-749AFB3C32E6}"/>
              </a:ext>
            </a:extLst>
          </p:cNvPr>
          <p:cNvSpPr txBox="1"/>
          <p:nvPr/>
        </p:nvSpPr>
        <p:spPr>
          <a:xfrm>
            <a:off x="815314" y="3837452"/>
            <a:ext cx="7513369"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for</a:t>
            </a:r>
            <a:r>
              <a:rPr lang="en-US" sz="1800" dirty="0">
                <a:latin typeface="Courier" pitchFamily="2" charset="0"/>
              </a:rPr>
              <a:t> x </a:t>
            </a:r>
            <a:r>
              <a:rPr lang="en-US" sz="1800" b="1" dirty="0">
                <a:latin typeface="Courier" pitchFamily="2" charset="0"/>
              </a:rPr>
              <a:t>in </a:t>
            </a:r>
            <a:r>
              <a:rPr lang="en-US" sz="1800" dirty="0">
                <a:latin typeface="Courier" pitchFamily="2" charset="0"/>
              </a:rPr>
              <a:t>range</a:t>
            </a:r>
            <a:r>
              <a:rPr lang="en-US" sz="1800" b="1" dirty="0">
                <a:latin typeface="Courier" pitchFamily="2" charset="0"/>
              </a:rPr>
              <a:t>(</a:t>
            </a:r>
            <a:r>
              <a:rPr lang="en-US" sz="1800" dirty="0">
                <a:latin typeface="Courier" pitchFamily="2" charset="0"/>
              </a:rPr>
              <a:t>10</a:t>
            </a:r>
            <a:r>
              <a:rPr lang="en-US" sz="1800" b="1" dirty="0">
                <a:latin typeface="Courier" pitchFamily="2" charset="0"/>
              </a:rPr>
              <a:t>): </a:t>
            </a:r>
            <a:r>
              <a:rPr lang="en-US" sz="1800" dirty="0">
                <a:solidFill>
                  <a:srgbClr val="00B050"/>
                </a:solidFill>
                <a:latin typeface="Courier" pitchFamily="2" charset="0"/>
              </a:rPr>
              <a:t>#will iterate from 0 to 9</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(x%3==0):</a:t>
            </a:r>
          </a:p>
          <a:p>
            <a:r>
              <a:rPr lang="en-US" sz="1800" dirty="0">
                <a:latin typeface="Courier" pitchFamily="2" charset="0"/>
              </a:rPr>
              <a:t>      </a:t>
            </a:r>
            <a:r>
              <a:rPr lang="en-US" sz="1800" b="1" dirty="0">
                <a:latin typeface="Courier" pitchFamily="2" charset="0"/>
              </a:rPr>
              <a:t>continue</a:t>
            </a:r>
          </a:p>
          <a:p>
            <a:r>
              <a:rPr lang="en-US" sz="1800" b="1" dirty="0">
                <a:latin typeface="Courier" pitchFamily="2" charset="0"/>
              </a:rPr>
              <a:t>   print</a:t>
            </a:r>
            <a:r>
              <a:rPr lang="en-US" sz="1800" dirty="0">
                <a:latin typeface="Courier" pitchFamily="2" charset="0"/>
              </a:rPr>
              <a:t> (x)</a:t>
            </a:r>
          </a:p>
          <a:p>
            <a:endParaRPr lang="en-US" sz="1800" dirty="0">
              <a:latin typeface="Courier" pitchFamily="2" charset="0"/>
            </a:endParaRPr>
          </a:p>
          <a:p>
            <a:r>
              <a:rPr lang="en-US" sz="1800" dirty="0">
                <a:solidFill>
                  <a:srgbClr val="00B050"/>
                </a:solidFill>
                <a:latin typeface="Courier" pitchFamily="2" charset="0"/>
              </a:rPr>
              <a:t>#what is the output?</a:t>
            </a:r>
          </a:p>
        </p:txBody>
      </p:sp>
    </p:spTree>
    <p:extLst>
      <p:ext uri="{BB962C8B-B14F-4D97-AF65-F5344CB8AC3E}">
        <p14:creationId xmlns:p14="http://schemas.microsoft.com/office/powerpoint/2010/main" val="271488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24</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entry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74971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25</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(grade&gt;60):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(name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(name + ": talk to the instructor")</a:t>
            </a:r>
          </a:p>
          <a:p>
            <a:endParaRPr lang="en-US" sz="1800" dirty="0">
              <a:latin typeface="Courier" pitchFamily="2" charset="0"/>
            </a:endParaRPr>
          </a:p>
        </p:txBody>
      </p:sp>
    </p:spTree>
    <p:extLst>
      <p:ext uri="{BB962C8B-B14F-4D97-AF65-F5344CB8AC3E}">
        <p14:creationId xmlns:p14="http://schemas.microsoft.com/office/powerpoint/2010/main" val="245399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26</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a:t>
            </a:r>
            <a:r>
              <a:rPr lang="en-US" sz="1800" dirty="0">
                <a:solidFill>
                  <a:srgbClr val="FF0000"/>
                </a:solidFill>
                <a:latin typeface="Courier" pitchFamily="2" charset="0"/>
              </a:rPr>
              <a:t>grade</a:t>
            </a:r>
            <a:r>
              <a:rPr lang="en-US" sz="1800" dirty="0">
                <a:latin typeface="Courier" pitchFamily="2" charset="0"/>
              </a:rPr>
              <a:t>&gt;60):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talk to the instructor")</a:t>
            </a:r>
          </a:p>
          <a:p>
            <a:endParaRPr lang="en-US" sz="1800" dirty="0">
              <a:latin typeface="Courier" pitchFamily="2" charset="0"/>
            </a:endParaRPr>
          </a:p>
        </p:txBody>
      </p:sp>
    </p:spTree>
    <p:extLst>
      <p:ext uri="{BB962C8B-B14F-4D97-AF65-F5344CB8AC3E}">
        <p14:creationId xmlns:p14="http://schemas.microsoft.com/office/powerpoint/2010/main" val="329399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Using While Loop</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27</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598713" y="1997839"/>
            <a:ext cx="8088087"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i</a:t>
            </a:r>
            <a:r>
              <a:rPr lang="en-US" sz="1800" dirty="0">
                <a:latin typeface="Courier" pitchFamily="2" charset="0"/>
              </a:rPr>
              <a:t> = 1</a:t>
            </a:r>
          </a:p>
          <a:p>
            <a:r>
              <a:rPr lang="en-US" sz="1800" dirty="0">
                <a:latin typeface="Courier" pitchFamily="2" charset="0"/>
              </a:rPr>
              <a:t>while </a:t>
            </a:r>
            <a:r>
              <a:rPr lang="en-US" sz="1800" dirty="0" err="1">
                <a:latin typeface="Courier" pitchFamily="2" charset="0"/>
              </a:rPr>
              <a:t>i</a:t>
            </a:r>
            <a:r>
              <a:rPr lang="en-US" sz="1800" dirty="0">
                <a:latin typeface="Courier" pitchFamily="2" charset="0"/>
              </a:rPr>
              <a:t> &lt;= 10: </a:t>
            </a:r>
          </a:p>
          <a:p>
            <a:r>
              <a:rPr lang="en-US" sz="1800" dirty="0">
                <a:latin typeface="Courier" pitchFamily="2" charset="0"/>
              </a:rPr>
              <a:t>    print(</a:t>
            </a:r>
            <a:r>
              <a:rPr lang="en-US" sz="1800" dirty="0" err="1">
                <a:latin typeface="Courier" pitchFamily="2" charset="0"/>
              </a:rPr>
              <a:t>i</a:t>
            </a:r>
            <a:r>
              <a:rPr lang="en-US" sz="1800" dirty="0">
                <a:latin typeface="Courier" pitchFamily="2" charset="0"/>
              </a:rPr>
              <a:t>)</a:t>
            </a:r>
          </a:p>
          <a:p>
            <a:r>
              <a:rPr lang="en-US" sz="1800" dirty="0">
                <a:latin typeface="Courier" pitchFamily="2" charset="0"/>
              </a:rPr>
              <a:t>    </a:t>
            </a:r>
            <a:r>
              <a:rPr lang="en-US" sz="1800" dirty="0" err="1">
                <a:latin typeface="Courier" pitchFamily="2" charset="0"/>
              </a:rPr>
              <a:t>i</a:t>
            </a:r>
            <a:r>
              <a:rPr lang="en-US" sz="1800" dirty="0">
                <a:latin typeface="Courier" pitchFamily="2" charset="0"/>
              </a:rPr>
              <a:t> += 1</a:t>
            </a:r>
          </a:p>
        </p:txBody>
      </p:sp>
    </p:spTree>
    <p:extLst>
      <p:ext uri="{BB962C8B-B14F-4D97-AF65-F5344CB8AC3E}">
        <p14:creationId xmlns:p14="http://schemas.microsoft.com/office/powerpoint/2010/main" val="14392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Tutorial time</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 will create a program that stores a set of numbers in a list.</a:t>
            </a:r>
          </a:p>
          <a:p>
            <a:r>
              <a:rPr lang="en-US" dirty="0"/>
              <a:t>The list will be filled with random numbers. The user needs to be able to:</a:t>
            </a:r>
          </a:p>
          <a:p>
            <a:pPr marL="800088" lvl="1" indent="-342900">
              <a:buAutoNum type="arabicPeriod"/>
            </a:pPr>
            <a:r>
              <a:rPr lang="en-US" dirty="0"/>
              <a:t>Add a number to the list</a:t>
            </a:r>
          </a:p>
          <a:p>
            <a:pPr marL="800088" lvl="1" indent="-342900">
              <a:buAutoNum type="arabicPeriod"/>
            </a:pPr>
            <a:r>
              <a:rPr lang="en-US" dirty="0"/>
              <a:t>Present the number of elements in the list, and list the numbers (one per line)</a:t>
            </a:r>
          </a:p>
          <a:p>
            <a:pPr marL="800088" lvl="1" indent="-342900">
              <a:buAutoNum type="arabicPeriod"/>
            </a:pPr>
            <a:r>
              <a:rPr lang="en-US" dirty="0"/>
              <a:t>Clear the list</a:t>
            </a:r>
          </a:p>
          <a:p>
            <a:pPr marL="800088" lvl="1" indent="-342900">
              <a:buAutoNum type="arabicPeriod"/>
            </a:pPr>
            <a:r>
              <a:rPr lang="en-US" dirty="0"/>
              <a:t>Exit the application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28</a:t>
            </a:fld>
            <a:endParaRPr lang="en-US"/>
          </a:p>
        </p:txBody>
      </p:sp>
    </p:spTree>
    <p:extLst>
      <p:ext uri="{BB962C8B-B14F-4D97-AF65-F5344CB8AC3E}">
        <p14:creationId xmlns:p14="http://schemas.microsoft.com/office/powerpoint/2010/main" val="30128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Practice time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29</a:t>
            </a:fld>
            <a:endParaRPr lang="en-US"/>
          </a:p>
        </p:txBody>
      </p:sp>
      <p:pic>
        <p:nvPicPr>
          <p:cNvPr id="8" name="Imagem 7" descr="Uma imagem contendo texto&#10;&#10;Descrição gerada automaticamente">
            <a:extLst>
              <a:ext uri="{FF2B5EF4-FFF2-40B4-BE49-F238E27FC236}">
                <a16:creationId xmlns:a16="http://schemas.microsoft.com/office/drawing/2014/main" id="{8D97BC2C-A5E2-884B-B1C6-E467188AB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561" y="1192316"/>
            <a:ext cx="3523343" cy="5119858"/>
          </a:xfrm>
          <a:prstGeom prst="rect">
            <a:avLst/>
          </a:prstGeom>
        </p:spPr>
      </p:pic>
    </p:spTree>
    <p:extLst>
      <p:ext uri="{BB962C8B-B14F-4D97-AF65-F5344CB8AC3E}">
        <p14:creationId xmlns:p14="http://schemas.microsoft.com/office/powerpoint/2010/main" val="37890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Kicking Off</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Interpreted language</a:t>
            </a:r>
          </a:p>
          <a:p>
            <a:pPr lvl="1"/>
            <a:r>
              <a:rPr lang="en-US" dirty="0"/>
              <a:t>Interactive editor</a:t>
            </a:r>
          </a:p>
          <a:p>
            <a:endParaRPr lang="en-US" dirty="0"/>
          </a:p>
          <a:p>
            <a:endParaRPr lang="en-US" dirty="0"/>
          </a:p>
          <a:p>
            <a:endParaRPr lang="en-US" dirty="0"/>
          </a:p>
          <a:p>
            <a:pPr lvl="1"/>
            <a:r>
              <a:rPr lang="en-US" dirty="0"/>
              <a:t>Running from a file</a:t>
            </a:r>
          </a:p>
          <a:p>
            <a:pPr marL="0" indent="0">
              <a:buNone/>
            </a:pPr>
            <a:endParaRPr lang="en-US" dirty="0"/>
          </a:p>
          <a:p>
            <a:endParaRPr lang="en-US" dirty="0"/>
          </a:p>
          <a:p>
            <a:pPr lvl="1"/>
            <a:r>
              <a:rPr lang="en-US" dirty="0"/>
              <a:t>Using an IDE (like Anaconda or PyCharm)</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a:t>
            </a:fld>
            <a:endParaRPr lang="en-US"/>
          </a:p>
        </p:txBody>
      </p:sp>
      <p:pic>
        <p:nvPicPr>
          <p:cNvPr id="5" name="Picture 4">
            <a:extLst>
              <a:ext uri="{FF2B5EF4-FFF2-40B4-BE49-F238E27FC236}">
                <a16:creationId xmlns:a16="http://schemas.microsoft.com/office/drawing/2014/main" id="{722533F0-CE03-1C44-98BC-CABAC4E4AD84}"/>
              </a:ext>
            </a:extLst>
          </p:cNvPr>
          <p:cNvPicPr>
            <a:picLocks noChangeAspect="1"/>
          </p:cNvPicPr>
          <p:nvPr/>
        </p:nvPicPr>
        <p:blipFill rotWithShape="1">
          <a:blip r:embed="rId2"/>
          <a:srcRect t="1900"/>
          <a:stretch/>
        </p:blipFill>
        <p:spPr>
          <a:xfrm>
            <a:off x="1229747" y="2145791"/>
            <a:ext cx="4635500" cy="1121283"/>
          </a:xfrm>
          <a:prstGeom prst="rect">
            <a:avLst/>
          </a:prstGeom>
        </p:spPr>
      </p:pic>
      <p:pic>
        <p:nvPicPr>
          <p:cNvPr id="6" name="Picture 5">
            <a:extLst>
              <a:ext uri="{FF2B5EF4-FFF2-40B4-BE49-F238E27FC236}">
                <a16:creationId xmlns:a16="http://schemas.microsoft.com/office/drawing/2014/main" id="{398DFB38-4612-344F-8F4B-6E9316C2B8A0}"/>
              </a:ext>
            </a:extLst>
          </p:cNvPr>
          <p:cNvPicPr>
            <a:picLocks noChangeAspect="1"/>
          </p:cNvPicPr>
          <p:nvPr/>
        </p:nvPicPr>
        <p:blipFill>
          <a:blip r:embed="rId3"/>
          <a:stretch>
            <a:fillRect/>
          </a:stretch>
        </p:blipFill>
        <p:spPr>
          <a:xfrm>
            <a:off x="1229747" y="3590926"/>
            <a:ext cx="7099300" cy="647700"/>
          </a:xfrm>
          <a:prstGeom prst="rect">
            <a:avLst/>
          </a:prstGeom>
        </p:spPr>
      </p:pic>
      <p:pic>
        <p:nvPicPr>
          <p:cNvPr id="7" name="Picture 6">
            <a:extLst>
              <a:ext uri="{FF2B5EF4-FFF2-40B4-BE49-F238E27FC236}">
                <a16:creationId xmlns:a16="http://schemas.microsoft.com/office/drawing/2014/main" id="{E0B84779-4575-8144-B7E2-175B5823C0C5}"/>
              </a:ext>
            </a:extLst>
          </p:cNvPr>
          <p:cNvPicPr>
            <a:picLocks noChangeAspect="1"/>
          </p:cNvPicPr>
          <p:nvPr/>
        </p:nvPicPr>
        <p:blipFill rotWithShape="1">
          <a:blip r:embed="rId4"/>
          <a:srcRect t="6687" b="13263"/>
          <a:stretch/>
        </p:blipFill>
        <p:spPr>
          <a:xfrm>
            <a:off x="1973338" y="4615562"/>
            <a:ext cx="3891909" cy="1855435"/>
          </a:xfrm>
          <a:prstGeom prst="rect">
            <a:avLst/>
          </a:prstGeom>
        </p:spPr>
      </p:pic>
    </p:spTree>
    <p:extLst>
      <p:ext uri="{BB962C8B-B14F-4D97-AF65-F5344CB8AC3E}">
        <p14:creationId xmlns:p14="http://schemas.microsoft.com/office/powerpoint/2010/main" val="340702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tuple is an ordered, </a:t>
            </a:r>
            <a:r>
              <a:rPr lang="en-US" b="1" dirty="0"/>
              <a:t>immutable</a:t>
            </a:r>
            <a:r>
              <a:rPr lang="en-US" dirty="0"/>
              <a:t> sequence of objects </a:t>
            </a:r>
          </a:p>
          <a:p>
            <a:r>
              <a:rPr lang="en-US" dirty="0"/>
              <a:t>Like lists, but cannot be altered </a:t>
            </a:r>
          </a:p>
          <a:p>
            <a:pPr lvl="1"/>
            <a:r>
              <a:rPr lang="en-US" dirty="0"/>
              <a:t>Do not have methods like reverse(), sort()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455047" y="2633472"/>
            <a:ext cx="8444484" cy="3139321"/>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 = (6,34,6,7,2)</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mytuple</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[3]</a:t>
            </a:r>
          </a:p>
          <a:p>
            <a:r>
              <a:rPr lang="en-US" sz="1800" dirty="0">
                <a:latin typeface="Courier" pitchFamily="2" charset="0"/>
              </a:rPr>
              <a:t>7</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[1:4]</a:t>
            </a:r>
          </a:p>
          <a:p>
            <a:r>
              <a:rPr lang="en-US" sz="1800" dirty="0">
                <a:latin typeface="Courier" pitchFamily="2" charset="0"/>
              </a:rPr>
              <a:t>[34, 6, 7]</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my_tuple</a:t>
            </a:r>
            <a:r>
              <a:rPr lang="en-US" sz="1800" dirty="0">
                <a:latin typeface="Courier" pitchFamily="2" charset="0"/>
              </a:rPr>
              <a:t>[2]=8</a:t>
            </a:r>
          </a:p>
          <a:p>
            <a:r>
              <a:rPr lang="en-US" sz="1800" dirty="0">
                <a:latin typeface="Courier" pitchFamily="2" charset="0"/>
              </a:rPr>
              <a:t>Traceback (most recent call last):</a:t>
            </a:r>
          </a:p>
          <a:p>
            <a:r>
              <a:rPr lang="en-US" sz="1800" dirty="0">
                <a:latin typeface="Courier" pitchFamily="2" charset="0"/>
              </a:rPr>
              <a:t>  File "&lt;stdin&gt;", line 1, in &lt;module&gt;</a:t>
            </a:r>
          </a:p>
          <a:p>
            <a:r>
              <a:rPr lang="en-US" sz="1800" dirty="0" err="1">
                <a:latin typeface="Courier" pitchFamily="2" charset="0"/>
              </a:rPr>
              <a:t>TypeError</a:t>
            </a:r>
            <a:r>
              <a:rPr lang="en-US" sz="1800" dirty="0">
                <a:latin typeface="Courier" pitchFamily="2" charset="0"/>
              </a:rPr>
              <a:t>: 'tuple' object does not support item assignment</a:t>
            </a:r>
          </a:p>
        </p:txBody>
      </p:sp>
    </p:spTree>
    <p:extLst>
      <p:ext uri="{BB962C8B-B14F-4D97-AF65-F5344CB8AC3E}">
        <p14:creationId xmlns:p14="http://schemas.microsoft.com/office/powerpoint/2010/main" val="59747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ADA-0374-5941-B643-D9E02EA9C8FF}"/>
              </a:ext>
            </a:extLst>
          </p:cNvPr>
          <p:cNvSpPr>
            <a:spLocks noGrp="1"/>
          </p:cNvSpPr>
          <p:nvPr>
            <p:ph type="title"/>
          </p:nvPr>
        </p:nvSpPr>
        <p:spPr/>
        <p:txBody>
          <a:bodyPr/>
          <a:lstStyle/>
          <a:p>
            <a:r>
              <a:rPr lang="en-US" dirty="0"/>
              <a:t>10-minute madness</a:t>
            </a:r>
          </a:p>
        </p:txBody>
      </p:sp>
      <p:sp>
        <p:nvSpPr>
          <p:cNvPr id="3" name="Content Placeholder 2">
            <a:extLst>
              <a:ext uri="{FF2B5EF4-FFF2-40B4-BE49-F238E27FC236}">
                <a16:creationId xmlns:a16="http://schemas.microsoft.com/office/drawing/2014/main" id="{53B5D45A-70BA-0041-95C8-9E71ED7983BE}"/>
              </a:ext>
            </a:extLst>
          </p:cNvPr>
          <p:cNvSpPr>
            <a:spLocks noGrp="1"/>
          </p:cNvSpPr>
          <p:nvPr>
            <p:ph idx="1"/>
          </p:nvPr>
        </p:nvSpPr>
        <p:spPr>
          <a:xfrm>
            <a:off x="243840" y="1358555"/>
            <a:ext cx="8519160" cy="5001061"/>
          </a:xfrm>
        </p:spPr>
        <p:txBody>
          <a:bodyPr/>
          <a:lstStyle/>
          <a:p>
            <a:r>
              <a:rPr lang="en-US" dirty="0"/>
              <a:t>Write a program which repeatedly reads integers until the user enters “done”. Once “done” is entered, print out the total, count, and average of the numbers. If the user enters anything other than an integer, print an error message and skip to the next number. </a:t>
            </a:r>
          </a:p>
          <a:p>
            <a:pPr lvl="1"/>
            <a:r>
              <a:rPr lang="en-US" dirty="0"/>
              <a:t>Hint: </a:t>
            </a:r>
            <a:r>
              <a:rPr lang="en-US" dirty="0" err="1"/>
              <a:t>isinstance</a:t>
            </a:r>
            <a:r>
              <a:rPr lang="en-US" dirty="0"/>
              <a:t> (variable,  int) </a:t>
            </a:r>
            <a:r>
              <a:rPr lang="en-US" dirty="0">
                <a:sym typeface="Wingdings" pitchFamily="2" charset="2"/>
              </a:rPr>
              <a:t> returns True if the variable is an integer</a:t>
            </a:r>
          </a:p>
          <a:p>
            <a:pPr lvl="1"/>
            <a:endParaRPr lang="en-US" dirty="0"/>
          </a:p>
          <a:p>
            <a:r>
              <a:rPr lang="en-US" dirty="0"/>
              <a:t>Rewrite the program above to use the following list instead of  prompting the user:</a:t>
            </a:r>
          </a:p>
          <a:p>
            <a:pPr lvl="1"/>
            <a:r>
              <a:rPr lang="en-US" dirty="0" err="1"/>
              <a:t>list_numbers</a:t>
            </a:r>
            <a:r>
              <a:rPr lang="en-US" dirty="0"/>
              <a:t>=[2,6,2,5,8,2,7,3,5,3,5,7]</a:t>
            </a:r>
          </a:p>
        </p:txBody>
      </p:sp>
      <p:sp>
        <p:nvSpPr>
          <p:cNvPr id="4" name="Slide Number Placeholder 3">
            <a:extLst>
              <a:ext uri="{FF2B5EF4-FFF2-40B4-BE49-F238E27FC236}">
                <a16:creationId xmlns:a16="http://schemas.microsoft.com/office/drawing/2014/main" id="{03CB0150-2031-6546-8A2E-A84641A46530}"/>
              </a:ext>
            </a:extLst>
          </p:cNvPr>
          <p:cNvSpPr>
            <a:spLocks noGrp="1"/>
          </p:cNvSpPr>
          <p:nvPr>
            <p:ph type="sldNum" sz="quarter" idx="12"/>
          </p:nvPr>
        </p:nvSpPr>
        <p:spPr/>
        <p:txBody>
          <a:bodyPr/>
          <a:lstStyle/>
          <a:p>
            <a:pPr>
              <a:defRPr/>
            </a:pPr>
            <a:fld id="{3464530E-D695-45C9-AFB6-E411BBE0972A}" type="slidenum">
              <a:rPr lang="en-US" smtClean="0"/>
              <a:pPr>
                <a:defRPr/>
              </a:pPr>
              <a:t>31</a:t>
            </a:fld>
            <a:endParaRPr lang="en-US"/>
          </a:p>
        </p:txBody>
      </p:sp>
    </p:spTree>
    <p:extLst>
      <p:ext uri="{BB962C8B-B14F-4D97-AF65-F5344CB8AC3E}">
        <p14:creationId xmlns:p14="http://schemas.microsoft.com/office/powerpoint/2010/main" val="383647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79508C7-775B-DE4F-ABAB-E1EBD6F9630D}"/>
              </a:ext>
            </a:extLst>
          </p:cNvPr>
          <p:cNvSpPr>
            <a:spLocks noGrp="1"/>
          </p:cNvSpPr>
          <p:nvPr>
            <p:ph idx="1"/>
          </p:nvPr>
        </p:nvSpPr>
        <p:spPr/>
        <p:txBody>
          <a:bodyPr/>
          <a:lstStyle/>
          <a:p>
            <a:r>
              <a:rPr lang="en-US" dirty="0"/>
              <a:t>A dictionary associates values with unique keys</a:t>
            </a:r>
          </a:p>
          <a:p>
            <a:pPr lvl="1"/>
            <a:r>
              <a:rPr lang="en-US" dirty="0"/>
              <a:t>Use braces instead of square </a:t>
            </a:r>
            <a:r>
              <a:rPr lang="pt-BR" dirty="0" err="1"/>
              <a:t>brackets</a:t>
            </a:r>
            <a:endParaRPr lang="en-US" dirty="0"/>
          </a:p>
          <a:p>
            <a:endParaRPr lang="en-US" dirty="0"/>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32</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281940" y="2551837"/>
            <a:ext cx="8580120" cy="2031325"/>
          </a:xfrm>
          <a:prstGeom prst="rect">
            <a:avLst/>
          </a:prstGeom>
          <a:solidFill>
            <a:schemeClr val="bg1">
              <a:lumMod val="95000"/>
            </a:schemeClr>
          </a:solidFill>
        </p:spPr>
        <p:txBody>
          <a:bodyPr wrap="square" rtlCol="0">
            <a:spAutoFit/>
          </a:bodyPr>
          <a:lstStyle/>
          <a:p>
            <a:r>
              <a:rPr lang="en-US" sz="1800" dirty="0">
                <a:latin typeface="Courier" pitchFamily="2" charset="0"/>
              </a:rPr>
              <a:t>&gt;&gt;&gt; grades = {"John": 60, "Paul": 84, "Ben": 70, "Tony": 35}</a:t>
            </a:r>
          </a:p>
          <a:p>
            <a:r>
              <a:rPr lang="en-US" sz="1800" b="1" dirty="0">
                <a:latin typeface="Courier" pitchFamily="2" charset="0"/>
              </a:rPr>
              <a:t>&gt;&gt;&gt; print</a:t>
            </a:r>
            <a:r>
              <a:rPr lang="en-US" sz="1800" dirty="0">
                <a:latin typeface="Courier" pitchFamily="2" charset="0"/>
              </a:rPr>
              <a:t>(grades["John"])</a:t>
            </a:r>
          </a:p>
          <a:p>
            <a:r>
              <a:rPr lang="en-US" sz="1800" dirty="0">
                <a:latin typeface="Courier" pitchFamily="2" charset="0"/>
              </a:rPr>
              <a:t>60</a:t>
            </a:r>
          </a:p>
          <a:p>
            <a:r>
              <a:rPr lang="en-US" sz="1800" dirty="0">
                <a:latin typeface="Courier" pitchFamily="2" charset="0"/>
              </a:rPr>
              <a:t>&gt;&gt;&gt; grades["Kate"] = 100            </a:t>
            </a:r>
            <a:r>
              <a:rPr lang="en-US" sz="1800" dirty="0">
                <a:solidFill>
                  <a:srgbClr val="00B050"/>
                </a:solidFill>
                <a:latin typeface="Courier" pitchFamily="2" charset="0"/>
              </a:rPr>
              <a:t># adds another entry </a:t>
            </a:r>
          </a:p>
          <a:p>
            <a:r>
              <a:rPr lang="en-US" sz="1800" dirty="0">
                <a:latin typeface="Courier" pitchFamily="2" charset="0"/>
              </a:rPr>
              <a:t>&gt;&gt;&gt; grades["John"] = 90             </a:t>
            </a:r>
            <a:r>
              <a:rPr lang="en-US" sz="1800" dirty="0">
                <a:solidFill>
                  <a:srgbClr val="00B050"/>
                </a:solidFill>
                <a:latin typeface="Courier" pitchFamily="2" charset="0"/>
              </a:rPr>
              <a:t># changes John’s grade </a:t>
            </a:r>
          </a:p>
          <a:p>
            <a:r>
              <a:rPr lang="en-US" sz="1800" b="1" dirty="0">
                <a:latin typeface="Courier" pitchFamily="2" charset="0"/>
              </a:rPr>
              <a:t>&gt;&gt;&gt; print</a:t>
            </a:r>
            <a:r>
              <a:rPr lang="en-US" sz="1800" dirty="0">
                <a:latin typeface="Courier" pitchFamily="2" charset="0"/>
              </a:rPr>
              <a:t>(grades)</a:t>
            </a:r>
          </a:p>
          <a:p>
            <a:r>
              <a:rPr lang="en-US" sz="1800" dirty="0">
                <a:latin typeface="Courier" pitchFamily="2" charset="0"/>
              </a:rPr>
              <a:t>{'John': 90, 'Paul': 84, 'Ben': 70, 'Tony': 35, 'Kate': 100}</a:t>
            </a:r>
          </a:p>
        </p:txBody>
      </p:sp>
    </p:spTree>
    <p:extLst>
      <p:ext uri="{BB962C8B-B14F-4D97-AF65-F5344CB8AC3E}">
        <p14:creationId xmlns:p14="http://schemas.microsoft.com/office/powerpoint/2010/main" val="3734232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33</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a:latin typeface="Courier" pitchFamily="2" charset="0"/>
              </a:rPr>
              <a:t>"John" in grades</a:t>
            </a:r>
          </a:p>
          <a:p>
            <a:r>
              <a:rPr lang="en-US" sz="1800" dirty="0">
                <a:latin typeface="Courier" pitchFamily="2" charset="0"/>
              </a:rPr>
              <a:t>True</a:t>
            </a:r>
          </a:p>
          <a:p>
            <a:r>
              <a:rPr lang="en-US" sz="1800" b="1" dirty="0">
                <a:latin typeface="Courier" pitchFamily="2" charset="0"/>
              </a:rPr>
              <a:t>&gt;&gt;&gt; </a:t>
            </a:r>
            <a:r>
              <a:rPr lang="en-US" sz="1800" dirty="0">
                <a:latin typeface="Courier" pitchFamily="2" charset="0"/>
              </a:rPr>
              <a:t>”Igor" in grades</a:t>
            </a:r>
          </a:p>
          <a:p>
            <a:r>
              <a:rPr lang="en-US" sz="1800" dirty="0">
                <a:latin typeface="Courier" pitchFamily="2" charset="0"/>
              </a:rPr>
              <a:t>False</a:t>
            </a:r>
            <a:endParaRPr lang="en-US" sz="1800" b="1" dirty="0">
              <a:latin typeface="Courier" pitchFamily="2" charset="0"/>
            </a:endParaRP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("Joel", -1) </a:t>
            </a:r>
            <a:r>
              <a:rPr lang="en-US" sz="1800" dirty="0">
                <a:solidFill>
                  <a:srgbClr val="00B050"/>
                </a:solidFill>
                <a:latin typeface="Courier" pitchFamily="2" charset="0"/>
              </a:rPr>
              <a:t># will return -1 (avoid errors)</a:t>
            </a:r>
            <a:r>
              <a:rPr lang="en-US" sz="1800" dirty="0">
                <a:latin typeface="Courier" pitchFamily="2" charset="0"/>
              </a:rPr>
              <a:t>    </a:t>
            </a: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(”John", -1) </a:t>
            </a:r>
            <a:r>
              <a:rPr lang="en-US" sz="1800" dirty="0">
                <a:solidFill>
                  <a:srgbClr val="00B050"/>
                </a:solidFill>
                <a:latin typeface="Courier" pitchFamily="2" charset="0"/>
              </a:rPr>
              <a:t># will return 90 (exists)</a:t>
            </a:r>
            <a:r>
              <a:rPr lang="en-US" sz="1800" dirty="0">
                <a:latin typeface="Courier" pitchFamily="2" charset="0"/>
              </a:rPr>
              <a:t>    </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all_keys</a:t>
            </a:r>
            <a:r>
              <a:rPr lang="en-US" sz="1800" dirty="0">
                <a:latin typeface="Courier" pitchFamily="2" charset="0"/>
              </a:rPr>
              <a:t> = </a:t>
            </a:r>
            <a:r>
              <a:rPr lang="en-US" sz="1800" dirty="0" err="1">
                <a:latin typeface="Courier" pitchFamily="2" charset="0"/>
              </a:rPr>
              <a:t>grades.keys</a:t>
            </a:r>
            <a:r>
              <a:rPr lang="en-US" sz="1800" dirty="0">
                <a:latin typeface="Courier" pitchFamily="2" charset="0"/>
              </a:rPr>
              <a:t>().    </a:t>
            </a:r>
            <a:r>
              <a:rPr lang="en-US" sz="1800" dirty="0">
                <a:solidFill>
                  <a:srgbClr val="00B050"/>
                </a:solidFill>
                <a:latin typeface="Courier" pitchFamily="2" charset="0"/>
              </a:rPr>
              <a:t># return a list of all keys</a:t>
            </a:r>
          </a:p>
          <a:p>
            <a:r>
              <a:rPr lang="en-US" sz="1800" dirty="0">
                <a:latin typeface="Courier" pitchFamily="2" charset="0"/>
              </a:rPr>
              <a:t>&gt;&gt;&gt; </a:t>
            </a:r>
            <a:r>
              <a:rPr lang="en-US" sz="1800" dirty="0" err="1">
                <a:latin typeface="Courier" pitchFamily="2" charset="0"/>
              </a:rPr>
              <a:t>all_values</a:t>
            </a:r>
            <a:r>
              <a:rPr lang="en-US" sz="1800" dirty="0">
                <a:latin typeface="Courier" pitchFamily="2" charset="0"/>
              </a:rPr>
              <a:t> = </a:t>
            </a:r>
            <a:r>
              <a:rPr lang="en-US" sz="1800" dirty="0" err="1">
                <a:latin typeface="Courier" pitchFamily="2" charset="0"/>
              </a:rPr>
              <a:t>grades.values</a:t>
            </a:r>
            <a:r>
              <a:rPr lang="en-US" sz="1800" dirty="0">
                <a:latin typeface="Courier" pitchFamily="2" charset="0"/>
              </a:rPr>
              <a:t>() </a:t>
            </a:r>
            <a:r>
              <a:rPr lang="en-US" sz="1800" dirty="0">
                <a:solidFill>
                  <a:srgbClr val="00B050"/>
                </a:solidFill>
                <a:latin typeface="Courier" pitchFamily="2" charset="0"/>
              </a:rPr>
              <a:t># return a list of all values</a:t>
            </a:r>
          </a:p>
          <a:p>
            <a:r>
              <a:rPr lang="en-US" sz="1800" dirty="0">
                <a:latin typeface="Courier" pitchFamily="2" charset="0"/>
              </a:rPr>
              <a:t>&gt;&gt;&gt; </a:t>
            </a:r>
            <a:r>
              <a:rPr lang="en-US" sz="1800" dirty="0" err="1">
                <a:latin typeface="Courier" pitchFamily="2" charset="0"/>
              </a:rPr>
              <a:t>all_pairs</a:t>
            </a:r>
            <a:r>
              <a:rPr lang="en-US" sz="1800" dirty="0">
                <a:latin typeface="Courier" pitchFamily="2" charset="0"/>
              </a:rPr>
              <a:t> = </a:t>
            </a:r>
            <a:r>
              <a:rPr lang="en-US" sz="1800" dirty="0" err="1">
                <a:latin typeface="Courier" pitchFamily="2" charset="0"/>
              </a:rPr>
              <a:t>grades.items</a:t>
            </a:r>
            <a:r>
              <a:rPr lang="en-US" sz="1800" dirty="0">
                <a:latin typeface="Courier" pitchFamily="2" charset="0"/>
              </a:rPr>
              <a:t>()   </a:t>
            </a:r>
            <a:r>
              <a:rPr lang="en-US" sz="1800" dirty="0">
                <a:solidFill>
                  <a:srgbClr val="00B050"/>
                </a:solidFill>
                <a:latin typeface="Courier" pitchFamily="2" charset="0"/>
              </a:rPr>
              <a:t># a list of (key, value) tuples</a:t>
            </a:r>
          </a:p>
        </p:txBody>
      </p:sp>
    </p:spTree>
    <p:extLst>
      <p:ext uri="{BB962C8B-B14F-4D97-AF65-F5344CB8AC3E}">
        <p14:creationId xmlns:p14="http://schemas.microsoft.com/office/powerpoint/2010/main" val="2306813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34</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cs typeface="Courier New" panose="02070309020205020404" pitchFamily="49" charset="0"/>
              </a:rPr>
              <a:t># Nested structures... why not?</a:t>
            </a:r>
            <a:endParaRPr lang="en-US" sz="1600" dirty="0">
              <a:latin typeface="Andale Mono" panose="020B0509000000000004" pitchFamily="49" charset="0"/>
              <a:cs typeface="Courier New" panose="02070309020205020404" pitchFamily="49" charset="0"/>
            </a:endParaRPr>
          </a:p>
          <a:p>
            <a:r>
              <a:rPr lang="en-US" sz="1600" dirty="0">
                <a:latin typeface="Andale Mono" panose="020B0509000000000004" pitchFamily="49" charset="0"/>
                <a:cs typeface="Courier New" panose="02070309020205020404" pitchFamily="49" charset="0"/>
              </a:rPr>
              <a:t>family = {"John": {"age": 30, "weight": 170, "city": "Flagstaff"}, </a:t>
            </a:r>
          </a:p>
          <a:p>
            <a:r>
              <a:rPr lang="en-US" sz="1600" dirty="0">
                <a:latin typeface="Andale Mono" panose="020B0509000000000004" pitchFamily="49" charset="0"/>
                <a:cs typeface="Courier New" panose="02070309020205020404" pitchFamily="49" charset="0"/>
              </a:rPr>
              <a:t>          "Paul": {"age": 45, "weight": 200, "city": "Buenos Aires"}, </a:t>
            </a:r>
          </a:p>
          <a:p>
            <a:r>
              <a:rPr lang="en-US" sz="1600" dirty="0">
                <a:latin typeface="Andale Mono" panose="020B0509000000000004" pitchFamily="49" charset="0"/>
                <a:cs typeface="Courier New" panose="02070309020205020404" pitchFamily="49" charset="0"/>
              </a:rPr>
              <a:t>          "Anna": {"age": 26, "weight": 130, "city": "Paris"}}</a:t>
            </a:r>
          </a:p>
          <a:p>
            <a:r>
              <a:rPr lang="en-US" sz="1600" dirty="0">
                <a:solidFill>
                  <a:srgbClr val="00B050"/>
                </a:solidFill>
                <a:latin typeface="Andale Mono" panose="020B0509000000000004" pitchFamily="49" charset="0"/>
                <a:cs typeface="Courier New" panose="02070309020205020404" pitchFamily="49" charset="0"/>
              </a:rPr>
              <a:t># Lazy iteration</a:t>
            </a:r>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print(member)</a:t>
            </a:r>
          </a:p>
          <a:p>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print(family[member])</a:t>
            </a:r>
          </a:p>
          <a:p>
            <a:r>
              <a:rPr lang="en-US" sz="1600" dirty="0">
                <a:latin typeface="Andale Mono" panose="020B0509000000000004" pitchFamily="49" charset="0"/>
                <a:cs typeface="Courier New" panose="02070309020205020404" pitchFamily="49" charset="0"/>
              </a:rPr>
              <a:t>   </a:t>
            </a:r>
          </a:p>
          <a:p>
            <a:endParaRPr lang="en-US" sz="1600" dirty="0">
              <a:latin typeface="Andale Mono" panose="020B0509000000000004" pitchFamily="49" charset="0"/>
              <a:cs typeface="Courier New" panose="02070309020205020404" pitchFamily="49" charset="0"/>
            </a:endParaRPr>
          </a:p>
          <a:p>
            <a:endParaRPr lang="en-US" sz="1600" dirty="0">
              <a:solidFill>
                <a:srgbClr val="00B050"/>
              </a:solidFill>
              <a:latin typeface="Andale Mono" panose="020B0509000000000004" pitchFamily="49" charset="0"/>
              <a:cs typeface="Courier New" panose="02070309020205020404" pitchFamily="49" charset="0"/>
            </a:endParaRPr>
          </a:p>
        </p:txBody>
      </p:sp>
    </p:spTree>
    <p:extLst>
      <p:ext uri="{BB962C8B-B14F-4D97-AF65-F5344CB8AC3E}">
        <p14:creationId xmlns:p14="http://schemas.microsoft.com/office/powerpoint/2010/main" val="46807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Training a bit</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Given the grades dictionary provided previously </a:t>
            </a:r>
          </a:p>
          <a:p>
            <a:pPr marL="457188" lvl="1" indent="0">
              <a:buNone/>
            </a:pPr>
            <a:r>
              <a:rPr lang="en-US" sz="2100" dirty="0">
                <a:latin typeface="Courier" pitchFamily="2" charset="0"/>
              </a:rPr>
              <a:t>{'John': 90, 'Paul': 84, 'Ben': 70, 'Tony': 35, 'Kate': 100}</a:t>
            </a:r>
          </a:p>
          <a:p>
            <a:pPr marL="457188" lvl="1" indent="0">
              <a:buNone/>
            </a:pPr>
            <a:r>
              <a:rPr lang="en-US" sz="2100" dirty="0">
                <a:latin typeface="Courier" pitchFamily="2" charset="0"/>
              </a:rPr>
              <a:t>Create a program that enables the user to choose one of the options:</a:t>
            </a:r>
          </a:p>
          <a:p>
            <a:pPr marL="914388" lvl="1" indent="-457200">
              <a:buAutoNum type="arabicPeriod"/>
            </a:pPr>
            <a:r>
              <a:rPr lang="en-US" sz="2100" dirty="0">
                <a:latin typeface="Courier" pitchFamily="2" charset="0"/>
              </a:rPr>
              <a:t>See the grade of someone by providing a name</a:t>
            </a:r>
          </a:p>
          <a:p>
            <a:pPr marL="914388" lvl="1" indent="-457200">
              <a:buAutoNum type="arabicPeriod"/>
            </a:pPr>
            <a:r>
              <a:rPr lang="en-US" sz="2100" dirty="0">
                <a:latin typeface="Courier" pitchFamily="2" charset="0"/>
              </a:rPr>
              <a:t>Add a new student and grade</a:t>
            </a:r>
          </a:p>
          <a:p>
            <a:pPr marL="914388" lvl="1" indent="-457200">
              <a:buAutoNum type="arabicPeriod"/>
            </a:pPr>
            <a:r>
              <a:rPr lang="en-US" sz="2100" dirty="0">
                <a:latin typeface="Courier" pitchFamily="2" charset="0"/>
              </a:rPr>
              <a:t>Change a grade given a name of an existing student</a:t>
            </a:r>
          </a:p>
          <a:p>
            <a:pPr marL="914388" lvl="1" indent="-457200">
              <a:buAutoNum type="arabicPeriod"/>
            </a:pPr>
            <a:r>
              <a:rPr lang="en-US" sz="2100" dirty="0">
                <a:latin typeface="Courier" pitchFamily="2" charset="0"/>
              </a:rPr>
              <a:t>List all the grades in the dictionary</a:t>
            </a:r>
          </a:p>
          <a:p>
            <a:pPr marL="457188" lvl="1" indent="0">
              <a:buNone/>
            </a:pPr>
            <a:endParaRPr lang="en-US" sz="2100" dirty="0">
              <a:latin typeface="Courier" pitchFamily="2" charset="0"/>
            </a:endParaRPr>
          </a:p>
          <a:p>
            <a:pPr marL="457188" lvl="1" indent="0">
              <a:buNone/>
            </a:pPr>
            <a:r>
              <a:rPr lang="en-US" sz="2100" dirty="0">
                <a:latin typeface="Courier" pitchFamily="2" charset="0"/>
              </a:rPr>
              <a:t>Each of the options needs to be implemented as a different function.</a:t>
            </a:r>
          </a:p>
          <a:p>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35</a:t>
            </a:fld>
            <a:endParaRPr lang="en-US"/>
          </a:p>
        </p:txBody>
      </p:sp>
    </p:spTree>
    <p:extLst>
      <p:ext uri="{BB962C8B-B14F-4D97-AF65-F5344CB8AC3E}">
        <p14:creationId xmlns:p14="http://schemas.microsoft.com/office/powerpoint/2010/main" val="19347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If we still have time (Extra!)</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Mountain Heights </a:t>
            </a:r>
          </a:p>
          <a:p>
            <a:pPr lvl="1"/>
            <a:r>
              <a:rPr lang="en-US" dirty="0"/>
              <a:t>Wikipedia has a list of the </a:t>
            </a:r>
            <a:r>
              <a:rPr lang="en-US" u="sng" dirty="0">
                <a:hlinkClick r:id="rId2"/>
              </a:rPr>
              <a:t>tallest mountains in the world</a:t>
            </a:r>
            <a:r>
              <a:rPr lang="en-US" dirty="0"/>
              <a:t>, with each mountain's elevation. Pick five mountains from this list.</a:t>
            </a:r>
          </a:p>
          <a:p>
            <a:pPr lvl="2"/>
            <a:r>
              <a:rPr lang="en-US" b="0" dirty="0"/>
              <a:t>Create a dictionary with the mountain names as keys, and the elevations as values.</a:t>
            </a:r>
          </a:p>
          <a:p>
            <a:pPr lvl="2"/>
            <a:r>
              <a:rPr lang="en-US" b="0" dirty="0"/>
              <a:t>Create a function that receives the dictionary as a parameter and prints out just the mountains' names</a:t>
            </a:r>
            <a:r>
              <a:rPr lang="en-US" dirty="0"/>
              <a:t> and </a:t>
            </a:r>
            <a:r>
              <a:rPr lang="en-US" b="0" dirty="0"/>
              <a:t>elevations, as a series of statements telling how tall each mountain is: "Everest is 8848 m tall."</a:t>
            </a:r>
          </a:p>
          <a:p>
            <a:r>
              <a:rPr lang="en-US" sz="2800" dirty="0"/>
              <a:t>Mountain Heights 2</a:t>
            </a:r>
          </a:p>
          <a:p>
            <a:pPr lvl="1"/>
            <a:r>
              <a:rPr lang="en-US" dirty="0"/>
              <a:t>Change your function adding a second parameter (Boolean) called sorted. When this parameter is True, your algorithm needs to print the same statements as before, but in alphabetical order.</a:t>
            </a:r>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36</a:t>
            </a:fld>
            <a:endParaRPr lang="en-US"/>
          </a:p>
        </p:txBody>
      </p:sp>
    </p:spTree>
    <p:extLst>
      <p:ext uri="{BB962C8B-B14F-4D97-AF65-F5344CB8AC3E}">
        <p14:creationId xmlns:p14="http://schemas.microsoft.com/office/powerpoint/2010/main" val="212951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uses </a:t>
            </a:r>
            <a:r>
              <a:rPr lang="en-US" b="1" dirty="0"/>
              <a:t>indentation </a:t>
            </a:r>
            <a:r>
              <a:rPr lang="en-US" dirty="0"/>
              <a:t>to delimit blocks of code</a:t>
            </a:r>
          </a:p>
          <a:p>
            <a:endParaRPr lang="en-US" dirty="0"/>
          </a:p>
          <a:p>
            <a:r>
              <a:rPr lang="en-US" dirty="0"/>
              <a:t>Comments start with #</a:t>
            </a:r>
          </a:p>
          <a:p>
            <a:pPr marL="0" indent="0">
              <a:buNone/>
            </a:pPr>
            <a:endParaRPr lang="en-US" dirty="0"/>
          </a:p>
          <a:p>
            <a:r>
              <a:rPr lang="en-US" dirty="0"/>
              <a:t>Colons “:” are used to start a new block for different constructs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4</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3859085"/>
            <a:ext cx="8165592" cy="2031325"/>
          </a:xfrm>
          <a:prstGeom prst="rect">
            <a:avLst/>
          </a:prstGeom>
          <a:solidFill>
            <a:schemeClr val="bg1">
              <a:lumMod val="95000"/>
            </a:schemeClr>
          </a:solidFill>
        </p:spPr>
        <p:txBody>
          <a:bodyPr wrap="square" rtlCol="0">
            <a:spAutoFit/>
          </a:bodyPr>
          <a:lstStyle/>
          <a:p>
            <a:r>
              <a:rPr lang="en-US" sz="1800" dirty="0">
                <a:solidFill>
                  <a:srgbClr val="00B050"/>
                </a:solidFill>
                <a:latin typeface="Andale Mono" panose="020B0509000000000004" pitchFamily="49" charset="0"/>
              </a:rPr>
              <a:t>#function that answers if a number is even or not</a:t>
            </a:r>
            <a:endParaRPr lang="en-US" sz="1800" b="1" dirty="0">
              <a:solidFill>
                <a:srgbClr val="FF0000"/>
              </a:solidFill>
              <a:latin typeface="Andale Mono" panose="020B0509000000000004" pitchFamily="49" charset="0"/>
            </a:endParaRPr>
          </a:p>
          <a:p>
            <a:r>
              <a:rPr lang="en-US" sz="1800" b="1" dirty="0">
                <a:solidFill>
                  <a:srgbClr val="FF0000"/>
                </a:solidFill>
                <a:latin typeface="Andale Mono" panose="020B0509000000000004" pitchFamily="49" charset="0"/>
              </a:rPr>
              <a:t>def</a:t>
            </a:r>
            <a:r>
              <a:rPr lang="en-US" sz="1800" b="1" dirty="0">
                <a:latin typeface="Andale Mono" panose="020B0509000000000004" pitchFamily="49" charset="0"/>
              </a:rPr>
              <a:t> </a:t>
            </a:r>
            <a:r>
              <a:rPr lang="en-US" sz="1800" b="1" dirty="0" err="1">
                <a:latin typeface="Andale Mono" panose="020B0509000000000004" pitchFamily="49" charset="0"/>
              </a:rPr>
              <a:t>isEven</a:t>
            </a:r>
            <a:r>
              <a:rPr lang="en-US" sz="1800" b="1" dirty="0">
                <a:latin typeface="Andale Mono" panose="020B0509000000000004" pitchFamily="49" charset="0"/>
              </a:rPr>
              <a:t> (number):</a:t>
            </a:r>
          </a:p>
          <a:p>
            <a:r>
              <a:rPr lang="en-US" sz="1800" dirty="0">
                <a:solidFill>
                  <a:srgbClr val="00B050"/>
                </a:solidFill>
                <a:latin typeface="Andale Mono" panose="020B0509000000000004" pitchFamily="49" charset="0"/>
              </a:rPr>
              <a:t>   #is the remainder when dividing number by 2 equals to 0</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if</a:t>
            </a:r>
            <a:r>
              <a:rPr lang="en-US" sz="1800" b="1" dirty="0">
                <a:latin typeface="Andale Mono" panose="020B0509000000000004" pitchFamily="49" charset="0"/>
              </a:rPr>
              <a:t> (number % 2 == 0):</a:t>
            </a:r>
          </a:p>
          <a:p>
            <a:r>
              <a:rPr lang="en-US" sz="1800" b="1" dirty="0">
                <a:solidFill>
                  <a:srgbClr val="00B050"/>
                </a:solidFill>
                <a:latin typeface="Andale Mono" panose="020B0509000000000004" pitchFamily="49" charset="0"/>
              </a:rPr>
              <a:t>      </a:t>
            </a:r>
            <a:r>
              <a:rPr lang="en-US" sz="1800" dirty="0">
                <a:solidFill>
                  <a:srgbClr val="00B050"/>
                </a:solidFill>
                <a:latin typeface="Andale Mono" panose="020B0509000000000004" pitchFamily="49" charset="0"/>
              </a:rPr>
              <a:t>#yes, the number is even</a:t>
            </a:r>
            <a:endParaRPr lang="en-US" sz="1800" b="1" dirty="0">
              <a:latin typeface="Andale Mono" panose="020B0509000000000004" pitchFamily="49" charset="0"/>
            </a:endParaRP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True</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False</a:t>
            </a:r>
          </a:p>
        </p:txBody>
      </p:sp>
    </p:spTree>
    <p:extLst>
      <p:ext uri="{BB962C8B-B14F-4D97-AF65-F5344CB8AC3E}">
        <p14:creationId xmlns:p14="http://schemas.microsoft.com/office/powerpoint/2010/main" val="79586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Variables are created when they are assigned a value</a:t>
            </a:r>
          </a:p>
          <a:p>
            <a:endParaRPr lang="en-US" dirty="0"/>
          </a:p>
          <a:p>
            <a:endParaRPr lang="en-US" dirty="0"/>
          </a:p>
          <a:p>
            <a:pPr lvl="1"/>
            <a:r>
              <a:rPr lang="en-US" dirty="0"/>
              <a:t>Type-binding is associated 'on-the-fly'</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248736" y="3191121"/>
            <a:ext cx="7297856" cy="2308324"/>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x = 2       </a:t>
            </a:r>
            <a:r>
              <a:rPr lang="en-US" sz="1800" dirty="0">
                <a:solidFill>
                  <a:srgbClr val="00B050"/>
                </a:solidFill>
                <a:latin typeface="Andale Mono" panose="020B0509000000000004" pitchFamily="49" charset="0"/>
              </a:rPr>
              <a:t>#x is an integer</a:t>
            </a:r>
          </a:p>
          <a:p>
            <a:r>
              <a:rPr lang="en-US" sz="1800" b="1" dirty="0">
                <a:latin typeface="Andale Mono" panose="020B0509000000000004" pitchFamily="49" charset="0"/>
              </a:rPr>
              <a:t>&gt;&gt;&gt; y = 'Igor' </a:t>
            </a:r>
            <a:r>
              <a:rPr lang="en-US" sz="1800" dirty="0">
                <a:solidFill>
                  <a:srgbClr val="00B050"/>
                </a:solidFill>
                <a:latin typeface="Andale Mono" panose="020B0509000000000004" pitchFamily="49" charset="0"/>
              </a:rPr>
              <a:t>#y is a String</a:t>
            </a:r>
          </a:p>
          <a:p>
            <a:r>
              <a:rPr lang="en-US" sz="1800" b="1" dirty="0">
                <a:latin typeface="Andale Mono" panose="020B0509000000000004" pitchFamily="49" charset="0"/>
              </a:rPr>
              <a:t>&gt;&gt;&gt; y = 2.5     </a:t>
            </a:r>
            <a:r>
              <a:rPr lang="en-US" sz="1800" dirty="0">
                <a:solidFill>
                  <a:srgbClr val="00B050"/>
                </a:solidFill>
                <a:latin typeface="Andale Mono" panose="020B0509000000000004" pitchFamily="49" charset="0"/>
              </a:rPr>
              <a:t>#y is now a floating point</a:t>
            </a:r>
          </a:p>
          <a:p>
            <a:r>
              <a:rPr lang="en-US" sz="1800" b="1" dirty="0">
                <a:latin typeface="Andale Mono" panose="020B0509000000000004" pitchFamily="49" charset="0"/>
              </a:rPr>
              <a:t>&gt;&gt;&gt; z = [1,2,3] </a:t>
            </a:r>
            <a:r>
              <a:rPr lang="en-US" sz="1800" dirty="0">
                <a:solidFill>
                  <a:srgbClr val="00B050"/>
                </a:solidFill>
                <a:latin typeface="Andale Mono" panose="020B0509000000000004" pitchFamily="49" charset="0"/>
              </a:rPr>
              <a:t>#z is a list</a:t>
            </a:r>
          </a:p>
          <a:p>
            <a:r>
              <a:rPr lang="en-US" sz="1800" b="1" dirty="0">
                <a:latin typeface="Andale Mono" panose="020B0509000000000004" pitchFamily="49" charset="0"/>
              </a:rPr>
              <a:t>&gt;&gt;&gt;</a:t>
            </a:r>
            <a:r>
              <a:rPr lang="en-US" sz="1800" dirty="0">
                <a:solidFill>
                  <a:srgbClr val="00B050"/>
                </a:solidFill>
                <a:latin typeface="Andale Mono" panose="020B0509000000000004" pitchFamily="49" charset="0"/>
              </a:rPr>
              <a:t> #each position in z is an integer</a:t>
            </a:r>
          </a:p>
          <a:p>
            <a:r>
              <a:rPr lang="en-US" sz="1800" b="1" dirty="0">
                <a:latin typeface="Andale Mono" panose="020B0509000000000004" pitchFamily="49" charset="0"/>
              </a:rPr>
              <a:t>&gt;&gt;&gt; type (z)</a:t>
            </a:r>
          </a:p>
          <a:p>
            <a:r>
              <a:rPr lang="en-US" sz="1800" dirty="0">
                <a:latin typeface="Andale Mono" panose="020B0509000000000004" pitchFamily="49" charset="0"/>
              </a:rPr>
              <a:t>&lt;class 'list'&gt;</a:t>
            </a:r>
          </a:p>
          <a:p>
            <a:r>
              <a:rPr lang="en-US" sz="1800" b="1" dirty="0">
                <a:latin typeface="Andale Mono" panose="020B0509000000000004" pitchFamily="49" charset="0"/>
              </a:rPr>
              <a:t>&gt;&gt;&gt; x = y = z = 4 </a:t>
            </a:r>
            <a:r>
              <a:rPr lang="en-US" sz="1800" dirty="0">
                <a:solidFill>
                  <a:srgbClr val="00B050"/>
                </a:solidFill>
                <a:latin typeface="Andale Mono" panose="020B0509000000000004" pitchFamily="49" charset="0"/>
              </a:rPr>
              <a:t>#chained assignment</a:t>
            </a:r>
          </a:p>
        </p:txBody>
      </p:sp>
    </p:spTree>
    <p:extLst>
      <p:ext uri="{BB962C8B-B14F-4D97-AF65-F5344CB8AC3E}">
        <p14:creationId xmlns:p14="http://schemas.microsoft.com/office/powerpoint/2010/main" val="2284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Mathematics apply</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6</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175584" y="2059746"/>
            <a:ext cx="5615360" cy="2031325"/>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a = 2+3    </a:t>
            </a:r>
            <a:r>
              <a:rPr lang="en-US" sz="1800" dirty="0">
                <a:solidFill>
                  <a:srgbClr val="00B050"/>
                </a:solidFill>
                <a:latin typeface="Andale Mono" panose="020B0509000000000004" pitchFamily="49" charset="0"/>
              </a:rPr>
              <a:t>#a is 5</a:t>
            </a:r>
          </a:p>
          <a:p>
            <a:r>
              <a:rPr lang="en-US" sz="1800" b="1" dirty="0">
                <a:latin typeface="Andale Mono" panose="020B0509000000000004" pitchFamily="49" charset="0"/>
              </a:rPr>
              <a:t>&gt;&gt;&gt; b = 7-4    </a:t>
            </a:r>
            <a:r>
              <a:rPr lang="en-US" sz="1800" dirty="0">
                <a:solidFill>
                  <a:srgbClr val="00B050"/>
                </a:solidFill>
                <a:latin typeface="Andale Mono" panose="020B0509000000000004" pitchFamily="49" charset="0"/>
              </a:rPr>
              <a:t>#b is 3</a:t>
            </a:r>
          </a:p>
          <a:p>
            <a:r>
              <a:rPr lang="en-US" sz="1800" b="1" dirty="0">
                <a:latin typeface="Andale Mono" panose="020B0509000000000004" pitchFamily="49" charset="0"/>
              </a:rPr>
              <a:t>&gt;&gt;&gt; c = 2*2.5  </a:t>
            </a:r>
            <a:r>
              <a:rPr lang="en-US" sz="1800" dirty="0">
                <a:solidFill>
                  <a:srgbClr val="00B050"/>
                </a:solidFill>
                <a:latin typeface="Andale Mono" panose="020B0509000000000004" pitchFamily="49" charset="0"/>
              </a:rPr>
              <a:t>#c is 5.0 (float!!)</a:t>
            </a:r>
          </a:p>
          <a:p>
            <a:r>
              <a:rPr lang="en-US" sz="1800" b="1" dirty="0">
                <a:latin typeface="Andale Mono" panose="020B0509000000000004" pitchFamily="49" charset="0"/>
              </a:rPr>
              <a:t>&gt;&gt;&gt; d = 2**4.  </a:t>
            </a:r>
            <a:r>
              <a:rPr lang="en-US" sz="1800" dirty="0">
                <a:solidFill>
                  <a:srgbClr val="00B050"/>
                </a:solidFill>
                <a:latin typeface="Andale Mono" panose="020B0509000000000004" pitchFamily="49" charset="0"/>
              </a:rPr>
              <a:t>#d is 16</a:t>
            </a:r>
          </a:p>
          <a:p>
            <a:r>
              <a:rPr lang="en-US" sz="1800" b="1" dirty="0">
                <a:latin typeface="Andale Mono" panose="020B0509000000000004" pitchFamily="49" charset="0"/>
              </a:rPr>
              <a:t>&gt;&gt;&gt; e = 5%2    </a:t>
            </a:r>
            <a:r>
              <a:rPr lang="en-US" sz="1800" dirty="0">
                <a:solidFill>
                  <a:srgbClr val="00B050"/>
                </a:solidFill>
                <a:latin typeface="Andale Mono" panose="020B0509000000000004" pitchFamily="49" charset="0"/>
              </a:rPr>
              <a:t>#e is 1</a:t>
            </a:r>
          </a:p>
          <a:p>
            <a:r>
              <a:rPr lang="en-US" sz="1800" b="1" dirty="0">
                <a:latin typeface="Andale Mono" panose="020B0509000000000004" pitchFamily="49" charset="0"/>
              </a:rPr>
              <a:t>&gt;&gt;&gt; f = 7/2    </a:t>
            </a:r>
            <a:r>
              <a:rPr lang="en-US" sz="1800" dirty="0">
                <a:solidFill>
                  <a:srgbClr val="00B050"/>
                </a:solidFill>
                <a:latin typeface="Andale Mono" panose="020B0509000000000004" pitchFamily="49" charset="0"/>
              </a:rPr>
              <a:t>#f is 3.5</a:t>
            </a:r>
          </a:p>
          <a:p>
            <a:r>
              <a:rPr lang="en-US" sz="1800" b="1" dirty="0">
                <a:latin typeface="Andale Mono" panose="020B0509000000000004" pitchFamily="49" charset="0"/>
              </a:rPr>
              <a:t>&gt;&gt;&gt; g = 7//2   </a:t>
            </a:r>
            <a:r>
              <a:rPr lang="en-US" sz="1800" dirty="0">
                <a:solidFill>
                  <a:srgbClr val="00B050"/>
                </a:solidFill>
                <a:latin typeface="Andale Mono" panose="020B0509000000000004" pitchFamily="49" charset="0"/>
              </a:rPr>
              <a:t>#g is ...</a:t>
            </a:r>
          </a:p>
        </p:txBody>
      </p:sp>
    </p:spTree>
    <p:extLst>
      <p:ext uri="{BB962C8B-B14F-4D97-AF65-F5344CB8AC3E}">
        <p14:creationId xmlns:p14="http://schemas.microsoft.com/office/powerpoint/2010/main" val="5550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Strings are delimited by single or double quotation marks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2752244"/>
            <a:ext cx="7513369" cy="2308324"/>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single_quote</a:t>
            </a:r>
            <a:r>
              <a:rPr lang="en-US" sz="1800" dirty="0">
                <a:latin typeface="Courier" pitchFamily="2" charset="0"/>
              </a:rPr>
              <a:t> = 'python'</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double_quote</a:t>
            </a:r>
            <a:r>
              <a:rPr lang="en-US" sz="1800" dirty="0">
                <a:latin typeface="Courier" pitchFamily="2" charset="0"/>
              </a:rPr>
              <a:t> = “python”</a:t>
            </a:r>
          </a:p>
          <a:p>
            <a:r>
              <a:rPr lang="en-US" sz="1800" b="1" dirty="0">
                <a:latin typeface="Courier" pitchFamily="2" charset="0"/>
              </a:rPr>
              <a:t>&gt;&gt;&gt; </a:t>
            </a:r>
            <a:r>
              <a:rPr lang="en-US" sz="1800" dirty="0" err="1">
                <a:latin typeface="Courier" pitchFamily="2" charset="0"/>
              </a:rPr>
              <a:t>I_want_the_quote</a:t>
            </a:r>
            <a:r>
              <a:rPr lang="en-US" sz="1800" dirty="0">
                <a:latin typeface="Courier" pitchFamily="2" charset="0"/>
              </a:rPr>
              <a:t> = 'It\'s python'</a:t>
            </a:r>
          </a:p>
          <a:p>
            <a:r>
              <a:rPr lang="en-US" sz="1800" b="1" dirty="0">
                <a:latin typeface="Courier" pitchFamily="2" charset="0"/>
              </a:rPr>
              <a:t>&gt;&gt;&gt; </a:t>
            </a:r>
            <a:r>
              <a:rPr lang="en-US" sz="1800" dirty="0" err="1">
                <a:latin typeface="Courier" pitchFamily="2" charset="0"/>
              </a:rPr>
              <a:t>yes_the_quote</a:t>
            </a:r>
            <a:r>
              <a:rPr lang="en-US" sz="1800" dirty="0">
                <a:latin typeface="Courier" pitchFamily="2" charset="0"/>
              </a:rPr>
              <a:t> = “It's python”</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multi_line</a:t>
            </a:r>
            <a:r>
              <a:rPr lang="en-US" sz="1800" dirty="0">
                <a:latin typeface="Courier" pitchFamily="2" charset="0"/>
              </a:rPr>
              <a:t> = 'this is a multi line \</a:t>
            </a:r>
          </a:p>
          <a:p>
            <a:r>
              <a:rPr lang="en-US" sz="1800" dirty="0">
                <a:latin typeface="Courier" pitchFamily="2" charset="0"/>
              </a:rPr>
              <a:t>sentence. It is possible to break it in \</a:t>
            </a:r>
          </a:p>
          <a:p>
            <a:r>
              <a:rPr lang="en-US" sz="1800" dirty="0">
                <a:latin typeface="Courier" pitchFamily="2" charset="0"/>
              </a:rPr>
              <a:t>multiple lines</a:t>
            </a:r>
            <a:r>
              <a:rPr lang="en-US" sz="1800" b="1" dirty="0">
                <a:latin typeface="Courier" pitchFamily="2" charset="0"/>
              </a:rPr>
              <a:t>.’</a:t>
            </a:r>
          </a:p>
          <a:p>
            <a:endParaRPr lang="en-US" sz="1800" b="1" dirty="0">
              <a:latin typeface="Courier" pitchFamily="2" charset="0"/>
            </a:endParaRPr>
          </a:p>
        </p:txBody>
      </p:sp>
    </p:spTree>
    <p:extLst>
      <p:ext uri="{BB962C8B-B14F-4D97-AF65-F5344CB8AC3E}">
        <p14:creationId xmlns:p14="http://schemas.microsoft.com/office/powerpoint/2010/main" val="394944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Operations using Strings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513369" cy="3139321"/>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#operations using strings</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”John”</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John!</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real_long_string</a:t>
            </a:r>
            <a:r>
              <a:rPr lang="en-US" sz="1800" dirty="0">
                <a:latin typeface="Courier" pitchFamily="2" charset="0"/>
              </a:rPr>
              <a:t> = ('this is a long string. ',</a:t>
            </a:r>
          </a:p>
          <a:p>
            <a:r>
              <a:rPr lang="en-US" sz="1800" dirty="0">
                <a:latin typeface="Courier" pitchFamily="2" charset="0"/>
              </a:rPr>
              <a:t>‘It has multiple parts, ',</a:t>
            </a:r>
          </a:p>
          <a:p>
            <a:r>
              <a:rPr lang="en-US" sz="1800" dirty="0">
                <a:latin typeface="Courier" pitchFamily="2" charset="0"/>
              </a:rPr>
              <a:t>‘but all in one line.‘)</a:t>
            </a:r>
          </a:p>
          <a:p>
            <a:endParaRPr lang="en-US" sz="1800" b="1" dirty="0">
              <a:latin typeface="Courier" pitchFamily="2" charset="0"/>
            </a:endParaRPr>
          </a:p>
        </p:txBody>
      </p:sp>
    </p:spTree>
    <p:extLst>
      <p:ext uri="{BB962C8B-B14F-4D97-AF65-F5344CB8AC3E}">
        <p14:creationId xmlns:p14="http://schemas.microsoft.com/office/powerpoint/2010/main" val="398774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How to Input??</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Getting user inputs is usually important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901965"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#input() function waits for an input from the keyboard</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input(“Tell me your name: “)</a:t>
            </a:r>
          </a:p>
          <a:p>
            <a:r>
              <a:rPr lang="en-US" sz="1800" dirty="0">
                <a:latin typeface="Courier" pitchFamily="2" charset="0"/>
              </a:rPr>
              <a:t>Tell me your name: &lt;INPUT + ENTER&gt; </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&lt;NAME ENTERED&gt;!</a:t>
            </a:r>
          </a:p>
          <a:p>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weight</a:t>
            </a:r>
            <a:r>
              <a:rPr lang="en-US" sz="1800" b="1" dirty="0">
                <a:latin typeface="Courier" pitchFamily="2" charset="0"/>
              </a:rPr>
              <a:t> </a:t>
            </a:r>
            <a:r>
              <a:rPr lang="en-US" sz="1800" dirty="0">
                <a:latin typeface="Courier" pitchFamily="2" charset="0"/>
              </a:rPr>
              <a:t>= input(“Enter your weight in </a:t>
            </a:r>
            <a:r>
              <a:rPr lang="en-US" sz="1800" dirty="0" err="1">
                <a:latin typeface="Courier" pitchFamily="2" charset="0"/>
              </a:rPr>
              <a:t>lb</a:t>
            </a:r>
            <a:r>
              <a:rPr lang="en-US" sz="1800" dirty="0">
                <a:latin typeface="Courier" pitchFamily="2" charset="0"/>
              </a:rPr>
              <a:t>: ”)</a:t>
            </a:r>
          </a:p>
          <a:p>
            <a:r>
              <a:rPr lang="en-US" sz="1800" dirty="0">
                <a:latin typeface="Courier" pitchFamily="2" charset="0"/>
              </a:rPr>
              <a:t>Enter your weight in </a:t>
            </a:r>
            <a:r>
              <a:rPr lang="en-US" sz="1800" dirty="0" err="1">
                <a:latin typeface="Courier" pitchFamily="2" charset="0"/>
              </a:rPr>
              <a:t>lb</a:t>
            </a:r>
            <a:r>
              <a:rPr lang="en-US" sz="1800" dirty="0">
                <a:latin typeface="Courier" pitchFamily="2" charset="0"/>
              </a:rPr>
              <a:t>: 200</a:t>
            </a:r>
          </a:p>
          <a:p>
            <a:r>
              <a:rPr lang="en-US" sz="1800" b="1" dirty="0">
                <a:latin typeface="Courier" pitchFamily="2" charset="0"/>
              </a:rPr>
              <a:t>&gt;&gt;&gt; </a:t>
            </a:r>
            <a:r>
              <a:rPr lang="en-US" sz="1800" dirty="0">
                <a:latin typeface="Courier" pitchFamily="2" charset="0"/>
              </a:rPr>
              <a:t>weight = int(weight)</a:t>
            </a:r>
            <a:r>
              <a:rPr lang="en-US" sz="1800" dirty="0">
                <a:solidFill>
                  <a:srgbClr val="00B050"/>
                </a:solidFill>
                <a:latin typeface="Courier" pitchFamily="2" charset="0"/>
              </a:rPr>
              <a:t> #what am I doing here???</a:t>
            </a:r>
            <a:endParaRPr lang="en-US" sz="1800" dirty="0">
              <a:latin typeface="Courier" pitchFamily="2" charset="0"/>
            </a:endParaRPr>
          </a:p>
          <a:p>
            <a:r>
              <a:rPr lang="en-US" sz="1800" b="1" dirty="0">
                <a:latin typeface="Courier" pitchFamily="2" charset="0"/>
              </a:rPr>
              <a:t>&gt;&gt;&gt; </a:t>
            </a:r>
            <a:r>
              <a:rPr lang="en-US" sz="1800" dirty="0" err="1">
                <a:latin typeface="Courier" pitchFamily="2" charset="0"/>
              </a:rPr>
              <a:t>weight_kg</a:t>
            </a:r>
            <a:r>
              <a:rPr lang="en-US" sz="1800" dirty="0">
                <a:latin typeface="Courier" pitchFamily="2" charset="0"/>
              </a:rPr>
              <a:t> = weight/2.205</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weight_kg</a:t>
            </a:r>
            <a:r>
              <a:rPr lang="en-US" sz="1800" dirty="0">
                <a:latin typeface="Courier" pitchFamily="2" charset="0"/>
              </a:rPr>
              <a:t>)</a:t>
            </a:r>
          </a:p>
          <a:p>
            <a:r>
              <a:rPr lang="en-US" sz="1800" dirty="0">
                <a:latin typeface="Courier" pitchFamily="2" charset="0"/>
              </a:rPr>
              <a:t>90.70294784580499</a:t>
            </a:r>
          </a:p>
        </p:txBody>
      </p:sp>
    </p:spTree>
    <p:extLst>
      <p:ext uri="{BB962C8B-B14F-4D97-AF65-F5344CB8AC3E}">
        <p14:creationId xmlns:p14="http://schemas.microsoft.com/office/powerpoint/2010/main" val="2535258610"/>
      </p:ext>
    </p:extLst>
  </p:cSld>
  <p:clrMapOvr>
    <a:masterClrMapping/>
  </p:clrMapOvr>
</p:sld>
</file>

<file path=ppt/theme/theme1.xml><?xml version="1.0" encoding="utf-8"?>
<a:theme xmlns:a="http://schemas.openxmlformats.org/drawingml/2006/main" name="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22610</TotalTime>
  <Words>2395</Words>
  <Application>Microsoft Macintosh PowerPoint</Application>
  <PresentationFormat>On-screen Show (4:3)</PresentationFormat>
  <Paragraphs>452</Paragraphs>
  <Slides>36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Arial Hebrew Scholar</vt:lpstr>
      <vt:lpstr>Calibri</vt:lpstr>
      <vt:lpstr>Courier</vt:lpstr>
      <vt:lpstr>Rial</vt:lpstr>
      <vt:lpstr>Times</vt:lpstr>
      <vt:lpstr>Dark-Blue-Vertical-PPT-Template</vt:lpstr>
      <vt:lpstr>1_Dark-Blue-Vertical-PPT-Template</vt:lpstr>
      <vt:lpstr>INF502</vt:lpstr>
      <vt:lpstr>Welcome to Python</vt:lpstr>
      <vt:lpstr>Kicking Off</vt:lpstr>
      <vt:lpstr>Formatting</vt:lpstr>
      <vt:lpstr>Variables</vt:lpstr>
      <vt:lpstr>Arithmetic</vt:lpstr>
      <vt:lpstr>Strings</vt:lpstr>
      <vt:lpstr>Strings</vt:lpstr>
      <vt:lpstr>How to Input??</vt:lpstr>
      <vt:lpstr>4-minute madness</vt:lpstr>
      <vt:lpstr>Conditional</vt:lpstr>
      <vt:lpstr>Comparison Operations</vt:lpstr>
      <vt:lpstr>Less Suffering</vt:lpstr>
      <vt:lpstr>3-minute madness</vt:lpstr>
      <vt:lpstr>Functions</vt:lpstr>
      <vt:lpstr>Functions</vt:lpstr>
      <vt:lpstr>Functions</vt:lpstr>
      <vt:lpstr>10-Minutes and go</vt:lpstr>
      <vt:lpstr>Combining Functions and Conditionals</vt:lpstr>
      <vt:lpstr>Lists</vt:lpstr>
      <vt:lpstr>Lists</vt:lpstr>
      <vt:lpstr>Lists</vt:lpstr>
      <vt:lpstr>Iterations (Loops)</vt:lpstr>
      <vt:lpstr>Iterations (Loops)</vt:lpstr>
      <vt:lpstr>Iterations (Loops)</vt:lpstr>
      <vt:lpstr>Iterations (Loops)</vt:lpstr>
      <vt:lpstr>Iterations (Loops)</vt:lpstr>
      <vt:lpstr>Tutorial time</vt:lpstr>
      <vt:lpstr>Practice time</vt:lpstr>
      <vt:lpstr>Tuples</vt:lpstr>
      <vt:lpstr>10-minute madness</vt:lpstr>
      <vt:lpstr>Dictionaries</vt:lpstr>
      <vt:lpstr>Dictionaries</vt:lpstr>
      <vt:lpstr>Dictionaries</vt:lpstr>
      <vt:lpstr>Training a bit</vt:lpstr>
      <vt:lpstr>If we still have time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leader orientation!</dc:title>
  <dc:creator>Cassandra Anderson</dc:creator>
  <cp:lastModifiedBy>Igor F Steinmacher</cp:lastModifiedBy>
  <cp:revision>381</cp:revision>
  <cp:lastPrinted>2019-09-05T07:36:48Z</cp:lastPrinted>
  <dcterms:created xsi:type="dcterms:W3CDTF">2014-02-19T16:49:03Z</dcterms:created>
  <dcterms:modified xsi:type="dcterms:W3CDTF">2019-09-16T00:54:01Z</dcterms:modified>
</cp:coreProperties>
</file>