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9" r:id="rId2"/>
    <p:sldId id="276" r:id="rId3"/>
    <p:sldId id="282" r:id="rId4"/>
    <p:sldId id="298" r:id="rId5"/>
    <p:sldId id="291" r:id="rId6"/>
    <p:sldId id="299" r:id="rId7"/>
    <p:sldId id="284" r:id="rId8"/>
    <p:sldId id="297" r:id="rId9"/>
    <p:sldId id="292" r:id="rId10"/>
    <p:sldId id="296" r:id="rId11"/>
    <p:sldId id="293" r:id="rId12"/>
    <p:sldId id="294" r:id="rId13"/>
    <p:sldId id="295" r:id="rId14"/>
  </p:sldIdLst>
  <p:sldSz cx="12192000" cy="6858000"/>
  <p:notesSz cx="6858000" cy="9144000"/>
  <p:embeddedFontLst>
    <p:embeddedFont>
      <p:font typeface="等线" panose="02010600030101010101" pitchFamily="2" charset="-122"/>
      <p:regular r:id="rId16"/>
      <p:bold r:id="rId17"/>
    </p:embeddedFont>
    <p:embeddedFont>
      <p:font typeface="等线 Light" panose="02010600030101010101" pitchFamily="2" charset="-122"/>
      <p:regular r:id="rId18"/>
    </p:embeddedFont>
    <p:embeddedFont>
      <p:font typeface="方正清刻本悦宋简体" panose="02000000000000000000" pitchFamily="2" charset="-122"/>
      <p:regular r:id="rId19"/>
    </p:embeddedFont>
    <p:embeddedFont>
      <p:font typeface="方正小标宋简体" panose="02000000000000000000" pitchFamily="2" charset="-122"/>
      <p:regular r:id="rId20"/>
    </p:embeddedFont>
    <p:embeddedFont>
      <p:font typeface="仿宋" panose="02010609060101010101" pitchFamily="49" charset="-122"/>
      <p:regular r:id="rId21"/>
    </p:embeddedFont>
    <p:embeddedFont>
      <p:font typeface="汉仪润圆-65简" panose="00020600040101010101" pitchFamily="18" charset="-122"/>
      <p:regular r:id="rId22"/>
    </p:embeddedFont>
    <p:embeddedFont>
      <p:font typeface="华文宋体" panose="02010600040101010101" pitchFamily="2" charset="-122"/>
      <p:regular r:id="rId23"/>
    </p:embeddedFont>
    <p:embeddedFont>
      <p:font typeface="楷体" panose="02010609060101010101" pitchFamily="49" charset="-122"/>
      <p:regular r:id="rId24"/>
    </p:embeddedFont>
    <p:embeddedFont>
      <p:font typeface="柳公权楷书" panose="02010600010101010101" pitchFamily="2" charset="-122"/>
      <p:regular r:id="rId25"/>
    </p:embeddedFont>
    <p:embeddedFont>
      <p:font typeface="微软雅黑" panose="020B0503020204020204" pitchFamily="34" charset="-122"/>
      <p:regular r:id="rId26"/>
      <p:bold r:id="rId27"/>
    </p:embeddedFont>
    <p:embeddedFont>
      <p:font typeface="Cambria Math" panose="02040503050406030204" pitchFamily="18" charset="0"/>
      <p:regular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展 未央" initials="展" lastIdx="1" clrIdx="0">
    <p:extLst>
      <p:ext uri="{19B8F6BF-5375-455C-9EA6-DF929625EA0E}">
        <p15:presenceInfo xmlns:p15="http://schemas.microsoft.com/office/powerpoint/2012/main" userId="e6b0a92515a3b0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8FAC"/>
    <a:srgbClr val="F3F3F3"/>
    <a:srgbClr val="ED7D31"/>
    <a:srgbClr val="89F3FE"/>
    <a:srgbClr val="7ECEF4"/>
    <a:srgbClr val="000000"/>
    <a:srgbClr val="F17723"/>
    <a:srgbClr val="FF99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5" autoAdjust="0"/>
    <p:restoredTop sz="95029" autoAdjust="0"/>
  </p:normalViewPr>
  <p:slideViewPr>
    <p:cSldViewPr snapToGrid="0">
      <p:cViewPr varScale="1">
        <p:scale>
          <a:sx n="89" d="100"/>
          <a:sy n="89" d="100"/>
        </p:scale>
        <p:origin x="79" y="1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4BD5C-A529-48D4-AE8F-BF3361AE1A2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1CA1E-5CB9-473F-9F69-C52F533E7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9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FB3BA-B18E-DEC1-3E6C-4920AFE4E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C1B8B-823F-2425-71B0-85CE082B4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92AB0-C7C0-8587-6FD3-30D04F0E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1379A-C11E-0B4A-0FD1-486A98C0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5E933-0268-110F-AFA0-D62C4541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3DEE9-4017-21BA-AF15-E1AEED1E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19C68-5C6F-5E0E-439E-A548984F0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4FDBA-A8BF-4615-40D4-071E5FEE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6B259-A67F-AB9C-CD3F-33AF2A63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03F1D-84A7-1844-CEE0-F6CC6F06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3D60B5-3F32-AD71-9045-D0FA02F9D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E80A2B-ADBF-6FEE-635B-FDD1641C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66CB7-98BA-C868-FF9A-D23A5AAD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1180C-F54D-80AC-DD6D-692325DB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601E0-44E1-C0D8-BA09-EF88AD66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8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B214-8B47-223A-1CF5-72D03FE8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EE03A-37AD-9C95-639F-068C82BF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C7AA2-FA3D-9C92-5A13-30D5AC60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F208E-5CAA-29FC-D025-A7E107CC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FD161-7AEB-89B5-A6EF-6D698227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B7A64-974B-7FF5-1FBA-71C0CB8D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DE448-7135-CF17-2AAA-15114DF6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15D61-9D72-7FE4-F1B2-8183BF9F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2A689-74BB-D820-494E-8FCE39D9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4DC3E-2FE6-BFC6-DBFF-0D17F5F0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4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6FB7F-2D1B-E43D-ECB5-5AD8585F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AA1C3-9833-A836-7282-D8BD6C8C8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B3DB0-6400-DEC7-2B30-FB7986C75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1E174-6AD7-6427-5CE9-A9BAF460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AA43E-AD34-75D5-8FF8-4F7B9DD0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E0980-F99C-DDD3-A77F-E7C5414E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8CBFC-3DA5-69CF-5529-7A41DF27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7A754-AD40-3C36-0B05-022B19F7E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85000-B40C-E9B8-9031-BB1EAB5B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DF7258-004C-372D-2F1C-7A3F5C84D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973573-1120-A2A0-F0DB-1AD265A7D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393FD2-AC0E-DF4D-699D-4499A4F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3F570D-1DE8-EC07-1540-CAACD23A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9C2CD7-C46B-4BFF-EE78-C6AAEA86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E18C9-230E-153A-E88A-6E56F2E0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C6ABD0-A360-2FD9-9E5B-F2C33928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774B37-0D4E-65D2-D16F-6FD6B327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0F1C27-1813-0031-0F9F-DFA7FC5D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61B1D-2614-718F-CF47-7A8B5EA3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25DC33-02B2-B215-0AA3-BE312780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168D3F-DB98-98CA-52C1-149A8C84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93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A3FFA-AFDF-C8A5-BA7E-CD7ABADE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0BBE7-CA90-E151-2431-F10274224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A07E09-77AB-1537-6B25-F534ED42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81297-8DC3-E11E-0231-CDE195F2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A35E25-E4B2-75BE-3B7B-72E55291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19468-1629-7EF2-8699-25A1DE29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4DFE7-99DE-FD3E-5453-36D6FAB4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9B887-3B1B-DE6A-FC03-3D8C63CEF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A1ACB3-8653-6CEA-1A12-7B0C7DA4D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C50B8-A69D-A009-5ED2-9D40FEEB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8222B-B5FA-855C-2588-3B06FA59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D61D6-F19B-BE5D-B08F-2EF5BC6B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3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3EE246-BB85-D84E-CBC7-F7FB3401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4AD51-E7A9-2FA7-385A-0AC41A752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5AC51-1528-2E37-6F36-4072883B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87E83-F91B-12DB-FCC0-2130541D0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0DCE4-16B2-A875-3AE9-DFD71CC3C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83.svg"/><Relationship Id="rId7" Type="http://schemas.openxmlformats.org/officeDocument/2006/relationships/image" Target="../media/image88.png"/><Relationship Id="rId12" Type="http://schemas.openxmlformats.org/officeDocument/2006/relationships/image" Target="../media/image8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7" Type="http://schemas.openxmlformats.org/officeDocument/2006/relationships/image" Target="../media/image9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9" Type="http://schemas.openxmlformats.org/officeDocument/2006/relationships/image" Target="../media/image8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810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17.sv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1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tags" Target="../tags/tag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49.sv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9" Type="http://schemas.openxmlformats.org/officeDocument/2006/relationships/image" Target="../media/image44.svg"/><Relationship Id="rId1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12" Type="http://schemas.openxmlformats.org/officeDocument/2006/relationships/image" Target="../media/image6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10" Type="http://schemas.openxmlformats.org/officeDocument/2006/relationships/image" Target="../media/image66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7" Type="http://schemas.openxmlformats.org/officeDocument/2006/relationships/image" Target="../media/image62.svg"/><Relationship Id="rId12" Type="http://schemas.openxmlformats.org/officeDocument/2006/relationships/image" Target="../media/image7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61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9198C80F-89CD-BB62-A046-E187E190F0DA}"/>
              </a:ext>
            </a:extLst>
          </p:cNvPr>
          <p:cNvSpPr txBox="1"/>
          <p:nvPr/>
        </p:nvSpPr>
        <p:spPr>
          <a:xfrm>
            <a:off x="5816095" y="3031664"/>
            <a:ext cx="4939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第二章 解析函数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B70860-7B7F-79E8-BFCC-9CAB1906F829}"/>
              </a:ext>
            </a:extLst>
          </p:cNvPr>
          <p:cNvSpPr txBox="1"/>
          <p:nvPr/>
        </p:nvSpPr>
        <p:spPr>
          <a:xfrm>
            <a:off x="5699592" y="4209426"/>
            <a:ext cx="5172933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解析函数    初等函数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B045768-D895-3AB6-17F1-0E730D6A50EA}"/>
              </a:ext>
            </a:extLst>
          </p:cNvPr>
          <p:cNvCxnSpPr>
            <a:cxnSpLocks/>
          </p:cNvCxnSpPr>
          <p:nvPr/>
        </p:nvCxnSpPr>
        <p:spPr>
          <a:xfrm>
            <a:off x="5020550" y="4005265"/>
            <a:ext cx="65310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FC1EA91-F8F7-91D8-20AB-953E21B71335}"/>
              </a:ext>
            </a:extLst>
          </p:cNvPr>
          <p:cNvSpPr txBox="1"/>
          <p:nvPr/>
        </p:nvSpPr>
        <p:spPr>
          <a:xfrm>
            <a:off x="6166912" y="2236230"/>
            <a:ext cx="423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《</a:t>
            </a: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复变函数与积分变换</a:t>
            </a:r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A8A54D-7560-5961-878F-98B6478071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7" r="11796"/>
          <a:stretch/>
        </p:blipFill>
        <p:spPr>
          <a:xfrm>
            <a:off x="640432" y="784543"/>
            <a:ext cx="3643765" cy="504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145ED6-950B-3984-392F-B50A3E3A7B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0" r="14009"/>
          <a:stretch/>
        </p:blipFill>
        <p:spPr>
          <a:xfrm>
            <a:off x="952894" y="1033457"/>
            <a:ext cx="3566858" cy="50399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7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初等函数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0ED8ACC-FF7E-B671-2795-77319436D72C}"/>
              </a:ext>
            </a:extLst>
          </p:cNvPr>
          <p:cNvGrpSpPr/>
          <p:nvPr/>
        </p:nvGrpSpPr>
        <p:grpSpPr>
          <a:xfrm>
            <a:off x="478701" y="1414848"/>
            <a:ext cx="11234597" cy="1870870"/>
            <a:chOff x="449943" y="1784963"/>
            <a:chExt cx="11234597" cy="187087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B9C7BAF-5A85-8DA5-8884-60E0A67DD5F2}"/>
                </a:ext>
              </a:extLst>
            </p:cNvPr>
            <p:cNvSpPr/>
            <p:nvPr/>
          </p:nvSpPr>
          <p:spPr>
            <a:xfrm>
              <a:off x="449943" y="1784963"/>
              <a:ext cx="11234597" cy="1870870"/>
            </a:xfrm>
            <a:prstGeom prst="roundRect">
              <a:avLst>
                <a:gd name="adj" fmla="val 1306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6F946F0-1912-9BA1-68F4-E01627E428E4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324117"/>
              <a:ext cx="10953845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61722E-099B-5565-3454-D00B5A2B1E44}"/>
                  </a:ext>
                </a:extLst>
              </p:cNvPr>
              <p:cNvSpPr txBox="1"/>
              <p:nvPr/>
            </p:nvSpPr>
            <p:spPr>
              <a:xfrm>
                <a:off x="576363" y="1457284"/>
                <a:ext cx="8382225" cy="427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1+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61722E-099B-5565-3454-D00B5A2B1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457284"/>
                <a:ext cx="8382225" cy="427168"/>
              </a:xfrm>
              <a:prstGeom prst="rect">
                <a:avLst/>
              </a:prstGeom>
              <a:blipFill>
                <a:blip r:embed="rId3"/>
                <a:stretch>
                  <a:fillRect l="-436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C38D516-CF7F-675C-0673-2CE70752F529}"/>
                  </a:ext>
                </a:extLst>
              </p:cNvPr>
              <p:cNvSpPr txBox="1"/>
              <p:nvPr/>
            </p:nvSpPr>
            <p:spPr>
              <a:xfrm>
                <a:off x="576363" y="2022487"/>
                <a:ext cx="10828199" cy="1119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由题意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1+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Ln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(1+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0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i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Arg</m:t>
                            </m:r>
                          </m:fName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(1+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)]</m:t>
                            </m:r>
                          </m:e>
                        </m:func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ln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e>
                            </m:rad>
                          </m:e>
                        </m:func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+2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  <m:r>
                          <a:rPr lang="zh-CN" altLang="en-US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𝜋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)]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+2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𝑘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𝜋</m:t>
                            </m:r>
                          </m:e>
                        </m:d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ln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e>
                            </m:rad>
                          </m:e>
                        </m:func>
                      </m:sup>
                    </m:sSup>
                  </m:oMath>
                </a14:m>
                <a:endParaRPr lang="en-US" altLang="zh-CN" i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zh-CN" altLang="en-US" sz="2000" b="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000" b="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+2</m:t>
                        </m:r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  <m:r>
                          <a:rPr lang="zh-CN" altLang="en-US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𝜋</m:t>
                        </m:r>
                      </m:sup>
                    </m:sSup>
                    <m:r>
                      <a:rPr lang="en-US" altLang="zh-CN" sz="2000" b="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a:rPr lang="en-US" altLang="zh-CN" sz="2000" b="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𝑙𝑛</m:t>
                            </m:r>
                          </m:fName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b="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e>
                            </m:rad>
                          </m:e>
                        </m:func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zh-CN" altLang="en-US" sz="2000" b="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000" b="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+2</m:t>
                        </m:r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  <m:r>
                          <a:rPr lang="zh-CN" altLang="en-US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𝜋</m:t>
                        </m:r>
                      </m:sup>
                    </m:sSup>
                    <m:r>
                      <a:rPr lang="en-US" altLang="zh-CN" sz="2000" b="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dirty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ln</m:t>
                                </m:r>
                              </m:fNam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b="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000" b="0" i="1" dirty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𝑙𝑛</m:t>
                                </m:r>
                              </m:fNam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00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b="0" i="1" dirty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C38D516-CF7F-675C-0673-2CE70752F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2022487"/>
                <a:ext cx="10828199" cy="1119217"/>
              </a:xfrm>
              <a:prstGeom prst="rect">
                <a:avLst/>
              </a:prstGeom>
              <a:blipFill>
                <a:blip r:embed="rId6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4AE527-E190-448A-2C67-BCDE8A3DAF0F}"/>
              </a:ext>
            </a:extLst>
          </p:cNvPr>
          <p:cNvGrpSpPr/>
          <p:nvPr/>
        </p:nvGrpSpPr>
        <p:grpSpPr>
          <a:xfrm>
            <a:off x="478701" y="3572283"/>
            <a:ext cx="11234597" cy="2360847"/>
            <a:chOff x="449943" y="1784962"/>
            <a:chExt cx="11234597" cy="2360847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523AEB23-48BD-4C09-5123-54CC072B6183}"/>
                </a:ext>
              </a:extLst>
            </p:cNvPr>
            <p:cNvSpPr/>
            <p:nvPr/>
          </p:nvSpPr>
          <p:spPr>
            <a:xfrm>
              <a:off x="449943" y="1784962"/>
              <a:ext cx="11234597" cy="2360847"/>
            </a:xfrm>
            <a:prstGeom prst="roundRect">
              <a:avLst>
                <a:gd name="adj" fmla="val 1306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31192E3-FC6E-EFA8-B88C-34A878B6DE0D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317137"/>
              <a:ext cx="10953845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7F29541-54D2-AF47-2502-579C86BA8EB8}"/>
                  </a:ext>
                </a:extLst>
              </p:cNvPr>
              <p:cNvSpPr txBox="1"/>
              <p:nvPr/>
            </p:nvSpPr>
            <p:spPr>
              <a:xfrm>
                <a:off x="576363" y="3617077"/>
                <a:ext cx="8382225" cy="418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4.2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：求方程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3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+8=0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的所有复根。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7F29541-54D2-AF47-2502-579C86BA8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3617077"/>
                <a:ext cx="8382225" cy="418897"/>
              </a:xfrm>
              <a:prstGeom prst="rect">
                <a:avLst/>
              </a:prstGeom>
              <a:blipFill>
                <a:blip r:embed="rId7"/>
                <a:stretch>
                  <a:fillRect l="-43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9A88965-4712-70C9-2659-73EBED719BA3}"/>
                  </a:ext>
                </a:extLst>
              </p:cNvPr>
              <p:cNvSpPr txBox="1"/>
              <p:nvPr/>
            </p:nvSpPr>
            <p:spPr>
              <a:xfrm>
                <a:off x="605121" y="4207065"/>
                <a:ext cx="10828199" cy="1623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由题意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−8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−1=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−8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8</m:t>
                        </m:r>
                      </m:e>
                    </m:ra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𝜋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𝜋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时，</a:t>
                </a:r>
                <a:r>
                  <a:rPr lang="en-US" altLang="zh-CN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−1=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=3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时，</a:t>
                </a:r>
                <a:r>
                  <a:rPr lang="en-US" altLang="zh-CN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−1=</m:t>
                    </m:r>
                    <m:r>
                      <a:rPr lang="en-US" altLang="zh-CN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故方程的所有复根为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=2−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9A88965-4712-70C9-2659-73EBED719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21" y="4207065"/>
                <a:ext cx="10828199" cy="1623458"/>
              </a:xfrm>
              <a:prstGeom prst="rect">
                <a:avLst/>
              </a:prstGeom>
              <a:blipFill>
                <a:blip r:embed="rId8"/>
                <a:stretch>
                  <a:fillRect l="-450" b="-3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C49AC73-77E1-1101-8151-88064707B602}"/>
              </a:ext>
            </a:extLst>
          </p:cNvPr>
          <p:cNvSpPr txBox="1"/>
          <p:nvPr/>
        </p:nvSpPr>
        <p:spPr>
          <a:xfrm>
            <a:off x="2835254" y="775741"/>
            <a:ext cx="1431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乘幂 幂函数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202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2B137DE3-5F94-A521-BC0F-B1A0D529EDC1}"/>
              </a:ext>
            </a:extLst>
          </p:cNvPr>
          <p:cNvGrpSpPr/>
          <p:nvPr/>
        </p:nvGrpSpPr>
        <p:grpSpPr>
          <a:xfrm>
            <a:off x="883920" y="3980918"/>
            <a:ext cx="10424158" cy="1608600"/>
            <a:chOff x="883920" y="3980918"/>
            <a:chExt cx="10424158" cy="1608600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A371BA6-0C00-FE64-D544-D301D95710C7}"/>
                </a:ext>
              </a:extLst>
            </p:cNvPr>
            <p:cNvSpPr/>
            <p:nvPr/>
          </p:nvSpPr>
          <p:spPr>
            <a:xfrm>
              <a:off x="994410" y="3980918"/>
              <a:ext cx="2019300" cy="160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3C97707E-F32A-E44A-82AD-99B0471BD2F7}"/>
                </a:ext>
              </a:extLst>
            </p:cNvPr>
            <p:cNvGrpSpPr/>
            <p:nvPr/>
          </p:nvGrpSpPr>
          <p:grpSpPr>
            <a:xfrm>
              <a:off x="883920" y="3980918"/>
              <a:ext cx="10424158" cy="1608600"/>
              <a:chOff x="883920" y="3980918"/>
              <a:chExt cx="10424158" cy="160860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E5E1419-3C34-2A8F-3310-A2383A13A17B}"/>
                  </a:ext>
                </a:extLst>
              </p:cNvPr>
              <p:cNvSpPr/>
              <p:nvPr/>
            </p:nvSpPr>
            <p:spPr>
              <a:xfrm>
                <a:off x="9178290" y="3980918"/>
                <a:ext cx="2019300" cy="160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D05392EB-6D2E-1F6F-2F45-0E3262746F81}"/>
                  </a:ext>
                </a:extLst>
              </p:cNvPr>
              <p:cNvGrpSpPr/>
              <p:nvPr/>
            </p:nvGrpSpPr>
            <p:grpSpPr>
              <a:xfrm>
                <a:off x="883920" y="4102981"/>
                <a:ext cx="10424158" cy="1372350"/>
                <a:chOff x="883920" y="4102981"/>
                <a:chExt cx="10424158" cy="137235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9C7B18D0-E228-DAAA-1F6B-B3909A503B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3920" y="4102981"/>
                      <a:ext cx="2240280" cy="6072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func>
                              </m:den>
                            </m:f>
                          </m:oMath>
                        </m:oMathPara>
                      </a14:m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9C7B18D0-E228-DAAA-1F6B-B3909A503B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3920" y="4102981"/>
                      <a:ext cx="2240280" cy="60721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DD29AACB-FC82-8469-40E6-D26D58E2BA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3920" y="4862599"/>
                      <a:ext cx="2240280" cy="6072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func>
                              </m:den>
                            </m:f>
                          </m:oMath>
                        </m:oMathPara>
                      </a14:m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DD29AACB-FC82-8469-40E6-D26D58E2BA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3920" y="4862599"/>
                      <a:ext cx="2240280" cy="60721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37BEF448-8EA7-76FA-619F-217AD4B71D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7798" y="4123243"/>
                      <a:ext cx="2240280" cy="5666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func>
                              </m:den>
                            </m:f>
                          </m:oMath>
                        </m:oMathPara>
                      </a14:m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37BEF448-8EA7-76FA-619F-217AD4B71D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67798" y="4123243"/>
                      <a:ext cx="2240280" cy="56669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0D543856-BA25-8CD5-0457-E7134029C5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67798" y="4862599"/>
                      <a:ext cx="2240280" cy="6127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sc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func>
                              </m:den>
                            </m:f>
                          </m:oMath>
                        </m:oMathPara>
                      </a14:m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0D543856-BA25-8CD5-0457-E7134029C5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67798" y="4862599"/>
                      <a:ext cx="2240280" cy="6127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初等函数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EA2AA-3607-76BF-CED9-450E9DC65B0B}"/>
              </a:ext>
            </a:extLst>
          </p:cNvPr>
          <p:cNvSpPr txBox="1"/>
          <p:nvPr/>
        </p:nvSpPr>
        <p:spPr>
          <a:xfrm>
            <a:off x="507460" y="1298962"/>
            <a:ext cx="11108176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实变函数中常见的初等函数 都可以推广到复变函数中来，它们的有些性质仍然保持如初，有的性质则发生了较大的改变。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2835254" y="775741"/>
            <a:ext cx="1301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三角函数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CF7ECF0-7962-B7F3-DCAA-29F9DF416E3E}"/>
              </a:ext>
            </a:extLst>
          </p:cNvPr>
          <p:cNvGrpSpPr/>
          <p:nvPr/>
        </p:nvGrpSpPr>
        <p:grpSpPr>
          <a:xfrm>
            <a:off x="2205318" y="1882947"/>
            <a:ext cx="7781363" cy="769815"/>
            <a:chOff x="2205318" y="1882947"/>
            <a:chExt cx="7781363" cy="769815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687BB59-DFFD-242E-1972-A4360EB3D06D}"/>
                </a:ext>
              </a:extLst>
            </p:cNvPr>
            <p:cNvGrpSpPr/>
            <p:nvPr/>
          </p:nvGrpSpPr>
          <p:grpSpPr>
            <a:xfrm>
              <a:off x="2205318" y="1882947"/>
              <a:ext cx="7781363" cy="769815"/>
              <a:chOff x="2205318" y="1882947"/>
              <a:chExt cx="7781363" cy="769815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7BAA2C34-463F-4438-0521-319EBE942EFF}"/>
                  </a:ext>
                </a:extLst>
              </p:cNvPr>
              <p:cNvGrpSpPr/>
              <p:nvPr/>
            </p:nvGrpSpPr>
            <p:grpSpPr>
              <a:xfrm>
                <a:off x="2205318" y="1882947"/>
                <a:ext cx="7781363" cy="769815"/>
                <a:chOff x="2205318" y="1882947"/>
                <a:chExt cx="7781363" cy="769815"/>
              </a:xfrm>
            </p:grpSpPr>
            <p:sp>
              <p:nvSpPr>
                <p:cNvPr id="3" name="矩形: 圆角 2">
                  <a:extLst>
                    <a:ext uri="{FF2B5EF4-FFF2-40B4-BE49-F238E27FC236}">
                      <a16:creationId xmlns:a16="http://schemas.microsoft.com/office/drawing/2014/main" id="{0031516D-40E9-B42A-490E-9039CCE52F59}"/>
                    </a:ext>
                  </a:extLst>
                </p:cNvPr>
                <p:cNvSpPr/>
                <p:nvPr/>
              </p:nvSpPr>
              <p:spPr>
                <a:xfrm flipH="1">
                  <a:off x="2205318" y="1882947"/>
                  <a:ext cx="3057656" cy="769815"/>
                </a:xfrm>
                <a:prstGeom prst="roundRect">
                  <a:avLst/>
                </a:prstGeom>
                <a:noFill/>
                <a:ln w="28575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87B8C546-5D49-08B3-697C-62FF987F7623}"/>
                    </a:ext>
                  </a:extLst>
                </p:cNvPr>
                <p:cNvSpPr/>
                <p:nvPr/>
              </p:nvSpPr>
              <p:spPr>
                <a:xfrm>
                  <a:off x="6929025" y="1882947"/>
                  <a:ext cx="3057656" cy="769815"/>
                </a:xfrm>
                <a:prstGeom prst="roundRect">
                  <a:avLst/>
                </a:prstGeom>
                <a:noFill/>
                <a:ln w="28575"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5C72561F-4A79-0D81-2FA5-109D9117A743}"/>
                    </a:ext>
                  </a:extLst>
                </p:cNvPr>
                <p:cNvSpPr/>
                <p:nvPr/>
              </p:nvSpPr>
              <p:spPr>
                <a:xfrm>
                  <a:off x="5107471" y="2060972"/>
                  <a:ext cx="1977057" cy="392060"/>
                </a:xfrm>
                <a:prstGeom prst="roundRect">
                  <a:avLst/>
                </a:prstGeom>
                <a:solidFill>
                  <a:srgbClr val="00B050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三角函数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7CDC8AE5-F8CD-9E69-E7DC-32E745E69DF4}"/>
                      </a:ext>
                    </a:extLst>
                  </p:cNvPr>
                  <p:cNvSpPr txBox="1"/>
                  <p:nvPr/>
                </p:nvSpPr>
                <p:spPr>
                  <a:xfrm>
                    <a:off x="2392683" y="1980037"/>
                    <a:ext cx="2527423" cy="5655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func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𝑖𝑧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𝑖𝑧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7CDC8AE5-F8CD-9E69-E7DC-32E745E69D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2683" y="1980037"/>
                    <a:ext cx="2527423" cy="5655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FF736F6-418F-EF5E-69FE-4588E878B02A}"/>
                    </a:ext>
                  </a:extLst>
                </p:cNvPr>
                <p:cNvSpPr txBox="1"/>
                <p:nvPr/>
              </p:nvSpPr>
              <p:spPr>
                <a:xfrm>
                  <a:off x="7271893" y="1981439"/>
                  <a:ext cx="2557880" cy="5655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𝑖𝑧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𝑖𝑧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FF736F6-418F-EF5E-69FE-4588E878B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893" y="1981439"/>
                  <a:ext cx="2557880" cy="5655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E7C37F0-6A63-EFFB-7E73-38BF1A652990}"/>
              </a:ext>
            </a:extLst>
          </p:cNvPr>
          <p:cNvGrpSpPr/>
          <p:nvPr/>
        </p:nvGrpSpPr>
        <p:grpSpPr>
          <a:xfrm>
            <a:off x="4957322" y="2596221"/>
            <a:ext cx="2277354" cy="673226"/>
            <a:chOff x="4957322" y="2596221"/>
            <a:chExt cx="2277354" cy="6732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9E30591-F023-142E-FDAC-5F2A5AD93857}"/>
                    </a:ext>
                  </a:extLst>
                </p:cNvPr>
                <p:cNvSpPr txBox="1"/>
                <p:nvPr/>
              </p:nvSpPr>
              <p:spPr>
                <a:xfrm>
                  <a:off x="4957322" y="2953783"/>
                  <a:ext cx="2277354" cy="315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𝒊𝒛</m:t>
                            </m:r>
                          </m:sup>
                        </m:sSup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000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func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func>
                          <m:funcPr>
                            <m:ctrlP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000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altLang="zh-CN" sz="2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func>
                      </m:oMath>
                    </m:oMathPara>
                  </a14:m>
                  <a:endParaRPr lang="zh-CN" altLang="en-US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9E30591-F023-142E-FDAC-5F2A5AD93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7322" y="2953783"/>
                  <a:ext cx="2277354" cy="315664"/>
                </a:xfrm>
                <a:prstGeom prst="rect">
                  <a:avLst/>
                </a:prstGeom>
                <a:blipFill>
                  <a:blip r:embed="rId11"/>
                  <a:stretch>
                    <a:fillRect l="-1070" t="-1961" r="-802"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箭头: 燕尾形 15">
              <a:extLst>
                <a:ext uri="{FF2B5EF4-FFF2-40B4-BE49-F238E27FC236}">
                  <a16:creationId xmlns:a16="http://schemas.microsoft.com/office/drawing/2014/main" id="{059F2ACF-0D84-9510-AA88-E4FA0AC0604A}"/>
                </a:ext>
              </a:extLst>
            </p:cNvPr>
            <p:cNvSpPr/>
            <p:nvPr/>
          </p:nvSpPr>
          <p:spPr>
            <a:xfrm rot="16200000">
              <a:off x="5938167" y="2652453"/>
              <a:ext cx="315664" cy="203200"/>
            </a:xfrm>
            <a:prstGeom prst="notched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000B89D-F045-ED16-82DF-7E7CC8B4F78B}"/>
              </a:ext>
            </a:extLst>
          </p:cNvPr>
          <p:cNvGrpSpPr/>
          <p:nvPr/>
        </p:nvGrpSpPr>
        <p:grpSpPr>
          <a:xfrm>
            <a:off x="3600647" y="3437414"/>
            <a:ext cx="4990704" cy="665567"/>
            <a:chOff x="576364" y="4411210"/>
            <a:chExt cx="4990704" cy="66556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7B4961B-5CA9-E5D9-8C00-018D389024E8}"/>
                </a:ext>
              </a:extLst>
            </p:cNvPr>
            <p:cNvGrpSpPr/>
            <p:nvPr/>
          </p:nvGrpSpPr>
          <p:grpSpPr>
            <a:xfrm>
              <a:off x="576364" y="4563755"/>
              <a:ext cx="4990704" cy="360479"/>
              <a:chOff x="988240" y="2917464"/>
              <a:chExt cx="4990704" cy="360479"/>
            </a:xfrm>
          </p:grpSpPr>
          <p:pic>
            <p:nvPicPr>
              <p:cNvPr id="23" name="图形 22" descr="v 形箭头">
                <a:extLst>
                  <a:ext uri="{FF2B5EF4-FFF2-40B4-BE49-F238E27FC236}">
                    <a16:creationId xmlns:a16="http://schemas.microsoft.com/office/drawing/2014/main" id="{DF9F6808-8DFE-F5B1-259E-4B735C8DBC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88240" y="2917464"/>
                <a:ext cx="360479" cy="360479"/>
              </a:xfrm>
              <a:prstGeom prst="rect">
                <a:avLst/>
              </a:prstGeom>
            </p:spPr>
          </p:pic>
          <p:pic>
            <p:nvPicPr>
              <p:cNvPr id="27" name="图形 26" descr="v 形箭头">
                <a:extLst>
                  <a:ext uri="{FF2B5EF4-FFF2-40B4-BE49-F238E27FC236}">
                    <a16:creationId xmlns:a16="http://schemas.microsoft.com/office/drawing/2014/main" id="{676482B4-6866-5F43-A043-C0CA23A16C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>
                <a:off x="5618465" y="2917464"/>
                <a:ext cx="360479" cy="360479"/>
              </a:xfrm>
              <a:prstGeom prst="rect">
                <a:avLst/>
              </a:prstGeom>
            </p:spPr>
          </p:pic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CB9E37-8156-5A2C-8340-935D9EB158AB}"/>
                </a:ext>
              </a:extLst>
            </p:cNvPr>
            <p:cNvSpPr txBox="1"/>
            <p:nvPr/>
          </p:nvSpPr>
          <p:spPr>
            <a:xfrm>
              <a:off x="936843" y="4411210"/>
              <a:ext cx="4269746" cy="6655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导数公式、和差公式、平方关系</a:t>
              </a:r>
              <a:endPara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仍然成立</a:t>
              </a:r>
              <a:endPara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9EDA1C3-8DB5-1F13-9C63-9886DB8A807D}"/>
              </a:ext>
            </a:extLst>
          </p:cNvPr>
          <p:cNvGrpSpPr/>
          <p:nvPr/>
        </p:nvGrpSpPr>
        <p:grpSpPr>
          <a:xfrm>
            <a:off x="3600647" y="4206644"/>
            <a:ext cx="4990704" cy="665567"/>
            <a:chOff x="576364" y="4411210"/>
            <a:chExt cx="4990704" cy="665567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A0CDBB5-E340-7E19-E73E-D95818034BD6}"/>
                </a:ext>
              </a:extLst>
            </p:cNvPr>
            <p:cNvGrpSpPr/>
            <p:nvPr/>
          </p:nvGrpSpPr>
          <p:grpSpPr>
            <a:xfrm>
              <a:off x="576364" y="4563755"/>
              <a:ext cx="4990704" cy="360479"/>
              <a:chOff x="988240" y="2917464"/>
              <a:chExt cx="4990704" cy="360479"/>
            </a:xfrm>
          </p:grpSpPr>
          <p:pic>
            <p:nvPicPr>
              <p:cNvPr id="32" name="图形 31" descr="v 形箭头">
                <a:extLst>
                  <a:ext uri="{FF2B5EF4-FFF2-40B4-BE49-F238E27FC236}">
                    <a16:creationId xmlns:a16="http://schemas.microsoft.com/office/drawing/2014/main" id="{00AFF79B-51C2-02BE-F575-572DD13F1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88240" y="2917464"/>
                <a:ext cx="360479" cy="360479"/>
              </a:xfrm>
              <a:prstGeom prst="rect">
                <a:avLst/>
              </a:prstGeom>
            </p:spPr>
          </p:pic>
          <p:pic>
            <p:nvPicPr>
              <p:cNvPr id="33" name="图形 32" descr="v 形箭头">
                <a:extLst>
                  <a:ext uri="{FF2B5EF4-FFF2-40B4-BE49-F238E27FC236}">
                    <a16:creationId xmlns:a16="http://schemas.microsoft.com/office/drawing/2014/main" id="{E6F39A70-FE88-0824-FB6D-53230FC4C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>
                <a:off x="5618465" y="2917464"/>
                <a:ext cx="360479" cy="36047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E273F35-E826-2D0A-65B9-50A5F59CFE32}"/>
                    </a:ext>
                  </a:extLst>
                </p:cNvPr>
                <p:cNvSpPr txBox="1"/>
                <p:nvPr/>
              </p:nvSpPr>
              <p:spPr>
                <a:xfrm>
                  <a:off x="936843" y="4411210"/>
                  <a:ext cx="4269746" cy="66556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</a:pPr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（沿实轴方向）周期性，周期为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2</m:t>
                      </m:r>
                      <m:r>
                        <a:rPr lang="zh-CN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𝜋</m:t>
                      </m:r>
                    </m:oMath>
                  </a14:m>
                  <a:endParaRPr lang="en-US" altLang="zh-CN" sz="16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ctr">
                    <a:lnSpc>
                      <a:spcPct val="125000"/>
                    </a:lnSpc>
                  </a:pP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仍然成立</a:t>
                  </a:r>
                  <a:endParaRPr lang="zh-CN" altLang="en-US" sz="16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E273F35-E826-2D0A-65B9-50A5F59CF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43" y="4411210"/>
                  <a:ext cx="4269746" cy="665567"/>
                </a:xfrm>
                <a:prstGeom prst="rect">
                  <a:avLst/>
                </a:prstGeom>
                <a:blipFill>
                  <a:blip r:embed="rId14"/>
                  <a:stretch>
                    <a:fillRect b="-119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08E0D10-ED3E-B014-28C9-E3585A212956}"/>
              </a:ext>
            </a:extLst>
          </p:cNvPr>
          <p:cNvGrpSpPr/>
          <p:nvPr/>
        </p:nvGrpSpPr>
        <p:grpSpPr>
          <a:xfrm>
            <a:off x="3600647" y="5088396"/>
            <a:ext cx="4990704" cy="400502"/>
            <a:chOff x="576364" y="4523732"/>
            <a:chExt cx="4990704" cy="40050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8A224A82-12D6-7C0D-53E9-C6879D7A49D8}"/>
                </a:ext>
              </a:extLst>
            </p:cNvPr>
            <p:cNvGrpSpPr/>
            <p:nvPr/>
          </p:nvGrpSpPr>
          <p:grpSpPr>
            <a:xfrm>
              <a:off x="576364" y="4563755"/>
              <a:ext cx="4990704" cy="360479"/>
              <a:chOff x="988240" y="2917464"/>
              <a:chExt cx="4990704" cy="360479"/>
            </a:xfrm>
          </p:grpSpPr>
          <p:pic>
            <p:nvPicPr>
              <p:cNvPr id="37" name="图形 36" descr="v 形箭头">
                <a:extLst>
                  <a:ext uri="{FF2B5EF4-FFF2-40B4-BE49-F238E27FC236}">
                    <a16:creationId xmlns:a16="http://schemas.microsoft.com/office/drawing/2014/main" id="{9EFF15B8-261E-36B6-43B0-41A50D99FD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88240" y="2917464"/>
                <a:ext cx="360479" cy="360479"/>
              </a:xfrm>
              <a:prstGeom prst="rect">
                <a:avLst/>
              </a:prstGeom>
            </p:spPr>
          </p:pic>
          <p:pic>
            <p:nvPicPr>
              <p:cNvPr id="38" name="图形 37" descr="v 形箭头">
                <a:extLst>
                  <a:ext uri="{FF2B5EF4-FFF2-40B4-BE49-F238E27FC236}">
                    <a16:creationId xmlns:a16="http://schemas.microsoft.com/office/drawing/2014/main" id="{6D45F47A-9107-442E-EF8D-56A50C49C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flipH="1">
                <a:off x="5618465" y="2917464"/>
                <a:ext cx="360479" cy="36047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2ABE70E6-1F41-C67C-7023-7BE540B9E600}"/>
                    </a:ext>
                  </a:extLst>
                </p:cNvPr>
                <p:cNvSpPr txBox="1"/>
                <p:nvPr/>
              </p:nvSpPr>
              <p:spPr>
                <a:xfrm>
                  <a:off x="936843" y="4523732"/>
                  <a:ext cx="4269746" cy="3668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</a:pP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e>
                          </m:func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≤1,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e>
                          </m:func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≤1</m:t>
                      </m:r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不再恒成立</a:t>
                  </a: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2ABE70E6-1F41-C67C-7023-7BE540B9E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43" y="4523732"/>
                  <a:ext cx="4269746" cy="366832"/>
                </a:xfrm>
                <a:prstGeom prst="rect">
                  <a:avLst/>
                </a:prstGeom>
                <a:blipFill>
                  <a:blip r:embed="rId1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93151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初等函数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EA2AA-3607-76BF-CED9-450E9DC65B0B}"/>
              </a:ext>
            </a:extLst>
          </p:cNvPr>
          <p:cNvSpPr txBox="1"/>
          <p:nvPr/>
        </p:nvSpPr>
        <p:spPr>
          <a:xfrm>
            <a:off x="507460" y="1298962"/>
            <a:ext cx="11108176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实变函数中常见的初等函数 都可以推广到复变函数中来，它们的有些性质仍然保持如初，有的性质则发生了较大的改变。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2835254" y="775741"/>
            <a:ext cx="1301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双曲函数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F3CCA6-E75E-08F5-488A-C37B5310223B}"/>
              </a:ext>
            </a:extLst>
          </p:cNvPr>
          <p:cNvGrpSpPr/>
          <p:nvPr/>
        </p:nvGrpSpPr>
        <p:grpSpPr>
          <a:xfrm>
            <a:off x="2205318" y="1882947"/>
            <a:ext cx="7781363" cy="769815"/>
            <a:chOff x="2205318" y="1882947"/>
            <a:chExt cx="7781363" cy="769815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687BB59-DFFD-242E-1972-A4360EB3D06D}"/>
                </a:ext>
              </a:extLst>
            </p:cNvPr>
            <p:cNvGrpSpPr/>
            <p:nvPr/>
          </p:nvGrpSpPr>
          <p:grpSpPr>
            <a:xfrm>
              <a:off x="2205318" y="1882947"/>
              <a:ext cx="7781363" cy="769815"/>
              <a:chOff x="2205318" y="1882947"/>
              <a:chExt cx="7781363" cy="769815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7BAA2C34-463F-4438-0521-319EBE942EFF}"/>
                  </a:ext>
                </a:extLst>
              </p:cNvPr>
              <p:cNvGrpSpPr/>
              <p:nvPr/>
            </p:nvGrpSpPr>
            <p:grpSpPr>
              <a:xfrm>
                <a:off x="2205318" y="1882947"/>
                <a:ext cx="7781363" cy="769815"/>
                <a:chOff x="2205318" y="1882947"/>
                <a:chExt cx="7781363" cy="769815"/>
              </a:xfrm>
            </p:grpSpPr>
            <p:sp>
              <p:nvSpPr>
                <p:cNvPr id="3" name="矩形: 圆角 2">
                  <a:extLst>
                    <a:ext uri="{FF2B5EF4-FFF2-40B4-BE49-F238E27FC236}">
                      <a16:creationId xmlns:a16="http://schemas.microsoft.com/office/drawing/2014/main" id="{0031516D-40E9-B42A-490E-9039CCE52F59}"/>
                    </a:ext>
                  </a:extLst>
                </p:cNvPr>
                <p:cNvSpPr/>
                <p:nvPr/>
              </p:nvSpPr>
              <p:spPr>
                <a:xfrm flipH="1">
                  <a:off x="2205318" y="1882947"/>
                  <a:ext cx="3057656" cy="769815"/>
                </a:xfrm>
                <a:prstGeom prst="roundRect">
                  <a:avLst/>
                </a:prstGeom>
                <a:noFill/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87B8C546-5D49-08B3-697C-62FF987F7623}"/>
                    </a:ext>
                  </a:extLst>
                </p:cNvPr>
                <p:cNvSpPr/>
                <p:nvPr/>
              </p:nvSpPr>
              <p:spPr>
                <a:xfrm>
                  <a:off x="6929025" y="1882947"/>
                  <a:ext cx="3057656" cy="769815"/>
                </a:xfrm>
                <a:prstGeom prst="roundRect">
                  <a:avLst/>
                </a:prstGeom>
                <a:noFill/>
                <a:ln w="28575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5C72561F-4A79-0D81-2FA5-109D9117A743}"/>
                    </a:ext>
                  </a:extLst>
                </p:cNvPr>
                <p:cNvSpPr/>
                <p:nvPr/>
              </p:nvSpPr>
              <p:spPr>
                <a:xfrm>
                  <a:off x="5107471" y="2060972"/>
                  <a:ext cx="1977057" cy="392060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b="1" dirty="0">
                      <a:solidFill>
                        <a:schemeClr val="bg1"/>
                      </a:solidFill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双曲函数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7CDC8AE5-F8CD-9E69-E7DC-32E745E69DF4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838" y="2002108"/>
                    <a:ext cx="2349618" cy="5314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sh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func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7CDC8AE5-F8CD-9E69-E7DC-32E745E69D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838" y="2002108"/>
                    <a:ext cx="2349618" cy="53149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FF736F6-418F-EF5E-69FE-4588E878B02A}"/>
                    </a:ext>
                  </a:extLst>
                </p:cNvPr>
                <p:cNvSpPr txBox="1"/>
                <p:nvPr/>
              </p:nvSpPr>
              <p:spPr>
                <a:xfrm>
                  <a:off x="7359994" y="2005320"/>
                  <a:ext cx="2351221" cy="5296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ch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FF736F6-418F-EF5E-69FE-4588E878B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94" y="2005320"/>
                  <a:ext cx="2351221" cy="5296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E7C37F0-6A63-EFFB-7E73-38BF1A652990}"/>
              </a:ext>
            </a:extLst>
          </p:cNvPr>
          <p:cNvGrpSpPr/>
          <p:nvPr/>
        </p:nvGrpSpPr>
        <p:grpSpPr>
          <a:xfrm>
            <a:off x="4621236" y="2596221"/>
            <a:ext cx="2949525" cy="669984"/>
            <a:chOff x="4621236" y="2596221"/>
            <a:chExt cx="2949525" cy="669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9E30591-F023-142E-FDAC-5F2A5AD93857}"/>
                    </a:ext>
                  </a:extLst>
                </p:cNvPr>
                <p:cNvSpPr txBox="1"/>
                <p:nvPr/>
              </p:nvSpPr>
              <p:spPr>
                <a:xfrm>
                  <a:off x="4621236" y="2958428"/>
                  <a:ext cx="29495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accent6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对应三角函数去掉全部的</a:t>
                  </a:r>
                  <a14:m>
                    <m:oMath xmlns:m="http://schemas.openxmlformats.org/officeDocument/2006/math">
                      <m:r>
                        <a:rPr lang="en-US" altLang="zh-CN" sz="200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𝑖</m:t>
                      </m:r>
                    </m:oMath>
                  </a14:m>
                  <a:endParaRPr lang="zh-CN" altLang="en-US" sz="2000" dirty="0">
                    <a:solidFill>
                      <a:schemeClr val="bg1">
                        <a:lumMod val="50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9E30591-F023-142E-FDAC-5F2A5AD93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236" y="2958428"/>
                  <a:ext cx="294952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165" t="-29412" r="-413" b="-450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箭头: 燕尾形 15">
              <a:extLst>
                <a:ext uri="{FF2B5EF4-FFF2-40B4-BE49-F238E27FC236}">
                  <a16:creationId xmlns:a16="http://schemas.microsoft.com/office/drawing/2014/main" id="{059F2ACF-0D84-9510-AA88-E4FA0AC0604A}"/>
                </a:ext>
              </a:extLst>
            </p:cNvPr>
            <p:cNvSpPr/>
            <p:nvPr/>
          </p:nvSpPr>
          <p:spPr>
            <a:xfrm rot="16200000">
              <a:off x="5938167" y="2652453"/>
              <a:ext cx="315664" cy="203200"/>
            </a:xfrm>
            <a:prstGeom prst="notched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000B89D-F045-ED16-82DF-7E7CC8B4F78B}"/>
              </a:ext>
            </a:extLst>
          </p:cNvPr>
          <p:cNvGrpSpPr/>
          <p:nvPr/>
        </p:nvGrpSpPr>
        <p:grpSpPr>
          <a:xfrm>
            <a:off x="3600647" y="3437414"/>
            <a:ext cx="4990704" cy="665567"/>
            <a:chOff x="576364" y="4411210"/>
            <a:chExt cx="4990704" cy="66556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7B4961B-5CA9-E5D9-8C00-018D389024E8}"/>
                </a:ext>
              </a:extLst>
            </p:cNvPr>
            <p:cNvGrpSpPr/>
            <p:nvPr/>
          </p:nvGrpSpPr>
          <p:grpSpPr>
            <a:xfrm>
              <a:off x="576364" y="4563755"/>
              <a:ext cx="4990704" cy="360479"/>
              <a:chOff x="988240" y="2917464"/>
              <a:chExt cx="4990704" cy="360479"/>
            </a:xfrm>
          </p:grpSpPr>
          <p:pic>
            <p:nvPicPr>
              <p:cNvPr id="23" name="图形 22" descr="v 形箭头">
                <a:extLst>
                  <a:ext uri="{FF2B5EF4-FFF2-40B4-BE49-F238E27FC236}">
                    <a16:creationId xmlns:a16="http://schemas.microsoft.com/office/drawing/2014/main" id="{DF9F6808-8DFE-F5B1-259E-4B735C8DBC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8240" y="2917464"/>
                <a:ext cx="360479" cy="360479"/>
              </a:xfrm>
              <a:prstGeom prst="rect">
                <a:avLst/>
              </a:prstGeom>
            </p:spPr>
          </p:pic>
          <p:pic>
            <p:nvPicPr>
              <p:cNvPr id="27" name="图形 26" descr="v 形箭头">
                <a:extLst>
                  <a:ext uri="{FF2B5EF4-FFF2-40B4-BE49-F238E27FC236}">
                    <a16:creationId xmlns:a16="http://schemas.microsoft.com/office/drawing/2014/main" id="{676482B4-6866-5F43-A043-C0CA23A16C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H="1">
                <a:off x="5618465" y="2917464"/>
                <a:ext cx="360479" cy="360479"/>
              </a:xfrm>
              <a:prstGeom prst="rect">
                <a:avLst/>
              </a:prstGeom>
            </p:spPr>
          </p:pic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CB9E37-8156-5A2C-8340-935D9EB158AB}"/>
                </a:ext>
              </a:extLst>
            </p:cNvPr>
            <p:cNvSpPr txBox="1"/>
            <p:nvPr/>
          </p:nvSpPr>
          <p:spPr>
            <a:xfrm>
              <a:off x="936843" y="4411210"/>
              <a:ext cx="4269746" cy="6655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导数公式、和差公式、平方关系</a:t>
              </a:r>
              <a:endPara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仍然成立</a:t>
              </a:r>
              <a:endPara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9EDA1C3-8DB5-1F13-9C63-9886DB8A807D}"/>
              </a:ext>
            </a:extLst>
          </p:cNvPr>
          <p:cNvGrpSpPr/>
          <p:nvPr/>
        </p:nvGrpSpPr>
        <p:grpSpPr>
          <a:xfrm>
            <a:off x="3600647" y="4359189"/>
            <a:ext cx="4990704" cy="366832"/>
            <a:chOff x="576364" y="4563755"/>
            <a:chExt cx="4990704" cy="366832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A0CDBB5-E340-7E19-E73E-D95818034BD6}"/>
                </a:ext>
              </a:extLst>
            </p:cNvPr>
            <p:cNvGrpSpPr/>
            <p:nvPr/>
          </p:nvGrpSpPr>
          <p:grpSpPr>
            <a:xfrm>
              <a:off x="576364" y="4563755"/>
              <a:ext cx="4990704" cy="360479"/>
              <a:chOff x="988240" y="2917464"/>
              <a:chExt cx="4990704" cy="360479"/>
            </a:xfrm>
          </p:grpSpPr>
          <p:pic>
            <p:nvPicPr>
              <p:cNvPr id="32" name="图形 31" descr="v 形箭头">
                <a:extLst>
                  <a:ext uri="{FF2B5EF4-FFF2-40B4-BE49-F238E27FC236}">
                    <a16:creationId xmlns:a16="http://schemas.microsoft.com/office/drawing/2014/main" id="{00AFF79B-51C2-02BE-F575-572DD13F1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8240" y="2917464"/>
                <a:ext cx="360479" cy="360479"/>
              </a:xfrm>
              <a:prstGeom prst="rect">
                <a:avLst/>
              </a:prstGeom>
            </p:spPr>
          </p:pic>
          <p:pic>
            <p:nvPicPr>
              <p:cNvPr id="33" name="图形 32" descr="v 形箭头">
                <a:extLst>
                  <a:ext uri="{FF2B5EF4-FFF2-40B4-BE49-F238E27FC236}">
                    <a16:creationId xmlns:a16="http://schemas.microsoft.com/office/drawing/2014/main" id="{E6F39A70-FE88-0824-FB6D-53230FC4C9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H="1">
                <a:off x="5618465" y="2917464"/>
                <a:ext cx="360479" cy="36047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E273F35-E826-2D0A-65B9-50A5F59CFE32}"/>
                    </a:ext>
                  </a:extLst>
                </p:cNvPr>
                <p:cNvSpPr txBox="1"/>
                <p:nvPr/>
              </p:nvSpPr>
              <p:spPr>
                <a:xfrm>
                  <a:off x="936843" y="4563755"/>
                  <a:ext cx="4269746" cy="3668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</a:pPr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（沿虚轴方向）周期性，周期为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2</m:t>
                      </m:r>
                      <m:r>
                        <a:rPr lang="zh-CN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𝜋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𝑖</m:t>
                      </m:r>
                    </m:oMath>
                  </a14:m>
                  <a:endParaRPr lang="en-US" altLang="zh-CN" sz="16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E273F35-E826-2D0A-65B9-50A5F59CF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43" y="4563755"/>
                  <a:ext cx="4269746" cy="366832"/>
                </a:xfrm>
                <a:prstGeom prst="rect">
                  <a:avLst/>
                </a:prstGeom>
                <a:blipFill>
                  <a:blip r:embed="rId10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EAAAE98-AC00-3065-E2C0-C0BCC7CC9A8F}"/>
              </a:ext>
            </a:extLst>
          </p:cNvPr>
          <p:cNvSpPr/>
          <p:nvPr/>
        </p:nvSpPr>
        <p:spPr>
          <a:xfrm>
            <a:off x="2205318" y="5112638"/>
            <a:ext cx="7781364" cy="609299"/>
          </a:xfrm>
          <a:prstGeom prst="roundRect">
            <a:avLst>
              <a:gd name="adj" fmla="val 7280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</a:rPr>
              <a:t>三角函数不会解 尝试化成指数解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519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初等函数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2835254" y="775741"/>
            <a:ext cx="1729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三角、双曲函数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0ED8ACC-FF7E-B671-2795-77319436D72C}"/>
              </a:ext>
            </a:extLst>
          </p:cNvPr>
          <p:cNvGrpSpPr/>
          <p:nvPr/>
        </p:nvGrpSpPr>
        <p:grpSpPr>
          <a:xfrm>
            <a:off x="478701" y="1414847"/>
            <a:ext cx="11234597" cy="2340475"/>
            <a:chOff x="449943" y="1784962"/>
            <a:chExt cx="11234597" cy="2340475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B9C7BAF-5A85-8DA5-8884-60E0A67DD5F2}"/>
                </a:ext>
              </a:extLst>
            </p:cNvPr>
            <p:cNvSpPr/>
            <p:nvPr/>
          </p:nvSpPr>
          <p:spPr>
            <a:xfrm>
              <a:off x="449943" y="1784962"/>
              <a:ext cx="11234597" cy="2340475"/>
            </a:xfrm>
            <a:prstGeom prst="roundRect">
              <a:avLst>
                <a:gd name="adj" fmla="val 130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6F946F0-1912-9BA1-68F4-E01627E428E4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338077"/>
              <a:ext cx="10953845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61722E-099B-5565-3454-D00B5A2B1E44}"/>
                  </a:ext>
                </a:extLst>
              </p:cNvPr>
              <p:cNvSpPr txBox="1"/>
              <p:nvPr/>
            </p:nvSpPr>
            <p:spPr>
              <a:xfrm>
                <a:off x="576363" y="1353343"/>
                <a:ext cx="8382225" cy="601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：方程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tan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−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𝑖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=0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的全部根有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________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61722E-099B-5565-3454-D00B5A2B1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353343"/>
                <a:ext cx="8382225" cy="601062"/>
              </a:xfrm>
              <a:prstGeom prst="rect">
                <a:avLst/>
              </a:prstGeom>
              <a:blipFill>
                <a:blip r:embed="rId3"/>
                <a:stretch>
                  <a:fillRect l="-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C38D516-CF7F-675C-0673-2CE70752F529}"/>
                  </a:ext>
                </a:extLst>
              </p:cNvPr>
              <p:cNvSpPr txBox="1"/>
              <p:nvPr/>
            </p:nvSpPr>
            <p:spPr>
              <a:xfrm>
                <a:off x="576363" y="1919505"/>
                <a:ext cx="10828199" cy="1736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由题意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𝑖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𝑖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𝑖𝑧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𝑖𝑧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𝑖𝑧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𝑖𝑧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𝑖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𝑖𝑧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𝑖𝑧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𝑖𝑧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𝑖𝑧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𝑖𝑧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𝑖𝑧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𝑖𝑧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𝑖𝑧</m:t>
                        </m:r>
                      </m:sup>
                    </m:sSup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𝑖𝑧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𝑖𝑧</m:t>
                        </m:r>
                      </m:sup>
                    </m:sSup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𝑖𝑧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𝑖𝑧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=3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=3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L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3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den>
                    </m:f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ln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</m:e>
                        </m:ra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=0,±1,±2,…)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C38D516-CF7F-675C-0673-2CE70752F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919505"/>
                <a:ext cx="10828199" cy="1736437"/>
              </a:xfrm>
              <a:prstGeom prst="rect">
                <a:avLst/>
              </a:prstGeom>
              <a:blipFill>
                <a:blip r:embed="rId4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4AE527-E190-448A-2C67-BCDE8A3DAF0F}"/>
              </a:ext>
            </a:extLst>
          </p:cNvPr>
          <p:cNvGrpSpPr/>
          <p:nvPr/>
        </p:nvGrpSpPr>
        <p:grpSpPr>
          <a:xfrm>
            <a:off x="478701" y="4034105"/>
            <a:ext cx="11234597" cy="1626327"/>
            <a:chOff x="449943" y="1784962"/>
            <a:chExt cx="11234597" cy="1626327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523AEB23-48BD-4C09-5123-54CC072B6183}"/>
                </a:ext>
              </a:extLst>
            </p:cNvPr>
            <p:cNvSpPr/>
            <p:nvPr/>
          </p:nvSpPr>
          <p:spPr>
            <a:xfrm>
              <a:off x="449943" y="1784962"/>
              <a:ext cx="11234597" cy="1626327"/>
            </a:xfrm>
            <a:prstGeom prst="roundRect">
              <a:avLst>
                <a:gd name="adj" fmla="val 130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31192E3-FC6E-EFA8-B88C-34A878B6DE0D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317137"/>
              <a:ext cx="10953845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7F29541-54D2-AF47-2502-579C86BA8EB8}"/>
                  </a:ext>
                </a:extLst>
              </p:cNvPr>
              <p:cNvSpPr txBox="1"/>
              <p:nvPr/>
            </p:nvSpPr>
            <p:spPr>
              <a:xfrm>
                <a:off x="576363" y="4078899"/>
                <a:ext cx="8382225" cy="418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sh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𝑤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𝑖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________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7F29541-54D2-AF47-2502-579C86BA8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4078899"/>
                <a:ext cx="8382225" cy="418897"/>
              </a:xfrm>
              <a:prstGeom prst="rect">
                <a:avLst/>
              </a:prstGeom>
              <a:blipFill>
                <a:blip r:embed="rId5"/>
                <a:stretch>
                  <a:fillRect l="-436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9A88965-4712-70C9-2659-73EBED719BA3}"/>
                  </a:ext>
                </a:extLst>
              </p:cNvPr>
              <p:cNvSpPr txBox="1"/>
              <p:nvPr/>
            </p:nvSpPr>
            <p:spPr>
              <a:xfrm>
                <a:off x="576362" y="4580381"/>
                <a:ext cx="10828199" cy="1106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由题意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sh</m:t>
                    </m:r>
                    <m:r>
                      <a:rPr lang="en-US" altLang="zh-CN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9A88965-4712-70C9-2659-73EBED719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2" y="4580381"/>
                <a:ext cx="10828199" cy="1106970"/>
              </a:xfrm>
              <a:prstGeom prst="rect">
                <a:avLst/>
              </a:prstGeom>
              <a:blipFill>
                <a:blip r:embed="rId6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880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60" y="496110"/>
            <a:ext cx="2254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解析函数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EA2AA-3607-76BF-CED9-450E9DC65B0B}"/>
              </a:ext>
            </a:extLst>
          </p:cNvPr>
          <p:cNvSpPr txBox="1"/>
          <p:nvPr/>
        </p:nvSpPr>
        <p:spPr>
          <a:xfrm>
            <a:off x="507460" y="1298962"/>
            <a:ext cx="1110817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研究函数的一个重要工具是 </a:t>
            </a:r>
            <a:r>
              <a:rPr lang="zh-CN" altLang="en-US" sz="1600" u="sng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导数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。一元、二元实变函数，由于其可以画出明确的函数图像，因此导数的几何意义非常直观。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然而对于复变函数来讲，我们无法作出直观的函数图像。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最多只能 在一个平面上研究其自变量的变化，同时 在另一个平面上研究函数值相应的变化。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并且，复数表示在复平面上，它可以向任意方向变化，从而导致其“变化率”不仅要描述大小，还要描述方向。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* 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上述内容其实是「共形映射」的基本思想，不过，本系列课程不介绍这部分内容。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2761862" y="775742"/>
            <a:ext cx="1804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复变函数的导数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DA89D03-AF07-0E61-31EC-84DA65A455C7}"/>
              </a:ext>
            </a:extLst>
          </p:cNvPr>
          <p:cNvGrpSpPr/>
          <p:nvPr/>
        </p:nvGrpSpPr>
        <p:grpSpPr>
          <a:xfrm>
            <a:off x="576364" y="3370075"/>
            <a:ext cx="8978809" cy="995465"/>
            <a:chOff x="576364" y="2442848"/>
            <a:chExt cx="8978809" cy="99546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373BB93-0501-80F1-42A4-69936F9DC8B7}"/>
                </a:ext>
              </a:extLst>
            </p:cNvPr>
            <p:cNvSpPr/>
            <p:nvPr/>
          </p:nvSpPr>
          <p:spPr>
            <a:xfrm>
              <a:off x="576364" y="2744550"/>
              <a:ext cx="1221142" cy="392060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导 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77B1492-E59C-BD87-AA50-B1AC4395B367}"/>
                    </a:ext>
                  </a:extLst>
                </p:cNvPr>
                <p:cNvSpPr txBox="1"/>
                <p:nvPr/>
              </p:nvSpPr>
              <p:spPr>
                <a:xfrm>
                  <a:off x="1903861" y="2442848"/>
                  <a:ext cx="7651312" cy="9954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函数</a:t>
                  </a:r>
                  <a14:m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𝑤</m:t>
                      </m:r>
                      <m:r>
                        <a:rPr lang="en-US" altLang="zh-CN" sz="1600" b="0" i="0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𝑧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𝐷</m:t>
                      </m:r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内有定义，</a:t>
                  </a:r>
                  <a:r>
                    <a:rPr lang="en-US" altLang="zh-CN" sz="1600" dirty="0"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及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𝑧</m:t>
                      </m:r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为</a:t>
                  </a: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𝐷</m:t>
                      </m:r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内一点，不论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𝑧</m:t>
                      </m:r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以何路径趋于</a:t>
                  </a:r>
                  <a:r>
                    <a:rPr lang="en-US" altLang="zh-CN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0</a:t>
                  </a: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</a:t>
                  </a:r>
                  <a:endPara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极限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0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600" i="1" dirty="0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b="0" i="1" dirty="0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dirty="0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dirty="0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6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func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存在（趋于同一个数），称其为</a:t>
                  </a:r>
                  <a14:m>
                    <m:oMath xmlns:m="http://schemas.openxmlformats.org/officeDocument/2006/math">
                      <m:r>
                        <a:rPr lang="en-US" altLang="zh-CN" sz="16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𝑧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点的导数</a:t>
                  </a:r>
                  <a14:m>
                    <m:oMath xmlns:m="http://schemas.openxmlformats.org/officeDocument/2006/math">
                      <m:r>
                        <a:rPr lang="en-US" altLang="zh-CN" sz="16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′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6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en-US" altLang="zh-CN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.</a:t>
                  </a:r>
                  <a:endPara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77B1492-E59C-BD87-AA50-B1AC4395B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861" y="2442848"/>
                  <a:ext cx="7651312" cy="995465"/>
                </a:xfrm>
                <a:prstGeom prst="rect">
                  <a:avLst/>
                </a:prstGeom>
                <a:blipFill>
                  <a:blip r:embed="rId5"/>
                  <a:stretch>
                    <a:fillRect l="-3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CE8120-FD5D-A7D9-C2EF-1775EED2C0ED}"/>
              </a:ext>
            </a:extLst>
          </p:cNvPr>
          <p:cNvGrpSpPr/>
          <p:nvPr/>
        </p:nvGrpSpPr>
        <p:grpSpPr>
          <a:xfrm>
            <a:off x="703374" y="4528437"/>
            <a:ext cx="8501995" cy="406275"/>
            <a:chOff x="703374" y="3022725"/>
            <a:chExt cx="8501995" cy="406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59FF505-F448-4B6C-FD1E-C6021268CC98}"/>
                    </a:ext>
                  </a:extLst>
                </p:cNvPr>
                <p:cNvSpPr txBox="1"/>
                <p:nvPr/>
              </p:nvSpPr>
              <p:spPr>
                <a:xfrm>
                  <a:off x="1186934" y="3054431"/>
                  <a:ext cx="8018435" cy="3325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5000"/>
                    </a:lnSpc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既可以用上式判断形如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𝑖𝑦</m:t>
                      </m:r>
                    </m:oMath>
                  </a14:m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之类的函数的导数是否存在，也可以判断形如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𝑧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²</m:t>
                      </m:r>
                    </m:oMath>
                  </a14:m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之类的。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059FF505-F448-4B6C-FD1E-C6021268C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934" y="3054431"/>
                  <a:ext cx="8018435" cy="332527"/>
                </a:xfrm>
                <a:prstGeom prst="rect">
                  <a:avLst/>
                </a:prstGeom>
                <a:blipFill>
                  <a:blip r:embed="rId6"/>
                  <a:stretch>
                    <a:fillRect l="-228" r="-76" b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图形 13" descr="指向右边的反手食指">
              <a:extLst>
                <a:ext uri="{FF2B5EF4-FFF2-40B4-BE49-F238E27FC236}">
                  <a16:creationId xmlns:a16="http://schemas.microsoft.com/office/drawing/2014/main" id="{C5FF62F8-80FA-1F90-C5DD-DB57ABC5B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3374" y="3022725"/>
              <a:ext cx="406275" cy="406275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123FE1A-69AA-A2D8-9E51-4EEA94A101A2}"/>
              </a:ext>
            </a:extLst>
          </p:cNvPr>
          <p:cNvGrpSpPr/>
          <p:nvPr/>
        </p:nvGrpSpPr>
        <p:grpSpPr>
          <a:xfrm>
            <a:off x="703374" y="5013344"/>
            <a:ext cx="8501995" cy="406275"/>
            <a:chOff x="703374" y="3022725"/>
            <a:chExt cx="8422215" cy="40627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1487D71-4E9A-0474-E848-487A8A821493}"/>
                </a:ext>
              </a:extLst>
            </p:cNvPr>
            <p:cNvSpPr txBox="1"/>
            <p:nvPr/>
          </p:nvSpPr>
          <p:spPr>
            <a:xfrm>
              <a:off x="1186934" y="3054431"/>
              <a:ext cx="7938655" cy="32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不建议大家费劲去想复变函数导数的意义。如果实在想不通，可以学习共形映射的有关内容。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2" name="图形 21" descr="指向右边的反手食指">
              <a:extLst>
                <a:ext uri="{FF2B5EF4-FFF2-40B4-BE49-F238E27FC236}">
                  <a16:creationId xmlns:a16="http://schemas.microsoft.com/office/drawing/2014/main" id="{A057E765-1D5C-286A-A310-E743ECED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3374" y="3022725"/>
              <a:ext cx="406275" cy="406275"/>
            </a:xfrm>
            <a:prstGeom prst="rect">
              <a:avLst/>
            </a:prstGeom>
          </p:spPr>
        </p:pic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097196B-AC89-F8C1-D897-C0FD9FC5180C}"/>
              </a:ext>
            </a:extLst>
          </p:cNvPr>
          <p:cNvGrpSpPr/>
          <p:nvPr/>
        </p:nvGrpSpPr>
        <p:grpSpPr>
          <a:xfrm>
            <a:off x="703374" y="5513907"/>
            <a:ext cx="8501995" cy="406275"/>
            <a:chOff x="703374" y="3022725"/>
            <a:chExt cx="8422215" cy="406275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51640A9-2F39-F815-5E78-F1B7212AAEF0}"/>
                </a:ext>
              </a:extLst>
            </p:cNvPr>
            <p:cNvSpPr txBox="1"/>
            <p:nvPr/>
          </p:nvSpPr>
          <p:spPr>
            <a:xfrm>
              <a:off x="1186934" y="3054431"/>
              <a:ext cx="7938655" cy="32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最重要的是如下结论：</a:t>
              </a:r>
              <a:r>
                <a:rPr lang="zh-CN" altLang="en-US" sz="1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一元实变函数的求导法则，对于复变函数的仍然适用。</a:t>
              </a:r>
              <a:endPara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97" name="图形 96" descr="指向右边的反手食指">
              <a:extLst>
                <a:ext uri="{FF2B5EF4-FFF2-40B4-BE49-F238E27FC236}">
                  <a16:creationId xmlns:a16="http://schemas.microsoft.com/office/drawing/2014/main" id="{551677DD-14AE-91F4-8451-E8DC1FFF3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3374" y="3022725"/>
              <a:ext cx="406275" cy="406275"/>
            </a:xfrm>
            <a:prstGeom prst="rect">
              <a:avLst/>
            </a:prstGeom>
          </p:spPr>
        </p:pic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B6F9DCCE-FA5B-725D-95AE-30B70FD93E1D}"/>
              </a:ext>
            </a:extLst>
          </p:cNvPr>
          <p:cNvGrpSpPr/>
          <p:nvPr/>
        </p:nvGrpSpPr>
        <p:grpSpPr>
          <a:xfrm>
            <a:off x="8577943" y="2992017"/>
            <a:ext cx="3037692" cy="2928166"/>
            <a:chOff x="8577943" y="3137563"/>
            <a:chExt cx="3037692" cy="2782619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F46D1D36-301B-038D-90E3-8AE8E0592BE8}"/>
                </a:ext>
              </a:extLst>
            </p:cNvPr>
            <p:cNvSpPr/>
            <p:nvPr/>
          </p:nvSpPr>
          <p:spPr>
            <a:xfrm>
              <a:off x="8577943" y="3137563"/>
              <a:ext cx="3037692" cy="2782619"/>
            </a:xfrm>
            <a:prstGeom prst="roundRect">
              <a:avLst>
                <a:gd name="adj" fmla="val 10028"/>
              </a:avLst>
            </a:prstGeom>
            <a:solidFill>
              <a:schemeClr val="bg1"/>
            </a:solidFill>
            <a:ln w="19050">
              <a:solidFill>
                <a:schemeClr val="accent2"/>
              </a:solidFill>
              <a:prstDash val="sysDash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EC7B472C-101D-7221-EAA1-C210AEDD56A5}"/>
                    </a:ext>
                  </a:extLst>
                </p:cNvPr>
                <p:cNvSpPr txBox="1"/>
                <p:nvPr/>
              </p:nvSpPr>
              <p:spPr>
                <a:xfrm>
                  <a:off x="8726579" y="3238870"/>
                  <a:ext cx="2762047" cy="2548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1200"/>
                    </a:spcAft>
                  </a:pPr>
                  <a:r>
                    <a:rPr lang="zh-CN" altLang="en-US" sz="14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求导法则</a:t>
                  </a:r>
                  <a:endParaRPr lang="en-US" altLang="zh-CN" sz="1400" dirty="0">
                    <a:latin typeface="汉仪润圆-65简" panose="00020600040101010101" pitchFamily="18" charset="-122"/>
                    <a:ea typeface="汉仪润圆-65简" panose="00020600040101010101" pitchFamily="18" charset="-122"/>
                  </a:endParaRPr>
                </a:p>
                <a:p>
                  <a:pPr algn="ctr"/>
                  <a:r>
                    <a: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常数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幂函数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endParaRPr lang="en-US" altLang="zh-CN" sz="12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>
                    <a:spcBef>
                      <a:spcPts val="600"/>
                    </a:spcBef>
                  </a:pPr>
                  <a:r>
                    <a: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加减</a:t>
                  </a:r>
                  <a:endParaRPr lang="en-US" altLang="zh-CN" sz="12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2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>
                    <a:spcBef>
                      <a:spcPts val="600"/>
                    </a:spcBef>
                  </a:pPr>
                  <a:r>
                    <a: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乘积</a:t>
                  </a:r>
                  <a:endParaRPr lang="en-US" altLang="zh-CN" sz="12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2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>
                    <a:spcBef>
                      <a:spcPts val="600"/>
                    </a:spcBef>
                  </a:pPr>
                  <a:r>
                    <a: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商</a:t>
                  </a:r>
                  <a:endParaRPr lang="en-US" altLang="zh-CN" sz="12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²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altLang="zh-CN" sz="12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>
                    <a:spcBef>
                      <a:spcPts val="600"/>
                    </a:spcBef>
                  </a:pPr>
                  <a:r>
                    <a: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复合函数</a:t>
                  </a:r>
                  <a:endParaRPr lang="en-US" altLang="zh-CN" sz="12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2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EC7B472C-101D-7221-EAA1-C210AEDD5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6579" y="3238870"/>
                  <a:ext cx="2762047" cy="2548034"/>
                </a:xfrm>
                <a:prstGeom prst="rect">
                  <a:avLst/>
                </a:prstGeom>
                <a:blipFill>
                  <a:blip r:embed="rId9"/>
                  <a:stretch>
                    <a:fillRect t="-227" b="-2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FA3FE842-943D-E5D6-13A1-9E94C63D6CDA}"/>
                </a:ext>
              </a:extLst>
            </p:cNvPr>
            <p:cNvCxnSpPr/>
            <p:nvPr/>
          </p:nvCxnSpPr>
          <p:spPr>
            <a:xfrm>
              <a:off x="8766276" y="3552825"/>
              <a:ext cx="2682651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931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F8EA2AA-3607-76BF-CED9-450E9DC65B0B}"/>
              </a:ext>
            </a:extLst>
          </p:cNvPr>
          <p:cNvSpPr txBox="1"/>
          <p:nvPr/>
        </p:nvSpPr>
        <p:spPr>
          <a:xfrm>
            <a:off x="507460" y="1298962"/>
            <a:ext cx="11108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在复变函数理论中，重要的不是只在个别点可导的函数，而是在区域内处处可导的 </a:t>
            </a:r>
            <a:r>
              <a:rPr lang="zh-CN" altLang="en-US" sz="1600" u="sng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解析函数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DAE2B-DDC5-E56A-9732-4AE85CAD7026}"/>
              </a:ext>
            </a:extLst>
          </p:cNvPr>
          <p:cNvSpPr txBox="1"/>
          <p:nvPr/>
        </p:nvSpPr>
        <p:spPr>
          <a:xfrm>
            <a:off x="507460" y="496110"/>
            <a:ext cx="2254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解析函数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AB1155-33C6-9267-3E45-6AD645A97AC8}"/>
              </a:ext>
            </a:extLst>
          </p:cNvPr>
          <p:cNvSpPr txBox="1"/>
          <p:nvPr/>
        </p:nvSpPr>
        <p:spPr>
          <a:xfrm>
            <a:off x="2761862" y="775742"/>
            <a:ext cx="2040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解析函数及其判定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BFFD7EF-9211-5AE5-1E86-4B384B0B3CBC}"/>
              </a:ext>
            </a:extLst>
          </p:cNvPr>
          <p:cNvGrpSpPr/>
          <p:nvPr/>
        </p:nvGrpSpPr>
        <p:grpSpPr>
          <a:xfrm>
            <a:off x="576364" y="1892747"/>
            <a:ext cx="8978809" cy="782330"/>
            <a:chOff x="576364" y="2442848"/>
            <a:chExt cx="8978809" cy="78233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77AA479-B960-D87D-B15A-A95F873BBFE8}"/>
                </a:ext>
              </a:extLst>
            </p:cNvPr>
            <p:cNvSpPr/>
            <p:nvPr/>
          </p:nvSpPr>
          <p:spPr>
            <a:xfrm>
              <a:off x="576364" y="2637983"/>
              <a:ext cx="1221142" cy="392060"/>
            </a:xfrm>
            <a:prstGeom prst="roundRect">
              <a:avLst/>
            </a:prstGeom>
            <a:solidFill>
              <a:srgbClr val="C0000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解析函数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739B796-2192-33E4-4AFF-436BFAF20C8B}"/>
                    </a:ext>
                  </a:extLst>
                </p:cNvPr>
                <p:cNvSpPr txBox="1"/>
                <p:nvPr/>
              </p:nvSpPr>
              <p:spPr>
                <a:xfrm>
                  <a:off x="1903861" y="2442848"/>
                  <a:ext cx="7651312" cy="782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若函数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𝑧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600" u="sng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u="sng" dirty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u="sng" dirty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u="sng" dirty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1600" u="sng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及其邻域内</a:t>
                  </a: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处处可导，则称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𝑧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解析。</a:t>
                  </a:r>
                  <a:endPara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若函数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𝑧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在区域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𝐷</m:t>
                      </m:r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内处处解析，则称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𝑧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𝐷</m:t>
                      </m:r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内的一个解析函数。</a:t>
                  </a: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739B796-2192-33E4-4AFF-436BFAF20C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861" y="2442848"/>
                  <a:ext cx="7651312" cy="782330"/>
                </a:xfrm>
                <a:prstGeom prst="rect">
                  <a:avLst/>
                </a:prstGeom>
                <a:blipFill>
                  <a:blip r:embed="rId5"/>
                  <a:stretch>
                    <a:fillRect l="-398" b="-77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96A02BF-D327-DC4D-3897-A93BD8C9200A}"/>
              </a:ext>
            </a:extLst>
          </p:cNvPr>
          <p:cNvGrpSpPr/>
          <p:nvPr/>
        </p:nvGrpSpPr>
        <p:grpSpPr>
          <a:xfrm>
            <a:off x="703374" y="2837975"/>
            <a:ext cx="10860365" cy="406275"/>
            <a:chOff x="703374" y="3022725"/>
            <a:chExt cx="10860365" cy="40627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3457AD0-563E-5C84-0FA2-52B2EDAE96ED}"/>
                </a:ext>
              </a:extLst>
            </p:cNvPr>
            <p:cNvSpPr txBox="1"/>
            <p:nvPr/>
          </p:nvSpPr>
          <p:spPr>
            <a:xfrm>
              <a:off x="1186934" y="3054431"/>
              <a:ext cx="10376805" cy="332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函数 </a:t>
              </a:r>
              <a:r>
                <a:rPr lang="zh-CN" altLang="en-US" sz="1400" u="sng" dirty="0">
                  <a:latin typeface="楷体" panose="02010609060101010101" pitchFamily="49" charset="-122"/>
                  <a:ea typeface="楷体" panose="02010609060101010101" pitchFamily="49" charset="-122"/>
                </a:rPr>
                <a:t>在一点处解析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 比 </a:t>
              </a:r>
              <a:r>
                <a:rPr lang="zh-CN" altLang="en-US" sz="1400" u="sng" dirty="0">
                  <a:latin typeface="楷体" panose="02010609060101010101" pitchFamily="49" charset="-122"/>
                  <a:ea typeface="楷体" panose="02010609060101010101" pitchFamily="49" charset="-122"/>
                </a:rPr>
                <a:t>在一点处可导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 要求要高得多。然而如果函数是在 </a:t>
              </a:r>
              <a:r>
                <a:rPr lang="zh-CN" altLang="en-US" sz="1400" u="sng" dirty="0">
                  <a:latin typeface="楷体" panose="02010609060101010101" pitchFamily="49" charset="-122"/>
                  <a:ea typeface="楷体" panose="02010609060101010101" pitchFamily="49" charset="-122"/>
                </a:rPr>
                <a:t>区域内处处可导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，则和 </a:t>
              </a:r>
              <a:r>
                <a:rPr lang="zh-CN" altLang="en-US" sz="1400" u="sng" dirty="0">
                  <a:latin typeface="楷体" panose="02010609060101010101" pitchFamily="49" charset="-122"/>
                  <a:ea typeface="楷体" panose="02010609060101010101" pitchFamily="49" charset="-122"/>
                </a:rPr>
                <a:t>区域内处处解析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 是等价的。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1" name="图形 20" descr="指向右边的反手食指">
              <a:extLst>
                <a:ext uri="{FF2B5EF4-FFF2-40B4-BE49-F238E27FC236}">
                  <a16:creationId xmlns:a16="http://schemas.microsoft.com/office/drawing/2014/main" id="{1BB8AFF8-06AF-31C3-48E1-C2F895B91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3374" y="3022725"/>
              <a:ext cx="406275" cy="406275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4D5854A-C33B-D40F-E0F2-C1FD33C51228}"/>
              </a:ext>
            </a:extLst>
          </p:cNvPr>
          <p:cNvGrpSpPr/>
          <p:nvPr/>
        </p:nvGrpSpPr>
        <p:grpSpPr>
          <a:xfrm>
            <a:off x="703374" y="3320056"/>
            <a:ext cx="6636709" cy="1164260"/>
            <a:chOff x="703374" y="3022725"/>
            <a:chExt cx="6636709" cy="116426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56C97BF-BB71-7248-6B57-8B6A7EC61FDF}"/>
                </a:ext>
              </a:extLst>
            </p:cNvPr>
            <p:cNvSpPr txBox="1"/>
            <p:nvPr/>
          </p:nvSpPr>
          <p:spPr>
            <a:xfrm>
              <a:off x="1186935" y="3054431"/>
              <a:ext cx="6153148" cy="113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此后大家经常见到的很多复变函数都将是解析的：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）多项式函数、指数函数、三角函数、双曲函数：复平面内处处解析；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）有理分式函数：在分母不为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的点处处解析；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）对数函数：在原点及负实轴以外的地方处处解析。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5" name="图形 24" descr="指向右边的反手食指">
              <a:extLst>
                <a:ext uri="{FF2B5EF4-FFF2-40B4-BE49-F238E27FC236}">
                  <a16:creationId xmlns:a16="http://schemas.microsoft.com/office/drawing/2014/main" id="{EBE3DEF4-5081-CD0F-DA70-23A9FC613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3374" y="3022725"/>
              <a:ext cx="406275" cy="406275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23D482D-F57B-5808-668F-9C0766464448}"/>
              </a:ext>
            </a:extLst>
          </p:cNvPr>
          <p:cNvGrpSpPr/>
          <p:nvPr/>
        </p:nvGrpSpPr>
        <p:grpSpPr>
          <a:xfrm>
            <a:off x="703374" y="4633870"/>
            <a:ext cx="7967875" cy="1220878"/>
            <a:chOff x="703374" y="3022725"/>
            <a:chExt cx="8210471" cy="1220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277EF08-B917-CF27-20E6-C2CF60E08F12}"/>
                    </a:ext>
                  </a:extLst>
                </p:cNvPr>
                <p:cNvSpPr txBox="1"/>
                <p:nvPr/>
              </p:nvSpPr>
              <p:spPr>
                <a:xfrm>
                  <a:off x="1186934" y="3054431"/>
                  <a:ext cx="7726911" cy="1189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5000"/>
                    </a:lnSpc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若复变函数以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𝑢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𝑖𝑣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𝑦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形式给出（或者可以用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𝑧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𝑖𝑦</m:t>
                      </m:r>
                    </m:oMath>
                  </a14:m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代换成此形式），则：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>
                    <a:lnSpc>
                      <a:spcPct val="125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𝒛</m:t>
                          </m:r>
                        </m:e>
                      </m:d>
                    </m:oMath>
                  </a14:m>
                  <a:r>
                    <a:rPr lang="zh-CN" altLang="en-US" sz="14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𝑫</m:t>
                      </m:r>
                    </m:oMath>
                  </a14:m>
                  <a:r>
                    <a:rPr lang="zh-CN" altLang="en-US" sz="14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内解析 </a:t>
                  </a:r>
                  <a14:m>
                    <m:oMath xmlns:m="http://schemas.openxmlformats.org/officeDocument/2006/math">
                      <m:r>
                        <a:rPr lang="zh-CN" altLang="en-US" sz="1400" b="1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⇔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sz="1400" b="1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𝒖</m:t>
                      </m:r>
                      <m:d>
                        <m:d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𝒙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𝒚</m:t>
                          </m:r>
                        </m:e>
                      </m:d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1400" b="1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𝒗</m:t>
                      </m:r>
                      <m:r>
                        <a:rPr lang="en-US" altLang="zh-CN" sz="1400" b="1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sz="1400" b="1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𝒙</m:t>
                      </m:r>
                      <m:r>
                        <a:rPr lang="en-US" altLang="zh-CN" sz="1400" b="1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1400" b="1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𝒚</m:t>
                      </m:r>
                      <m:r>
                        <a:rPr lang="en-US" altLang="zh-CN" sz="1400" b="1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4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𝑫</m:t>
                      </m:r>
                    </m:oMath>
                  </a14:m>
                  <a:r>
                    <a:rPr lang="zh-CN" altLang="en-US" sz="14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内均可微且满足柯西</a:t>
                  </a:r>
                  <a:r>
                    <a:rPr lang="en-US" altLang="zh-CN" sz="14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-</a:t>
                  </a:r>
                  <a:r>
                    <a:rPr lang="zh-CN" altLang="en-US" sz="14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黎曼方程（</a:t>
                  </a:r>
                  <a:r>
                    <a:rPr lang="en-US" altLang="zh-CN" sz="14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C-R</a:t>
                  </a:r>
                  <a:r>
                    <a:rPr lang="zh-CN" altLang="en-US" sz="14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方程）</a:t>
                  </a:r>
                  <a:endParaRPr lang="en-US" altLang="zh-CN" sz="1400" b="1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𝝏</m:t>
                            </m:r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𝒖</m:t>
                            </m:r>
                          </m:num>
                          <m:den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𝝏</m:t>
                            </m:r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𝒙</m:t>
                            </m:r>
                          </m:den>
                        </m:f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𝝏</m:t>
                            </m:r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𝒗</m:t>
                            </m:r>
                          </m:num>
                          <m:den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𝝏</m:t>
                            </m:r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𝒚</m:t>
                            </m:r>
                          </m:den>
                        </m:f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 </m:t>
                        </m:r>
                        <m:f>
                          <m:fPr>
                            <m:ctrlPr>
                              <a:rPr lang="en-US" altLang="zh-CN" sz="14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𝝏</m:t>
                            </m:r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𝒖</m:t>
                            </m:r>
                          </m:num>
                          <m:den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𝝏</m:t>
                            </m:r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𝒚</m:t>
                            </m:r>
                          </m:den>
                        </m:f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4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𝝏</m:t>
                            </m:r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𝒗</m:t>
                            </m:r>
                          </m:num>
                          <m:den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𝝏</m:t>
                            </m:r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𝒙</m:t>
                            </m:r>
                          </m:den>
                        </m:f>
                      </m:oMath>
                    </m:oMathPara>
                  </a14:m>
                  <a:endParaRPr lang="en-US" altLang="zh-CN" sz="1400" b="1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4277EF08-B917-CF27-20E6-C2CF60E08F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934" y="3054431"/>
                  <a:ext cx="7726911" cy="1189172"/>
                </a:xfrm>
                <a:prstGeom prst="rect">
                  <a:avLst/>
                </a:prstGeom>
                <a:blipFill>
                  <a:blip r:embed="rId8"/>
                  <a:stretch>
                    <a:fillRect l="-2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8" name="图形 27" descr="指向右边的反手食指">
              <a:extLst>
                <a:ext uri="{FF2B5EF4-FFF2-40B4-BE49-F238E27FC236}">
                  <a16:creationId xmlns:a16="http://schemas.microsoft.com/office/drawing/2014/main" id="{77D49D23-80CA-0433-A7AD-912E97FF2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3374" y="3022725"/>
              <a:ext cx="406275" cy="406275"/>
            </a:xfrm>
            <a:prstGeom prst="rect">
              <a:avLst/>
            </a:prstGeom>
          </p:spPr>
        </p:pic>
      </p:grpSp>
      <p:sp>
        <p:nvSpPr>
          <p:cNvPr id="29" name="星形: 五角 28">
            <a:extLst>
              <a:ext uri="{FF2B5EF4-FFF2-40B4-BE49-F238E27FC236}">
                <a16:creationId xmlns:a16="http://schemas.microsoft.com/office/drawing/2014/main" id="{9B3041DF-EA7D-48A0-3881-2399F5ABA328}"/>
              </a:ext>
            </a:extLst>
          </p:cNvPr>
          <p:cNvSpPr/>
          <p:nvPr/>
        </p:nvSpPr>
        <p:spPr>
          <a:xfrm>
            <a:off x="3717697" y="5494727"/>
            <a:ext cx="128622" cy="12862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C5C2E301-EB33-E6C0-4F46-C961863131BD}"/>
                  </a:ext>
                </a:extLst>
              </p:cNvPr>
              <p:cNvSpPr/>
              <p:nvPr/>
            </p:nvSpPr>
            <p:spPr>
              <a:xfrm>
                <a:off x="8210938" y="3437477"/>
                <a:ext cx="3404697" cy="96112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</a:rPr>
                  <a:t>使函数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</a:rPr>
                  <a:t>不解析的点称为</a:t>
                </a:r>
                <a:r>
                  <a:rPr lang="zh-CN" altLang="en-US" sz="1600" dirty="0">
                    <a:solidFill>
                      <a:srgbClr val="7030A0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</a:rPr>
                  <a:t>奇点</a:t>
                </a:r>
                <a:endParaRPr lang="en-US" altLang="zh-CN" sz="1600" dirty="0">
                  <a:solidFill>
                    <a:srgbClr val="7030A0"/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例如，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的奇点为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sz="1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C5C2E301-EB33-E6C0-4F46-C96186313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938" y="3437477"/>
                <a:ext cx="3404697" cy="96112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C00000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EC32C977-C84A-A911-34AB-93C9EAD5358D}"/>
                  </a:ext>
                </a:extLst>
              </p:cNvPr>
              <p:cNvSpPr/>
              <p:nvPr/>
            </p:nvSpPr>
            <p:spPr>
              <a:xfrm>
                <a:off x="8210938" y="5150498"/>
                <a:ext cx="3404697" cy="72046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=  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den>
                      </m:f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𝑖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den>
                      </m:f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 =  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</m:den>
                      </m:f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𝑖</m:t>
                      </m:r>
                      <m:f>
                        <m:f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EC32C977-C84A-A911-34AB-93C9EAD53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938" y="5150498"/>
                <a:ext cx="3404697" cy="72046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C00000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星形: 五角 31">
            <a:extLst>
              <a:ext uri="{FF2B5EF4-FFF2-40B4-BE49-F238E27FC236}">
                <a16:creationId xmlns:a16="http://schemas.microsoft.com/office/drawing/2014/main" id="{3C868C32-3275-FB49-A5AC-66D22B99315C}"/>
              </a:ext>
            </a:extLst>
          </p:cNvPr>
          <p:cNvSpPr/>
          <p:nvPr/>
        </p:nvSpPr>
        <p:spPr>
          <a:xfrm>
            <a:off x="8379893" y="5259220"/>
            <a:ext cx="128622" cy="12862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虚尾 32">
            <a:extLst>
              <a:ext uri="{FF2B5EF4-FFF2-40B4-BE49-F238E27FC236}">
                <a16:creationId xmlns:a16="http://schemas.microsoft.com/office/drawing/2014/main" id="{B935BCF8-9E69-50BF-7BE3-A8F51DE47813}"/>
              </a:ext>
            </a:extLst>
          </p:cNvPr>
          <p:cNvSpPr/>
          <p:nvPr/>
        </p:nvSpPr>
        <p:spPr>
          <a:xfrm>
            <a:off x="6915834" y="5453156"/>
            <a:ext cx="424249" cy="210142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919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70ED8ACC-FF7E-B671-2795-77319436D72C}"/>
              </a:ext>
            </a:extLst>
          </p:cNvPr>
          <p:cNvGrpSpPr/>
          <p:nvPr/>
        </p:nvGrpSpPr>
        <p:grpSpPr>
          <a:xfrm>
            <a:off x="478701" y="1414848"/>
            <a:ext cx="11234597" cy="1870863"/>
            <a:chOff x="449943" y="1784963"/>
            <a:chExt cx="11234597" cy="187086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B9C7BAF-5A85-8DA5-8884-60E0A67DD5F2}"/>
                </a:ext>
              </a:extLst>
            </p:cNvPr>
            <p:cNvSpPr/>
            <p:nvPr/>
          </p:nvSpPr>
          <p:spPr>
            <a:xfrm>
              <a:off x="449943" y="1784963"/>
              <a:ext cx="11234597" cy="1870863"/>
            </a:xfrm>
            <a:prstGeom prst="roundRect">
              <a:avLst>
                <a:gd name="adj" fmla="val 1306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6F946F0-1912-9BA1-68F4-E01627E428E4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324117"/>
              <a:ext cx="10953845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C38D516-CF7F-675C-0673-2CE70752F529}"/>
                  </a:ext>
                </a:extLst>
              </p:cNvPr>
              <p:cNvSpPr txBox="1"/>
              <p:nvPr/>
            </p:nvSpPr>
            <p:spPr>
              <a:xfrm>
                <a:off x="576363" y="1969477"/>
                <a:ext cx="10828199" cy="110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由题意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𝑢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𝑣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𝑥𝑦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，显然都是可微的。又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𝑢</m:t>
                        </m:r>
                      </m:num>
                      <m:den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𝑢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1,−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故仅有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一点可导。由解析的定义，它在复平面上处处不解析。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C38D516-CF7F-675C-0673-2CE70752F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969477"/>
                <a:ext cx="10828199" cy="1104598"/>
              </a:xfrm>
              <a:prstGeom prst="rect">
                <a:avLst/>
              </a:prstGeom>
              <a:blipFill>
                <a:blip r:embed="rId5"/>
                <a:stretch>
                  <a:fillRect l="-507" b="-1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4AE527-E190-448A-2C67-BCDE8A3DAF0F}"/>
              </a:ext>
            </a:extLst>
          </p:cNvPr>
          <p:cNvGrpSpPr/>
          <p:nvPr/>
        </p:nvGrpSpPr>
        <p:grpSpPr>
          <a:xfrm>
            <a:off x="478701" y="3572283"/>
            <a:ext cx="11234597" cy="1870863"/>
            <a:chOff x="449943" y="1784962"/>
            <a:chExt cx="11234597" cy="1870863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523AEB23-48BD-4C09-5123-54CC072B6183}"/>
                </a:ext>
              </a:extLst>
            </p:cNvPr>
            <p:cNvSpPr/>
            <p:nvPr/>
          </p:nvSpPr>
          <p:spPr>
            <a:xfrm>
              <a:off x="449943" y="1784962"/>
              <a:ext cx="11234597" cy="1870863"/>
            </a:xfrm>
            <a:prstGeom prst="roundRect">
              <a:avLst>
                <a:gd name="adj" fmla="val 1306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31192E3-FC6E-EFA8-B88C-34A878B6DE0D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390877"/>
              <a:ext cx="10953845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7F29541-54D2-AF47-2502-579C86BA8EB8}"/>
                  </a:ext>
                </a:extLst>
              </p:cNvPr>
              <p:cNvSpPr txBox="1"/>
              <p:nvPr/>
            </p:nvSpPr>
            <p:spPr>
              <a:xfrm>
                <a:off x="576363" y="1437022"/>
                <a:ext cx="8382225" cy="418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𝑦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𝑖𝑥𝑦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的解析域为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________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7F29541-54D2-AF47-2502-579C86BA8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437022"/>
                <a:ext cx="8382225" cy="418897"/>
              </a:xfrm>
              <a:prstGeom prst="rect">
                <a:avLst/>
              </a:prstGeom>
              <a:blipFill>
                <a:blip r:embed="rId6"/>
                <a:stretch>
                  <a:fillRect l="-436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9A88965-4712-70C9-2659-73EBED719BA3}"/>
                  </a:ext>
                </a:extLst>
              </p:cNvPr>
              <p:cNvSpPr txBox="1"/>
              <p:nvPr/>
            </p:nvSpPr>
            <p:spPr>
              <a:xfrm>
                <a:off x="605121" y="4207065"/>
                <a:ext cx="10828199" cy="1093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解：由题意，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𝑢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  <a:sym typeface="Wingdings" panose="05000000000000000000" pitchFamily="2" charset="2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  <a:sym typeface="Wingdings" panose="05000000000000000000" pitchFamily="2" charset="2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27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27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9A88965-4712-70C9-2659-73EBED719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21" y="4207065"/>
                <a:ext cx="10828199" cy="1093633"/>
              </a:xfrm>
              <a:prstGeom prst="rect">
                <a:avLst/>
              </a:prstGeom>
              <a:blipFill>
                <a:blip r:embed="rId7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46AAC87-98D7-4836-C905-F7A4DCB9AB7C}"/>
              </a:ext>
            </a:extLst>
          </p:cNvPr>
          <p:cNvSpPr txBox="1"/>
          <p:nvPr/>
        </p:nvSpPr>
        <p:spPr>
          <a:xfrm>
            <a:off x="507460" y="496110"/>
            <a:ext cx="2254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解析函数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A824EE-CA06-6706-1D38-7409892453CD}"/>
              </a:ext>
            </a:extLst>
          </p:cNvPr>
          <p:cNvSpPr txBox="1"/>
          <p:nvPr/>
        </p:nvSpPr>
        <p:spPr>
          <a:xfrm>
            <a:off x="2761862" y="775742"/>
            <a:ext cx="2040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解析函数及其判定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61722E-099B-5565-3454-D00B5A2B1E44}"/>
                  </a:ext>
                </a:extLst>
              </p:cNvPr>
              <p:cNvSpPr txBox="1"/>
              <p:nvPr/>
            </p:nvSpPr>
            <p:spPr>
              <a:xfrm>
                <a:off x="576363" y="3525334"/>
                <a:ext cx="8382225" cy="599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：设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3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3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𝑖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  <a:sym typeface="Wingdings" panose="05000000000000000000" pitchFamily="2" charset="2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  <a:sym typeface="Wingdings" panose="05000000000000000000" pitchFamily="2" charset="2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𝑖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________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61722E-099B-5565-3454-D00B5A2B1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3525334"/>
                <a:ext cx="8382225" cy="599075"/>
              </a:xfrm>
              <a:prstGeom prst="rect">
                <a:avLst/>
              </a:prstGeom>
              <a:blipFill>
                <a:blip r:embed="rId8"/>
                <a:stretch>
                  <a:fillRect l="-436"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077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4" grpId="0"/>
      <p:bldP spid="45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DAE2B-DDC5-E56A-9732-4AE85CAD7026}"/>
              </a:ext>
            </a:extLst>
          </p:cNvPr>
          <p:cNvSpPr txBox="1"/>
          <p:nvPr/>
        </p:nvSpPr>
        <p:spPr>
          <a:xfrm>
            <a:off x="507460" y="496110"/>
            <a:ext cx="2254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解析函数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8AB1155-33C6-9267-3E45-6AD645A97AC8}"/>
              </a:ext>
            </a:extLst>
          </p:cNvPr>
          <p:cNvSpPr txBox="1"/>
          <p:nvPr/>
        </p:nvSpPr>
        <p:spPr>
          <a:xfrm>
            <a:off x="2761862" y="775742"/>
            <a:ext cx="2904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解析函数与调和函数的关系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9BB7C3-6CA0-06DD-079B-CD86C8FB2589}"/>
              </a:ext>
            </a:extLst>
          </p:cNvPr>
          <p:cNvSpPr txBox="1"/>
          <p:nvPr/>
        </p:nvSpPr>
        <p:spPr>
          <a:xfrm>
            <a:off x="507460" y="1298962"/>
            <a:ext cx="73313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有一类在流体力学、电磁场论等领域应用广泛的 二元实函数，称为 </a:t>
            </a:r>
            <a:r>
              <a:rPr lang="zh-CN" altLang="en-US" sz="1600" u="sng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调和函数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它和我们在复变函数中研究的解析函数有一定的联系。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A29E2E5B-0BC3-D789-2171-A1821BDA9C56}"/>
              </a:ext>
            </a:extLst>
          </p:cNvPr>
          <p:cNvGrpSpPr/>
          <p:nvPr/>
        </p:nvGrpSpPr>
        <p:grpSpPr>
          <a:xfrm>
            <a:off x="576364" y="2297267"/>
            <a:ext cx="7092797" cy="555152"/>
            <a:chOff x="576364" y="2297267"/>
            <a:chExt cx="7092797" cy="5551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3612BA0-FD64-2D91-528C-35BC0239F723}"/>
                    </a:ext>
                  </a:extLst>
                </p:cNvPr>
                <p:cNvSpPr txBox="1"/>
                <p:nvPr/>
              </p:nvSpPr>
              <p:spPr>
                <a:xfrm>
                  <a:off x="1903861" y="2297267"/>
                  <a:ext cx="5765300" cy="5551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满足</a:t>
                  </a:r>
                  <a:r>
                    <a:rPr lang="en-US" altLang="zh-CN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Laplace</a:t>
                  </a: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拉普拉斯方程：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𝜑</m:t>
                          </m:r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𝜕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²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𝜑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²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=0</m:t>
                      </m:r>
                    </m:oMath>
                  </a14:m>
                  <a:r>
                    <a:rPr lang="zh-CN" altLang="en-US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</a:t>
                  </a: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</a:t>
                  </a:r>
                  <a:r>
                    <a:rPr lang="zh-CN" altLang="en-US" sz="1600" u="sng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二元实函数</a:t>
                  </a: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3612BA0-FD64-2D91-528C-35BC0239F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861" y="2297267"/>
                  <a:ext cx="5765300" cy="555152"/>
                </a:xfrm>
                <a:prstGeom prst="rect">
                  <a:avLst/>
                </a:prstGeom>
                <a:blipFill>
                  <a:blip r:embed="rId5"/>
                  <a:stretch>
                    <a:fillRect l="-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95A3BA2-5716-9B05-14CA-723F5D946682}"/>
                </a:ext>
              </a:extLst>
            </p:cNvPr>
            <p:cNvSpPr/>
            <p:nvPr/>
          </p:nvSpPr>
          <p:spPr>
            <a:xfrm>
              <a:off x="576364" y="2378813"/>
              <a:ext cx="1221142" cy="392060"/>
            </a:xfrm>
            <a:prstGeom prst="roundRect">
              <a:avLst/>
            </a:prstGeom>
            <a:solidFill>
              <a:schemeClr val="accent4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调和函数</a:t>
              </a: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6763A08-3957-2D11-0A98-0C64B2140637}"/>
              </a:ext>
            </a:extLst>
          </p:cNvPr>
          <p:cNvGrpSpPr/>
          <p:nvPr/>
        </p:nvGrpSpPr>
        <p:grpSpPr>
          <a:xfrm>
            <a:off x="7812083" y="1289275"/>
            <a:ext cx="3872457" cy="4679854"/>
            <a:chOff x="7743179" y="1289275"/>
            <a:chExt cx="3872457" cy="4679854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5763ECF4-E1BC-E492-70CC-C4FA5FA80D2A}"/>
                </a:ext>
              </a:extLst>
            </p:cNvPr>
            <p:cNvSpPr txBox="1"/>
            <p:nvPr/>
          </p:nvSpPr>
          <p:spPr>
            <a:xfrm>
              <a:off x="7743179" y="1289275"/>
              <a:ext cx="6118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4">
                      <a:lumMod val="75000"/>
                    </a:schemeClr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*</a:t>
              </a:r>
              <a:endParaRPr lang="zh-CN" altLang="en-US" sz="2800" dirty="0">
                <a:solidFill>
                  <a:schemeClr val="accent4">
                    <a:lumMod val="75000"/>
                  </a:schemeClr>
                </a:solidFill>
                <a:latin typeface="汉仪润圆-65简" panose="00020600040101010101" pitchFamily="18" charset="-122"/>
                <a:ea typeface="汉仪润圆-65简" panose="00020600040101010101" pitchFamily="18" charset="-122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4AF84B75-0DED-CDEB-3649-A3E777050C42}"/>
                </a:ext>
              </a:extLst>
            </p:cNvPr>
            <p:cNvGrpSpPr/>
            <p:nvPr/>
          </p:nvGrpSpPr>
          <p:grpSpPr>
            <a:xfrm>
              <a:off x="7838768" y="1367610"/>
              <a:ext cx="3776868" cy="4601519"/>
              <a:chOff x="7838768" y="1367610"/>
              <a:chExt cx="3776868" cy="4601519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9BD40DCF-42E7-7A20-7AED-AC7EA6905F17}"/>
                  </a:ext>
                </a:extLst>
              </p:cNvPr>
              <p:cNvSpPr/>
              <p:nvPr/>
            </p:nvSpPr>
            <p:spPr>
              <a:xfrm>
                <a:off x="7838768" y="1367610"/>
                <a:ext cx="3776868" cy="4601519"/>
              </a:xfrm>
              <a:prstGeom prst="roundRect">
                <a:avLst>
                  <a:gd name="adj" fmla="val 20406"/>
                </a:avLst>
              </a:prstGeom>
              <a:solidFill>
                <a:schemeClr val="accent4">
                  <a:lumMod val="20000"/>
                  <a:lumOff val="80000"/>
                  <a:alpha val="75000"/>
                </a:schemeClr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DC74F995-2513-B700-F8FC-C3C56048E256}"/>
                      </a:ext>
                    </a:extLst>
                  </p:cNvPr>
                  <p:cNvSpPr txBox="1"/>
                  <p:nvPr/>
                </p:nvSpPr>
                <p:spPr>
                  <a:xfrm>
                    <a:off x="7985808" y="1495980"/>
                    <a:ext cx="3482788" cy="7022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zh-CN" altLang="en-US" sz="1400" dirty="0">
                        <a:latin typeface="汉仪润圆-65简" panose="00020600040101010101" pitchFamily="18" charset="-122"/>
                        <a:ea typeface="汉仪润圆-65简" panose="00020600040101010101" pitchFamily="18" charset="-122"/>
                      </a:rPr>
                      <a:t>静电场中 电场强度</a:t>
                    </a:r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  <a:ea typeface="汉仪润圆-65简" panose="00020600040101010101" pitchFamily="18" charset="-122"/>
                              </a:rPr>
                            </m:ctrlPr>
                          </m:acc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  <a:ea typeface="汉仪润圆-65简" panose="00020600040101010101" pitchFamily="18" charset="-122"/>
                              </a:rPr>
                              <m:t>𝑬</m:t>
                            </m:r>
                          </m:e>
                        </m:acc>
                      </m:oMath>
                    </a14:m>
                    <a:r>
                      <a:rPr lang="zh-CN" altLang="en-US" sz="1400" dirty="0">
                        <a:latin typeface="汉仪润圆-65简" panose="00020600040101010101" pitchFamily="18" charset="-122"/>
                        <a:ea typeface="汉仪润圆-65简" panose="00020600040101010101" pitchFamily="18" charset="-122"/>
                      </a:rPr>
                      <a:t>与电势</a:t>
                    </a:r>
                    <a14:m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  <a:ea typeface="汉仪润圆-65简" panose="00020600040101010101" pitchFamily="18" charset="-122"/>
                          </a:rPr>
                          <m:t>𝑈</m:t>
                        </m:r>
                      </m:oMath>
                    </a14:m>
                    <a:r>
                      <a:rPr lang="zh-CN" altLang="en-US" sz="1400" dirty="0">
                        <a:latin typeface="汉仪润圆-65简" panose="00020600040101010101" pitchFamily="18" charset="-122"/>
                        <a:ea typeface="汉仪润圆-65简" panose="00020600040101010101" pitchFamily="18" charset="-122"/>
                      </a:rPr>
                      <a:t>的关系</a:t>
                    </a:r>
                    <a:endParaRPr lang="en-US" altLang="zh-CN" sz="14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=−</m:t>
                          </m:r>
                          <m:acc>
                            <m:accPr>
                              <m:chr m:val="⃗"/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𝒈𝒓𝒂𝒅</m:t>
                              </m:r>
                            </m:e>
                          </m:acc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𝑈</m:t>
                          </m:r>
                        </m:oMath>
                      </m:oMathPara>
                    </a14:m>
                    <a:endParaRPr lang="zh-CN" altLang="en-US" sz="14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endParaRPr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DC74F995-2513-B700-F8FC-C3C56048E2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808" y="1495980"/>
                    <a:ext cx="3482788" cy="7022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4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AF8C0A0D-7897-8FDE-596A-FF0075D47C6C}"/>
                      </a:ext>
                    </a:extLst>
                  </p:cNvPr>
                  <p:cNvSpPr txBox="1"/>
                  <p:nvPr/>
                </p:nvSpPr>
                <p:spPr>
                  <a:xfrm>
                    <a:off x="9323294" y="2701335"/>
                    <a:ext cx="2145302" cy="8046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⃗"/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acc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acc>
                            <m:accPr>
                              <m:chr m:val="⃗"/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acc>
                        </m:oMath>
                      </m:oMathPara>
                    </a14:m>
                    <a:endParaRPr lang="en-US" altLang="zh-CN" sz="1400" dirty="0">
                      <a:latin typeface="+mn-ea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    =−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acc>
                            <m:accPr>
                              <m:chr m:val="⃗"/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acc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acc>
                            <m:accPr>
                              <m:chr m:val="⃗"/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acc>
                        </m:oMath>
                      </m:oMathPara>
                    </a14:m>
                    <a:endParaRPr lang="zh-CN" altLang="en-US" sz="1400" dirty="0">
                      <a:latin typeface="+mn-ea"/>
                    </a:endParaRP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AF8C0A0D-7897-8FDE-596A-FF0075D47C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3294" y="2701335"/>
                    <a:ext cx="2145302" cy="8046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4545" r="-5966" b="-7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68547D5D-E48C-D850-46CB-D66EE291B759}"/>
                      </a:ext>
                    </a:extLst>
                  </p:cNvPr>
                  <p:cNvSpPr txBox="1"/>
                  <p:nvPr/>
                </p:nvSpPr>
                <p:spPr>
                  <a:xfrm>
                    <a:off x="9323294" y="2356709"/>
                    <a:ext cx="1157750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=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𝜑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𝑦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68547D5D-E48C-D850-46CB-D66EE291B7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3294" y="2356709"/>
                    <a:ext cx="115775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113A97CA-E7CE-7CCE-E83C-8378DA10B9EB}"/>
                  </a:ext>
                </a:extLst>
              </p:cNvPr>
              <p:cNvCxnSpPr/>
              <p:nvPr/>
            </p:nvCxnSpPr>
            <p:spPr>
              <a:xfrm>
                <a:off x="8053120" y="2246017"/>
                <a:ext cx="3348164" cy="0"/>
              </a:xfrm>
              <a:prstGeom prst="line">
                <a:avLst/>
              </a:prstGeom>
              <a:ln w="12700">
                <a:prstDash val="lgDashDot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0883FFA8-EA24-11CA-7D4C-19E56452EFFC}"/>
                  </a:ext>
                </a:extLst>
              </p:cNvPr>
              <p:cNvCxnSpPr/>
              <p:nvPr/>
            </p:nvCxnSpPr>
            <p:spPr>
              <a:xfrm>
                <a:off x="8053120" y="3587485"/>
                <a:ext cx="3348164" cy="0"/>
              </a:xfrm>
              <a:prstGeom prst="line">
                <a:avLst/>
              </a:prstGeom>
              <a:ln w="12700">
                <a:prstDash val="lgDashDot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202743C4-F696-2528-2512-190975BFD802}"/>
                  </a:ext>
                </a:extLst>
              </p:cNvPr>
              <p:cNvGrpSpPr/>
              <p:nvPr/>
            </p:nvGrpSpPr>
            <p:grpSpPr>
              <a:xfrm>
                <a:off x="8091807" y="2359637"/>
                <a:ext cx="1359880" cy="1069363"/>
                <a:chOff x="8091807" y="2359637"/>
                <a:chExt cx="1359880" cy="1069363"/>
              </a:xfrm>
            </p:grpSpPr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85849C0D-56EC-73F7-3ED4-D9462DD4D0C9}"/>
                    </a:ext>
                  </a:extLst>
                </p:cNvPr>
                <p:cNvGrpSpPr/>
                <p:nvPr/>
              </p:nvGrpSpPr>
              <p:grpSpPr>
                <a:xfrm>
                  <a:off x="8265840" y="2456998"/>
                  <a:ext cx="1185847" cy="835494"/>
                  <a:chOff x="8265840" y="2456998"/>
                  <a:chExt cx="1185847" cy="835494"/>
                </a:xfrm>
              </p:grpSpPr>
              <p:cxnSp>
                <p:nvCxnSpPr>
                  <p:cNvPr id="54" name="直接连接符 53">
                    <a:extLst>
                      <a:ext uri="{FF2B5EF4-FFF2-40B4-BE49-F238E27FC236}">
                        <a16:creationId xmlns:a16="http://schemas.microsoft.com/office/drawing/2014/main" id="{4385B0EF-9CA2-5581-07D6-D6534E3CC5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65840" y="2629312"/>
                    <a:ext cx="640355" cy="663180"/>
                  </a:xfrm>
                  <a:prstGeom prst="line">
                    <a:avLst/>
                  </a:prstGeom>
                  <a:ln w="12700">
                    <a:prstDash val="dashDot"/>
                  </a:ln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5" name="文本框 54">
                        <a:extLst>
                          <a:ext uri="{FF2B5EF4-FFF2-40B4-BE49-F238E27FC236}">
                            <a16:creationId xmlns:a16="http://schemas.microsoft.com/office/drawing/2014/main" id="{1CD27D40-795E-A32B-F2EE-535A72E30B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93937" y="2456998"/>
                        <a:ext cx="1157750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zh-CN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𝑈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=−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𝑥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−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zh-CN" altLang="en-US" sz="1000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5" name="文本框 54">
                        <a:extLst>
                          <a:ext uri="{FF2B5EF4-FFF2-40B4-BE49-F238E27FC236}">
                            <a16:creationId xmlns:a16="http://schemas.microsoft.com/office/drawing/2014/main" id="{1CD27D40-795E-A32B-F2EE-535A72E30B9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93937" y="2456998"/>
                        <a:ext cx="1157750" cy="246221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AB9B80DB-BF10-9D08-4458-56E7DFBFCA20}"/>
                    </a:ext>
                  </a:extLst>
                </p:cNvPr>
                <p:cNvGrpSpPr/>
                <p:nvPr/>
              </p:nvGrpSpPr>
              <p:grpSpPr>
                <a:xfrm>
                  <a:off x="8603813" y="2749499"/>
                  <a:ext cx="741369" cy="386103"/>
                  <a:chOff x="8603813" y="2749499"/>
                  <a:chExt cx="741369" cy="386103"/>
                </a:xfrm>
              </p:grpSpPr>
              <p:cxnSp>
                <p:nvCxnSpPr>
                  <p:cNvPr id="60" name="直接箭头连接符 59">
                    <a:extLst>
                      <a:ext uri="{FF2B5EF4-FFF2-40B4-BE49-F238E27FC236}">
                        <a16:creationId xmlns:a16="http://schemas.microsoft.com/office/drawing/2014/main" id="{CB7F93B4-6E26-D259-21B6-57E8266CECB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603813" y="2749499"/>
                    <a:ext cx="181127" cy="181127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文本框 60">
                        <a:extLst>
                          <a:ext uri="{FF2B5EF4-FFF2-40B4-BE49-F238E27FC236}">
                            <a16:creationId xmlns:a16="http://schemas.microsoft.com/office/drawing/2014/main" id="{D633F406-B340-2951-945B-AA1C7C7E7F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62254" y="2870721"/>
                        <a:ext cx="682928" cy="2648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sz="1000" b="1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0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acc>
                              <m:r>
                                <a:rPr lang="en-US" altLang="zh-CN" sz="10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0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0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acc>
                              <m:r>
                                <a:rPr lang="en-US" altLang="zh-CN" sz="1000" b="1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0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000" b="1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zh-CN" altLang="en-US" sz="1000" dirty="0">
                          <a:solidFill>
                            <a:schemeClr val="accent5"/>
                          </a:solidFill>
                          <a:latin typeface="+mn-ea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文本框 60">
                        <a:extLst>
                          <a:ext uri="{FF2B5EF4-FFF2-40B4-BE49-F238E27FC236}">
                            <a16:creationId xmlns:a16="http://schemas.microsoft.com/office/drawing/2014/main" id="{D633F406-B340-2951-945B-AA1C7C7E7F8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62254" y="2870721"/>
                        <a:ext cx="682928" cy="264881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t="-6977" r="-17857" b="-232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75F2E650-8DDB-90E0-AE77-3A5D6A5A8AA3}"/>
                    </a:ext>
                  </a:extLst>
                </p:cNvPr>
                <p:cNvGrpSpPr/>
                <p:nvPr/>
              </p:nvGrpSpPr>
              <p:grpSpPr>
                <a:xfrm>
                  <a:off x="8091807" y="2359637"/>
                  <a:ext cx="1084447" cy="1069363"/>
                  <a:chOff x="8091807" y="2359637"/>
                  <a:chExt cx="1084447" cy="1069363"/>
                </a:xfrm>
              </p:grpSpPr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3FC92A23-1486-6AEB-8AC0-4482BBD8B7B4}"/>
                      </a:ext>
                    </a:extLst>
                  </p:cNvPr>
                  <p:cNvGrpSpPr/>
                  <p:nvPr/>
                </p:nvGrpSpPr>
                <p:grpSpPr>
                  <a:xfrm>
                    <a:off x="8091807" y="2359637"/>
                    <a:ext cx="1084447" cy="1069363"/>
                    <a:chOff x="8091807" y="2359637"/>
                    <a:chExt cx="1084447" cy="1069363"/>
                  </a:xfrm>
                </p:grpSpPr>
                <p:grpSp>
                  <p:nvGrpSpPr>
                    <p:cNvPr id="40" name="组合 39">
                      <a:extLst>
                        <a:ext uri="{FF2B5EF4-FFF2-40B4-BE49-F238E27FC236}">
                          <a16:creationId xmlns:a16="http://schemas.microsoft.com/office/drawing/2014/main" id="{E8661480-B1D1-2867-E54D-DEEEFF23DD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91807" y="2359637"/>
                      <a:ext cx="1084447" cy="1069363"/>
                      <a:chOff x="8037095" y="2363214"/>
                      <a:chExt cx="1084447" cy="1069363"/>
                    </a:xfrm>
                  </p:grpSpPr>
                  <p:grpSp>
                    <p:nvGrpSpPr>
                      <p:cNvPr id="35" name="组合 34">
                        <a:extLst>
                          <a:ext uri="{FF2B5EF4-FFF2-40B4-BE49-F238E27FC236}">
                            <a16:creationId xmlns:a16="http://schemas.microsoft.com/office/drawing/2014/main" id="{CE0356EB-7FEC-718E-C3BA-3E8CC9DD1A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37095" y="2411415"/>
                        <a:ext cx="1084447" cy="1017585"/>
                        <a:chOff x="8037095" y="2328148"/>
                        <a:chExt cx="1084447" cy="1017585"/>
                      </a:xfrm>
                    </p:grpSpPr>
                    <p:cxnSp>
                      <p:nvCxnSpPr>
                        <p:cNvPr id="32" name="直接箭头连接符 31">
                          <a:extLst>
                            <a:ext uri="{FF2B5EF4-FFF2-40B4-BE49-F238E27FC236}">
                              <a16:creationId xmlns:a16="http://schemas.microsoft.com/office/drawing/2014/main" id="{7DE2AC6D-74E9-6EED-8A6A-11726A8ACE9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8037095" y="3129335"/>
                          <a:ext cx="1084447" cy="0"/>
                        </a:xfrm>
                        <a:prstGeom prst="straightConnector1">
                          <a:avLst/>
                        </a:prstGeom>
                        <a:ln w="9525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直接箭头连接符 33">
                          <a:extLst>
                            <a:ext uri="{FF2B5EF4-FFF2-40B4-BE49-F238E27FC236}">
                              <a16:creationId xmlns:a16="http://schemas.microsoft.com/office/drawing/2014/main" id="{6DC4E72C-1B32-4C57-F23A-1E19B503D23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8239225" y="2328148"/>
                          <a:ext cx="0" cy="1017585"/>
                        </a:xfrm>
                        <a:prstGeom prst="straightConnector1">
                          <a:avLst/>
                        </a:prstGeom>
                        <a:ln w="9525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6" name="文本框 35">
                            <a:extLst>
                              <a:ext uri="{FF2B5EF4-FFF2-40B4-BE49-F238E27FC236}">
                                <a16:creationId xmlns:a16="http://schemas.microsoft.com/office/drawing/2014/main" id="{E9581614-D6C9-573B-56B4-B91183CD65B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064581" y="2363214"/>
                            <a:ext cx="130870" cy="18466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zh-CN" altLang="en-US" sz="12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6" name="文本框 35">
                            <a:extLst>
                              <a:ext uri="{FF2B5EF4-FFF2-40B4-BE49-F238E27FC236}">
                                <a16:creationId xmlns:a16="http://schemas.microsoft.com/office/drawing/2014/main" id="{E9581614-D6C9-573B-56B4-B91183CD65B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064581" y="2363214"/>
                            <a:ext cx="130870" cy="184666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 l="-27273" r="-18182" b="-2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7" name="文本框 36">
                            <a:extLst>
                              <a:ext uri="{FF2B5EF4-FFF2-40B4-BE49-F238E27FC236}">
                                <a16:creationId xmlns:a16="http://schemas.microsoft.com/office/drawing/2014/main" id="{C390E5E8-69DE-05D2-12D8-0B30DF08F6E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990672" y="3244334"/>
                            <a:ext cx="130870" cy="18466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zh-CN" altLang="en-US" sz="12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7" name="文本框 36">
                            <a:extLst>
                              <a:ext uri="{FF2B5EF4-FFF2-40B4-BE49-F238E27FC236}">
                                <a16:creationId xmlns:a16="http://schemas.microsoft.com/office/drawing/2014/main" id="{C390E5E8-69DE-05D2-12D8-0B30DF08F6E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990672" y="3244334"/>
                            <a:ext cx="130870" cy="184666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l="-9091" r="-9091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8" name="文本框 37">
                            <a:extLst>
                              <a:ext uri="{FF2B5EF4-FFF2-40B4-BE49-F238E27FC236}">
                                <a16:creationId xmlns:a16="http://schemas.microsoft.com/office/drawing/2014/main" id="{E7DE434C-20BB-49D3-7A67-94AFB604D87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067682" y="3247911"/>
                            <a:ext cx="149656" cy="18466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oMath>
                              </m:oMathPara>
                            </a14:m>
                            <a:endParaRPr lang="zh-CN" altLang="en-US" sz="12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8" name="文本框 37">
                            <a:extLst>
                              <a:ext uri="{FF2B5EF4-FFF2-40B4-BE49-F238E27FC236}">
                                <a16:creationId xmlns:a16="http://schemas.microsoft.com/office/drawing/2014/main" id="{E7DE434C-20BB-49D3-7A67-94AFB604D87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067682" y="3247911"/>
                            <a:ext cx="149656" cy="184666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 l="-25000" r="-20833" b="-322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46" name="直接连接符 45">
                      <a:extLst>
                        <a:ext uri="{FF2B5EF4-FFF2-40B4-BE49-F238E27FC236}">
                          <a16:creationId xmlns:a16="http://schemas.microsoft.com/office/drawing/2014/main" id="{E3EFBA1D-CA7C-FAA3-7A36-D362DB79CF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293937" y="2946916"/>
                      <a:ext cx="282331" cy="0"/>
                    </a:xfrm>
                    <a:prstGeom prst="line">
                      <a:avLst/>
                    </a:prstGeom>
                    <a:ln>
                      <a:prstDash val="sysDot"/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直接连接符 47">
                      <a:extLst>
                        <a:ext uri="{FF2B5EF4-FFF2-40B4-BE49-F238E27FC236}">
                          <a16:creationId xmlns:a16="http://schemas.microsoft.com/office/drawing/2014/main" id="{1A3E6469-C095-F3B2-F35B-16EE84A4D4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82080" y="2943891"/>
                      <a:ext cx="0" cy="265134"/>
                    </a:xfrm>
                    <a:prstGeom prst="line">
                      <a:avLst/>
                    </a:prstGeom>
                    <a:ln>
                      <a:prstDash val="sysDot"/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椭圆 43">
                      <a:extLst>
                        <a:ext uri="{FF2B5EF4-FFF2-40B4-BE49-F238E27FC236}">
                          <a16:creationId xmlns:a16="http://schemas.microsoft.com/office/drawing/2014/main" id="{9F3B0C26-BC2A-1F7F-629B-6DB5264F0A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63160" y="2924057"/>
                      <a:ext cx="45719" cy="4571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文本框 49">
                        <a:extLst>
                          <a:ext uri="{FF2B5EF4-FFF2-40B4-BE49-F238E27FC236}">
                            <a16:creationId xmlns:a16="http://schemas.microsoft.com/office/drawing/2014/main" id="{18CFB13A-0D6F-7E91-CCD1-767F31E1C8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26964" y="3198198"/>
                        <a:ext cx="118109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1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zh-CN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0" name="文本框 49">
                        <a:extLst>
                          <a:ext uri="{FF2B5EF4-FFF2-40B4-BE49-F238E27FC236}">
                            <a16:creationId xmlns:a16="http://schemas.microsoft.com/office/drawing/2014/main" id="{18CFB13A-0D6F-7E91-CCD1-767F31E1C83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26964" y="3198198"/>
                        <a:ext cx="118109" cy="169277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5789" r="-1052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>
                        <a:extLst>
                          <a:ext uri="{FF2B5EF4-FFF2-40B4-BE49-F238E27FC236}">
                            <a16:creationId xmlns:a16="http://schemas.microsoft.com/office/drawing/2014/main" id="{D18DA8BC-5962-1D60-A9A0-80D26C14AAE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59565" y="2859253"/>
                        <a:ext cx="119455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1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zh-CN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文本框 50">
                        <a:extLst>
                          <a:ext uri="{FF2B5EF4-FFF2-40B4-BE49-F238E27FC236}">
                            <a16:creationId xmlns:a16="http://schemas.microsoft.com/office/drawing/2014/main" id="{D18DA8BC-5962-1D60-A9A0-80D26C14AAE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59565" y="2859253"/>
                        <a:ext cx="119455" cy="16927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31579" r="-26316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65" name="弧形 64">
                <a:extLst>
                  <a:ext uri="{FF2B5EF4-FFF2-40B4-BE49-F238E27FC236}">
                    <a16:creationId xmlns:a16="http://schemas.microsoft.com/office/drawing/2014/main" id="{6BE00E65-4519-D71B-35E2-E4C0511792C9}"/>
                  </a:ext>
                </a:extLst>
              </p:cNvPr>
              <p:cNvSpPr/>
              <p:nvPr/>
            </p:nvSpPr>
            <p:spPr>
              <a:xfrm>
                <a:off x="10130903" y="2082077"/>
                <a:ext cx="702179" cy="1204502"/>
              </a:xfrm>
              <a:prstGeom prst="arc">
                <a:avLst/>
              </a:prstGeom>
              <a:ln w="19050">
                <a:headEnd type="none" w="med" len="med"/>
                <a:tailEnd type="arrow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11581C7C-5D59-82D1-9207-B7461309657B}"/>
                      </a:ext>
                    </a:extLst>
                  </p:cNvPr>
                  <p:cNvSpPr txBox="1"/>
                  <p:nvPr/>
                </p:nvSpPr>
                <p:spPr>
                  <a:xfrm>
                    <a:off x="8091807" y="3656667"/>
                    <a:ext cx="1692827" cy="6857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zh-CN" altLang="en-US" sz="11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a:t>高斯公式（高等数学）</a:t>
                    </a:r>
                    <a:endParaRPr lang="en-US" altLang="zh-CN" sz="1100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nary>
                            <m:naryPr>
                              <m:chr m:val="∭"/>
                              <m:ctrlPr>
                                <a:rPr lang="zh-CN" altLang="en-US" sz="110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𝑉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𝑑𝑖𝑣</m:t>
                              </m:r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100" b="1" i="1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100" b="1" i="1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𝑬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d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𝑉</m:t>
                              </m:r>
                            </m:e>
                          </m:nary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nary>
                            <m:naryPr>
                              <m:chr m:val="∯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1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1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𝑬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d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1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100" b="1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𝑺</m:t>
                                  </m:r>
                                </m:e>
                              </m:acc>
                            </m:e>
                          </m:nary>
                        </m:oMath>
                      </m:oMathPara>
                    </a14:m>
                    <a:endParaRPr lang="zh-CN" altLang="en-US" sz="1100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11581C7C-5D59-82D1-9207-B746130965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1807" y="3656667"/>
                    <a:ext cx="1692827" cy="6857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8881" t="-63393" r="-38989" b="-1437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FF4CFFA7-020D-439C-4DBA-DAF4D8F14F81}"/>
                      </a:ext>
                    </a:extLst>
                  </p:cNvPr>
                  <p:cNvSpPr txBox="1"/>
                  <p:nvPr/>
                </p:nvSpPr>
                <p:spPr>
                  <a:xfrm>
                    <a:off x="9784634" y="3655242"/>
                    <a:ext cx="1692827" cy="7102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zh-CN" altLang="en-US" sz="11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a:t>高斯定理（大学物理）</a:t>
                    </a:r>
                    <a:endParaRPr lang="en-US" altLang="zh-CN" sz="1100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nary>
                            <m:naryPr>
                              <m:chr m:val="∯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 </m:t>
                              </m:r>
                            </m:sup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1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1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𝑬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d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1100" b="1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100" b="1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𝑺</m:t>
                                  </m:r>
                                </m:e>
                              </m:acc>
                            </m:e>
                          </m:nary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1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oMath>
                      </m:oMathPara>
                    </a14:m>
                    <a:endParaRPr lang="zh-CN" altLang="en-US" sz="1100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FF4CFFA7-020D-439C-4DBA-DAF4D8F14F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4634" y="3655242"/>
                    <a:ext cx="1692827" cy="71025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432" t="-60345" b="-13620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箭头: 燕尾形 67">
                <a:extLst>
                  <a:ext uri="{FF2B5EF4-FFF2-40B4-BE49-F238E27FC236}">
                    <a16:creationId xmlns:a16="http://schemas.microsoft.com/office/drawing/2014/main" id="{07868BDD-810C-B7E5-A451-3980ED638037}"/>
                  </a:ext>
                </a:extLst>
              </p:cNvPr>
              <p:cNvSpPr/>
              <p:nvPr/>
            </p:nvSpPr>
            <p:spPr>
              <a:xfrm rot="5400000">
                <a:off x="9587005" y="4413520"/>
                <a:ext cx="280392" cy="184355"/>
              </a:xfrm>
              <a:prstGeom prst="notchedRightArrow">
                <a:avLst>
                  <a:gd name="adj1" fmla="val 50000"/>
                  <a:gd name="adj2" fmla="val 5000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63A20536-5121-0702-FB50-40D9E513B7D5}"/>
                      </a:ext>
                    </a:extLst>
                  </p:cNvPr>
                  <p:cNvSpPr txBox="1"/>
                  <p:nvPr/>
                </p:nvSpPr>
                <p:spPr>
                  <a:xfrm>
                    <a:off x="8391695" y="4673770"/>
                    <a:ext cx="2671011" cy="4477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1100" b="1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100" b="1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𝑬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𝜕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𝜕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63A20536-5121-0702-FB50-40D9E513B7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1695" y="4673770"/>
                    <a:ext cx="2671011" cy="44775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37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箭头: 燕尾形 70">
                <a:extLst>
                  <a:ext uri="{FF2B5EF4-FFF2-40B4-BE49-F238E27FC236}">
                    <a16:creationId xmlns:a16="http://schemas.microsoft.com/office/drawing/2014/main" id="{6AD47C09-F501-610A-B19C-0A57CAF9C956}"/>
                  </a:ext>
                </a:extLst>
              </p:cNvPr>
              <p:cNvSpPr/>
              <p:nvPr/>
            </p:nvSpPr>
            <p:spPr>
              <a:xfrm rot="5400000">
                <a:off x="9590029" y="5194392"/>
                <a:ext cx="274343" cy="184355"/>
              </a:xfrm>
              <a:prstGeom prst="notchedRightArrow">
                <a:avLst>
                  <a:gd name="adj1" fmla="val 50000"/>
                  <a:gd name="adj2" fmla="val 50001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58601187-D944-ADCA-A78A-92471D45B3B2}"/>
                      </a:ext>
                    </a:extLst>
                  </p:cNvPr>
                  <p:cNvSpPr txBox="1"/>
                  <p:nvPr/>
                </p:nvSpPr>
                <p:spPr>
                  <a:xfrm>
                    <a:off x="8391695" y="5452818"/>
                    <a:ext cx="2671011" cy="46435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  <a:ea typeface="方正小标宋简体" panose="02000000000000000000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  <a:ea typeface="方正小标宋简体" panose="02000000000000000000" pitchFamily="2" charset="-122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  <a:ea typeface="方正小标宋简体" panose="02000000000000000000" pitchFamily="2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𝜑</m:t>
                              </m:r>
                            </m:num>
                            <m:den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𝜕</m:t>
                              </m:r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𝑥</m:t>
                              </m:r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²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1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  <a:ea typeface="方正小标宋简体" panose="02000000000000000000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  <a:ea typeface="方正小标宋简体" panose="02000000000000000000" pitchFamily="2" charset="-122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  <a:ea typeface="方正小标宋简体" panose="02000000000000000000" pitchFamily="2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𝜑</m:t>
                              </m:r>
                            </m:num>
                            <m:den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𝜕</m:t>
                              </m:r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𝑦</m:t>
                              </m:r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²</m:t>
                              </m:r>
                            </m:den>
                          </m:f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=0</m:t>
                          </m:r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58601187-D944-ADCA-A78A-92471D45B3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1695" y="5452818"/>
                    <a:ext cx="2671011" cy="46435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51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ECE6EA0C-01DD-C0B8-554E-809612FB2603}"/>
                  </a:ext>
                </a:extLst>
              </p:cNvPr>
              <p:cNvSpPr txBox="1"/>
              <p:nvPr/>
            </p:nvSpPr>
            <p:spPr>
              <a:xfrm>
                <a:off x="8159565" y="4362447"/>
                <a:ext cx="31583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>
                    <a:solidFill>
                      <a:schemeClr val="accent4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内部没有电荷      的空间区域内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FEC72935-8F23-9785-18A9-0FB58FBF5D11}"/>
                      </a:ext>
                    </a:extLst>
                  </p:cNvPr>
                  <p:cNvSpPr txBox="1"/>
                  <p:nvPr/>
                </p:nvSpPr>
                <p:spPr>
                  <a:xfrm>
                    <a:off x="8148028" y="5092719"/>
                    <a:ext cx="3158343" cy="360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1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1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11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1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11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汉仪润圆-65简" panose="00020600040101010101" pitchFamily="18" charset="-122"/>
                              </a:rPr>
                              <m:t>𝜑</m:t>
                            </m:r>
                          </m:num>
                          <m:den>
                            <m:r>
                              <a:rPr lang="en-US" altLang="zh-CN" sz="11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11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oMath>
                    </a14:m>
                    <a:r>
                      <a:rPr lang="zh-CN" altLang="en-US" sz="11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1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1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11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1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11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汉仪润圆-65简" panose="00020600040101010101" pitchFamily="18" charset="-122"/>
                              </a:rPr>
                              <m:t>𝜑</m:t>
                            </m:r>
                          </m:num>
                          <m:den>
                            <m:r>
                              <a:rPr lang="en-US" altLang="zh-CN" sz="11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11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oMath>
                    </a14:m>
                    <a:endParaRPr lang="zh-CN" altLang="en-US" sz="1100" dirty="0">
                      <a:solidFill>
                        <a:schemeClr val="accent4">
                          <a:lumMod val="75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FEC72935-8F23-9785-18A9-0FB58FBF5D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8028" y="5092719"/>
                    <a:ext cx="3158343" cy="3600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C0D4D9AF-5B6C-0166-73A9-57D7BDE8C572}"/>
                  </a:ext>
                </a:extLst>
              </p:cNvPr>
              <p:cNvSpPr/>
              <p:nvPr/>
            </p:nvSpPr>
            <p:spPr>
              <a:xfrm>
                <a:off x="7808682" y="4469816"/>
                <a:ext cx="3974842" cy="861446"/>
              </a:xfrm>
              <a:prstGeom prst="roundRect">
                <a:avLst>
                  <a:gd name="adj" fmla="val 7280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平面静电场内 没有电荷的区域内部</a:t>
                </a:r>
                <a:endParaRPr lang="en-US" altLang="zh-CN" sz="1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电势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汉仪润圆-65简" panose="00020600040101010101" pitchFamily="18" charset="-122"/>
                      </a:rPr>
                      <m:t>𝑈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汉仪润圆-65简" panose="00020600040101010101" pitchFamily="18" charset="-122"/>
                      </a:rPr>
                      <m:t>=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汉仪润圆-65简" panose="00020600040101010101" pitchFamily="18" charset="-122"/>
                      </a:rPr>
                      <m:t>𝜑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汉仪润圆-65简" panose="00020600040101010101" pitchFamily="18" charset="-122"/>
                      </a:rPr>
                      <m:t>(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汉仪润圆-65简" panose="00020600040101010101" pitchFamily="18" charset="-122"/>
                      </a:rPr>
                      <m:t>𝑥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汉仪润圆-65简" panose="00020600040101010101" pitchFamily="18" charset="-122"/>
                      </a:rPr>
                      <m:t>,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汉仪润圆-65简" panose="00020600040101010101" pitchFamily="18" charset="-122"/>
                      </a:rPr>
                      <m:t>𝑦</m:t>
                    </m:r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汉仪润圆-65简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是一个调和函数</a:t>
                </a:r>
              </a:p>
            </p:txBody>
          </p:sp>
        </mc:Choice>
        <mc:Fallback xmlns=""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C0D4D9AF-5B6C-0166-73A9-57D7BDE8C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682" y="4469816"/>
                <a:ext cx="3974842" cy="861446"/>
              </a:xfrm>
              <a:prstGeom prst="roundRect">
                <a:avLst>
                  <a:gd name="adj" fmla="val 7280"/>
                </a:avLst>
              </a:prstGeom>
              <a:blipFill>
                <a:blip r:embed="rId21"/>
                <a:stretch>
                  <a:fillRect/>
                </a:stretch>
              </a:blip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组合 81">
            <a:extLst>
              <a:ext uri="{FF2B5EF4-FFF2-40B4-BE49-F238E27FC236}">
                <a16:creationId xmlns:a16="http://schemas.microsoft.com/office/drawing/2014/main" id="{F28ACB16-3DE8-5174-03A2-2B7189A78C84}"/>
              </a:ext>
            </a:extLst>
          </p:cNvPr>
          <p:cNvGrpSpPr/>
          <p:nvPr/>
        </p:nvGrpSpPr>
        <p:grpSpPr>
          <a:xfrm>
            <a:off x="703374" y="2917801"/>
            <a:ext cx="7135395" cy="639629"/>
            <a:chOff x="703374" y="3022725"/>
            <a:chExt cx="7135395" cy="6396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79240489-1EAA-F608-CEDA-A27C69AC42B4}"/>
                    </a:ext>
                  </a:extLst>
                </p:cNvPr>
                <p:cNvSpPr txBox="1"/>
                <p:nvPr/>
              </p:nvSpPr>
              <p:spPr>
                <a:xfrm>
                  <a:off x="1186935" y="3054431"/>
                  <a:ext cx="6651834" cy="6079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5000"/>
                    </a:lnSpc>
                  </a:pPr>
                  <a:r>
                    <a:rPr lang="zh-CN" altLang="en-US" sz="14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任何在区域</a:t>
                  </a:r>
                  <a14:m>
                    <m:oMath xmlns:m="http://schemas.openxmlformats.org/officeDocument/2006/math"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𝑫</m:t>
                      </m:r>
                    </m:oMath>
                  </a14:m>
                  <a:r>
                    <a:rPr lang="zh-CN" altLang="en-US" sz="14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内解析的函数，它的实部和虚部都是</a:t>
                  </a:r>
                  <a14:m>
                    <m:oMath xmlns:m="http://schemas.openxmlformats.org/officeDocument/2006/math">
                      <m:r>
                        <a:rPr lang="en-US" altLang="zh-CN" sz="1400" b="1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𝑫</m:t>
                      </m:r>
                    </m:oMath>
                  </a14:m>
                  <a:r>
                    <a:rPr lang="zh-CN" altLang="en-US" sz="14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内的调和函数。</a:t>
                  </a:r>
                  <a:endParaRPr lang="en-US" altLang="zh-CN" sz="1400" b="1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>
                    <a:lnSpc>
                      <a:spcPct val="125000"/>
                    </a:lnSpc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即：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𝑢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𝑖𝑣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𝑦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r>
                        <a:rPr lang="en-US" altLang="zh-CN" sz="14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𝐷</m:t>
                      </m:r>
                    </m:oMath>
                  </a14:m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内解析，则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𝑢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</m:oMath>
                  </a14:m>
                  <a:r>
                    <a:rPr lang="en-US" altLang="zh-CN" sz="1400" dirty="0">
                      <a:ea typeface="楷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𝑣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𝑦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均为</a:t>
                  </a:r>
                  <a14:m>
                    <m:oMath xmlns:m="http://schemas.openxmlformats.org/officeDocument/2006/math">
                      <m:r>
                        <a:rPr lang="en-US" altLang="zh-CN" sz="14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𝐷</m:t>
                      </m:r>
                    </m:oMath>
                  </a14:m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内的调和函数。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79240489-1EAA-F608-CEDA-A27C69AC4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935" y="3054431"/>
                  <a:ext cx="6651834" cy="607923"/>
                </a:xfrm>
                <a:prstGeom prst="rect">
                  <a:avLst/>
                </a:prstGeom>
                <a:blipFill>
                  <a:blip r:embed="rId22"/>
                  <a:stretch>
                    <a:fillRect l="-275" b="-7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4" name="图形 83" descr="指向右边的反手食指">
              <a:extLst>
                <a:ext uri="{FF2B5EF4-FFF2-40B4-BE49-F238E27FC236}">
                  <a16:creationId xmlns:a16="http://schemas.microsoft.com/office/drawing/2014/main" id="{A9C59735-5E07-1F08-C6F4-584210709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03374" y="3022725"/>
              <a:ext cx="406275" cy="406275"/>
            </a:xfrm>
            <a:prstGeom prst="rect">
              <a:avLst/>
            </a:prstGeom>
          </p:spPr>
        </p:pic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C59D83C-C41B-FDEC-DF45-B33624251E12}"/>
              </a:ext>
            </a:extLst>
          </p:cNvPr>
          <p:cNvGrpSpPr/>
          <p:nvPr/>
        </p:nvGrpSpPr>
        <p:grpSpPr>
          <a:xfrm>
            <a:off x="699733" y="4663429"/>
            <a:ext cx="7204297" cy="633537"/>
            <a:chOff x="703374" y="3022725"/>
            <a:chExt cx="7204297" cy="6335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04EA2E3A-E5C4-5A51-6EFE-BBF4EBD5137E}"/>
                    </a:ext>
                  </a:extLst>
                </p:cNvPr>
                <p:cNvSpPr txBox="1"/>
                <p:nvPr/>
              </p:nvSpPr>
              <p:spPr>
                <a:xfrm>
                  <a:off x="1186934" y="3054431"/>
                  <a:ext cx="6720737" cy="601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5000"/>
                    </a:lnSpc>
                  </a:pPr>
                  <a:r>
                    <a:rPr lang="zh-CN" altLang="en-US" sz="14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上述定理反过来是不成立的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，即：任两个调和函数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𝑢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𝑣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𝑦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组成的复变函数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𝑢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𝑖𝑣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𝑦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不一定解析。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04EA2E3A-E5C4-5A51-6EFE-BBF4EBD51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934" y="3054431"/>
                  <a:ext cx="6720737" cy="601831"/>
                </a:xfrm>
                <a:prstGeom prst="rect">
                  <a:avLst/>
                </a:prstGeom>
                <a:blipFill>
                  <a:blip r:embed="rId25"/>
                  <a:stretch>
                    <a:fillRect l="-272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7" name="图形 86" descr="指向右边的反手食指">
              <a:extLst>
                <a:ext uri="{FF2B5EF4-FFF2-40B4-BE49-F238E27FC236}">
                  <a16:creationId xmlns:a16="http://schemas.microsoft.com/office/drawing/2014/main" id="{AE7846E7-EF5E-7991-9653-85B10986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03374" y="3022725"/>
              <a:ext cx="406275" cy="406275"/>
            </a:xfrm>
            <a:prstGeom prst="rect">
              <a:avLst/>
            </a:prstGeom>
          </p:spPr>
        </p:pic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33A9499F-59A5-EB2B-1D2E-9E856B4C4F59}"/>
              </a:ext>
            </a:extLst>
          </p:cNvPr>
          <p:cNvGrpSpPr/>
          <p:nvPr/>
        </p:nvGrpSpPr>
        <p:grpSpPr>
          <a:xfrm>
            <a:off x="701554" y="5301250"/>
            <a:ext cx="7204297" cy="633537"/>
            <a:chOff x="703374" y="3022725"/>
            <a:chExt cx="7204297" cy="6335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51CB171D-D5EA-9BA8-DA67-CA6C06A06DBC}"/>
                    </a:ext>
                  </a:extLst>
                </p:cNvPr>
                <p:cNvSpPr txBox="1"/>
                <p:nvPr/>
              </p:nvSpPr>
              <p:spPr>
                <a:xfrm>
                  <a:off x="1186934" y="3054431"/>
                  <a:ext cx="6720737" cy="601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5000"/>
                    </a:lnSpc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若两个调和函数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𝑢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𝑣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𝑦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能组成的解析函数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𝑢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𝑖𝑣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𝑦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>
                    <a:lnSpc>
                      <a:spcPct val="125000"/>
                    </a:lnSpc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则称</a:t>
                  </a:r>
                  <a14:m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𝑣</m:t>
                      </m:r>
                    </m:oMath>
                  </a14:m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为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𝑢</m:t>
                      </m:r>
                    </m:oMath>
                  </a14:m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</a:t>
                  </a:r>
                  <a:r>
                    <a:rPr lang="zh-CN" altLang="en-US" sz="1400" u="sng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共轭调和函数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。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51CB171D-D5EA-9BA8-DA67-CA6C06A06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934" y="3054431"/>
                  <a:ext cx="6720737" cy="601831"/>
                </a:xfrm>
                <a:prstGeom prst="rect">
                  <a:avLst/>
                </a:prstGeom>
                <a:blipFill>
                  <a:blip r:embed="rId26"/>
                  <a:stretch>
                    <a:fillRect l="-272" b="-80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0" name="图形 89" descr="指向右边的反手食指">
              <a:extLst>
                <a:ext uri="{FF2B5EF4-FFF2-40B4-BE49-F238E27FC236}">
                  <a16:creationId xmlns:a16="http://schemas.microsoft.com/office/drawing/2014/main" id="{B2746000-201C-9876-4CB2-55CFB3D1A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03374" y="3022725"/>
              <a:ext cx="406275" cy="406275"/>
            </a:xfrm>
            <a:prstGeom prst="rect">
              <a:avLst/>
            </a:prstGeom>
          </p:spPr>
        </p:pic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18FCA142-4850-FBB6-DF6C-AA07779BFCEB}"/>
              </a:ext>
            </a:extLst>
          </p:cNvPr>
          <p:cNvGrpSpPr/>
          <p:nvPr/>
        </p:nvGrpSpPr>
        <p:grpSpPr>
          <a:xfrm>
            <a:off x="805188" y="3588328"/>
            <a:ext cx="6651834" cy="1039111"/>
            <a:chOff x="805188" y="3627261"/>
            <a:chExt cx="6651834" cy="10391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BE553223-9FA8-B27B-BF3B-FAC52DDAC3DA}"/>
                    </a:ext>
                  </a:extLst>
                </p:cNvPr>
                <p:cNvSpPr txBox="1"/>
                <p:nvPr/>
              </p:nvSpPr>
              <p:spPr>
                <a:xfrm>
                  <a:off x="858436" y="3636232"/>
                  <a:ext cx="6566649" cy="1001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柳公权楷书" panose="02010600010101010101" pitchFamily="2" charset="-122"/>
                      <a:ea typeface="柳公权楷书" panose="02010600010101010101" pitchFamily="2" charset="-122"/>
                    </a:rPr>
                    <a:t>证明：若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𝑢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𝑖𝑣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𝑦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柳公权楷书" panose="02010600010101010101" pitchFamily="2" charset="-122"/>
                      <a:ea typeface="柳公权楷书" panose="02010600010101010101" pitchFamily="2" charset="-122"/>
                    </a:rPr>
                    <a:t>在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𝐷</m:t>
                      </m:r>
                    </m:oMath>
                  </a14:m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内解析，则由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C-R</a:t>
                  </a: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方程，</a:t>
                  </a:r>
                  <a:r>
                    <a:rPr lang="en-US" altLang="zh-CN" sz="1200" b="1" dirty="0">
                      <a:solidFill>
                        <a:schemeClr val="bg1">
                          <a:lumMod val="50000"/>
                        </a:schemeClr>
                      </a:solidFill>
                      <a:ea typeface="楷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2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12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den>
                      </m:f>
                      <m:r>
                        <a:rPr lang="en-US" altLang="zh-CN" sz="12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2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12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</m:den>
                      </m:f>
                      <m:r>
                        <a:rPr lang="en-US" altLang="zh-CN" sz="12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 </m:t>
                      </m:r>
                      <m:f>
                        <m:fPr>
                          <m:ctrlP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2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12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</m:den>
                      </m:f>
                      <m:r>
                        <a:rPr lang="en-US" altLang="zh-CN" sz="12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2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12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den>
                      </m:f>
                    </m:oMath>
                  </a14:m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柳公权楷书" panose="02010600010101010101" pitchFamily="2" charset="-122"/>
                      <a:ea typeface="柳公权楷书" panose="02010600010101010101" pitchFamily="2" charset="-122"/>
                    </a:rPr>
                    <a:t>，</a:t>
                  </a:r>
                  <a:endPara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柳公权楷书" panose="02010600010101010101" pitchFamily="2" charset="-122"/>
                    <a:ea typeface="柳公权楷书" panose="02010600010101010101" pitchFamily="2" charset="-122"/>
                  </a:endParaRPr>
                </a:p>
                <a:p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柳公权楷书" panose="02010600010101010101" pitchFamily="2" charset="-122"/>
                      <a:ea typeface="柳公权楷书" panose="02010600010101010101" pitchFamily="2" charset="-122"/>
                    </a:rPr>
                    <a:t>     </a:t>
                  </a: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柳公权楷书" panose="02010600010101010101" pitchFamily="2" charset="-122"/>
                      <a:ea typeface="柳公权楷书" panose="02010600010101010101" pitchFamily="2" charset="-122"/>
                    </a:rPr>
                    <a:t>（若</a:t>
                  </a:r>
                  <a14:m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𝑧</m:t>
                          </m:r>
                        </m:e>
                      </m:d>
                    </m:oMath>
                  </a14:m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柳公权楷书" panose="02010600010101010101" pitchFamily="2" charset="-122"/>
                      <a:ea typeface="柳公权楷书" panose="02010600010101010101" pitchFamily="2" charset="-122"/>
                    </a:rPr>
                    <a:t>解析，则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𝑢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</m:oMath>
                  </a14:m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柳公权楷书" panose="02010600010101010101" pitchFamily="2" charset="-122"/>
                      <a:ea typeface="柳公权楷书" panose="02010600010101010101" pitchFamily="2" charset="-122"/>
                    </a:rPr>
                    <a:t>与</a:t>
                  </a:r>
                  <a14:m>
                    <m:oMath xmlns:m="http://schemas.openxmlformats.org/officeDocument/2006/math">
                      <m:r>
                        <a:rPr lang="en-US" altLang="zh-CN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𝑣</m:t>
                      </m:r>
                      <m:r>
                        <a:rPr lang="en-US" altLang="zh-CN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r>
                        <a:rPr lang="en-US" altLang="zh-CN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𝑦</m:t>
                      </m:r>
                      <m:r>
                        <a:rPr lang="en-US" altLang="zh-CN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柳公权楷书" panose="02010600010101010101" pitchFamily="2" charset="-122"/>
                      <a:ea typeface="柳公权楷书" panose="02010600010101010101" pitchFamily="2" charset="-122"/>
                    </a:rPr>
                    <a:t>有任意高阶连续偏导数）则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den>
                      </m:f>
                      <m:r>
                        <a:rPr lang="zh-CN" altLang="en-US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①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</m:oMath>
                  </a14:m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ea typeface="楷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</m:den>
                      </m:f>
                      <m:r>
                        <a:rPr lang="zh-CN" altLang="en-US" sz="12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②</m:t>
                      </m:r>
                    </m:oMath>
                  </a14:m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柳公权楷书" panose="02010600010101010101" pitchFamily="2" charset="-122"/>
                      <a:ea typeface="柳公权楷书" panose="02010600010101010101" pitchFamily="2" charset="-122"/>
                    </a:rPr>
                    <a:t>.</a:t>
                  </a:r>
                </a:p>
                <a:p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柳公权楷书" panose="02010600010101010101" pitchFamily="2" charset="-122"/>
                      <a:ea typeface="柳公权楷书" panose="02010600010101010101" pitchFamily="2" charset="-122"/>
                    </a:rPr>
                    <a:t>       </a:t>
                  </a: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柳公权楷书" panose="02010600010101010101" pitchFamily="2" charset="-122"/>
                      <a:ea typeface="柳公权楷书" panose="02010600010101010101" pitchFamily="2" charset="-122"/>
                    </a:rPr>
                    <a:t>且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2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den>
                      </m:f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</m:den>
                      </m:f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</m:oMath>
                  </a14:m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ea typeface="楷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</m:den>
                      </m:f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𝑦</m:t>
                          </m:r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𝑥</m:t>
                          </m:r>
                        </m:den>
                      </m:f>
                    </m:oMath>
                  </a14:m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柳公权楷书" panose="02010600010101010101" pitchFamily="2" charset="-122"/>
                      <a:ea typeface="柳公权楷书" panose="02010600010101010101" pitchFamily="2" charset="-122"/>
                    </a:rPr>
                    <a:t>，故①</a:t>
                  </a:r>
                  <a:r>
                    <a:rPr lang="en-US" altLang="zh-CN" sz="1200" dirty="0">
                      <a:solidFill>
                        <a:schemeClr val="bg1">
                          <a:lumMod val="50000"/>
                        </a:schemeClr>
                      </a:solidFill>
                      <a:latin typeface="柳公权楷书" panose="02010600010101010101" pitchFamily="2" charset="-122"/>
                      <a:ea typeface="柳公权楷书" panose="02010600010101010101" pitchFamily="2" charset="-122"/>
                    </a:rPr>
                    <a:t>+</a:t>
                  </a:r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柳公权楷书" panose="02010600010101010101" pitchFamily="2" charset="-122"/>
                      <a:ea typeface="柳公权楷书" panose="02010600010101010101" pitchFamily="2" charset="-122"/>
                    </a:rPr>
                    <a:t>②得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=0.</m:t>
                      </m:r>
                    </m:oMath>
                  </a14:m>
                  <a:r>
                    <a:rPr lang="zh-CN" altLang="en-US" sz="1200" dirty="0">
                      <a:solidFill>
                        <a:schemeClr val="bg1">
                          <a:lumMod val="50000"/>
                        </a:schemeClr>
                      </a:solidFill>
                      <a:latin typeface="柳公权楷书" panose="02010600010101010101" pitchFamily="2" charset="-122"/>
                      <a:ea typeface="柳公权楷书" panose="02010600010101010101" pitchFamily="2" charset="-122"/>
                    </a:rPr>
                    <a:t> 同理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12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2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2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=0</m:t>
                      </m:r>
                    </m:oMath>
                  </a14:m>
                  <a:endPara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柳公权楷书" panose="02010600010101010101" pitchFamily="2" charset="-122"/>
                    <a:ea typeface="柳公权楷书" panose="02010600010101010101" pitchFamily="2" charset="-122"/>
                  </a:endParaRP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BE553223-9FA8-B27B-BF3B-FAC52DDAC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36" y="3636232"/>
                  <a:ext cx="6566649" cy="1001684"/>
                </a:xfrm>
                <a:prstGeom prst="rect">
                  <a:avLst/>
                </a:prstGeom>
                <a:blipFill>
                  <a:blip r:embed="rId27"/>
                  <a:stretch>
                    <a:fillRect l="-93" b="-12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47E0EEC6-3123-CCAA-6EAC-71BAE045BC62}"/>
                </a:ext>
              </a:extLst>
            </p:cNvPr>
            <p:cNvSpPr/>
            <p:nvPr/>
          </p:nvSpPr>
          <p:spPr>
            <a:xfrm>
              <a:off x="805188" y="3627261"/>
              <a:ext cx="6651834" cy="1039111"/>
            </a:xfrm>
            <a:prstGeom prst="roundRect">
              <a:avLst/>
            </a:prstGeom>
            <a:noFill/>
            <a:ln w="1905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1634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70ED8ACC-FF7E-B671-2795-77319436D72C}"/>
              </a:ext>
            </a:extLst>
          </p:cNvPr>
          <p:cNvGrpSpPr/>
          <p:nvPr/>
        </p:nvGrpSpPr>
        <p:grpSpPr>
          <a:xfrm>
            <a:off x="478701" y="1414847"/>
            <a:ext cx="11234597" cy="2301747"/>
            <a:chOff x="449943" y="1784962"/>
            <a:chExt cx="11234597" cy="2301747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B9C7BAF-5A85-8DA5-8884-60E0A67DD5F2}"/>
                </a:ext>
              </a:extLst>
            </p:cNvPr>
            <p:cNvSpPr/>
            <p:nvPr/>
          </p:nvSpPr>
          <p:spPr>
            <a:xfrm>
              <a:off x="449943" y="1784962"/>
              <a:ext cx="11234597" cy="2301747"/>
            </a:xfrm>
            <a:prstGeom prst="roundRect">
              <a:avLst>
                <a:gd name="adj" fmla="val 1306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6F946F0-1912-9BA1-68F4-E01627E428E4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324117"/>
              <a:ext cx="10953845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61722E-099B-5565-3454-D00B5A2B1E44}"/>
                  </a:ext>
                </a:extLst>
              </p:cNvPr>
              <p:cNvSpPr txBox="1"/>
              <p:nvPr/>
            </p:nvSpPr>
            <p:spPr>
              <a:xfrm>
                <a:off x="576363" y="1464658"/>
                <a:ext cx="8382225" cy="427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：已知调和函数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𝑢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𝑦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𝑥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，求函数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𝑖𝑣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解析。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61722E-099B-5565-3454-D00B5A2B1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464658"/>
                <a:ext cx="8382225" cy="427168"/>
              </a:xfrm>
              <a:prstGeom prst="rect">
                <a:avLst/>
              </a:prstGeom>
              <a:blipFill>
                <a:blip r:embed="rId3"/>
                <a:stretch>
                  <a:fillRect l="-436"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C38D516-CF7F-675C-0673-2CE70752F529}"/>
                  </a:ext>
                </a:extLst>
              </p:cNvPr>
              <p:cNvSpPr txBox="1"/>
              <p:nvPr/>
            </p:nvSpPr>
            <p:spPr>
              <a:xfrm>
                <a:off x="576363" y="1948747"/>
                <a:ext cx="10828199" cy="1652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解析，则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𝑢</m:t>
                        </m:r>
                      </m:num>
                      <m:den>
                        <m:r>
                          <a:rPr lang="en-US" altLang="zh-CN" b="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den>
                    </m:f>
                    <m:r>
                      <a:rPr lang="en-US" altLang="zh-CN" b="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num>
                      <m:den>
                        <m:r>
                          <a:rPr lang="en-US" altLang="zh-CN" b="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den>
                    </m:f>
                    <m:r>
                      <a:rPr lang="en-US" altLang="zh-CN" b="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𝑢</m:t>
                        </m:r>
                      </m:num>
                      <m:den>
                        <m:r>
                          <a:rPr lang="en-US" altLang="zh-CN" b="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den>
                    </m:f>
                    <m:r>
                      <a:rPr lang="en-US" altLang="zh-CN" b="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num>
                      <m:den>
                        <m:r>
                          <a:rPr lang="en-US" altLang="zh-CN" b="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由题意，</a:t>
                </a:r>
                <a:r>
                  <a:rPr lang="en-US" altLang="zh-CN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𝑢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𝑢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𝑣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𝑦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𝑑𝑦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0.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为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任意常数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故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C38D516-CF7F-675C-0673-2CE70752F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948747"/>
                <a:ext cx="10828199" cy="1652504"/>
              </a:xfrm>
              <a:prstGeom prst="rect">
                <a:avLst/>
              </a:prstGeom>
              <a:blipFill>
                <a:blip r:embed="rId4"/>
                <a:stretch>
                  <a:fillRect l="-507" b="-16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4AE527-E190-448A-2C67-BCDE8A3DAF0F}"/>
              </a:ext>
            </a:extLst>
          </p:cNvPr>
          <p:cNvGrpSpPr/>
          <p:nvPr/>
        </p:nvGrpSpPr>
        <p:grpSpPr>
          <a:xfrm>
            <a:off x="478701" y="3824018"/>
            <a:ext cx="11234597" cy="2008969"/>
            <a:chOff x="449943" y="1784962"/>
            <a:chExt cx="11234597" cy="2008969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523AEB23-48BD-4C09-5123-54CC072B6183}"/>
                </a:ext>
              </a:extLst>
            </p:cNvPr>
            <p:cNvSpPr/>
            <p:nvPr/>
          </p:nvSpPr>
          <p:spPr>
            <a:xfrm>
              <a:off x="449943" y="1784962"/>
              <a:ext cx="11234597" cy="2008969"/>
            </a:xfrm>
            <a:prstGeom prst="roundRect">
              <a:avLst>
                <a:gd name="adj" fmla="val 1306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31192E3-FC6E-EFA8-B88C-34A878B6DE0D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317137"/>
              <a:ext cx="10953845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7F29541-54D2-AF47-2502-579C86BA8EB8}"/>
                  </a:ext>
                </a:extLst>
              </p:cNvPr>
              <p:cNvSpPr txBox="1"/>
              <p:nvPr/>
            </p:nvSpPr>
            <p:spPr>
              <a:xfrm>
                <a:off x="576363" y="3868812"/>
                <a:ext cx="8382225" cy="418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：已知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𝑢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𝑦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)−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𝑣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𝑦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)=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𝑦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，试确定解析函数使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𝑖𝑣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7F29541-54D2-AF47-2502-579C86BA8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3868812"/>
                <a:ext cx="8382225" cy="418897"/>
              </a:xfrm>
              <a:prstGeom prst="rect">
                <a:avLst/>
              </a:prstGeom>
              <a:blipFill>
                <a:blip r:embed="rId5"/>
                <a:stretch>
                  <a:fillRect l="-436" b="-19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9A88965-4712-70C9-2659-73EBED719BA3}"/>
                  </a:ext>
                </a:extLst>
              </p:cNvPr>
              <p:cNvSpPr txBox="1"/>
              <p:nvPr/>
            </p:nvSpPr>
            <p:spPr>
              <a:xfrm>
                <a:off x="605121" y="4458800"/>
                <a:ext cx="10828199" cy="1200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解析，则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𝑢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𝑢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)−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𝑢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𝑢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=1.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联立两式得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𝑢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𝑢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为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任意常数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).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9A88965-4712-70C9-2659-73EBED719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21" y="4458800"/>
                <a:ext cx="10828199" cy="1200906"/>
              </a:xfrm>
              <a:prstGeom prst="rect">
                <a:avLst/>
              </a:prstGeom>
              <a:blipFill>
                <a:blip r:embed="rId6"/>
                <a:stretch>
                  <a:fillRect l="-450" b="-1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601D7C90-8B32-D14A-6350-A507D88270C7}"/>
              </a:ext>
            </a:extLst>
          </p:cNvPr>
          <p:cNvSpPr txBox="1"/>
          <p:nvPr/>
        </p:nvSpPr>
        <p:spPr>
          <a:xfrm>
            <a:off x="507460" y="496110"/>
            <a:ext cx="2254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解析函数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7F35BE-31A5-3965-1990-1B472A628409}"/>
              </a:ext>
            </a:extLst>
          </p:cNvPr>
          <p:cNvSpPr txBox="1"/>
          <p:nvPr/>
        </p:nvSpPr>
        <p:spPr>
          <a:xfrm>
            <a:off x="2761862" y="775742"/>
            <a:ext cx="2904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解析函数与调和函数的关系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3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初等函数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EA2AA-3607-76BF-CED9-450E9DC65B0B}"/>
              </a:ext>
            </a:extLst>
          </p:cNvPr>
          <p:cNvSpPr txBox="1"/>
          <p:nvPr/>
        </p:nvSpPr>
        <p:spPr>
          <a:xfrm>
            <a:off x="507460" y="1298962"/>
            <a:ext cx="11108176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实变函数中常见的初等函数 都可以推广到复变函数中来，它们的有些性质仍然保持如初，有的性质则发生了较大的改变。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2835254" y="775741"/>
            <a:ext cx="2041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指数函数 对数函数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2D88AD-ABAE-71BB-0060-142A85FB3AA8}"/>
              </a:ext>
            </a:extLst>
          </p:cNvPr>
          <p:cNvGrpSpPr/>
          <p:nvPr/>
        </p:nvGrpSpPr>
        <p:grpSpPr>
          <a:xfrm>
            <a:off x="984812" y="2004288"/>
            <a:ext cx="4635215" cy="505428"/>
            <a:chOff x="3730604" y="2004288"/>
            <a:chExt cx="4635215" cy="50542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7B8C546-5D49-08B3-697C-62FF987F7623}"/>
                </a:ext>
              </a:extLst>
            </p:cNvPr>
            <p:cNvSpPr/>
            <p:nvPr/>
          </p:nvSpPr>
          <p:spPr>
            <a:xfrm>
              <a:off x="5547974" y="2004288"/>
              <a:ext cx="2817845" cy="505428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5C72561F-4A79-0D81-2FA5-109D9117A743}"/>
                </a:ext>
              </a:extLst>
            </p:cNvPr>
            <p:cNvSpPr/>
            <p:nvPr/>
          </p:nvSpPr>
          <p:spPr>
            <a:xfrm>
              <a:off x="3730604" y="2060973"/>
              <a:ext cx="1977057" cy="39206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指数函数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CDC8AE5-F8CD-9E69-E7DC-32E745E69DF4}"/>
                    </a:ext>
                  </a:extLst>
                </p:cNvPr>
                <p:cNvSpPr txBox="1"/>
                <p:nvPr/>
              </p:nvSpPr>
              <p:spPr>
                <a:xfrm>
                  <a:off x="5955597" y="2118503"/>
                  <a:ext cx="20026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CDC8AE5-F8CD-9E69-E7DC-32E745E69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597" y="2118503"/>
                  <a:ext cx="200260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54" t="-444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8989605-6B1B-6F81-D738-11F3AB535FEA}"/>
              </a:ext>
            </a:extLst>
          </p:cNvPr>
          <p:cNvGrpSpPr/>
          <p:nvPr/>
        </p:nvGrpSpPr>
        <p:grpSpPr>
          <a:xfrm flipH="1">
            <a:off x="6563556" y="2004288"/>
            <a:ext cx="4635215" cy="505428"/>
            <a:chOff x="3730604" y="2004288"/>
            <a:chExt cx="4635215" cy="505428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0F64FC7-FE52-45A4-C39E-A2261B31C0E8}"/>
                </a:ext>
              </a:extLst>
            </p:cNvPr>
            <p:cNvSpPr/>
            <p:nvPr/>
          </p:nvSpPr>
          <p:spPr>
            <a:xfrm>
              <a:off x="5547974" y="2004288"/>
              <a:ext cx="2817845" cy="505428"/>
            </a:xfrm>
            <a:prstGeom prst="round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CC48C03-3749-2A0E-5140-66199DE17EF9}"/>
                </a:ext>
              </a:extLst>
            </p:cNvPr>
            <p:cNvSpPr/>
            <p:nvPr/>
          </p:nvSpPr>
          <p:spPr>
            <a:xfrm>
              <a:off x="3730604" y="2060973"/>
              <a:ext cx="1977057" cy="39206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对数函数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FAD126C-926F-D130-8A87-C3A38DA060C9}"/>
                    </a:ext>
                  </a:extLst>
                </p:cNvPr>
                <p:cNvSpPr txBox="1"/>
                <p:nvPr/>
              </p:nvSpPr>
              <p:spPr>
                <a:xfrm>
                  <a:off x="6340414" y="2098139"/>
                  <a:ext cx="12329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FAD126C-926F-D130-8A87-C3A38DA06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0414" y="2098139"/>
                  <a:ext cx="123296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446" t="-2174" r="-1485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3078031-DA57-CCCA-EC9E-BB7D3F520B06}"/>
              </a:ext>
            </a:extLst>
          </p:cNvPr>
          <p:cNvGrpSpPr/>
          <p:nvPr/>
        </p:nvGrpSpPr>
        <p:grpSpPr>
          <a:xfrm>
            <a:off x="804572" y="2763738"/>
            <a:ext cx="4990704" cy="700961"/>
            <a:chOff x="804572" y="2763738"/>
            <a:chExt cx="4990704" cy="700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8166006A-097F-4C43-E987-0542146ED4F9}"/>
                    </a:ext>
                  </a:extLst>
                </p:cNvPr>
                <p:cNvSpPr txBox="1"/>
                <p:nvPr/>
              </p:nvSpPr>
              <p:spPr>
                <a:xfrm>
                  <a:off x="1165051" y="2763738"/>
                  <a:ext cx="4269746" cy="7009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func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func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·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𝑖𝑦</m:t>
                            </m:r>
                          </m:sup>
                        </m:sSup>
                      </m:oMath>
                    </m:oMathPara>
                  </a14:m>
                  <a:endParaRPr lang="en-US" altLang="zh-CN" sz="16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ctr">
                    <a:lnSpc>
                      <a:spcPct val="125000"/>
                    </a:lnSpc>
                  </a:pPr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是一个模长为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，幅角为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的复数</a:t>
                  </a: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8166006A-097F-4C43-E987-0542146ED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051" y="2763738"/>
                  <a:ext cx="4269746" cy="700961"/>
                </a:xfrm>
                <a:prstGeom prst="rect">
                  <a:avLst/>
                </a:prstGeom>
                <a:blipFill>
                  <a:blip r:embed="rId7"/>
                  <a:stretch>
                    <a:fillRect b="-69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D1992CA-67B1-7228-782E-6D9A20495316}"/>
                </a:ext>
              </a:extLst>
            </p:cNvPr>
            <p:cNvGrpSpPr/>
            <p:nvPr/>
          </p:nvGrpSpPr>
          <p:grpSpPr>
            <a:xfrm>
              <a:off x="804572" y="2917464"/>
              <a:ext cx="4990704" cy="360479"/>
              <a:chOff x="988240" y="2917464"/>
              <a:chExt cx="4990704" cy="360479"/>
            </a:xfrm>
          </p:grpSpPr>
          <p:pic>
            <p:nvPicPr>
              <p:cNvPr id="29" name="图形 28" descr="v 形箭头">
                <a:extLst>
                  <a:ext uri="{FF2B5EF4-FFF2-40B4-BE49-F238E27FC236}">
                    <a16:creationId xmlns:a16="http://schemas.microsoft.com/office/drawing/2014/main" id="{8ED981F2-BD68-4857-B00B-CC05C714D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8240" y="2917464"/>
                <a:ext cx="360479" cy="360479"/>
              </a:xfrm>
              <a:prstGeom prst="rect">
                <a:avLst/>
              </a:prstGeom>
            </p:spPr>
          </p:pic>
          <p:pic>
            <p:nvPicPr>
              <p:cNvPr id="30" name="图形 29" descr="v 形箭头">
                <a:extLst>
                  <a:ext uri="{FF2B5EF4-FFF2-40B4-BE49-F238E27FC236}">
                    <a16:creationId xmlns:a16="http://schemas.microsoft.com/office/drawing/2014/main" id="{451E9AD9-5265-E729-2B62-0A9A5BE10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H="1">
                <a:off x="5618465" y="2917464"/>
                <a:ext cx="360479" cy="360479"/>
              </a:xfrm>
              <a:prstGeom prst="rect">
                <a:avLst/>
              </a:prstGeom>
            </p:spPr>
          </p:pic>
        </p:grp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BCB2620-B756-6C61-8DD6-CEBEC4BCC8FD}"/>
              </a:ext>
            </a:extLst>
          </p:cNvPr>
          <p:cNvGrpSpPr/>
          <p:nvPr/>
        </p:nvGrpSpPr>
        <p:grpSpPr>
          <a:xfrm>
            <a:off x="804572" y="3541438"/>
            <a:ext cx="4990704" cy="665567"/>
            <a:chOff x="804572" y="3541438"/>
            <a:chExt cx="4990704" cy="665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C44362ED-27CE-A0A9-58FC-584013F61650}"/>
                    </a:ext>
                  </a:extLst>
                </p:cNvPr>
                <p:cNvSpPr txBox="1"/>
                <p:nvPr/>
              </p:nvSpPr>
              <p:spPr>
                <a:xfrm>
                  <a:off x="1165051" y="3541438"/>
                  <a:ext cx="4269746" cy="66556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1600" b="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，即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a14:m>
                  <a:endParaRPr lang="en-US" altLang="zh-CN" sz="1600" b="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ctr">
                    <a:lnSpc>
                      <a:spcPct val="125000"/>
                    </a:lnSpc>
                  </a:pPr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求导仍然是本身，且复平面内处处解析</a:t>
                  </a: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C44362ED-27CE-A0A9-58FC-584013F61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051" y="3541438"/>
                  <a:ext cx="4269746" cy="665567"/>
                </a:xfrm>
                <a:prstGeom prst="rect">
                  <a:avLst/>
                </a:prstGeom>
                <a:blipFill>
                  <a:blip r:embed="rId10"/>
                  <a:stretch>
                    <a:fillRect b="-119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08B6E14-692C-1F2B-0EC3-7FE18F677B72}"/>
                </a:ext>
              </a:extLst>
            </p:cNvPr>
            <p:cNvGrpSpPr/>
            <p:nvPr/>
          </p:nvGrpSpPr>
          <p:grpSpPr>
            <a:xfrm>
              <a:off x="804572" y="3693714"/>
              <a:ext cx="4990704" cy="360479"/>
              <a:chOff x="988240" y="2917464"/>
              <a:chExt cx="4990704" cy="360479"/>
            </a:xfrm>
          </p:grpSpPr>
          <p:pic>
            <p:nvPicPr>
              <p:cNvPr id="33" name="图形 32" descr="v 形箭头">
                <a:extLst>
                  <a:ext uri="{FF2B5EF4-FFF2-40B4-BE49-F238E27FC236}">
                    <a16:creationId xmlns:a16="http://schemas.microsoft.com/office/drawing/2014/main" id="{E49BD709-CB91-09EB-B6C9-26394CE8A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8240" y="2917464"/>
                <a:ext cx="360479" cy="360479"/>
              </a:xfrm>
              <a:prstGeom prst="rect">
                <a:avLst/>
              </a:prstGeom>
            </p:spPr>
          </p:pic>
          <p:pic>
            <p:nvPicPr>
              <p:cNvPr id="34" name="图形 33" descr="v 形箭头">
                <a:extLst>
                  <a:ext uri="{FF2B5EF4-FFF2-40B4-BE49-F238E27FC236}">
                    <a16:creationId xmlns:a16="http://schemas.microsoft.com/office/drawing/2014/main" id="{ADD296DC-F2A2-BC31-2757-CC8FE50EC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H="1">
                <a:off x="5618465" y="2917464"/>
                <a:ext cx="360479" cy="360479"/>
              </a:xfrm>
              <a:prstGeom prst="rect">
                <a:avLst/>
              </a:prstGeom>
            </p:spPr>
          </p:pic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CA50158-6102-C2B3-844F-A87AEA55BE81}"/>
              </a:ext>
            </a:extLst>
          </p:cNvPr>
          <p:cNvGrpSpPr/>
          <p:nvPr/>
        </p:nvGrpSpPr>
        <p:grpSpPr>
          <a:xfrm>
            <a:off x="796154" y="4369630"/>
            <a:ext cx="4990704" cy="665567"/>
            <a:chOff x="796154" y="4369630"/>
            <a:chExt cx="4990704" cy="665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F9CC0A-56B4-21DB-A235-4C4DB473BF62}"/>
                    </a:ext>
                  </a:extLst>
                </p:cNvPr>
                <p:cNvSpPr txBox="1"/>
                <p:nvPr/>
              </p:nvSpPr>
              <p:spPr>
                <a:xfrm>
                  <a:off x="1165049" y="4369630"/>
                  <a:ext cx="4269747" cy="66556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·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altLang="zh-CN" sz="1600" b="0" dirty="0">
                    <a:solidFill>
                      <a:schemeClr val="tx1"/>
                    </a:solidFill>
                    <a:latin typeface="仿宋" panose="02010609060101010101" pitchFamily="49" charset="-122"/>
                  </a:endParaRPr>
                </a:p>
                <a:p>
                  <a:pPr algn="ctr">
                    <a:lnSpc>
                      <a:spcPct val="125000"/>
                    </a:lnSpc>
                  </a:pPr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仍然满足加法定理</a:t>
                  </a: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3F9CC0A-56B4-21DB-A235-4C4DB473BF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049" y="4369630"/>
                  <a:ext cx="4269747" cy="665567"/>
                </a:xfrm>
                <a:prstGeom prst="rect">
                  <a:avLst/>
                </a:prstGeom>
                <a:blipFill>
                  <a:blip r:embed="rId11"/>
                  <a:stretch>
                    <a:fillRect b="-119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D45E1E1-0DF4-301E-1A95-FA5834838CD4}"/>
                </a:ext>
              </a:extLst>
            </p:cNvPr>
            <p:cNvGrpSpPr/>
            <p:nvPr/>
          </p:nvGrpSpPr>
          <p:grpSpPr>
            <a:xfrm>
              <a:off x="796154" y="4518272"/>
              <a:ext cx="4990704" cy="360479"/>
              <a:chOff x="988240" y="2917464"/>
              <a:chExt cx="4990704" cy="360479"/>
            </a:xfrm>
          </p:grpSpPr>
          <p:pic>
            <p:nvPicPr>
              <p:cNvPr id="36" name="图形 35" descr="v 形箭头">
                <a:extLst>
                  <a:ext uri="{FF2B5EF4-FFF2-40B4-BE49-F238E27FC236}">
                    <a16:creationId xmlns:a16="http://schemas.microsoft.com/office/drawing/2014/main" id="{CD2E90DD-E6CC-5F9C-64B1-181BAB4DB2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8240" y="2917464"/>
                <a:ext cx="360479" cy="360479"/>
              </a:xfrm>
              <a:prstGeom prst="rect">
                <a:avLst/>
              </a:prstGeom>
            </p:spPr>
          </p:pic>
          <p:pic>
            <p:nvPicPr>
              <p:cNvPr id="37" name="图形 36" descr="v 形箭头">
                <a:extLst>
                  <a:ext uri="{FF2B5EF4-FFF2-40B4-BE49-F238E27FC236}">
                    <a16:creationId xmlns:a16="http://schemas.microsoft.com/office/drawing/2014/main" id="{43341046-E6E0-2225-B32E-ED863220E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H="1">
                <a:off x="5618465" y="2917464"/>
                <a:ext cx="360479" cy="360479"/>
              </a:xfrm>
              <a:prstGeom prst="rect">
                <a:avLst/>
              </a:prstGeom>
            </p:spPr>
          </p:pic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0E5A5EF-FD40-E451-CEF3-FDEF262EA85D}"/>
              </a:ext>
            </a:extLst>
          </p:cNvPr>
          <p:cNvGrpSpPr/>
          <p:nvPr/>
        </p:nvGrpSpPr>
        <p:grpSpPr>
          <a:xfrm>
            <a:off x="804572" y="5130791"/>
            <a:ext cx="4990704" cy="684611"/>
            <a:chOff x="804572" y="5130791"/>
            <a:chExt cx="4990704" cy="6846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6CA4EFC-750C-B110-203A-4151346C3568}"/>
                    </a:ext>
                  </a:extLst>
                </p:cNvPr>
                <p:cNvSpPr txBox="1"/>
                <p:nvPr/>
              </p:nvSpPr>
              <p:spPr>
                <a:xfrm>
                  <a:off x="1063998" y="5130791"/>
                  <a:ext cx="4291607" cy="6846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oMath>
                    </m:oMathPara>
                  </a14:m>
                  <a:endParaRPr lang="en-US" altLang="zh-CN" sz="1600" b="0" dirty="0">
                    <a:solidFill>
                      <a:schemeClr val="tx1"/>
                    </a:solidFill>
                    <a:latin typeface="仿宋" panose="02010609060101010101" pitchFamily="49" charset="-122"/>
                  </a:endParaRPr>
                </a:p>
                <a:p>
                  <a:pPr algn="ctr">
                    <a:lnSpc>
                      <a:spcPct val="125000"/>
                    </a:lnSpc>
                  </a:pPr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在虚轴方向上具有周期性，周期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2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𝑘</m:t>
                      </m:r>
                      <m:r>
                        <a:rPr lang="zh-CN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𝜋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𝑖</m:t>
                      </m:r>
                    </m:oMath>
                  </a14:m>
                  <a:endParaRPr lang="zh-CN" altLang="en-US" sz="16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6CA4EFC-750C-B110-203A-4151346C35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998" y="5130791"/>
                  <a:ext cx="4291607" cy="684611"/>
                </a:xfrm>
                <a:prstGeom prst="rect">
                  <a:avLst/>
                </a:prstGeom>
                <a:blipFill>
                  <a:blip r:embed="rId12"/>
                  <a:stretch>
                    <a:fillRect b="-98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6699CED-78EF-5B8C-0653-CE55C885EAF5}"/>
                </a:ext>
              </a:extLst>
            </p:cNvPr>
            <p:cNvGrpSpPr/>
            <p:nvPr/>
          </p:nvGrpSpPr>
          <p:grpSpPr>
            <a:xfrm>
              <a:off x="804572" y="5292858"/>
              <a:ext cx="4990704" cy="360479"/>
              <a:chOff x="988240" y="2917464"/>
              <a:chExt cx="4990704" cy="360479"/>
            </a:xfrm>
          </p:grpSpPr>
          <p:pic>
            <p:nvPicPr>
              <p:cNvPr id="39" name="图形 38" descr="v 形箭头">
                <a:extLst>
                  <a:ext uri="{FF2B5EF4-FFF2-40B4-BE49-F238E27FC236}">
                    <a16:creationId xmlns:a16="http://schemas.microsoft.com/office/drawing/2014/main" id="{6775D051-12FA-6BFC-2819-C93EAFE7CD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8240" y="2917464"/>
                <a:ext cx="360479" cy="360479"/>
              </a:xfrm>
              <a:prstGeom prst="rect">
                <a:avLst/>
              </a:prstGeom>
            </p:spPr>
          </p:pic>
          <p:pic>
            <p:nvPicPr>
              <p:cNvPr id="40" name="图形 39" descr="v 形箭头">
                <a:extLst>
                  <a:ext uri="{FF2B5EF4-FFF2-40B4-BE49-F238E27FC236}">
                    <a16:creationId xmlns:a16="http://schemas.microsoft.com/office/drawing/2014/main" id="{1A69937F-AE78-B0D3-A7FF-414E52773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H="1">
                <a:off x="5618465" y="2917464"/>
                <a:ext cx="360479" cy="360479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4E04B05-CC99-1A7E-F069-80468C1D6758}"/>
                  </a:ext>
                </a:extLst>
              </p:cNvPr>
              <p:cNvSpPr txBox="1"/>
              <p:nvPr/>
            </p:nvSpPr>
            <p:spPr>
              <a:xfrm>
                <a:off x="6757204" y="2763738"/>
                <a:ext cx="4269746" cy="674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是一个实部为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，虚部为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的复数</a:t>
                </a: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4E04B05-CC99-1A7E-F069-80468C1D6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204" y="2763738"/>
                <a:ext cx="4269746" cy="674608"/>
              </a:xfrm>
              <a:prstGeom prst="rect">
                <a:avLst/>
              </a:prstGeom>
              <a:blipFill>
                <a:blip r:embed="rId13"/>
                <a:stretch>
                  <a:fillRect b="-9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2E79509A-219C-2A8E-A2B5-0F47B5C3249B}"/>
              </a:ext>
            </a:extLst>
          </p:cNvPr>
          <p:cNvGrpSpPr/>
          <p:nvPr/>
        </p:nvGrpSpPr>
        <p:grpSpPr>
          <a:xfrm>
            <a:off x="6396725" y="2917464"/>
            <a:ext cx="4990704" cy="360479"/>
            <a:chOff x="988240" y="2917464"/>
            <a:chExt cx="4990704" cy="360479"/>
          </a:xfrm>
        </p:grpSpPr>
        <p:pic>
          <p:nvPicPr>
            <p:cNvPr id="46" name="图形 45" descr="v 形箭头">
              <a:extLst>
                <a:ext uri="{FF2B5EF4-FFF2-40B4-BE49-F238E27FC236}">
                  <a16:creationId xmlns:a16="http://schemas.microsoft.com/office/drawing/2014/main" id="{9E46C209-3EAA-7949-ED3A-BBBD346A5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88240" y="2917464"/>
              <a:ext cx="360479" cy="360479"/>
            </a:xfrm>
            <a:prstGeom prst="rect">
              <a:avLst/>
            </a:prstGeom>
          </p:spPr>
        </p:pic>
        <p:pic>
          <p:nvPicPr>
            <p:cNvPr id="47" name="图形 46" descr="v 形箭头">
              <a:extLst>
                <a:ext uri="{FF2B5EF4-FFF2-40B4-BE49-F238E27FC236}">
                  <a16:creationId xmlns:a16="http://schemas.microsoft.com/office/drawing/2014/main" id="{90459101-861F-60E7-C811-6972DBB4A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5618465" y="2917464"/>
              <a:ext cx="360479" cy="360479"/>
            </a:xfrm>
            <a:prstGeom prst="rect">
              <a:avLst/>
            </a:prstGeom>
          </p:spPr>
        </p:pic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FDDA5E8-6FF0-7048-D5A6-034BD685C0AA}"/>
              </a:ext>
            </a:extLst>
          </p:cNvPr>
          <p:cNvGrpSpPr/>
          <p:nvPr/>
        </p:nvGrpSpPr>
        <p:grpSpPr>
          <a:xfrm>
            <a:off x="6396725" y="3714957"/>
            <a:ext cx="4990704" cy="973343"/>
            <a:chOff x="6396725" y="3714957"/>
            <a:chExt cx="4990704" cy="973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9B53505-DE89-900B-B1F3-091963FB3646}"/>
                    </a:ext>
                  </a:extLst>
                </p:cNvPr>
                <p:cNvSpPr txBox="1"/>
                <p:nvPr/>
              </p:nvSpPr>
              <p:spPr>
                <a:xfrm>
                  <a:off x="6757202" y="3714957"/>
                  <a:ext cx="4269747" cy="9733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600" b="0" dirty="0">
                    <a:solidFill>
                      <a:schemeClr val="tx1"/>
                    </a:solidFill>
                    <a:latin typeface="仿宋" panose="02010609060101010101" pitchFamily="49" charset="-122"/>
                  </a:endParaRPr>
                </a:p>
                <a:p>
                  <a:pPr algn="ctr"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600" b="0" dirty="0">
                    <a:solidFill>
                      <a:schemeClr val="tx1"/>
                    </a:solidFill>
                    <a:latin typeface="仿宋" panose="02010609060101010101" pitchFamily="49" charset="-122"/>
                  </a:endParaRPr>
                </a:p>
                <a:p>
                  <a:pPr algn="ctr">
                    <a:lnSpc>
                      <a:spcPct val="125000"/>
                    </a:lnSpc>
                  </a:pPr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仍然满足加法定理</a:t>
                  </a: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9B53505-DE89-900B-B1F3-091963FB3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7202" y="3714957"/>
                  <a:ext cx="4269747" cy="973343"/>
                </a:xfrm>
                <a:prstGeom prst="rect">
                  <a:avLst/>
                </a:prstGeom>
                <a:blipFill>
                  <a:blip r:embed="rId1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38FCEC9D-C80C-8865-4A60-7FC5574D2D36}"/>
                </a:ext>
              </a:extLst>
            </p:cNvPr>
            <p:cNvGrpSpPr/>
            <p:nvPr/>
          </p:nvGrpSpPr>
          <p:grpSpPr>
            <a:xfrm>
              <a:off x="6396725" y="4110671"/>
              <a:ext cx="4990704" cy="360479"/>
              <a:chOff x="988240" y="2917464"/>
              <a:chExt cx="4990704" cy="360479"/>
            </a:xfrm>
          </p:grpSpPr>
          <p:pic>
            <p:nvPicPr>
              <p:cNvPr id="49" name="图形 48" descr="v 形箭头">
                <a:extLst>
                  <a:ext uri="{FF2B5EF4-FFF2-40B4-BE49-F238E27FC236}">
                    <a16:creationId xmlns:a16="http://schemas.microsoft.com/office/drawing/2014/main" id="{78648A3A-6B6F-97C8-C8C2-1D1BDAF8F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88240" y="2917464"/>
                <a:ext cx="360479" cy="360479"/>
              </a:xfrm>
              <a:prstGeom prst="rect">
                <a:avLst/>
              </a:prstGeom>
            </p:spPr>
          </p:pic>
          <p:pic>
            <p:nvPicPr>
              <p:cNvPr id="50" name="图形 49" descr="v 形箭头">
                <a:extLst>
                  <a:ext uri="{FF2B5EF4-FFF2-40B4-BE49-F238E27FC236}">
                    <a16:creationId xmlns:a16="http://schemas.microsoft.com/office/drawing/2014/main" id="{6C55573A-E747-C2A0-8F8A-54BD25125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flipH="1">
                <a:off x="5618465" y="2917464"/>
                <a:ext cx="360479" cy="360479"/>
              </a:xfrm>
              <a:prstGeom prst="rect">
                <a:avLst/>
              </a:prstGeom>
            </p:spPr>
          </p:pic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F1D3E93-6ED8-92E7-F890-BADCBA383D0F}"/>
              </a:ext>
            </a:extLst>
          </p:cNvPr>
          <p:cNvGrpSpPr/>
          <p:nvPr/>
        </p:nvGrpSpPr>
        <p:grpSpPr>
          <a:xfrm>
            <a:off x="6388307" y="4842059"/>
            <a:ext cx="4990704" cy="973343"/>
            <a:chOff x="6388307" y="4842059"/>
            <a:chExt cx="4990704" cy="973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7CB0A398-F179-A448-C256-E54C949B7264}"/>
                    </a:ext>
                  </a:extLst>
                </p:cNvPr>
                <p:cNvSpPr txBox="1"/>
                <p:nvPr/>
              </p:nvSpPr>
              <p:spPr>
                <a:xfrm>
                  <a:off x="6757204" y="4842059"/>
                  <a:ext cx="4269746" cy="9733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=1/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altLang="zh-CN" sz="1600" b="0" dirty="0">
                    <a:solidFill>
                      <a:schemeClr val="tx1"/>
                    </a:solidFill>
                    <a:latin typeface="仿宋" panose="02010609060101010101" pitchFamily="49" charset="-122"/>
                  </a:endParaRPr>
                </a:p>
                <a:p>
                  <a:pPr algn="ctr">
                    <a:lnSpc>
                      <a:spcPct val="125000"/>
                    </a:lnSpc>
                  </a:pPr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求导与实变函数形式一致</a:t>
                  </a:r>
                  <a:endParaRPr lang="en-US" altLang="zh-CN" sz="16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ctr">
                    <a:lnSpc>
                      <a:spcPct val="125000"/>
                    </a:lnSpc>
                  </a:pP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在复平面上 除原点和负实轴以外 处处解析</a:t>
                  </a:r>
                  <a:endParaRPr lang="zh-CN" altLang="en-US" sz="16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7CB0A398-F179-A448-C256-E54C949B7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7204" y="4842059"/>
                  <a:ext cx="4269746" cy="973343"/>
                </a:xfrm>
                <a:prstGeom prst="rect">
                  <a:avLst/>
                </a:prstGeom>
                <a:blipFill>
                  <a:blip r:embed="rId1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D125122D-6096-3B29-124B-64FC7EBF03A0}"/>
                </a:ext>
              </a:extLst>
            </p:cNvPr>
            <p:cNvGrpSpPr/>
            <p:nvPr/>
          </p:nvGrpSpPr>
          <p:grpSpPr>
            <a:xfrm>
              <a:off x="6388307" y="5291211"/>
              <a:ext cx="4990704" cy="360479"/>
              <a:chOff x="988240" y="2917464"/>
              <a:chExt cx="4990704" cy="360479"/>
            </a:xfrm>
          </p:grpSpPr>
          <p:pic>
            <p:nvPicPr>
              <p:cNvPr id="52" name="图形 51" descr="v 形箭头">
                <a:extLst>
                  <a:ext uri="{FF2B5EF4-FFF2-40B4-BE49-F238E27FC236}">
                    <a16:creationId xmlns:a16="http://schemas.microsoft.com/office/drawing/2014/main" id="{ABACD509-8E84-7935-E8CA-D3458DBA4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88240" y="2917464"/>
                <a:ext cx="360479" cy="360479"/>
              </a:xfrm>
              <a:prstGeom prst="rect">
                <a:avLst/>
              </a:prstGeom>
            </p:spPr>
          </p:pic>
          <p:pic>
            <p:nvPicPr>
              <p:cNvPr id="53" name="图形 52" descr="v 形箭头">
                <a:extLst>
                  <a:ext uri="{FF2B5EF4-FFF2-40B4-BE49-F238E27FC236}">
                    <a16:creationId xmlns:a16="http://schemas.microsoft.com/office/drawing/2014/main" id="{42523C18-C367-E53A-E26A-02777798C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flipH="1">
                <a:off x="5618465" y="2917464"/>
                <a:ext cx="360479" cy="360479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6DFA0763-2BB5-22BC-157D-87E2E23BF22F}"/>
                  </a:ext>
                </a:extLst>
              </p:cNvPr>
              <p:cNvSpPr/>
              <p:nvPr/>
            </p:nvSpPr>
            <p:spPr>
              <a:xfrm>
                <a:off x="6904654" y="4950094"/>
                <a:ext cx="3974842" cy="1042711"/>
              </a:xfrm>
              <a:prstGeom prst="roundRect">
                <a:avLst>
                  <a:gd name="adj" fmla="val 7280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𝐋𝐧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𝐋𝐧</m:t>
                    </m:r>
                    <m:r>
                      <a:rPr lang="en-US" altLang="zh-CN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𝐋𝐧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!!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由此，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Ln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Ln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不再成立</a:t>
                </a:r>
              </a:p>
            </p:txBody>
          </p:sp>
        </mc:Choice>
        <mc:Fallback xmlns=""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6DFA0763-2BB5-22BC-157D-87E2E23BF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54" y="4950094"/>
                <a:ext cx="3974842" cy="1042711"/>
              </a:xfrm>
              <a:prstGeom prst="roundRect">
                <a:avLst>
                  <a:gd name="adj" fmla="val 7280"/>
                </a:avLst>
              </a:prstGeom>
              <a:blipFill>
                <a:blip r:embed="rId18"/>
                <a:stretch>
                  <a:fillRect/>
                </a:stretch>
              </a:blip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3A84243-DD4D-A08F-44DB-FBCA1CEF5491}"/>
                  </a:ext>
                </a:extLst>
              </p:cNvPr>
              <p:cNvSpPr txBox="1"/>
              <p:nvPr/>
            </p:nvSpPr>
            <p:spPr>
              <a:xfrm>
                <a:off x="6741412" y="2760575"/>
                <a:ext cx="4269746" cy="674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是一个实部为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，虚部为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rg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的复数</a:t>
                </a: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A3A84243-DD4D-A08F-44DB-FBCA1CEF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412" y="2760575"/>
                <a:ext cx="4269746" cy="674608"/>
              </a:xfrm>
              <a:prstGeom prst="rect">
                <a:avLst/>
              </a:prstGeom>
              <a:blipFill>
                <a:blip r:embed="rId19"/>
                <a:stretch>
                  <a:fillRect b="-9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思想气泡: 云 73">
            <a:extLst>
              <a:ext uri="{FF2B5EF4-FFF2-40B4-BE49-F238E27FC236}">
                <a16:creationId xmlns:a16="http://schemas.microsoft.com/office/drawing/2014/main" id="{24538F31-88CD-0756-FD71-FA2E6D81C210}"/>
              </a:ext>
            </a:extLst>
          </p:cNvPr>
          <p:cNvSpPr/>
          <p:nvPr/>
        </p:nvSpPr>
        <p:spPr>
          <a:xfrm>
            <a:off x="9882776" y="2589716"/>
            <a:ext cx="1151054" cy="501738"/>
          </a:xfrm>
          <a:prstGeom prst="cloudCallout">
            <a:avLst>
              <a:gd name="adj1" fmla="val -50050"/>
              <a:gd name="adj2" fmla="val 5603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5"/>
                </a:solidFill>
                <a:latin typeface="柳公权楷书" panose="02010600010101010101" pitchFamily="2" charset="-122"/>
                <a:ea typeface="柳公权楷书" panose="02010600010101010101" pitchFamily="2" charset="-122"/>
              </a:rPr>
              <a:t>主值</a:t>
            </a:r>
          </a:p>
        </p:txBody>
      </p:sp>
      <p:sp>
        <p:nvSpPr>
          <p:cNvPr id="59" name="思想气泡: 云 58">
            <a:extLst>
              <a:ext uri="{FF2B5EF4-FFF2-40B4-BE49-F238E27FC236}">
                <a16:creationId xmlns:a16="http://schemas.microsoft.com/office/drawing/2014/main" id="{32AC9B29-B03E-2890-882B-267880817DEB}"/>
              </a:ext>
            </a:extLst>
          </p:cNvPr>
          <p:cNvSpPr/>
          <p:nvPr/>
        </p:nvSpPr>
        <p:spPr>
          <a:xfrm>
            <a:off x="9921240" y="2562731"/>
            <a:ext cx="1151054" cy="501738"/>
          </a:xfrm>
          <a:prstGeom prst="cloudCallout">
            <a:avLst>
              <a:gd name="adj1" fmla="val -50050"/>
              <a:gd name="adj2" fmla="val 5603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柳公权楷书" panose="02010600010101010101" pitchFamily="2" charset="-122"/>
                <a:ea typeface="柳公权楷书" panose="02010600010101010101" pitchFamily="2" charset="-122"/>
              </a:rPr>
              <a:t>多值性</a:t>
            </a:r>
            <a:r>
              <a:rPr lang="en-US" altLang="zh-CN" sz="1400" dirty="0">
                <a:solidFill>
                  <a:srgbClr val="FF0000"/>
                </a:solidFill>
                <a:latin typeface="柳公权楷书" panose="02010600010101010101" pitchFamily="2" charset="-122"/>
                <a:ea typeface="柳公权楷书" panose="02010600010101010101" pitchFamily="2" charset="-122"/>
              </a:rPr>
              <a:t>!</a:t>
            </a:r>
            <a:endParaRPr lang="zh-CN" altLang="en-US" sz="1400" dirty="0">
              <a:solidFill>
                <a:srgbClr val="FF0000"/>
              </a:solidFill>
              <a:latin typeface="柳公权楷书" panose="02010600010101010101" pitchFamily="2" charset="-122"/>
              <a:ea typeface="柳公权楷书" panose="0201060001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9CFAF3FF-5429-FA30-2947-D560AAAF8DAD}"/>
                  </a:ext>
                </a:extLst>
              </p:cNvPr>
              <p:cNvSpPr/>
              <p:nvPr/>
            </p:nvSpPr>
            <p:spPr>
              <a:xfrm>
                <a:off x="7180033" y="2757412"/>
                <a:ext cx="3424084" cy="1820545"/>
              </a:xfrm>
              <a:prstGeom prst="roundRect">
                <a:avLst>
                  <a:gd name="adj" fmla="val 728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𝑤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𝑧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    ⇒     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𝑤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Ln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𝑧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𝑟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zh-CN" alt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𝜃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𝑤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𝑢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𝑖𝑣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𝑟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𝜃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𝑤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r>
                      <a:rPr lang="zh-CN" alt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𝜃</m:t>
                    </m:r>
                  </m:oMath>
                </a14:m>
                <a:endPara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9CFAF3FF-5429-FA30-2947-D560AAAF8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033" y="2757412"/>
                <a:ext cx="3424084" cy="1820545"/>
              </a:xfrm>
              <a:prstGeom prst="roundRect">
                <a:avLst>
                  <a:gd name="adj" fmla="val 7280"/>
                </a:avLst>
              </a:prstGeom>
              <a:blipFill>
                <a:blip r:embed="rId20"/>
                <a:stretch>
                  <a:fillRect/>
                </a:stretch>
              </a:blipFill>
              <a:ln w="952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3923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1" grpId="0"/>
      <p:bldP spid="41" grpId="1"/>
      <p:bldP spid="57" grpId="0" animBg="1"/>
      <p:bldP spid="57" grpId="1" animBg="1"/>
      <p:bldP spid="58" grpId="0"/>
      <p:bldP spid="74" grpId="0" animBg="1"/>
      <p:bldP spid="59" grpId="0" animBg="1"/>
      <p:bldP spid="59" grpId="1" animBg="1"/>
      <p:bldP spid="73" grpId="0" animBg="1"/>
      <p:bldP spid="7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初等函数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0ED8ACC-FF7E-B671-2795-77319436D72C}"/>
              </a:ext>
            </a:extLst>
          </p:cNvPr>
          <p:cNvGrpSpPr/>
          <p:nvPr/>
        </p:nvGrpSpPr>
        <p:grpSpPr>
          <a:xfrm>
            <a:off x="478701" y="1503338"/>
            <a:ext cx="11234597" cy="1409047"/>
            <a:chOff x="449943" y="1784963"/>
            <a:chExt cx="11234597" cy="1409047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B9C7BAF-5A85-8DA5-8884-60E0A67DD5F2}"/>
                </a:ext>
              </a:extLst>
            </p:cNvPr>
            <p:cNvSpPr/>
            <p:nvPr/>
          </p:nvSpPr>
          <p:spPr>
            <a:xfrm>
              <a:off x="449943" y="1784963"/>
              <a:ext cx="11234597" cy="1409047"/>
            </a:xfrm>
            <a:prstGeom prst="roundRect">
              <a:avLst>
                <a:gd name="adj" fmla="val 1306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6F946F0-1912-9BA1-68F4-E01627E428E4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324117"/>
              <a:ext cx="10953845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61722E-099B-5565-3454-D00B5A2B1E44}"/>
                  </a:ext>
                </a:extLst>
              </p:cNvPr>
              <p:cNvSpPr txBox="1"/>
              <p:nvPr/>
            </p:nvSpPr>
            <p:spPr>
              <a:xfrm>
                <a:off x="576363" y="1545774"/>
                <a:ext cx="8382225" cy="427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Ln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(−1−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61722E-099B-5565-3454-D00B5A2B1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545774"/>
                <a:ext cx="8382225" cy="427168"/>
              </a:xfrm>
              <a:prstGeom prst="rect">
                <a:avLst/>
              </a:prstGeom>
              <a:blipFill>
                <a:blip r:embed="rId3"/>
                <a:stretch>
                  <a:fillRect l="-436"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C38D516-CF7F-675C-0673-2CE70752F529}"/>
                  </a:ext>
                </a:extLst>
              </p:cNvPr>
              <p:cNvSpPr txBox="1"/>
              <p:nvPr/>
            </p:nvSpPr>
            <p:spPr>
              <a:xfrm>
                <a:off x="576363" y="2110977"/>
                <a:ext cx="10828199" cy="639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由题意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Ln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|−1−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|</m:t>
                        </m:r>
                      </m:e>
                    </m:func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Arg</m:t>
                        </m:r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(−1−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e>
                    </m:func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ln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e>
                        </m:rad>
                      </m:e>
                    </m:func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  <m:r>
                              <a:rPr lang="zh-CN" altLang="en-US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+2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  <m:r>
                          <a:rPr lang="zh-CN" altLang="en-US" sz="20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𝜋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C38D516-CF7F-675C-0673-2CE70752F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2110977"/>
                <a:ext cx="10828199" cy="639342"/>
              </a:xfrm>
              <a:prstGeom prst="rect">
                <a:avLst/>
              </a:prstGeom>
              <a:blipFill>
                <a:blip r:embed="rId6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4AE527-E190-448A-2C67-BCDE8A3DAF0F}"/>
              </a:ext>
            </a:extLst>
          </p:cNvPr>
          <p:cNvGrpSpPr/>
          <p:nvPr/>
        </p:nvGrpSpPr>
        <p:grpSpPr>
          <a:xfrm>
            <a:off x="478701" y="3779831"/>
            <a:ext cx="11234597" cy="1506149"/>
            <a:chOff x="449943" y="1784963"/>
            <a:chExt cx="11234597" cy="1506149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523AEB23-48BD-4C09-5123-54CC072B6183}"/>
                </a:ext>
              </a:extLst>
            </p:cNvPr>
            <p:cNvSpPr/>
            <p:nvPr/>
          </p:nvSpPr>
          <p:spPr>
            <a:xfrm>
              <a:off x="449943" y="1784963"/>
              <a:ext cx="11234597" cy="1506149"/>
            </a:xfrm>
            <a:prstGeom prst="roundRect">
              <a:avLst>
                <a:gd name="adj" fmla="val 1306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31192E3-FC6E-EFA8-B88C-34A878B6DE0D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317137"/>
              <a:ext cx="10953845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7F29541-54D2-AF47-2502-579C86BA8EB8}"/>
                  </a:ext>
                </a:extLst>
              </p:cNvPr>
              <p:cNvSpPr txBox="1"/>
              <p:nvPr/>
            </p:nvSpPr>
            <p:spPr>
              <a:xfrm>
                <a:off x="576363" y="3824624"/>
                <a:ext cx="8382225" cy="423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Ln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(−1)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的主值等于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________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7F29541-54D2-AF47-2502-579C86BA8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3824624"/>
                <a:ext cx="8382225" cy="423001"/>
              </a:xfrm>
              <a:prstGeom prst="rect">
                <a:avLst/>
              </a:prstGeom>
              <a:blipFill>
                <a:blip r:embed="rId7"/>
                <a:stretch>
                  <a:fillRect l="-436" b="-1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9A88965-4712-70C9-2659-73EBED719BA3}"/>
                  </a:ext>
                </a:extLst>
              </p:cNvPr>
              <p:cNvSpPr txBox="1"/>
              <p:nvPr/>
            </p:nvSpPr>
            <p:spPr>
              <a:xfrm>
                <a:off x="605121" y="4414612"/>
                <a:ext cx="10828199" cy="74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由题意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Ln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ln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|−1|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Arg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(−1)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ln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𝜋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(−1)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9A88965-4712-70C9-2659-73EBED719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21" y="4414612"/>
                <a:ext cx="10828199" cy="747384"/>
              </a:xfrm>
              <a:prstGeom prst="rect">
                <a:avLst/>
              </a:prstGeom>
              <a:blipFill>
                <a:blip r:embed="rId8"/>
                <a:stretch>
                  <a:fillRect l="-450" t="-1626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BCCC68D-A7D5-3EEC-4B94-53903863C819}"/>
              </a:ext>
            </a:extLst>
          </p:cNvPr>
          <p:cNvSpPr txBox="1"/>
          <p:nvPr/>
        </p:nvSpPr>
        <p:spPr>
          <a:xfrm>
            <a:off x="2835254" y="775741"/>
            <a:ext cx="2041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指数函数 对数函数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7D5E2C3-6AC6-5630-8D09-CF952CB1019E}"/>
              </a:ext>
            </a:extLst>
          </p:cNvPr>
          <p:cNvGrpSpPr/>
          <p:nvPr/>
        </p:nvGrpSpPr>
        <p:grpSpPr>
          <a:xfrm>
            <a:off x="9790692" y="1907817"/>
            <a:ext cx="1727282" cy="1536742"/>
            <a:chOff x="9790692" y="1819327"/>
            <a:chExt cx="1727282" cy="1536742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EAB0071-6AE4-228B-3665-34DFAA0ADE66}"/>
                </a:ext>
              </a:extLst>
            </p:cNvPr>
            <p:cNvSpPr/>
            <p:nvPr/>
          </p:nvSpPr>
          <p:spPr>
            <a:xfrm>
              <a:off x="9790692" y="1819327"/>
              <a:ext cx="1727282" cy="153674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F71C237-CB97-55EE-FCAB-EAA29E4B23B1}"/>
                </a:ext>
              </a:extLst>
            </p:cNvPr>
            <p:cNvGrpSpPr/>
            <p:nvPr/>
          </p:nvGrpSpPr>
          <p:grpSpPr>
            <a:xfrm>
              <a:off x="9893948" y="1933888"/>
              <a:ext cx="1510614" cy="1307620"/>
              <a:chOff x="9893948" y="1933888"/>
              <a:chExt cx="1510614" cy="1307620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B830BBB-0FB1-89AD-5B23-A29EE67F41A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707555" y="2685841"/>
                <a:ext cx="0" cy="446188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FD8058B3-4564-726C-FF9F-539D499B9FBD}"/>
                  </a:ext>
                </a:extLst>
              </p:cNvPr>
              <p:cNvCxnSpPr/>
              <p:nvPr/>
            </p:nvCxnSpPr>
            <p:spPr>
              <a:xfrm>
                <a:off x="10487611" y="2462747"/>
                <a:ext cx="0" cy="446188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82F5FAF6-3708-F1E1-5138-DF9D221B671B}"/>
                  </a:ext>
                </a:extLst>
              </p:cNvPr>
              <p:cNvCxnSpPr/>
              <p:nvPr/>
            </p:nvCxnSpPr>
            <p:spPr>
              <a:xfrm flipH="1">
                <a:off x="10484461" y="2462747"/>
                <a:ext cx="446188" cy="4461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2A8C9C80-B192-7046-92AA-009367319717}"/>
                  </a:ext>
                </a:extLst>
              </p:cNvPr>
              <p:cNvGrpSpPr/>
              <p:nvPr/>
            </p:nvGrpSpPr>
            <p:grpSpPr>
              <a:xfrm>
                <a:off x="9893948" y="1933888"/>
                <a:ext cx="1510614" cy="1307620"/>
                <a:chOff x="6241872" y="2240080"/>
                <a:chExt cx="1455030" cy="1259506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3175E930-2347-5820-1F84-50C6F9D6E923}"/>
                    </a:ext>
                  </a:extLst>
                </p:cNvPr>
                <p:cNvGrpSpPr/>
                <p:nvPr/>
              </p:nvGrpSpPr>
              <p:grpSpPr>
                <a:xfrm>
                  <a:off x="6241872" y="2337353"/>
                  <a:ext cx="1455030" cy="1162233"/>
                  <a:chOff x="6443472" y="2337353"/>
                  <a:chExt cx="1455030" cy="1162233"/>
                </a:xfrm>
              </p:grpSpPr>
              <p:cxnSp>
                <p:nvCxnSpPr>
                  <p:cNvPr id="10" name="直接箭头连接符 9">
                    <a:extLst>
                      <a:ext uri="{FF2B5EF4-FFF2-40B4-BE49-F238E27FC236}">
                        <a16:creationId xmlns:a16="http://schemas.microsoft.com/office/drawing/2014/main" id="{E9C3E88E-0C71-9CAC-B07A-046436C143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43472" y="2755116"/>
                    <a:ext cx="1455030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箭头连接符 10">
                    <a:extLst>
                      <a:ext uri="{FF2B5EF4-FFF2-40B4-BE49-F238E27FC236}">
                        <a16:creationId xmlns:a16="http://schemas.microsoft.com/office/drawing/2014/main" id="{02851B9B-86D0-A3B3-0897-A779535B16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42027" y="2337353"/>
                    <a:ext cx="0" cy="116223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ACDB9714-1DBD-D65D-00CB-C37EF01E0B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29199" y="2749480"/>
                      <a:ext cx="193309" cy="1597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zh-CN" altLang="en-US" sz="16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ACDB9714-1DBD-D65D-00CB-C37EF01E0B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199" y="2749480"/>
                      <a:ext cx="193309" cy="15978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27273" b="-740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文本框 8">
                      <a:extLst>
                        <a:ext uri="{FF2B5EF4-FFF2-40B4-BE49-F238E27FC236}">
                          <a16:creationId xmlns:a16="http://schemas.microsoft.com/office/drawing/2014/main" id="{6892FFFB-095F-683C-36C3-06DE6A9072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2936" y="2240080"/>
                      <a:ext cx="218374" cy="1597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zh-CN" altLang="en-US" sz="1600" dirty="0"/>
                    </a:p>
                  </p:txBody>
                </p:sp>
              </mc:Choice>
              <mc:Fallback xmlns="">
                <p:sp>
                  <p:nvSpPr>
                    <p:cNvPr id="9" name="文本框 8">
                      <a:extLst>
                        <a:ext uri="{FF2B5EF4-FFF2-40B4-BE49-F238E27FC236}">
                          <a16:creationId xmlns:a16="http://schemas.microsoft.com/office/drawing/2014/main" id="{6892FFFB-095F-683C-36C3-06DE6A9072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02936" y="2240080"/>
                      <a:ext cx="218374" cy="15978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21622" b="-1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3188DD6-5191-DCC4-40D3-AEA48A6BCCCD}"/>
                    </a:ext>
                  </a:extLst>
                </p:cNvPr>
                <p:cNvSpPr txBox="1"/>
                <p:nvPr/>
              </p:nvSpPr>
              <p:spPr>
                <a:xfrm>
                  <a:off x="10314871" y="2232207"/>
                  <a:ext cx="28373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3188DD6-5191-DCC4-40D3-AEA48A6BCC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4871" y="2232207"/>
                  <a:ext cx="283732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128" r="-10638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E93436E-44A3-77BF-DE66-615114522DF8}"/>
                    </a:ext>
                  </a:extLst>
                </p:cNvPr>
                <p:cNvSpPr txBox="1"/>
                <p:nvPr/>
              </p:nvSpPr>
              <p:spPr>
                <a:xfrm>
                  <a:off x="10978963" y="2796191"/>
                  <a:ext cx="28373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E93436E-44A3-77BF-DE66-615114522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8963" y="2796191"/>
                  <a:ext cx="283732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128" r="-10638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AE3C23E-2EA7-E295-B7B3-682D2D25C43B}"/>
                    </a:ext>
                  </a:extLst>
                </p:cNvPr>
                <p:cNvSpPr txBox="1"/>
                <p:nvPr/>
              </p:nvSpPr>
              <p:spPr>
                <a:xfrm>
                  <a:off x="10100918" y="2924031"/>
                  <a:ext cx="5599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AE3C23E-2EA7-E295-B7B3-682D2D25C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918" y="2924031"/>
                  <a:ext cx="559961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1087" r="-4348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FCF8C79-7BA1-668A-7705-E6ACAABD3982}"/>
              </a:ext>
            </a:extLst>
          </p:cNvPr>
          <p:cNvGrpSpPr/>
          <p:nvPr/>
        </p:nvGrpSpPr>
        <p:grpSpPr>
          <a:xfrm>
            <a:off x="9790692" y="4090798"/>
            <a:ext cx="1727282" cy="1536742"/>
            <a:chOff x="9790692" y="1819327"/>
            <a:chExt cx="1727282" cy="1536742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48177AA5-ADE2-99C3-92D4-D1F63B64F60C}"/>
                </a:ext>
              </a:extLst>
            </p:cNvPr>
            <p:cNvSpPr/>
            <p:nvPr/>
          </p:nvSpPr>
          <p:spPr>
            <a:xfrm>
              <a:off x="9790692" y="1819327"/>
              <a:ext cx="1727282" cy="153674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80C47DB-8FD2-A0E1-43D9-E6C96E88015F}"/>
                </a:ext>
              </a:extLst>
            </p:cNvPr>
            <p:cNvGrpSpPr/>
            <p:nvPr/>
          </p:nvGrpSpPr>
          <p:grpSpPr>
            <a:xfrm>
              <a:off x="9893948" y="1933888"/>
              <a:ext cx="1510614" cy="1307620"/>
              <a:chOff x="9893948" y="1933888"/>
              <a:chExt cx="1510614" cy="1307620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47DF9C26-9744-14A7-B55F-F44173BA66F5}"/>
                  </a:ext>
                </a:extLst>
              </p:cNvPr>
              <p:cNvGrpSpPr/>
              <p:nvPr/>
            </p:nvGrpSpPr>
            <p:grpSpPr>
              <a:xfrm>
                <a:off x="9893948" y="1933888"/>
                <a:ext cx="1510614" cy="1307620"/>
                <a:chOff x="6241872" y="2240080"/>
                <a:chExt cx="1455030" cy="1259506"/>
              </a:xfrm>
            </p:grpSpPr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9E0450C3-25CB-FB5D-C0C6-D9F484D3C522}"/>
                    </a:ext>
                  </a:extLst>
                </p:cNvPr>
                <p:cNvGrpSpPr/>
                <p:nvPr/>
              </p:nvGrpSpPr>
              <p:grpSpPr>
                <a:xfrm>
                  <a:off x="6241872" y="2337353"/>
                  <a:ext cx="1455030" cy="1162233"/>
                  <a:chOff x="6443472" y="2337353"/>
                  <a:chExt cx="1455030" cy="1162233"/>
                </a:xfrm>
              </p:grpSpPr>
              <p:cxnSp>
                <p:nvCxnSpPr>
                  <p:cNvPr id="48" name="直接箭头连接符 47">
                    <a:extLst>
                      <a:ext uri="{FF2B5EF4-FFF2-40B4-BE49-F238E27FC236}">
                        <a16:creationId xmlns:a16="http://schemas.microsoft.com/office/drawing/2014/main" id="{80233C72-6929-D557-99B7-6939022E1E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43472" y="2755116"/>
                    <a:ext cx="1455030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箭头连接符 48">
                    <a:extLst>
                      <a:ext uri="{FF2B5EF4-FFF2-40B4-BE49-F238E27FC236}">
                        <a16:creationId xmlns:a16="http://schemas.microsoft.com/office/drawing/2014/main" id="{779B940C-AD97-F11C-7453-0F141F90C1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42027" y="2337353"/>
                    <a:ext cx="0" cy="116223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文本框 45">
                      <a:extLst>
                        <a:ext uri="{FF2B5EF4-FFF2-40B4-BE49-F238E27FC236}">
                          <a16:creationId xmlns:a16="http://schemas.microsoft.com/office/drawing/2014/main" id="{F98A59D0-58CE-94A7-E0FA-1769C11F98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29199" y="2749480"/>
                      <a:ext cx="193309" cy="1597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zh-CN" altLang="en-US" sz="1600" dirty="0"/>
                    </a:p>
                  </p:txBody>
                </p:sp>
              </mc:Choice>
              <mc:Fallback xmlns="">
                <p:sp>
                  <p:nvSpPr>
                    <p:cNvPr id="46" name="文本框 45">
                      <a:extLst>
                        <a:ext uri="{FF2B5EF4-FFF2-40B4-BE49-F238E27FC236}">
                          <a16:creationId xmlns:a16="http://schemas.microsoft.com/office/drawing/2014/main" id="{F98A59D0-58CE-94A7-E0FA-1769C11F98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199" y="2749480"/>
                      <a:ext cx="193309" cy="15978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27273" b="-740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3CCDA7FE-39A8-ABEA-436D-FA56A8DCA7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2936" y="2240080"/>
                      <a:ext cx="218374" cy="1597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zh-CN" altLang="en-US" sz="16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3CCDA7FE-39A8-ABEA-436D-FA56A8DCA7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02936" y="2240080"/>
                      <a:ext cx="218374" cy="15978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21622" b="-1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FEFB534D-AE9C-CA95-93A9-C8811B1B0F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4461" y="2462747"/>
                <a:ext cx="4461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81725DF-407A-427E-2B16-62CB14090A12}"/>
                    </a:ext>
                  </a:extLst>
                </p:cNvPr>
                <p:cNvSpPr txBox="1"/>
                <p:nvPr/>
              </p:nvSpPr>
              <p:spPr>
                <a:xfrm>
                  <a:off x="10296533" y="2578614"/>
                  <a:ext cx="28373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B81725DF-407A-427E-2B16-62CB14090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6533" y="2578614"/>
                  <a:ext cx="283732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128" r="-10638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1861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32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初等函数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EA2AA-3607-76BF-CED9-450E9DC65B0B}"/>
              </a:ext>
            </a:extLst>
          </p:cNvPr>
          <p:cNvSpPr txBox="1"/>
          <p:nvPr/>
        </p:nvSpPr>
        <p:spPr>
          <a:xfrm>
            <a:off x="507460" y="1298962"/>
            <a:ext cx="11108176" cy="42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实变函数中常见的初等函数 都可以推广到复变函数中来，它们的有些性质仍然保持如初，有的性质则发生了较大的改变。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2835254" y="775741"/>
            <a:ext cx="1431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乘幂 幂函数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21BA47-546D-FC72-95B9-C68C4517CB3A}"/>
                  </a:ext>
                </a:extLst>
              </p:cNvPr>
              <p:cNvSpPr txBox="1"/>
              <p:nvPr/>
            </p:nvSpPr>
            <p:spPr>
              <a:xfrm>
                <a:off x="792776" y="2800957"/>
                <a:ext cx="4470198" cy="1471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func>
                            <m:funcPr>
                              <m:ctrlPr>
                                <a:rPr lang="en-US" altLang="zh-CN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r>
                                <a:rPr lang="en-US" altLang="zh-CN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B21BA47-546D-FC72-95B9-C68C4517C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76" y="2800957"/>
                <a:ext cx="4470198" cy="1471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FA1F5520-88B2-A864-1E35-F82827E3A714}"/>
              </a:ext>
            </a:extLst>
          </p:cNvPr>
          <p:cNvSpPr/>
          <p:nvPr/>
        </p:nvSpPr>
        <p:spPr>
          <a:xfrm>
            <a:off x="3606800" y="3849914"/>
            <a:ext cx="816429" cy="3664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A5AB6EC-D956-B747-FEF2-28872D8E52F5}"/>
              </a:ext>
            </a:extLst>
          </p:cNvPr>
          <p:cNvGrpSpPr/>
          <p:nvPr/>
        </p:nvGrpSpPr>
        <p:grpSpPr>
          <a:xfrm>
            <a:off x="576364" y="4507641"/>
            <a:ext cx="4990704" cy="416593"/>
            <a:chOff x="576364" y="4507641"/>
            <a:chExt cx="4990704" cy="41659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92077FD-61A9-FE4E-0247-AC975311477A}"/>
                </a:ext>
              </a:extLst>
            </p:cNvPr>
            <p:cNvGrpSpPr/>
            <p:nvPr/>
          </p:nvGrpSpPr>
          <p:grpSpPr>
            <a:xfrm>
              <a:off x="576364" y="4563755"/>
              <a:ext cx="4990704" cy="360479"/>
              <a:chOff x="988240" y="2917464"/>
              <a:chExt cx="4990704" cy="360479"/>
            </a:xfrm>
          </p:grpSpPr>
          <p:pic>
            <p:nvPicPr>
              <p:cNvPr id="13" name="图形 12" descr="v 形箭头">
                <a:extLst>
                  <a:ext uri="{FF2B5EF4-FFF2-40B4-BE49-F238E27FC236}">
                    <a16:creationId xmlns:a16="http://schemas.microsoft.com/office/drawing/2014/main" id="{B594CD52-68DC-1450-C273-F588BFD1F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88240" y="2917464"/>
                <a:ext cx="360479" cy="360479"/>
              </a:xfrm>
              <a:prstGeom prst="rect">
                <a:avLst/>
              </a:prstGeom>
            </p:spPr>
          </p:pic>
          <p:pic>
            <p:nvPicPr>
              <p:cNvPr id="19" name="图形 18" descr="v 形箭头">
                <a:extLst>
                  <a:ext uri="{FF2B5EF4-FFF2-40B4-BE49-F238E27FC236}">
                    <a16:creationId xmlns:a16="http://schemas.microsoft.com/office/drawing/2014/main" id="{FB441FB6-F7E4-9D21-0718-E75079C75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5618465" y="2917464"/>
                <a:ext cx="360479" cy="36047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E8C5728-3DDA-94B1-FF90-E5077F413551}"/>
                    </a:ext>
                  </a:extLst>
                </p:cNvPr>
                <p:cNvSpPr txBox="1"/>
                <p:nvPr/>
              </p:nvSpPr>
              <p:spPr>
                <a:xfrm>
                  <a:off x="936843" y="4507641"/>
                  <a:ext cx="4269746" cy="378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</a:pPr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𝑏</m:t>
                      </m:r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为整数时，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是单值的</a:t>
                  </a: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E8C5728-3DDA-94B1-FF90-E5077F4135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43" y="4507641"/>
                  <a:ext cx="4269746" cy="378886"/>
                </a:xfrm>
                <a:prstGeom prst="rect">
                  <a:avLst/>
                </a:prstGeom>
                <a:blipFill>
                  <a:blip r:embed="rId8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C313694-15A4-BEF7-719F-79AE135FC5B0}"/>
              </a:ext>
            </a:extLst>
          </p:cNvPr>
          <p:cNvGrpSpPr/>
          <p:nvPr/>
        </p:nvGrpSpPr>
        <p:grpSpPr>
          <a:xfrm>
            <a:off x="576364" y="5015436"/>
            <a:ext cx="4990704" cy="398186"/>
            <a:chOff x="576364" y="5015436"/>
            <a:chExt cx="4990704" cy="39818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BDE1864-8E59-AD03-A227-B773B47F50F6}"/>
                </a:ext>
              </a:extLst>
            </p:cNvPr>
            <p:cNvGrpSpPr/>
            <p:nvPr/>
          </p:nvGrpSpPr>
          <p:grpSpPr>
            <a:xfrm>
              <a:off x="576364" y="5053143"/>
              <a:ext cx="4990704" cy="360479"/>
              <a:chOff x="988240" y="2917464"/>
              <a:chExt cx="4990704" cy="360479"/>
            </a:xfrm>
          </p:grpSpPr>
          <p:pic>
            <p:nvPicPr>
              <p:cNvPr id="26" name="图形 25" descr="v 形箭头">
                <a:extLst>
                  <a:ext uri="{FF2B5EF4-FFF2-40B4-BE49-F238E27FC236}">
                    <a16:creationId xmlns:a16="http://schemas.microsoft.com/office/drawing/2014/main" id="{15B89B2A-6BB8-FA0B-7406-E77A4ECE43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88240" y="2917464"/>
                <a:ext cx="360479" cy="360479"/>
              </a:xfrm>
              <a:prstGeom prst="rect">
                <a:avLst/>
              </a:prstGeom>
            </p:spPr>
          </p:pic>
          <p:pic>
            <p:nvPicPr>
              <p:cNvPr id="28" name="图形 27" descr="v 形箭头">
                <a:extLst>
                  <a:ext uri="{FF2B5EF4-FFF2-40B4-BE49-F238E27FC236}">
                    <a16:creationId xmlns:a16="http://schemas.microsoft.com/office/drawing/2014/main" id="{E84A35AB-3EB4-94E8-F490-8E68B663E2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5618465" y="2917464"/>
                <a:ext cx="360479" cy="36047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6BC0881B-6A8E-B535-8B89-186FDB2D510D}"/>
                    </a:ext>
                  </a:extLst>
                </p:cNvPr>
                <p:cNvSpPr txBox="1"/>
                <p:nvPr/>
              </p:nvSpPr>
              <p:spPr>
                <a:xfrm>
                  <a:off x="936843" y="5015436"/>
                  <a:ext cx="4269746" cy="378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</a:pPr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𝑏</m:t>
                      </m:r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为最简分式</a:t>
                  </a: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𝑝</m:t>
                      </m:r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/</m:t>
                      </m:r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𝑞</m:t>
                      </m:r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时，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有</a:t>
                  </a: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𝑞</m:t>
                      </m:r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个值</a:t>
                  </a: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6BC0881B-6A8E-B535-8B89-186FDB2D5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43" y="5015436"/>
                  <a:ext cx="4269746" cy="378886"/>
                </a:xfrm>
                <a:prstGeom prst="rect">
                  <a:avLst/>
                </a:prstGeom>
                <a:blipFill>
                  <a:blip r:embed="rId9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393E1A8-2D87-E801-82F6-DE3EA8413F0D}"/>
              </a:ext>
            </a:extLst>
          </p:cNvPr>
          <p:cNvGrpSpPr/>
          <p:nvPr/>
        </p:nvGrpSpPr>
        <p:grpSpPr>
          <a:xfrm>
            <a:off x="576364" y="5552613"/>
            <a:ext cx="4990704" cy="378886"/>
            <a:chOff x="576364" y="5552613"/>
            <a:chExt cx="4990704" cy="37888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00728D8B-4707-DAA7-1B6F-4CCEBE679934}"/>
                </a:ext>
              </a:extLst>
            </p:cNvPr>
            <p:cNvGrpSpPr/>
            <p:nvPr/>
          </p:nvGrpSpPr>
          <p:grpSpPr>
            <a:xfrm>
              <a:off x="576364" y="5561817"/>
              <a:ext cx="4990704" cy="360479"/>
              <a:chOff x="988240" y="2917464"/>
              <a:chExt cx="4990704" cy="360479"/>
            </a:xfrm>
          </p:grpSpPr>
          <p:pic>
            <p:nvPicPr>
              <p:cNvPr id="55" name="图形 54" descr="v 形箭头">
                <a:extLst>
                  <a:ext uri="{FF2B5EF4-FFF2-40B4-BE49-F238E27FC236}">
                    <a16:creationId xmlns:a16="http://schemas.microsoft.com/office/drawing/2014/main" id="{B38D7277-1246-F02E-3E5A-DE32EC4E1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88240" y="2917464"/>
                <a:ext cx="360479" cy="360479"/>
              </a:xfrm>
              <a:prstGeom prst="rect">
                <a:avLst/>
              </a:prstGeom>
            </p:spPr>
          </p:pic>
          <p:pic>
            <p:nvPicPr>
              <p:cNvPr id="56" name="图形 55" descr="v 形箭头">
                <a:extLst>
                  <a:ext uri="{FF2B5EF4-FFF2-40B4-BE49-F238E27FC236}">
                    <a16:creationId xmlns:a16="http://schemas.microsoft.com/office/drawing/2014/main" id="{EA016B4E-F3EA-987D-2837-CC4DD0698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5618465" y="2917464"/>
                <a:ext cx="360479" cy="36047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9A092E59-7485-96AD-164F-2EAC48D327AF}"/>
                    </a:ext>
                  </a:extLst>
                </p:cNvPr>
                <p:cNvSpPr txBox="1"/>
                <p:nvPr/>
              </p:nvSpPr>
              <p:spPr>
                <a:xfrm>
                  <a:off x="936843" y="5552613"/>
                  <a:ext cx="4269746" cy="378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</a:pPr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𝑏</m:t>
                      </m:r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为无理数、复数时，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有</a:t>
                  </a:r>
                  <a14:m>
                    <m:oMath xmlns:m="http://schemas.openxmlformats.org/officeDocument/2006/math">
                      <m:r>
                        <a:rPr lang="zh-CN" altLang="en-US" sz="16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无穷</m:t>
                      </m:r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个值</a:t>
                  </a: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9A092E59-7485-96AD-164F-2EAC48D32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43" y="5552613"/>
                  <a:ext cx="4269746" cy="378886"/>
                </a:xfrm>
                <a:prstGeom prst="rect">
                  <a:avLst/>
                </a:prstGeom>
                <a:blipFill>
                  <a:blip r:embed="rId10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687BB59-DFFD-242E-1972-A4360EB3D06D}"/>
              </a:ext>
            </a:extLst>
          </p:cNvPr>
          <p:cNvGrpSpPr/>
          <p:nvPr/>
        </p:nvGrpSpPr>
        <p:grpSpPr>
          <a:xfrm>
            <a:off x="2445129" y="2004288"/>
            <a:ext cx="7301741" cy="505428"/>
            <a:chOff x="2445129" y="2004288"/>
            <a:chExt cx="7301741" cy="5054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BAA2C34-463F-4438-0521-319EBE942EFF}"/>
                </a:ext>
              </a:extLst>
            </p:cNvPr>
            <p:cNvGrpSpPr/>
            <p:nvPr/>
          </p:nvGrpSpPr>
          <p:grpSpPr>
            <a:xfrm>
              <a:off x="2445129" y="2004288"/>
              <a:ext cx="7301741" cy="505428"/>
              <a:chOff x="2445129" y="2004288"/>
              <a:chExt cx="7301741" cy="505428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0031516D-40E9-B42A-490E-9039CCE52F59}"/>
                  </a:ext>
                </a:extLst>
              </p:cNvPr>
              <p:cNvSpPr/>
              <p:nvPr/>
            </p:nvSpPr>
            <p:spPr>
              <a:xfrm flipH="1">
                <a:off x="2445129" y="2004288"/>
                <a:ext cx="2817845" cy="505428"/>
              </a:xfrm>
              <a:prstGeom prst="round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87B8C546-5D49-08B3-697C-62FF987F7623}"/>
                  </a:ext>
                </a:extLst>
              </p:cNvPr>
              <p:cNvSpPr/>
              <p:nvPr/>
            </p:nvSpPr>
            <p:spPr>
              <a:xfrm>
                <a:off x="6929025" y="2004288"/>
                <a:ext cx="2817845" cy="505428"/>
              </a:xfrm>
              <a:prstGeom prst="round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C72561F-4A79-0D81-2FA5-109D9117A743}"/>
                  </a:ext>
                </a:extLst>
              </p:cNvPr>
              <p:cNvSpPr/>
              <p:nvPr/>
            </p:nvSpPr>
            <p:spPr>
              <a:xfrm>
                <a:off x="5107471" y="2060972"/>
                <a:ext cx="1977057" cy="39206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bg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</a:rPr>
                  <a:t>乘幂 幂函数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CDC8AE5-F8CD-9E69-E7DC-32E745E69DF4}"/>
                    </a:ext>
                  </a:extLst>
                </p:cNvPr>
                <p:cNvSpPr txBox="1"/>
                <p:nvPr/>
              </p:nvSpPr>
              <p:spPr>
                <a:xfrm>
                  <a:off x="3254271" y="2112347"/>
                  <a:ext cx="1246046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en-US" altLang="zh-CN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CDC8AE5-F8CD-9E69-E7DC-32E745E69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4271" y="2112347"/>
                  <a:ext cx="1246046" cy="281937"/>
                </a:xfrm>
                <a:prstGeom prst="rect">
                  <a:avLst/>
                </a:prstGeom>
                <a:blipFill>
                  <a:blip r:embed="rId11"/>
                  <a:stretch>
                    <a:fillRect l="-1961" t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8E80CCF8-5393-B0EB-673C-03DB470FCA64}"/>
                    </a:ext>
                  </a:extLst>
                </p:cNvPr>
                <p:cNvSpPr txBox="1"/>
                <p:nvPr/>
              </p:nvSpPr>
              <p:spPr>
                <a:xfrm>
                  <a:off x="7281093" y="2114234"/>
                  <a:ext cx="2269211" cy="2800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与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zh-CN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rad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8E80CCF8-5393-B0EB-673C-03DB470FC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093" y="2114234"/>
                  <a:ext cx="2269211" cy="280013"/>
                </a:xfrm>
                <a:prstGeom prst="rect">
                  <a:avLst/>
                </a:prstGeom>
                <a:blipFill>
                  <a:blip r:embed="rId12"/>
                  <a:stretch>
                    <a:fillRect l="-4826" t="-32609" r="-1072" b="-434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547BA47-9FBC-12C6-A2CB-C78BBF5BC8EA}"/>
              </a:ext>
            </a:extLst>
          </p:cNvPr>
          <p:cNvGrpSpPr/>
          <p:nvPr/>
        </p:nvGrpSpPr>
        <p:grpSpPr>
          <a:xfrm>
            <a:off x="6624932" y="2967260"/>
            <a:ext cx="4990704" cy="412449"/>
            <a:chOff x="804572" y="2865494"/>
            <a:chExt cx="4990704" cy="4124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0C76695-96FA-1E29-C893-6C952FDD7490}"/>
                    </a:ext>
                  </a:extLst>
                </p:cNvPr>
                <p:cNvSpPr txBox="1"/>
                <p:nvPr/>
              </p:nvSpPr>
              <p:spPr>
                <a:xfrm>
                  <a:off x="1165051" y="2865494"/>
                  <a:ext cx="4269746" cy="3770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是一个单值函数，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ad>
                        <m:rad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rad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是一个多值函数</a:t>
                  </a:r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0C76695-96FA-1E29-C893-6C952FDD7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051" y="2865494"/>
                  <a:ext cx="4269746" cy="377026"/>
                </a:xfrm>
                <a:prstGeom prst="rect">
                  <a:avLst/>
                </a:prstGeom>
                <a:blipFill>
                  <a:blip r:embed="rId13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FD64E57-5A40-ABC3-5C33-0F184933C580}"/>
                </a:ext>
              </a:extLst>
            </p:cNvPr>
            <p:cNvGrpSpPr/>
            <p:nvPr/>
          </p:nvGrpSpPr>
          <p:grpSpPr>
            <a:xfrm>
              <a:off x="804572" y="2917464"/>
              <a:ext cx="4990704" cy="360479"/>
              <a:chOff x="988240" y="2917464"/>
              <a:chExt cx="4990704" cy="360479"/>
            </a:xfrm>
          </p:grpSpPr>
          <p:pic>
            <p:nvPicPr>
              <p:cNvPr id="69" name="图形 68" descr="v 形箭头">
                <a:extLst>
                  <a:ext uri="{FF2B5EF4-FFF2-40B4-BE49-F238E27FC236}">
                    <a16:creationId xmlns:a16="http://schemas.microsoft.com/office/drawing/2014/main" id="{D8BF3918-53E3-D5B6-1047-075A90B9EC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88240" y="2917464"/>
                <a:ext cx="360479" cy="360479"/>
              </a:xfrm>
              <a:prstGeom prst="rect">
                <a:avLst/>
              </a:prstGeom>
            </p:spPr>
          </p:pic>
          <p:pic>
            <p:nvPicPr>
              <p:cNvPr id="70" name="图形 69" descr="v 形箭头">
                <a:extLst>
                  <a:ext uri="{FF2B5EF4-FFF2-40B4-BE49-F238E27FC236}">
                    <a16:creationId xmlns:a16="http://schemas.microsoft.com/office/drawing/2014/main" id="{B0985CFF-4B1E-0437-91CC-A282AD4DF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5618465" y="2917464"/>
                <a:ext cx="360479" cy="360479"/>
              </a:xfrm>
              <a:prstGeom prst="rect">
                <a:avLst/>
              </a:prstGeom>
            </p:spPr>
          </p:pic>
        </p:grp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020900F-C21D-E632-1AA7-488DF5D8F222}"/>
              </a:ext>
            </a:extLst>
          </p:cNvPr>
          <p:cNvGrpSpPr/>
          <p:nvPr/>
        </p:nvGrpSpPr>
        <p:grpSpPr>
          <a:xfrm>
            <a:off x="6624932" y="3607811"/>
            <a:ext cx="4990704" cy="753540"/>
            <a:chOff x="804572" y="2720933"/>
            <a:chExt cx="4990704" cy="7535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AA9A0D87-E537-2FF5-4E91-CF5E50B03BFB}"/>
                    </a:ext>
                  </a:extLst>
                </p:cNvPr>
                <p:cNvSpPr txBox="1"/>
                <p:nvPr/>
              </p:nvSpPr>
              <p:spPr>
                <a:xfrm>
                  <a:off x="1165051" y="2720933"/>
                  <a:ext cx="4269746" cy="7535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altLang="zh-CN" sz="16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 algn="ctr">
                    <a:lnSpc>
                      <a:spcPct val="125000"/>
                    </a:lnSpc>
                  </a:pP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不论</a:t>
                  </a: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𝑏</m:t>
                      </m:r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是整数、分数、无理数还是复数</a:t>
                  </a:r>
                  <a:endParaRPr lang="zh-CN" altLang="en-US" sz="16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AA9A0D87-E537-2FF5-4E91-CF5E50B03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051" y="2720933"/>
                  <a:ext cx="4269746" cy="753540"/>
                </a:xfrm>
                <a:prstGeom prst="rect">
                  <a:avLst/>
                </a:prstGeom>
                <a:blipFill>
                  <a:blip r:embed="rId14"/>
                  <a:stretch>
                    <a:fillRect b="-89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CA4FF293-8EB8-9EEE-4B95-563577EB9897}"/>
                </a:ext>
              </a:extLst>
            </p:cNvPr>
            <p:cNvGrpSpPr/>
            <p:nvPr/>
          </p:nvGrpSpPr>
          <p:grpSpPr>
            <a:xfrm>
              <a:off x="804572" y="2917464"/>
              <a:ext cx="4990704" cy="360479"/>
              <a:chOff x="988240" y="2917464"/>
              <a:chExt cx="4990704" cy="360479"/>
            </a:xfrm>
          </p:grpSpPr>
          <p:pic>
            <p:nvPicPr>
              <p:cNvPr id="74" name="图形 73" descr="v 形箭头">
                <a:extLst>
                  <a:ext uri="{FF2B5EF4-FFF2-40B4-BE49-F238E27FC236}">
                    <a16:creationId xmlns:a16="http://schemas.microsoft.com/office/drawing/2014/main" id="{FC1860AC-31E4-C188-1AB9-973823823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88240" y="2917464"/>
                <a:ext cx="360479" cy="360479"/>
              </a:xfrm>
              <a:prstGeom prst="rect">
                <a:avLst/>
              </a:prstGeom>
            </p:spPr>
          </p:pic>
          <p:pic>
            <p:nvPicPr>
              <p:cNvPr id="75" name="图形 74" descr="v 形箭头">
                <a:extLst>
                  <a:ext uri="{FF2B5EF4-FFF2-40B4-BE49-F238E27FC236}">
                    <a16:creationId xmlns:a16="http://schemas.microsoft.com/office/drawing/2014/main" id="{4E605EE8-6922-52F9-0156-DE1BBEF82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5618465" y="2917464"/>
                <a:ext cx="360479" cy="360479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DF20339E-8F70-1A0E-E472-599660EB9AA6}"/>
                  </a:ext>
                </a:extLst>
              </p:cNvPr>
              <p:cNvSpPr/>
              <p:nvPr/>
            </p:nvSpPr>
            <p:spPr>
              <a:xfrm>
                <a:off x="7132863" y="4624876"/>
                <a:ext cx="3974842" cy="1297420"/>
              </a:xfrm>
              <a:prstGeom prst="roundRect">
                <a:avLst>
                  <a:gd name="adj" fmla="val 7280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func>
                          <m:func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通常会用来解方程</a:t>
                </a:r>
                <a:endParaRPr lang="en-US" altLang="zh-CN" sz="16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请留意它们的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多值性</a:t>
                </a:r>
                <a:endParaRPr lang="en-US" altLang="zh-CN" sz="1600" b="1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DF20339E-8F70-1A0E-E472-599660EB9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863" y="4624876"/>
                <a:ext cx="3974842" cy="1297420"/>
              </a:xfrm>
              <a:prstGeom prst="roundRect">
                <a:avLst>
                  <a:gd name="adj" fmla="val 7280"/>
                </a:avLst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197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115.9|1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25|18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22.9|24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55.6|9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9|3.8|26.7|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24.2|34.8|94.5|4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5|86.7|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14.5|27|36.2|77.1|1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171.8|1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18.2|100.9|2.9|21.6|37.1|29.8|7.5|5.1|8|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30.8|17.6|7|5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7|16.9|9.6|42.4|14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18349</TotalTime>
  <Words>2423</Words>
  <Application>Microsoft Office PowerPoint</Application>
  <PresentationFormat>宽屏</PresentationFormat>
  <Paragraphs>208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方正小标宋简体</vt:lpstr>
      <vt:lpstr>华文宋体</vt:lpstr>
      <vt:lpstr>等线</vt:lpstr>
      <vt:lpstr>柳公权楷书</vt:lpstr>
      <vt:lpstr>等线 Light</vt:lpstr>
      <vt:lpstr>方正清刻本悦宋简体</vt:lpstr>
      <vt:lpstr>微软雅黑</vt:lpstr>
      <vt:lpstr>Cambria Math</vt:lpstr>
      <vt:lpstr>汉仪润圆-65简</vt:lpstr>
      <vt:lpstr>Arial</vt:lpstr>
      <vt:lpstr>仿宋</vt:lpstr>
      <vt:lpstr>楷体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展 未央</dc:creator>
  <cp:lastModifiedBy>展 未央</cp:lastModifiedBy>
  <cp:revision>189</cp:revision>
  <dcterms:created xsi:type="dcterms:W3CDTF">2022-05-05T07:14:53Z</dcterms:created>
  <dcterms:modified xsi:type="dcterms:W3CDTF">2023-03-22T14:19:26Z</dcterms:modified>
</cp:coreProperties>
</file>