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69" r:id="rId2"/>
    <p:sldId id="276" r:id="rId3"/>
    <p:sldId id="291" r:id="rId4"/>
    <p:sldId id="292" r:id="rId5"/>
    <p:sldId id="282" r:id="rId6"/>
    <p:sldId id="295" r:id="rId7"/>
    <p:sldId id="294" r:id="rId8"/>
    <p:sldId id="296" r:id="rId9"/>
    <p:sldId id="297" r:id="rId10"/>
    <p:sldId id="298" r:id="rId11"/>
    <p:sldId id="283" r:id="rId12"/>
    <p:sldId id="299" r:id="rId13"/>
    <p:sldId id="300" r:id="rId14"/>
    <p:sldId id="301" r:id="rId15"/>
  </p:sldIdLst>
  <p:sldSz cx="12192000" cy="6858000"/>
  <p:notesSz cx="6858000" cy="9144000"/>
  <p:embeddedFontLst>
    <p:embeddedFont>
      <p:font typeface="等线" panose="02010600030101010101" pitchFamily="2" charset="-122"/>
      <p:regular r:id="rId17"/>
      <p:bold r:id="rId18"/>
    </p:embeddedFont>
    <p:embeddedFont>
      <p:font typeface="等线 Light" panose="02010600030101010101" pitchFamily="2" charset="-122"/>
      <p:regular r:id="rId19"/>
    </p:embeddedFont>
    <p:embeddedFont>
      <p:font typeface="方正清刻本悦宋简体" panose="02000000000000000000" pitchFamily="2" charset="-122"/>
      <p:regular r:id="rId20"/>
    </p:embeddedFont>
    <p:embeddedFont>
      <p:font typeface="方正小标宋简体" panose="02000000000000000000" pitchFamily="2" charset="-122"/>
      <p:regular r:id="rId21"/>
    </p:embeddedFont>
    <p:embeddedFont>
      <p:font typeface="仿宋" panose="02010609060101010101" pitchFamily="49" charset="-122"/>
      <p:regular r:id="rId22"/>
    </p:embeddedFont>
    <p:embeddedFont>
      <p:font typeface="汉仪润圆-65简" panose="00020600040101010101" pitchFamily="18" charset="-122"/>
      <p:regular r:id="rId23"/>
    </p:embeddedFont>
    <p:embeddedFont>
      <p:font typeface="华文楷体" panose="02010600040101010101" pitchFamily="2" charset="-122"/>
      <p:regular r:id="rId24"/>
    </p:embeddedFont>
    <p:embeddedFont>
      <p:font typeface="华文宋体" panose="02010600040101010101" pitchFamily="2" charset="-122"/>
      <p:regular r:id="rId25"/>
    </p:embeddedFont>
    <p:embeddedFont>
      <p:font typeface="楷体" panose="02010609060101010101" pitchFamily="49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Cambria Math" panose="02040503050406030204" pitchFamily="18" charset="0"/>
      <p:regular r:id="rId2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展 未央" initials="展" lastIdx="1" clrIdx="0">
    <p:extLst>
      <p:ext uri="{19B8F6BF-5375-455C-9EA6-DF929625EA0E}">
        <p15:presenceInfo xmlns:p15="http://schemas.microsoft.com/office/powerpoint/2012/main" userId="e6b0a92515a3b0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FF"/>
    <a:srgbClr val="C08FAC"/>
    <a:srgbClr val="F3F3F3"/>
    <a:srgbClr val="ED7D31"/>
    <a:srgbClr val="89F3FE"/>
    <a:srgbClr val="7ECEF4"/>
    <a:srgbClr val="000000"/>
    <a:srgbClr val="F17723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5" autoAdjust="0"/>
    <p:restoredTop sz="95029" autoAdjust="0"/>
  </p:normalViewPr>
  <p:slideViewPr>
    <p:cSldViewPr snapToGrid="0">
      <p:cViewPr varScale="1">
        <p:scale>
          <a:sx n="89" d="100"/>
          <a:sy n="89" d="100"/>
        </p:scale>
        <p:origin x="79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4BD5C-A529-48D4-AE8F-BF3361AE1A2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1CA1E-5CB9-473F-9F69-C52F533E7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99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FB3BA-B18E-DEC1-3E6C-4920AFE4E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6C1B8B-823F-2425-71B0-85CE082B4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92AB0-C7C0-8587-6FD3-30D04F0E9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1379A-C11E-0B4A-0FD1-486A98C0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5E933-0268-110F-AFA0-D62C4541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4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3DEE9-4017-21BA-AF15-E1AEED1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C19C68-5C6F-5E0E-439E-A548984F0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4FDBA-A8BF-4615-40D4-071E5FEE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6B259-A67F-AB9C-CD3F-33AF2A63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703F1D-84A7-1844-CEE0-F6CC6F06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7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3D60B5-3F32-AD71-9045-D0FA02F9D5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E80A2B-ADBF-6FEE-635B-FDD1641C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66CB7-98BA-C868-FF9A-D23A5AAD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1180C-F54D-80AC-DD6D-692325DB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601E0-44E1-C0D8-BA09-EF88AD66B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B214-8B47-223A-1CF5-72D03FE8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BEE03A-37AD-9C95-639F-068C82BF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8C7AA2-FA3D-9C92-5A13-30D5AC60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F208E-5CAA-29FC-D025-A7E107CC4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FD161-7AEB-89B5-A6EF-6D6982276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9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B7A64-974B-7FF5-1FBA-71C0CB8D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8DE448-7135-CF17-2AAA-15114DF6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815D61-9D72-7FE4-F1B2-8183BF9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2A689-74BB-D820-494E-8FCE39D9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4DC3E-2FE6-BFC6-DBFF-0D17F5F0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74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6FB7F-2D1B-E43D-ECB5-5AD8585F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AA1C3-9833-A836-7282-D8BD6C8C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2B3DB0-6400-DEC7-2B30-FB7986C75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1E174-6AD7-6427-5CE9-A9BAF460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AA43E-AD34-75D5-8FF8-4F7B9DD0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8E0980-F99C-DDD3-A77F-E7C5414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76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8CBFC-3DA5-69CF-5529-7A41DF27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7A754-AD40-3C36-0B05-022B19F7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A85000-B40C-E9B8-9031-BB1EAB5B7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DF7258-004C-372D-2F1C-7A3F5C84D3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973573-1120-A2A0-F0DB-1AD265A7D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393FD2-AC0E-DF4D-699D-4499A4F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3F570D-1DE8-EC07-1540-CAACD23A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9C2CD7-C46B-4BFF-EE78-C6AAEA866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6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E18C9-230E-153A-E88A-6E56F2E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C6ABD0-A360-2FD9-9E5B-F2C339284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774B37-0D4E-65D2-D16F-6FD6B327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0F1C27-1813-0031-0F9F-DFA7FC5D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174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61B1D-2614-718F-CF47-7A8B5EA33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25DC33-02B2-B215-0AA3-BE312780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168D3F-DB98-98CA-52C1-149A8C84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93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A3FFA-AFDF-C8A5-BA7E-CD7ABADEF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0BBE7-CA90-E151-2431-F1027422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A07E09-77AB-1537-6B25-F534ED423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81297-8DC3-E11E-0231-CDE195F29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35E25-E4B2-75BE-3B7B-72E55291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119468-1629-7EF2-8699-25A1DE29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DFE7-99DE-FD3E-5453-36D6FAB4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99B887-3B1B-DE6A-FC03-3D8C63CEF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A1ACB3-8653-6CEA-1A12-7B0C7DA4D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C50B8-A69D-A009-5ED2-9D40FEEB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8222B-B5FA-855C-2588-3B06FA59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D61D6-F19B-BE5D-B08F-2EF5BC6B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3EE246-BB85-D84E-CBC7-F7FB3401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74AD51-E7A9-2FA7-385A-0AC41A752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5AC51-1528-2E37-6F36-4072883B0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4161D-42D6-470B-805E-5931B541BEF7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487E83-F91B-12DB-FCC0-2130541D0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0DCE4-16B2-A875-3AE9-DFD71CC3C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3561A-2E89-425E-A0A8-1AF7CAA4F9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4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4.png"/><Relationship Id="rId1" Type="http://schemas.openxmlformats.org/officeDocument/2006/relationships/tags" Target="../tags/tag4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65.png"/><Relationship Id="rId5" Type="http://schemas.openxmlformats.org/officeDocument/2006/relationships/image" Target="../media/image23.png"/><Relationship Id="rId10" Type="http://schemas.openxmlformats.org/officeDocument/2006/relationships/image" Target="../media/image69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9198C80F-89CD-BB62-A046-E187E190F0DA}"/>
              </a:ext>
            </a:extLst>
          </p:cNvPr>
          <p:cNvSpPr txBox="1"/>
          <p:nvPr/>
        </p:nvSpPr>
        <p:spPr>
          <a:xfrm>
            <a:off x="6131065" y="3031664"/>
            <a:ext cx="42382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第五章 留数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B70860-7B7F-79E8-BFCC-9CAB1906F829}"/>
              </a:ext>
            </a:extLst>
          </p:cNvPr>
          <p:cNvSpPr txBox="1"/>
          <p:nvPr/>
        </p:nvSpPr>
        <p:spPr>
          <a:xfrm>
            <a:off x="5699592" y="4209426"/>
            <a:ext cx="5172933" cy="46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留数    孤立奇点与留数的计算    留数的应用</a:t>
            </a:r>
            <a:endParaRPr lang="en-US" altLang="zh-CN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B045768-D895-3AB6-17F1-0E730D6A50EA}"/>
              </a:ext>
            </a:extLst>
          </p:cNvPr>
          <p:cNvCxnSpPr>
            <a:cxnSpLocks/>
          </p:cNvCxnSpPr>
          <p:nvPr/>
        </p:nvCxnSpPr>
        <p:spPr>
          <a:xfrm>
            <a:off x="5020550" y="4005265"/>
            <a:ext cx="653101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FC1EA91-F8F7-91D8-20AB-953E21B71335}"/>
              </a:ext>
            </a:extLst>
          </p:cNvPr>
          <p:cNvSpPr txBox="1"/>
          <p:nvPr/>
        </p:nvSpPr>
        <p:spPr>
          <a:xfrm>
            <a:off x="6166912" y="2236230"/>
            <a:ext cx="4238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《</a:t>
            </a:r>
            <a:r>
              <a:rPr lang="zh-CN" altLang="en-US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复变函数与积分变换</a:t>
            </a:r>
            <a:r>
              <a:rPr lang="en-US" altLang="zh-CN" sz="28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A8A54D-7560-5961-878F-98B6478071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7" r="11796"/>
          <a:stretch/>
        </p:blipFill>
        <p:spPr>
          <a:xfrm>
            <a:off x="640432" y="784543"/>
            <a:ext cx="3643765" cy="504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145ED6-950B-3984-392F-B50A3E3A7BD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r="14009"/>
          <a:stretch/>
        </p:blipFill>
        <p:spPr>
          <a:xfrm>
            <a:off x="952894" y="1033457"/>
            <a:ext cx="3566858" cy="50399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7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350696"/>
            <a:ext cx="11165693" cy="2339101"/>
            <a:chOff x="449943" y="1784961"/>
            <a:chExt cx="5646057" cy="2339101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5646057" cy="2339101"/>
            </a:xfrm>
            <a:prstGeom prst="roundRect">
              <a:avLst>
                <a:gd name="adj" fmla="val 58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428410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298961"/>
                <a:ext cx="10844676" cy="646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𝐶</m:t>
                        </m:r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为正向圆周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=2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298961"/>
                <a:ext cx="10844676" cy="646716"/>
              </a:xfrm>
              <a:prstGeom prst="rect">
                <a:avLst/>
              </a:prstGeom>
              <a:blipFill>
                <a:blip r:embed="rId3"/>
                <a:stretch>
                  <a:fillRect l="-337" t="-39623" b="-990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6363" y="2108574"/>
                <a:ext cx="10844676" cy="138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的奇点为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；显然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是它的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级极点，</a:t>
                </a:r>
                <a:r>
                  <a:rPr lang="en-US" altLang="zh-CN" sz="16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是它的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𝑧𝑓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r>
                  <a:rPr lang="en-US" altLang="zh-CN" sz="16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]′</m:t>
                        </m:r>
                      </m:e>
                    </m:func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  <m:t>𝑧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′</m:t>
                            </m:r>
                          </m:sup>
                        </m:sSup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−2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𝐶</m:t>
                        </m:r>
                      </m:sub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𝑑𝑧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=2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𝑖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Res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,0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Res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,−1</m:t>
                            </m:r>
                          </m:e>
                        </m: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2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(1−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2108574"/>
                <a:ext cx="10844676" cy="1385444"/>
              </a:xfrm>
              <a:prstGeom prst="rect">
                <a:avLst/>
              </a:prstGeom>
              <a:blipFill>
                <a:blip r:embed="rId4"/>
                <a:stretch>
                  <a:fillRect l="-337" b="-46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9C28E876-5167-3530-7AB3-3104356C05DC}"/>
              </a:ext>
            </a:extLst>
          </p:cNvPr>
          <p:cNvSpPr txBox="1"/>
          <p:nvPr/>
        </p:nvSpPr>
        <p:spPr>
          <a:xfrm>
            <a:off x="507459" y="496110"/>
            <a:ext cx="254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留数的计算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177533-0590-6227-13BB-B5FAA5E69D58}"/>
              </a:ext>
            </a:extLst>
          </p:cNvPr>
          <p:cNvSpPr txBox="1"/>
          <p:nvPr/>
        </p:nvSpPr>
        <p:spPr>
          <a:xfrm>
            <a:off x="3054927" y="775742"/>
            <a:ext cx="1530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极点处的留数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CA478F-DDE9-BD49-1146-010A53C2ACDE}"/>
              </a:ext>
            </a:extLst>
          </p:cNvPr>
          <p:cNvGrpSpPr/>
          <p:nvPr/>
        </p:nvGrpSpPr>
        <p:grpSpPr>
          <a:xfrm>
            <a:off x="449943" y="3804225"/>
            <a:ext cx="11165693" cy="2339101"/>
            <a:chOff x="449943" y="1784961"/>
            <a:chExt cx="5646057" cy="2339101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5E6E470-8C98-EF74-19FF-7C36B4DA149C}"/>
                </a:ext>
              </a:extLst>
            </p:cNvPr>
            <p:cNvSpPr/>
            <p:nvPr/>
          </p:nvSpPr>
          <p:spPr>
            <a:xfrm>
              <a:off x="449943" y="1784961"/>
              <a:ext cx="5646057" cy="2339101"/>
            </a:xfrm>
            <a:prstGeom prst="roundRect">
              <a:avLst>
                <a:gd name="adj" fmla="val 58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5492D7B-CADD-B6C0-0AE5-9D0A419D5D5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428410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65A252-E946-A059-9A8D-18565A9981BF}"/>
                  </a:ext>
                </a:extLst>
              </p:cNvPr>
              <p:cNvSpPr txBox="1"/>
              <p:nvPr/>
            </p:nvSpPr>
            <p:spPr>
              <a:xfrm>
                <a:off x="576363" y="3789819"/>
                <a:ext cx="10844676" cy="583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𝐶</m:t>
                        </m:r>
                      </m:sub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𝐶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为正向圆周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65A252-E946-A059-9A8D-18565A99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3789819"/>
                <a:ext cx="10844676" cy="583108"/>
              </a:xfrm>
              <a:prstGeom prst="rect">
                <a:avLst/>
              </a:prstGeom>
              <a:blipFill>
                <a:blip r:embed="rId5"/>
                <a:stretch>
                  <a:fillRect l="-337" t="-49474" b="-116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4018A-1AAB-9E82-1339-4A4562E46F07}"/>
                  </a:ext>
                </a:extLst>
              </p:cNvPr>
              <p:cNvSpPr txBox="1"/>
              <p:nvPr/>
            </p:nvSpPr>
            <p:spPr>
              <a:xfrm>
                <a:off x="576363" y="4589214"/>
                <a:ext cx="10844676" cy="1277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的奇点为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，这是它的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级奇点。    </a:t>
                </a: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*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故此题用求留数的规则较繁琐</a:t>
                </a:r>
                <a:endPara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上洛朗展开，则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6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6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(−1</m:t>
                            </m:r>
                            <m:sSup>
                              <m:sSup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+1</m:t>
                            </m:r>
                          </m:sup>
                        </m:sSup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(−1</m:t>
                            </m:r>
                            <m:sSup>
                              <m:sSup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d>
                              <m:dPr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2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𝑛</m:t>
                                </m:r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−5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(−1</m:t>
                        </m:r>
                        <m:sSup>
                          <m:sSup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 dirty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!</m:t>
                        </m:r>
                      </m:den>
                    </m:f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120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𝐶</m:t>
                        </m:r>
                      </m:sub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6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𝑑𝑧</m:t>
                        </m:r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=2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𝑖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60</m:t>
                        </m:r>
                      </m:den>
                    </m:f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𝑖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4018A-1AAB-9E82-1339-4A4562E4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4589214"/>
                <a:ext cx="10844676" cy="1277850"/>
              </a:xfrm>
              <a:prstGeom prst="rect">
                <a:avLst/>
              </a:prstGeom>
              <a:blipFill>
                <a:blip r:embed="rId6"/>
                <a:stretch>
                  <a:fillRect l="-337" b="-48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0992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/>
      <p:bldP spid="32" grpId="0"/>
      <p:bldP spid="35" grpId="0" uiExpan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DE12F63A-0FC7-3E07-F8B9-A9F667EF449C}"/>
              </a:ext>
            </a:extLst>
          </p:cNvPr>
          <p:cNvSpPr txBox="1"/>
          <p:nvPr/>
        </p:nvSpPr>
        <p:spPr>
          <a:xfrm>
            <a:off x="507459" y="496110"/>
            <a:ext cx="254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留数的应用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E0F028-D925-5027-7B7F-648CF1E4EB04}"/>
              </a:ext>
            </a:extLst>
          </p:cNvPr>
          <p:cNvSpPr txBox="1"/>
          <p:nvPr/>
        </p:nvSpPr>
        <p:spPr>
          <a:xfrm>
            <a:off x="3054926" y="794403"/>
            <a:ext cx="2361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计算实变函数的定积分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33C9DE-FFA0-804C-607D-667A50834DB8}"/>
              </a:ext>
            </a:extLst>
          </p:cNvPr>
          <p:cNvSpPr txBox="1"/>
          <p:nvPr/>
        </p:nvSpPr>
        <p:spPr>
          <a:xfrm>
            <a:off x="507460" y="1298962"/>
            <a:ext cx="111081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实函数 可以认为是 复数仅在实轴上“活动”得到的。实函数的定积分也同样如此。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因此，将定积分与复变积分关联起来，再用留数定理求出复变积分，有时可以方便的求出一些不易计算的定积分。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这里我们不加证明的给出三种形式的定积分与复变积分的关系。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5D17412-3841-8900-D20B-BFEE6474F1F1}"/>
              </a:ext>
            </a:extLst>
          </p:cNvPr>
          <p:cNvGrpSpPr/>
          <p:nvPr/>
        </p:nvGrpSpPr>
        <p:grpSpPr>
          <a:xfrm>
            <a:off x="576364" y="2631411"/>
            <a:ext cx="3658915" cy="3255039"/>
            <a:chOff x="576364" y="2631411"/>
            <a:chExt cx="3658915" cy="325503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8FDF6679-4FC4-753C-1FBB-3FCBC32B3EAB}"/>
                </a:ext>
              </a:extLst>
            </p:cNvPr>
            <p:cNvGrpSpPr/>
            <p:nvPr/>
          </p:nvGrpSpPr>
          <p:grpSpPr>
            <a:xfrm>
              <a:off x="576364" y="2631411"/>
              <a:ext cx="3658915" cy="3255039"/>
              <a:chOff x="576364" y="2631411"/>
              <a:chExt cx="3658915" cy="3255039"/>
            </a:xfrm>
          </p:grpSpPr>
          <p:sp>
            <p:nvSpPr>
              <p:cNvPr id="36" name="左中括号 35">
                <a:extLst>
                  <a:ext uri="{FF2B5EF4-FFF2-40B4-BE49-F238E27FC236}">
                    <a16:creationId xmlns:a16="http://schemas.microsoft.com/office/drawing/2014/main" id="{5C1D2199-C966-CD3F-9332-633FED5311DA}"/>
                  </a:ext>
                </a:extLst>
              </p:cNvPr>
              <p:cNvSpPr/>
              <p:nvPr/>
            </p:nvSpPr>
            <p:spPr>
              <a:xfrm>
                <a:off x="643309" y="3011330"/>
                <a:ext cx="133891" cy="2875120"/>
              </a:xfrm>
              <a:prstGeom prst="leftBracket">
                <a:avLst>
                  <a:gd name="adj" fmla="val 118723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左中括号 45">
                <a:extLst>
                  <a:ext uri="{FF2B5EF4-FFF2-40B4-BE49-F238E27FC236}">
                    <a16:creationId xmlns:a16="http://schemas.microsoft.com/office/drawing/2014/main" id="{EDDB60DF-2AAA-6A48-B93F-40405973F88D}"/>
                  </a:ext>
                </a:extLst>
              </p:cNvPr>
              <p:cNvSpPr/>
              <p:nvPr/>
            </p:nvSpPr>
            <p:spPr>
              <a:xfrm flipH="1">
                <a:off x="4034442" y="3011330"/>
                <a:ext cx="133891" cy="2875120"/>
              </a:xfrm>
              <a:prstGeom prst="leftBracket">
                <a:avLst>
                  <a:gd name="adj" fmla="val 118723"/>
                </a:avLst>
              </a:prstGeom>
              <a:ln w="1905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2D72E507-20CB-D8C2-EF0A-B7CBF79DC4FE}"/>
                  </a:ext>
                </a:extLst>
              </p:cNvPr>
              <p:cNvGrpSpPr/>
              <p:nvPr/>
            </p:nvGrpSpPr>
            <p:grpSpPr>
              <a:xfrm>
                <a:off x="576364" y="2631411"/>
                <a:ext cx="3658915" cy="854813"/>
                <a:chOff x="4200829" y="2631411"/>
                <a:chExt cx="3721437" cy="85481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矩形: 圆角 17">
                      <a:extLst>
                        <a:ext uri="{FF2B5EF4-FFF2-40B4-BE49-F238E27FC236}">
                          <a16:creationId xmlns:a16="http://schemas.microsoft.com/office/drawing/2014/main" id="{705599D6-5760-A910-4EBB-A4407C5A7B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9523" y="3081180"/>
                      <a:ext cx="2304047" cy="405044"/>
                    </a:xfrm>
                    <a:prstGeom prst="round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nary>
                            <m:naryPr>
                              <m:ctrlPr>
                                <a:rPr lang="zh-CN" alt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2</m:t>
                              </m:r>
                              <m:r>
                                <a:rPr lang="zh-CN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汉仪润圆-65简" panose="00020600040101010101" pitchFamily="18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汉仪润圆-65简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汉仪润圆-65简" panose="00020600040101010101" pitchFamily="18" charset="-122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zh-CN" alt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汉仪润圆-65简" panose="00020600040101010101" pitchFamily="18" charset="-122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汉仪润圆-65简" panose="00020600040101010101" pitchFamily="18" charset="-122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汉仪润圆-65简" panose="00020600040101010101" pitchFamily="18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4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汉仪润圆-65简" panose="00020600040101010101" pitchFamily="18" charset="-122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zh-CN" alt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汉仪润圆-65简" panose="00020600040101010101" pitchFamily="18" charset="-122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nary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𝑑</m:t>
                          </m:r>
                          <m:r>
                            <a:rPr lang="zh-CN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𝜃</m:t>
                          </m:r>
                        </m:oMath>
                      </a14:m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" name="矩形: 圆角 17">
                      <a:extLst>
                        <a:ext uri="{FF2B5EF4-FFF2-40B4-BE49-F238E27FC236}">
                          <a16:creationId xmlns:a16="http://schemas.microsoft.com/office/drawing/2014/main" id="{705599D6-5760-A910-4EBB-A4407C5A7BB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9523" y="3081180"/>
                      <a:ext cx="2304047" cy="405044"/>
                    </a:xfrm>
                    <a:prstGeom prst="roundRect">
                      <a:avLst/>
                    </a:prstGeom>
                    <a:blipFill>
                      <a:blip r:embed="rId3"/>
                      <a:stretch>
                        <a:fillRect l="-2965" t="-83582" b="-141791"/>
                      </a:stretch>
                    </a:blipFill>
                    <a:ln w="9525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EA9FE5EA-8DE2-08F6-EB3D-4C8D4D7C5A40}"/>
                    </a:ext>
                  </a:extLst>
                </p:cNvPr>
                <p:cNvSpPr/>
                <p:nvPr/>
              </p:nvSpPr>
              <p:spPr>
                <a:xfrm>
                  <a:off x="4200829" y="2631411"/>
                  <a:ext cx="3721437" cy="491096"/>
                </a:xfrm>
                <a:prstGeom prst="roundRect">
                  <a:avLst/>
                </a:prstGeom>
                <a:solidFill>
                  <a:srgbClr val="0070C0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有理三角函数的全周期积分</a:t>
                  </a:r>
                </a:p>
              </p:txBody>
            </p:sp>
          </p:grpSp>
        </p:grp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0BC35961-70CA-13E9-DF8B-747B73E96441}"/>
                </a:ext>
              </a:extLst>
            </p:cNvPr>
            <p:cNvCxnSpPr>
              <a:cxnSpLocks/>
            </p:cNvCxnSpPr>
            <p:nvPr/>
          </p:nvCxnSpPr>
          <p:spPr>
            <a:xfrm>
              <a:off x="777200" y="3602492"/>
              <a:ext cx="3257242" cy="0"/>
            </a:xfrm>
            <a:prstGeom prst="line">
              <a:avLst/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26F26BE6-DDDE-8E46-4959-55BD08C921EA}"/>
              </a:ext>
            </a:extLst>
          </p:cNvPr>
          <p:cNvGrpSpPr/>
          <p:nvPr/>
        </p:nvGrpSpPr>
        <p:grpSpPr>
          <a:xfrm>
            <a:off x="4266542" y="2631411"/>
            <a:ext cx="3658915" cy="3255039"/>
            <a:chOff x="4266542" y="2631411"/>
            <a:chExt cx="3658915" cy="325503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FBB12030-9506-10E5-8BC6-A3B91665B13A}"/>
                </a:ext>
              </a:extLst>
            </p:cNvPr>
            <p:cNvGrpSpPr/>
            <p:nvPr/>
          </p:nvGrpSpPr>
          <p:grpSpPr>
            <a:xfrm>
              <a:off x="4266542" y="2631411"/>
              <a:ext cx="3658915" cy="3255039"/>
              <a:chOff x="4266542" y="2631411"/>
              <a:chExt cx="3658915" cy="3255039"/>
            </a:xfrm>
          </p:grpSpPr>
          <p:sp>
            <p:nvSpPr>
              <p:cNvPr id="37" name="左中括号 36">
                <a:extLst>
                  <a:ext uri="{FF2B5EF4-FFF2-40B4-BE49-F238E27FC236}">
                    <a16:creationId xmlns:a16="http://schemas.microsoft.com/office/drawing/2014/main" id="{A7961B43-D983-FEF6-BE51-9044C03238C0}"/>
                  </a:ext>
                </a:extLst>
              </p:cNvPr>
              <p:cNvSpPr/>
              <p:nvPr/>
            </p:nvSpPr>
            <p:spPr>
              <a:xfrm>
                <a:off x="4303643" y="3011330"/>
                <a:ext cx="133891" cy="2875120"/>
              </a:xfrm>
              <a:prstGeom prst="leftBracket">
                <a:avLst>
                  <a:gd name="adj" fmla="val 118723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左中括号 46">
                <a:extLst>
                  <a:ext uri="{FF2B5EF4-FFF2-40B4-BE49-F238E27FC236}">
                    <a16:creationId xmlns:a16="http://schemas.microsoft.com/office/drawing/2014/main" id="{0A37C20A-61B5-150A-C61E-1F2BB2E7F599}"/>
                  </a:ext>
                </a:extLst>
              </p:cNvPr>
              <p:cNvSpPr/>
              <p:nvPr/>
            </p:nvSpPr>
            <p:spPr>
              <a:xfrm flipH="1">
                <a:off x="7724620" y="3011330"/>
                <a:ext cx="133891" cy="2875120"/>
              </a:xfrm>
              <a:prstGeom prst="leftBracket">
                <a:avLst>
                  <a:gd name="adj" fmla="val 118723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344B9385-5F44-B3CA-884D-206551ABE58E}"/>
                  </a:ext>
                </a:extLst>
              </p:cNvPr>
              <p:cNvGrpSpPr/>
              <p:nvPr/>
            </p:nvGrpSpPr>
            <p:grpSpPr>
              <a:xfrm>
                <a:off x="4266542" y="2631411"/>
                <a:ext cx="3658915" cy="854813"/>
                <a:chOff x="4200829" y="2631411"/>
                <a:chExt cx="3721437" cy="85481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DA4B122F-E601-89E4-6FFC-2C7D04DFD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9523" y="3081180"/>
                      <a:ext cx="2304047" cy="405044"/>
                    </a:xfrm>
                    <a:prstGeom prst="round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nary>
                            <m:naryPr>
                              <m:ctrlPr>
                                <a:rPr lang="zh-CN" alt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−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+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汉仪润圆-65简" panose="00020600040101010101" pitchFamily="18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汉仪润圆-65简" panose="00020600040101010101" pitchFamily="18" charset="-122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𝑑𝑥</m:t>
                          </m:r>
                        </m:oMath>
                      </a14:m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汉仪润圆-65简" panose="00020600040101010101" pitchFamily="18" charset="-122"/>
                          <a:ea typeface="汉仪润圆-65简" panose="00020600040101010101" pitchFamily="18" charset="-122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DA4B122F-E601-89E4-6FFC-2C7D04DFD32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09523" y="3081180"/>
                      <a:ext cx="2304047" cy="405044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t="-83582" b="-141791"/>
                      </a:stretch>
                    </a:blipFill>
                    <a:ln w="9525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031666A5-BE13-E810-A013-C89CF73B93CA}"/>
                    </a:ext>
                  </a:extLst>
                </p:cNvPr>
                <p:cNvSpPr/>
                <p:nvPr/>
              </p:nvSpPr>
              <p:spPr>
                <a:xfrm>
                  <a:off x="4200829" y="2631411"/>
                  <a:ext cx="3721437" cy="491096"/>
                </a:xfrm>
                <a:prstGeom prst="roundRect">
                  <a:avLst/>
                </a:prstGeom>
                <a:solidFill>
                  <a:srgbClr val="00B050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1200"/>
                    </a:spcAft>
                  </a:pPr>
                  <a:r>
                    <a:rPr lang="zh-CN" altLang="en-US" sz="1600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有理分式函数的无穷广义积分</a:t>
                  </a:r>
                </a:p>
              </p:txBody>
            </p:sp>
          </p:grpSp>
        </p:grp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D4C45D0-D916-4C95-B5EE-04C676CAB3F8}"/>
                </a:ext>
              </a:extLst>
            </p:cNvPr>
            <p:cNvCxnSpPr>
              <a:cxnSpLocks/>
            </p:cNvCxnSpPr>
            <p:nvPr/>
          </p:nvCxnSpPr>
          <p:spPr>
            <a:xfrm>
              <a:off x="4437534" y="3602492"/>
              <a:ext cx="3257242" cy="0"/>
            </a:xfrm>
            <a:prstGeom prst="line">
              <a:avLst/>
            </a:prstGeom>
            <a:ln w="12700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8CCA559-4FDF-0042-B581-8141C7305A27}"/>
                  </a:ext>
                </a:extLst>
              </p:cNvPr>
              <p:cNvSpPr txBox="1"/>
              <p:nvPr/>
            </p:nvSpPr>
            <p:spPr>
              <a:xfrm>
                <a:off x="740099" y="3735494"/>
                <a:ext cx="3257242" cy="2100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sz="1600" b="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zh-CN" altLang="en-US" sz="1600" b="0" i="1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1600" b="0" dirty="0">
                    <a:solidFill>
                      <a:schemeClr val="accent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则积分路径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1600" b="0" i="1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zh-CN" altLang="en-US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𝑖𝑧</m:t>
                          </m:r>
                        </m:den>
                      </m:f>
                    </m:oMath>
                  </m:oMathPara>
                </a14:m>
                <a:endParaRPr lang="en-US" altLang="zh-CN" sz="14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zh-CN" altLang="en-US" sz="1400" b="0" i="0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func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altLang="zh-CN" sz="14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𝑖𝑧</m:t>
                          </m:r>
                        </m:den>
                      </m:f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zh-CN" altLang="en-US" sz="1400" i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8CCA559-4FDF-0042-B581-8141C730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99" y="3735494"/>
                <a:ext cx="3257242" cy="21006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42C0272-E686-A7BA-5D07-556E8B807FA5}"/>
                  </a:ext>
                </a:extLst>
              </p:cNvPr>
              <p:cNvSpPr txBox="1"/>
              <p:nvPr/>
            </p:nvSpPr>
            <p:spPr>
              <a:xfrm>
                <a:off x="4467378" y="3765145"/>
                <a:ext cx="3257242" cy="814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sz="1600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直接将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b="0" dirty="0">
                    <a:solidFill>
                      <a:srgbClr val="00B05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改为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0" i="1" dirty="0">
                  <a:solidFill>
                    <a:srgbClr val="00B05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−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+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𝑑𝑥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=2</m:t>
                    </m:r>
                    <m:r>
                      <a:rPr lang="zh-CN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𝜋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𝑖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Res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[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42C0272-E686-A7BA-5D07-556E8B807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378" y="3765145"/>
                <a:ext cx="3257242" cy="814838"/>
              </a:xfrm>
              <a:prstGeom prst="rect">
                <a:avLst/>
              </a:prstGeom>
              <a:blipFill>
                <a:blip r:embed="rId6"/>
                <a:stretch>
                  <a:fillRect l="-1873" b="-72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6" name="组合 85">
            <a:extLst>
              <a:ext uri="{FF2B5EF4-FFF2-40B4-BE49-F238E27FC236}">
                <a16:creationId xmlns:a16="http://schemas.microsoft.com/office/drawing/2014/main" id="{46C84C9D-8110-3547-B883-F2DE8C07177E}"/>
              </a:ext>
            </a:extLst>
          </p:cNvPr>
          <p:cNvGrpSpPr/>
          <p:nvPr/>
        </p:nvGrpSpPr>
        <p:grpSpPr>
          <a:xfrm>
            <a:off x="4736579" y="4675922"/>
            <a:ext cx="2656577" cy="1361718"/>
            <a:chOff x="4736579" y="4675922"/>
            <a:chExt cx="2656577" cy="1361718"/>
          </a:xfrm>
        </p:grpSpPr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8EA692E1-6CE5-4311-CA7D-50CF1062DE1D}"/>
                </a:ext>
              </a:extLst>
            </p:cNvPr>
            <p:cNvGrpSpPr/>
            <p:nvPr/>
          </p:nvGrpSpPr>
          <p:grpSpPr>
            <a:xfrm>
              <a:off x="4736579" y="4675922"/>
              <a:ext cx="2656577" cy="1160212"/>
              <a:chOff x="4875663" y="4675922"/>
              <a:chExt cx="2656577" cy="1160212"/>
            </a:xfrm>
          </p:grpSpPr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C42C00F8-C662-8CAB-3BA6-881125E98C2E}"/>
                  </a:ext>
                </a:extLst>
              </p:cNvPr>
              <p:cNvGrpSpPr/>
              <p:nvPr/>
            </p:nvGrpSpPr>
            <p:grpSpPr>
              <a:xfrm>
                <a:off x="4875663" y="4784662"/>
                <a:ext cx="2453185" cy="1051472"/>
                <a:chOff x="4875663" y="4784662"/>
                <a:chExt cx="2453185" cy="1051472"/>
              </a:xfrm>
            </p:grpSpPr>
            <p:cxnSp>
              <p:nvCxnSpPr>
                <p:cNvPr id="64" name="直接箭头连接符 63">
                  <a:extLst>
                    <a:ext uri="{FF2B5EF4-FFF2-40B4-BE49-F238E27FC236}">
                      <a16:creationId xmlns:a16="http://schemas.microsoft.com/office/drawing/2014/main" id="{7A05CE79-A0A1-BB84-C8F3-766F3C6219A0}"/>
                    </a:ext>
                  </a:extLst>
                </p:cNvPr>
                <p:cNvCxnSpPr/>
                <p:nvPr/>
              </p:nvCxnSpPr>
              <p:spPr>
                <a:xfrm>
                  <a:off x="4875663" y="5554639"/>
                  <a:ext cx="2453185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63D588C1-E738-C05B-1A24-DB157D0DF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2114" y="4784662"/>
                  <a:ext cx="0" cy="1051472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7E380D55-0034-48FD-5DBE-E715B610A30B}"/>
                      </a:ext>
                    </a:extLst>
                  </p:cNvPr>
                  <p:cNvSpPr txBox="1"/>
                  <p:nvPr/>
                </p:nvSpPr>
                <p:spPr>
                  <a:xfrm>
                    <a:off x="7339302" y="5416139"/>
                    <a:ext cx="1929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7E380D55-0034-48FD-5DBE-E715B610A3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39302" y="5416139"/>
                    <a:ext cx="19293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625" r="-93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8F811D85-51B1-7396-9462-8D040C61D019}"/>
                      </a:ext>
                    </a:extLst>
                  </p:cNvPr>
                  <p:cNvSpPr txBox="1"/>
                  <p:nvPr/>
                </p:nvSpPr>
                <p:spPr>
                  <a:xfrm>
                    <a:off x="6091805" y="4675922"/>
                    <a:ext cx="19633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0" name="文本框 69">
                    <a:extLst>
                      <a:ext uri="{FF2B5EF4-FFF2-40B4-BE49-F238E27FC236}">
                        <a16:creationId xmlns:a16="http://schemas.microsoft.com/office/drawing/2014/main" id="{8F811D85-51B1-7396-9462-8D040C61D0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1805" y="4675922"/>
                    <a:ext cx="19633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1212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FCF9E9FC-87E6-AB4C-0155-E50E7EAD5D2A}"/>
                </a:ext>
              </a:extLst>
            </p:cNvPr>
            <p:cNvCxnSpPr>
              <a:cxnSpLocks/>
            </p:cNvCxnSpPr>
            <p:nvPr/>
          </p:nvCxnSpPr>
          <p:spPr>
            <a:xfrm>
              <a:off x="5416480" y="5554638"/>
              <a:ext cx="953099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不完整圆 73">
              <a:extLst>
                <a:ext uri="{FF2B5EF4-FFF2-40B4-BE49-F238E27FC236}">
                  <a16:creationId xmlns:a16="http://schemas.microsoft.com/office/drawing/2014/main" id="{56AFD4C8-3A90-1FC9-9762-0E30DC4DF6B5}"/>
                </a:ext>
              </a:extLst>
            </p:cNvPr>
            <p:cNvSpPr/>
            <p:nvPr/>
          </p:nvSpPr>
          <p:spPr>
            <a:xfrm rot="5400000">
              <a:off x="5416480" y="5084541"/>
              <a:ext cx="953099" cy="953099"/>
            </a:xfrm>
            <a:prstGeom prst="pie">
              <a:avLst>
                <a:gd name="adj1" fmla="val 5420706"/>
                <a:gd name="adj2" fmla="val 16200000"/>
              </a:avLst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7A38700-B839-ED04-B8C1-91850FB19886}"/>
                    </a:ext>
                  </a:extLst>
                </p:cNvPr>
                <p:cNvSpPr txBox="1"/>
                <p:nvPr/>
              </p:nvSpPr>
              <p:spPr>
                <a:xfrm>
                  <a:off x="6277091" y="5589913"/>
                  <a:ext cx="19357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A7A38700-B839-ED04-B8C1-91850FB19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091" y="5589913"/>
                  <a:ext cx="193579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2581" r="-19355"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C0646C2-931E-15FD-2119-1CABD44200B0}"/>
                    </a:ext>
                  </a:extLst>
                </p:cNvPr>
                <p:cNvSpPr txBox="1"/>
                <p:nvPr/>
              </p:nvSpPr>
              <p:spPr>
                <a:xfrm>
                  <a:off x="5051764" y="5590155"/>
                  <a:ext cx="71897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→∞)</m:t>
                        </m:r>
                      </m:oMath>
                    </m:oMathPara>
                  </a14:m>
                  <a:endParaRPr lang="zh-CN" altLang="en-US" sz="1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9C0646C2-931E-15FD-2119-1CABD4420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764" y="5590155"/>
                  <a:ext cx="718979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8475" r="-7627" b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8D641D73-C889-AC95-D912-2CB6EF5028AC}"/>
                </a:ext>
              </a:extLst>
            </p:cNvPr>
            <p:cNvSpPr/>
            <p:nvPr/>
          </p:nvSpPr>
          <p:spPr>
            <a:xfrm>
              <a:off x="5607907" y="5341844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9A0DE79-6E71-9504-BAAF-A74E65C51FD9}"/>
                </a:ext>
              </a:extLst>
            </p:cNvPr>
            <p:cNvSpPr/>
            <p:nvPr/>
          </p:nvSpPr>
          <p:spPr>
            <a:xfrm>
              <a:off x="6085411" y="5267549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FCDB9946-8E10-38E5-73FE-9D4D5DDEE9D8}"/>
                </a:ext>
              </a:extLst>
            </p:cNvPr>
            <p:cNvSpPr/>
            <p:nvPr/>
          </p:nvSpPr>
          <p:spPr>
            <a:xfrm>
              <a:off x="5103910" y="5145883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CCFC3E9-DDC8-269C-EE4C-E4904E6FEE7D}"/>
              </a:ext>
            </a:extLst>
          </p:cNvPr>
          <p:cNvGrpSpPr/>
          <p:nvPr/>
        </p:nvGrpSpPr>
        <p:grpSpPr>
          <a:xfrm>
            <a:off x="6284367" y="4814421"/>
            <a:ext cx="1202765" cy="596303"/>
            <a:chOff x="6284367" y="4814421"/>
            <a:chExt cx="1202765" cy="596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955C1852-9CAF-C4C7-1C00-E0BD0DC7DA7A}"/>
                    </a:ext>
                  </a:extLst>
                </p:cNvPr>
                <p:cNvSpPr txBox="1"/>
                <p:nvPr/>
              </p:nvSpPr>
              <p:spPr>
                <a:xfrm>
                  <a:off x="6284367" y="4814421"/>
                  <a:ext cx="1202765" cy="367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11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1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100" i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11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trlPr>
                                  <a:rPr lang="en-US" altLang="zh-CN" sz="11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11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sz="11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11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altLang="zh-CN" sz="11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a:rPr lang="en-US" altLang="zh-CN" sz="11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sz="11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1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nary>
                          </m:e>
                        </m:func>
                        <m:r>
                          <a:rPr lang="en-US" altLang="zh-CN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sz="11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955C1852-9CAF-C4C7-1C00-E0BD0DC7D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367" y="4814421"/>
                  <a:ext cx="1202765" cy="367088"/>
                </a:xfrm>
                <a:prstGeom prst="rect">
                  <a:avLst/>
                </a:prstGeom>
                <a:blipFill>
                  <a:blip r:embed="rId11"/>
                  <a:stretch>
                    <a:fillRect l="-25381" t="-198333" r="-5076" b="-27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弧形 83">
              <a:extLst>
                <a:ext uri="{FF2B5EF4-FFF2-40B4-BE49-F238E27FC236}">
                  <a16:creationId xmlns:a16="http://schemas.microsoft.com/office/drawing/2014/main" id="{C6D60CF6-210E-E747-4701-C545AF6DF875}"/>
                </a:ext>
              </a:extLst>
            </p:cNvPr>
            <p:cNvSpPr/>
            <p:nvPr/>
          </p:nvSpPr>
          <p:spPr>
            <a:xfrm rot="5400000">
              <a:off x="6323536" y="5077783"/>
              <a:ext cx="336658" cy="329223"/>
            </a:xfrm>
            <a:prstGeom prst="arc">
              <a:avLst>
                <a:gd name="adj1" fmla="val 16200000"/>
                <a:gd name="adj2" fmla="val 618279"/>
              </a:avLst>
            </a:prstGeom>
            <a:ln w="9525">
              <a:solidFill>
                <a:schemeClr val="accent6">
                  <a:lumMod val="60000"/>
                  <a:lumOff val="4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A5E8411-7C1E-6372-17C3-F8C244820CC8}"/>
              </a:ext>
            </a:extLst>
          </p:cNvPr>
          <p:cNvGrpSpPr/>
          <p:nvPr/>
        </p:nvGrpSpPr>
        <p:grpSpPr>
          <a:xfrm>
            <a:off x="7956721" y="2631411"/>
            <a:ext cx="3658915" cy="3255039"/>
            <a:chOff x="7956721" y="2631411"/>
            <a:chExt cx="3658915" cy="325503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47B09D1C-65D5-DD12-0F31-F1A07E789DD1}"/>
                </a:ext>
              </a:extLst>
            </p:cNvPr>
            <p:cNvGrpSpPr/>
            <p:nvPr/>
          </p:nvGrpSpPr>
          <p:grpSpPr>
            <a:xfrm>
              <a:off x="7956721" y="2631411"/>
              <a:ext cx="3658915" cy="3255039"/>
              <a:chOff x="7956721" y="2631411"/>
              <a:chExt cx="3658915" cy="3255039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1041B05-3EB9-D3B7-7BBF-B0C1B6B63751}"/>
                  </a:ext>
                </a:extLst>
              </p:cNvPr>
              <p:cNvGrpSpPr/>
              <p:nvPr/>
            </p:nvGrpSpPr>
            <p:grpSpPr>
              <a:xfrm>
                <a:off x="7956721" y="2631411"/>
                <a:ext cx="3658915" cy="3255039"/>
                <a:chOff x="7956721" y="2631411"/>
                <a:chExt cx="3658915" cy="3255039"/>
              </a:xfrm>
            </p:grpSpPr>
            <p:sp>
              <p:nvSpPr>
                <p:cNvPr id="39" name="左中括号 38">
                  <a:extLst>
                    <a:ext uri="{FF2B5EF4-FFF2-40B4-BE49-F238E27FC236}">
                      <a16:creationId xmlns:a16="http://schemas.microsoft.com/office/drawing/2014/main" id="{C89B836C-7178-9E74-51EE-FC80B4CB5CA0}"/>
                    </a:ext>
                  </a:extLst>
                </p:cNvPr>
                <p:cNvSpPr/>
                <p:nvPr/>
              </p:nvSpPr>
              <p:spPr>
                <a:xfrm>
                  <a:off x="7993821" y="3011330"/>
                  <a:ext cx="133891" cy="2875120"/>
                </a:xfrm>
                <a:prstGeom prst="leftBracket">
                  <a:avLst>
                    <a:gd name="adj" fmla="val 118723"/>
                  </a:avLst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左中括号 47">
                  <a:extLst>
                    <a:ext uri="{FF2B5EF4-FFF2-40B4-BE49-F238E27FC236}">
                      <a16:creationId xmlns:a16="http://schemas.microsoft.com/office/drawing/2014/main" id="{F3B02843-F2A6-AB39-360F-AD528FE36FD5}"/>
                    </a:ext>
                  </a:extLst>
                </p:cNvPr>
                <p:cNvSpPr/>
                <p:nvPr/>
              </p:nvSpPr>
              <p:spPr>
                <a:xfrm flipH="1">
                  <a:off x="11444644" y="3011330"/>
                  <a:ext cx="133891" cy="2875120"/>
                </a:xfrm>
                <a:prstGeom prst="leftBracket">
                  <a:avLst>
                    <a:gd name="adj" fmla="val 118723"/>
                  </a:avLst>
                </a:prstGeom>
                <a:ln w="19050">
                  <a:solidFill>
                    <a:srgbClr val="FF99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ED74371D-9781-CC67-16AE-4E820AE1DF1B}"/>
                    </a:ext>
                  </a:extLst>
                </p:cNvPr>
                <p:cNvGrpSpPr/>
                <p:nvPr/>
              </p:nvGrpSpPr>
              <p:grpSpPr>
                <a:xfrm>
                  <a:off x="7956721" y="2631411"/>
                  <a:ext cx="3658915" cy="854813"/>
                  <a:chOff x="4200829" y="2631411"/>
                  <a:chExt cx="3721437" cy="854813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矩形: 圆角 31">
                        <a:extLst>
                          <a:ext uri="{FF2B5EF4-FFF2-40B4-BE49-F238E27FC236}">
                            <a16:creationId xmlns:a16="http://schemas.microsoft.com/office/drawing/2014/main" id="{B2BB0794-67CF-FCF4-ACF4-B6FC59C614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09388" y="3081180"/>
                        <a:ext cx="2504318" cy="405044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nary>
                              <m:naryPr>
                                <m:ctrlPr>
                                  <a:rPr lang="zh-CN" alt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汉仪润圆-65简" panose="00020600040101010101" pitchFamily="18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汉仪润圆-65简" panose="00020600040101010101" pitchFamily="18" charset="-122"/>
                                  </a:rPr>
                                  <m:t>−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汉仪润圆-65简" panose="00020600040101010101" pitchFamily="18" charset="-122"/>
                                  </a:rPr>
                                  <m:t>+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汉仪润圆-65简" panose="00020600040101010101" pitchFamily="18" charset="-122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汉仪润圆-65简" panose="00020600040101010101" pitchFamily="18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汉仪润圆-65简" panose="00020600040101010101" pitchFamily="18" charset="-122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  <m:func>
                              <m:func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汉仪润圆-65简" panose="00020600040101010101" pitchFamily="18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汉仪润圆-65简" panose="00020600040101010101" pitchFamily="18" charset="-122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汉仪润圆-65简" panose="00020600040101010101" pitchFamily="18" charset="-122"/>
                                  </a:rPr>
                                  <m:t>𝑎𝑥</m:t>
                                </m:r>
                              </m:e>
                            </m:func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𝑑𝑥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(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𝑎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&gt;0)</m:t>
                            </m:r>
                          </m:oMath>
                        </a14:m>
                        <a:r>
                          <a:rPr lang="zh-CN" altLang="en-US" sz="1400" dirty="0">
                            <a:solidFill>
                              <a:schemeClr val="tx1"/>
                            </a:solidFill>
                            <a:latin typeface="汉仪润圆-65简" panose="00020600040101010101" pitchFamily="18" charset="-122"/>
                            <a:ea typeface="汉仪润圆-65简" panose="00020600040101010101" pitchFamily="18" charset="-122"/>
                          </a:rPr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32" name="矩形: 圆角 31">
                        <a:extLst>
                          <a:ext uri="{FF2B5EF4-FFF2-40B4-BE49-F238E27FC236}">
                            <a16:creationId xmlns:a16="http://schemas.microsoft.com/office/drawing/2014/main" id="{B2BB0794-67CF-FCF4-ACF4-B6FC59C6140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09388" y="3081180"/>
                        <a:ext cx="2504318" cy="405044"/>
                      </a:xfrm>
                      <a:prstGeom prst="roundRect">
                        <a:avLst/>
                      </a:prstGeom>
                      <a:blipFill>
                        <a:blip r:embed="rId12"/>
                        <a:stretch>
                          <a:fillRect l="-6931" t="-83582" b="-141791"/>
                        </a:stretch>
                      </a:blipFill>
                      <a:ln w="9525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" name="矩形: 圆角 32">
                    <a:extLst>
                      <a:ext uri="{FF2B5EF4-FFF2-40B4-BE49-F238E27FC236}">
                        <a16:creationId xmlns:a16="http://schemas.microsoft.com/office/drawing/2014/main" id="{4639A0C2-FE5E-6578-0AD7-7983D0FBDACA}"/>
                      </a:ext>
                    </a:extLst>
                  </p:cNvPr>
                  <p:cNvSpPr/>
                  <p:nvPr/>
                </p:nvSpPr>
                <p:spPr>
                  <a:xfrm>
                    <a:off x="4200829" y="2631411"/>
                    <a:ext cx="3721437" cy="491096"/>
                  </a:xfrm>
                  <a:prstGeom prst="roundRect">
                    <a:avLst/>
                  </a:prstGeom>
                  <a:solidFill>
                    <a:srgbClr val="FF9900"/>
                  </a:solidFill>
                  <a:ln w="9525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Aft>
                        <a:spcPts val="1200"/>
                      </a:spcAft>
                    </a:pPr>
                    <a:r>
                      <a:rPr lang="zh-CN" altLang="en-US" sz="1600" dirty="0">
                        <a:solidFill>
                          <a:schemeClr val="bg1"/>
                        </a:solidFill>
                        <a:latin typeface="汉仪润圆-65简" panose="00020600040101010101" pitchFamily="18" charset="-122"/>
                        <a:ea typeface="汉仪润圆-65简" panose="00020600040101010101" pitchFamily="18" charset="-122"/>
                      </a:rPr>
                      <a:t>有理函数乘三角函数的无穷广义积分</a:t>
                    </a:r>
                  </a:p>
                </p:txBody>
              </p:sp>
            </p:grpSp>
          </p:grp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31BFF565-49D8-EF17-A7D7-B0269C462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7712" y="3602492"/>
                <a:ext cx="3257242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DE6F6B5B-74C6-04E0-D0F8-38F6FE64B299}"/>
                    </a:ext>
                  </a:extLst>
                </p:cNvPr>
                <p:cNvSpPr txBox="1"/>
                <p:nvPr/>
              </p:nvSpPr>
              <p:spPr>
                <a:xfrm>
                  <a:off x="8517262" y="3355419"/>
                  <a:ext cx="199942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0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（或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𝑅</m:t>
                      </m:r>
                      <m:d>
                        <m:dPr>
                          <m:ctrlPr>
                            <a:rPr lang="en-US" altLang="zh-CN" sz="1000" i="1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</m:ctrlPr>
                        </m:dPr>
                        <m:e>
                          <m:r>
                            <a:rPr lang="en-US" altLang="zh-CN" sz="1000" i="1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𝑎𝑥</m:t>
                          </m:r>
                        </m:e>
                      </m:func>
                    </m:oMath>
                  </a14:m>
                  <a:r>
                    <a:rPr lang="zh-CN" altLang="en-US" sz="10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）</a:t>
                  </a: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DE6F6B5B-74C6-04E0-D0F8-38F6FE64B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7262" y="3355419"/>
                  <a:ext cx="1999429" cy="246221"/>
                </a:xfrm>
                <a:prstGeom prst="rect">
                  <a:avLst/>
                </a:prstGeom>
                <a:blipFill>
                  <a:blip r:embed="rId13"/>
                  <a:stretch>
                    <a:fillRect b="-12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0173F85-4318-6AE7-C81D-5F659A3D7D05}"/>
                  </a:ext>
                </a:extLst>
              </p:cNvPr>
              <p:cNvSpPr txBox="1"/>
              <p:nvPr/>
            </p:nvSpPr>
            <p:spPr>
              <a:xfrm>
                <a:off x="8011518" y="3771665"/>
                <a:ext cx="3567017" cy="1322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  <a:spcAft>
                    <a:spcPts val="600"/>
                  </a:spcAft>
                </a:pPr>
                <a:r>
                  <a:rPr lang="zh-CN" altLang="en-US" sz="16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构造函数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𝑅</m:t>
                    </m:r>
                    <m:d>
                      <m:dPr>
                        <m:ctrlP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𝑖𝑎𝑧</m:t>
                        </m:r>
                      </m:sup>
                    </m:sSup>
                  </m:oMath>
                </a14:m>
                <a:r>
                  <a:rPr lang="zh-CN" altLang="en-US" sz="1600" b="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，求积分</a:t>
                </a:r>
                <a:endParaRPr lang="en-US" altLang="zh-CN" sz="1600" b="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𝑎𝑥</m:t>
                              </m:r>
                            </m:e>
                          </m:func>
                        </m:e>
                      </m:nary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𝑑𝑥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+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𝑖</m:t>
                      </m:r>
                      <m:nary>
                        <m:naryPr>
                          <m:ctrlPr>
                            <a:rPr lang="zh-CN" altLang="en-US" sz="1400" i="1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i="1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+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汉仪润圆-65简" panose="00020600040101010101" pitchFamily="18" charset="-122"/>
                                </a:rPr>
                                <m:t>𝑎𝑥</m:t>
                              </m:r>
                            </m:e>
                          </m:func>
                        </m:e>
                      </m:nary>
                      <m:r>
                        <a:rPr lang="en-US" altLang="zh-CN" sz="1400" i="1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𝑑𝑥</m:t>
                      </m:r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  <a:ea typeface="汉仪润圆-65简" panose="00020600040101010101" pitchFamily="18" charset="-122"/>
                </a:endParaRPr>
              </a:p>
              <a:p>
                <a:pPr algn="ctr">
                  <a:lnSpc>
                    <a:spcPct val="125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=2</m:t>
                    </m:r>
                    <m:r>
                      <a:rPr lang="zh-CN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𝜋</m:t>
                    </m:r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汉仪润圆-65简" panose="00020600040101010101" pitchFamily="18" charset="-122"/>
                      </a:rPr>
                      <m:t>𝑖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Res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[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𝑅</m:t>
                        </m:r>
                        <m:d>
                          <m:d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𝑖𝑎𝑧</m:t>
                            </m:r>
                          </m:sup>
                        </m:s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汉仪润圆-65简" panose="00020600040101010101" pitchFamily="18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汉仪润圆-65简" panose="00020600040101010101" pitchFamily="18" charset="-122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汉仪润圆-65简" panose="00020600040101010101" pitchFamily="18" charset="-122"/>
                    <a:ea typeface="汉仪润圆-65简" panose="00020600040101010101" pitchFamily="18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D0173F85-4318-6AE7-C81D-5F659A3D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518" y="3771665"/>
                <a:ext cx="3567017" cy="1322991"/>
              </a:xfrm>
              <a:prstGeom prst="rect">
                <a:avLst/>
              </a:prstGeom>
              <a:blipFill>
                <a:blip r:embed="rId14"/>
                <a:stretch>
                  <a:fillRect b="-359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F32D0F1B-C87F-6608-0301-406AD8D881F3}"/>
              </a:ext>
            </a:extLst>
          </p:cNvPr>
          <p:cNvGrpSpPr/>
          <p:nvPr/>
        </p:nvGrpSpPr>
        <p:grpSpPr>
          <a:xfrm>
            <a:off x="8470760" y="5099138"/>
            <a:ext cx="2644993" cy="851889"/>
            <a:chOff x="8470760" y="5099138"/>
            <a:chExt cx="2644993" cy="851889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D80042E6-0AF9-F0CC-9FFA-FC85BD20032A}"/>
                </a:ext>
              </a:extLst>
            </p:cNvPr>
            <p:cNvGrpSpPr/>
            <p:nvPr/>
          </p:nvGrpSpPr>
          <p:grpSpPr>
            <a:xfrm>
              <a:off x="8801645" y="5099138"/>
              <a:ext cx="1975627" cy="223301"/>
              <a:chOff x="8801645" y="5094656"/>
              <a:chExt cx="1975627" cy="223301"/>
            </a:xfrm>
          </p:grpSpPr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0C53E514-886F-204D-5684-1BA8BE129E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93942" y="5094656"/>
                <a:ext cx="0" cy="223301"/>
              </a:xfrm>
              <a:prstGeom prst="straightConnector1">
                <a:avLst/>
              </a:prstGeom>
              <a:ln w="12700">
                <a:solidFill>
                  <a:schemeClr val="accent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99F74A7A-C64D-C32F-7AB1-B1BD4B4D3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1645" y="5094656"/>
                <a:ext cx="1975627" cy="0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C9E7B3A4-DCC1-70B0-72D8-1375B7BEECA0}"/>
                    </a:ext>
                  </a:extLst>
                </p:cNvPr>
                <p:cNvSpPr txBox="1"/>
                <p:nvPr/>
              </p:nvSpPr>
              <p:spPr>
                <a:xfrm>
                  <a:off x="8470760" y="5304696"/>
                  <a:ext cx="264499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这个值是一个</a:t>
                  </a:r>
                  <a:r>
                    <a:rPr lang="zh-CN" altLang="en-US" sz="1200" dirty="0">
                      <a:solidFill>
                        <a:schemeClr val="accent2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复数</a:t>
                  </a:r>
                  <a:endParaRPr lang="en-US" altLang="zh-CN" sz="1200" dirty="0">
                    <a:solidFill>
                      <a:schemeClr val="accent2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solidFill>
                        <a:schemeClr val="accent2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实部</a:t>
                  </a:r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对应 </a:t>
                  </a:r>
                  <a:r>
                    <a:rPr lang="zh-CN" altLang="en-US" sz="1200" dirty="0">
                      <a:solidFill>
                        <a:schemeClr val="accent2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含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𝑎𝑥</m:t>
                          </m:r>
                        </m:e>
                      </m:func>
                    </m:oMath>
                  </a14:m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的积分</a:t>
                  </a:r>
                  <a:endParaRPr lang="en-US" altLang="zh-CN" sz="12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algn="ctr"/>
                  <a:r>
                    <a:rPr lang="zh-CN" altLang="en-US" sz="1200" dirty="0">
                      <a:solidFill>
                        <a:schemeClr val="accent2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虚部</a:t>
                  </a:r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对应 </a:t>
                  </a:r>
                  <a:r>
                    <a:rPr lang="zh-CN" altLang="en-US" sz="1200" dirty="0">
                      <a:solidFill>
                        <a:schemeClr val="accent2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含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1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汉仪润圆-65简" panose="00020600040101010101" pitchFamily="18" charset="-122"/>
                            </a:rPr>
                            <m:t>𝑎𝑥</m:t>
                          </m:r>
                        </m:e>
                      </m:func>
                    </m:oMath>
                  </a14:m>
                  <a:r>
                    <a:rPr lang="zh-CN" altLang="en-US" sz="12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的积分</a:t>
                  </a:r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C9E7B3A4-DCC1-70B0-72D8-1375B7BEE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760" y="5304696"/>
                  <a:ext cx="2644993" cy="646331"/>
                </a:xfrm>
                <a:prstGeom prst="rect">
                  <a:avLst/>
                </a:prstGeom>
                <a:blipFill>
                  <a:blip r:embed="rId15"/>
                  <a:stretch>
                    <a:fillRect b="-66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0695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61" grpId="0"/>
      <p:bldP spid="62" grpId="0"/>
      <p:bldP spid="9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350696"/>
            <a:ext cx="11165693" cy="2364374"/>
            <a:chOff x="449943" y="1784961"/>
            <a:chExt cx="5646057" cy="236437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5646057" cy="2364374"/>
            </a:xfrm>
            <a:prstGeom prst="roundRect">
              <a:avLst>
                <a:gd name="adj" fmla="val 586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393775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285107"/>
                <a:ext cx="10844676" cy="617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：用留数计算定积分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3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𝑑𝑥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285107"/>
                <a:ext cx="10844676" cy="617670"/>
              </a:xfrm>
              <a:prstGeom prst="rect">
                <a:avLst/>
              </a:prstGeom>
              <a:blipFill>
                <a:blip r:embed="rId3"/>
                <a:stretch>
                  <a:fillRect l="-337" t="-46535" b="-103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6363" y="1964123"/>
                <a:ext cx="10844676" cy="1738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解：令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𝑖𝑥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𝑖𝑧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3</m:t>
                                </m:r>
                              </m:e>
                            </m:rad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𝑖</m:t>
                        </m:r>
                      </m:den>
                    </m:f>
                    <m:nary>
                      <m:naryPr>
                        <m:chr m:val="∮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3</m:t>
                                </m:r>
                              </m:e>
                            </m:rad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+4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e>
                        </m:rad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+4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</m:e>
                        </m:rad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在单位圆周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m:rPr>
                        <m:brk m:alnAt="23"/>
                      </m:rP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内的奇点为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=−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，且为其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𝑖</m:t>
                        </m:r>
                      </m:den>
                    </m:f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𝑖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</m:t>
                            </m:r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</m:den>
                            </m:f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den>
                        </m:f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964123"/>
                <a:ext cx="10844676" cy="1738553"/>
              </a:xfrm>
              <a:prstGeom prst="rect">
                <a:avLst/>
              </a:prstGeom>
              <a:blipFill>
                <a:blip r:embed="rId4"/>
                <a:stretch>
                  <a:fillRect l="-337" t="-18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CA478F-DDE9-BD49-1146-010A53C2ACDE}"/>
              </a:ext>
            </a:extLst>
          </p:cNvPr>
          <p:cNvGrpSpPr/>
          <p:nvPr/>
        </p:nvGrpSpPr>
        <p:grpSpPr>
          <a:xfrm>
            <a:off x="449943" y="3804225"/>
            <a:ext cx="11165693" cy="2364374"/>
            <a:chOff x="449943" y="1784961"/>
            <a:chExt cx="5646057" cy="2364374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5E6E470-8C98-EF74-19FF-7C36B4DA149C}"/>
                </a:ext>
              </a:extLst>
            </p:cNvPr>
            <p:cNvSpPr/>
            <p:nvPr/>
          </p:nvSpPr>
          <p:spPr>
            <a:xfrm>
              <a:off x="449943" y="1784961"/>
              <a:ext cx="5646057" cy="2364374"/>
            </a:xfrm>
            <a:prstGeom prst="roundRect">
              <a:avLst>
                <a:gd name="adj" fmla="val 586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5492D7B-CADD-B6C0-0AE5-9D0A419D5D5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428410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65A252-E946-A059-9A8D-18565A9981BF}"/>
                  </a:ext>
                </a:extLst>
              </p:cNvPr>
              <p:cNvSpPr txBox="1"/>
              <p:nvPr/>
            </p:nvSpPr>
            <p:spPr>
              <a:xfrm>
                <a:off x="576363" y="3789819"/>
                <a:ext cx="10844676" cy="572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：用留数计算定积分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  <m:sup>
                        <m:r>
                          <a:rPr lang="zh-CN" altLang="en-US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𝑑𝑥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65A252-E946-A059-9A8D-18565A99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3789819"/>
                <a:ext cx="10844676" cy="572144"/>
              </a:xfrm>
              <a:prstGeom prst="rect">
                <a:avLst/>
              </a:prstGeom>
              <a:blipFill>
                <a:blip r:embed="rId5"/>
                <a:stretch>
                  <a:fillRect l="-337" t="-52128" b="-1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4018A-1AAB-9E82-1339-4A4562E46F07}"/>
                  </a:ext>
                </a:extLst>
              </p:cNvPr>
              <p:cNvSpPr txBox="1"/>
              <p:nvPr/>
            </p:nvSpPr>
            <p:spPr>
              <a:xfrm>
                <a:off x="576363" y="4533386"/>
                <a:ext cx="10844676" cy="1496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  <m:sup>
                        <m:r>
                          <a:rPr lang="zh-CN" altLang="en-US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𝑑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𝜃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𝜃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zh-CN" altLang="en-US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𝜃</m:t>
                    </m:r>
                    <m:r>
                      <a:rPr lang="zh-CN" altLang="en-US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0,2</m:t>
                        </m:r>
                        <m:r>
                          <a:rPr lang="zh-CN" altLang="en-US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</m:t>
                    </m:r>
                    <m:r>
                      <a:rPr lang="zh-CN" altLang="en-US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𝜃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</m:t>
                    </m:r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𝑑𝑥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zh-CN" altLang="en-US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in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func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𝑖𝑧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𝑖𝑧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𝜋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𝑑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𝜃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hr m:val="∮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dPr>
                          <m:e>
                            <m:r>
                              <m:rPr>
                                <m:brk m:alnAt="23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</m:d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 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+4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𝑖𝑧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+4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𝑖𝑧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在单位圆周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m:rPr>
                        <m:brk m:alnAt="23"/>
                      </m:rP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内有其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−2+</m:t>
                        </m:r>
                        <m:rad>
                          <m:radPr>
                            <m:deg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−2+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den>
                    </m:f>
                    <m:r>
                      <a:rPr lang="zh-CN" altLang="en-US" sz="16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4018A-1AAB-9E82-1339-4A4562E4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4533386"/>
                <a:ext cx="10844676" cy="1496628"/>
              </a:xfrm>
              <a:prstGeom prst="rect">
                <a:avLst/>
              </a:prstGeom>
              <a:blipFill>
                <a:blip r:embed="rId6"/>
                <a:stretch>
                  <a:fillRect l="-337" t="-24082" b="-11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ADD9669-3295-3754-796F-8A21EEFBDBA2}"/>
              </a:ext>
            </a:extLst>
          </p:cNvPr>
          <p:cNvSpPr txBox="1"/>
          <p:nvPr/>
        </p:nvSpPr>
        <p:spPr>
          <a:xfrm>
            <a:off x="507459" y="496110"/>
            <a:ext cx="254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留数的应用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6E56B-D777-0C9F-CB15-0F6E95A3E3FD}"/>
              </a:ext>
            </a:extLst>
          </p:cNvPr>
          <p:cNvSpPr txBox="1"/>
          <p:nvPr/>
        </p:nvSpPr>
        <p:spPr>
          <a:xfrm>
            <a:off x="3054925" y="794403"/>
            <a:ext cx="2849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有理三角函数的全周期积分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130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/>
      <p:bldP spid="32" grpId="0"/>
      <p:bldP spid="35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350696"/>
            <a:ext cx="11165693" cy="1946682"/>
            <a:chOff x="449943" y="1784961"/>
            <a:chExt cx="5646057" cy="1946682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5646057" cy="1946682"/>
            </a:xfrm>
            <a:prstGeom prst="roundRect">
              <a:avLst>
                <a:gd name="adj" fmla="val 586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393775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271253"/>
                <a:ext cx="10844676" cy="663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3.3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：用留数计算定积分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+1)(</m:t>
                            </m:r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+4)</m:t>
                            </m:r>
                          </m:den>
                        </m:f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𝑑𝑥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271253"/>
                <a:ext cx="10844676" cy="663964"/>
              </a:xfrm>
              <a:prstGeom prst="rect">
                <a:avLst/>
              </a:prstGeom>
              <a:blipFill>
                <a:blip r:embed="rId3"/>
                <a:stretch>
                  <a:fillRect l="-337" t="-36111" b="-9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6363" y="1964123"/>
                <a:ext cx="10844676" cy="1159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+1)(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+4)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在上半复平面上的奇点为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，且均为其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1600" b="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𝑖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1600" b="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+4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→2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d>
                                  <m:dPr>
                                    <m:ctrlPr>
                                      <a:rPr lang="en-US" altLang="zh-CN" sz="1600" b="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  <a:ea typeface="方正黑体_GBK" panose="03000509000000000000" pitchFamily="65" charset="-122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zh-CN" sz="1600" b="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+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2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𝑖</m:t>
                                    </m:r>
                                  </m:e>
                                </m:d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964123"/>
                <a:ext cx="10844676" cy="1159805"/>
              </a:xfrm>
              <a:prstGeom prst="rect">
                <a:avLst/>
              </a:prstGeom>
              <a:blipFill>
                <a:blip r:embed="rId4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CA478F-DDE9-BD49-1146-010A53C2ACDE}"/>
              </a:ext>
            </a:extLst>
          </p:cNvPr>
          <p:cNvGrpSpPr/>
          <p:nvPr/>
        </p:nvGrpSpPr>
        <p:grpSpPr>
          <a:xfrm>
            <a:off x="449943" y="3526416"/>
            <a:ext cx="11165693" cy="2479529"/>
            <a:chOff x="449943" y="1784961"/>
            <a:chExt cx="5646057" cy="2479529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5E6E470-8C98-EF74-19FF-7C36B4DA149C}"/>
                </a:ext>
              </a:extLst>
            </p:cNvPr>
            <p:cNvSpPr/>
            <p:nvPr/>
          </p:nvSpPr>
          <p:spPr>
            <a:xfrm>
              <a:off x="449943" y="1784961"/>
              <a:ext cx="5646057" cy="2479529"/>
            </a:xfrm>
            <a:prstGeom prst="roundRect">
              <a:avLst>
                <a:gd name="adj" fmla="val 586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5492D7B-CADD-B6C0-0AE5-9D0A419D5D5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428410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65A252-E946-A059-9A8D-18565A9981BF}"/>
                  </a:ext>
                </a:extLst>
              </p:cNvPr>
              <p:cNvSpPr txBox="1"/>
              <p:nvPr/>
            </p:nvSpPr>
            <p:spPr>
              <a:xfrm>
                <a:off x="576363" y="3470448"/>
                <a:ext cx="10844676" cy="620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3.4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：用留数计算定积分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+1</m:t>
                            </m:r>
                          </m:den>
                        </m:f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𝑑𝑥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65A252-E946-A059-9A8D-18565A99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3470448"/>
                <a:ext cx="10844676" cy="620234"/>
              </a:xfrm>
              <a:prstGeom prst="rect">
                <a:avLst/>
              </a:prstGeom>
              <a:blipFill>
                <a:blip r:embed="rId5"/>
                <a:stretch>
                  <a:fillRect l="-337" t="-40196" b="-10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4018A-1AAB-9E82-1339-4A4562E46F07}"/>
                  </a:ext>
                </a:extLst>
              </p:cNvPr>
              <p:cNvSpPr txBox="1"/>
              <p:nvPr/>
            </p:nvSpPr>
            <p:spPr>
              <a:xfrm>
                <a:off x="576363" y="4227869"/>
                <a:ext cx="10844676" cy="1610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解：显然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为偶函数，则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𝑥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)</m:t>
                        </m:r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𝑑𝑥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在上半复平面上的奇点为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=±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，且均为其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2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4</m:t>
                        </m:r>
                      </m:den>
                    </m:f>
                    <m:r>
                      <a:rPr lang="zh-CN" altLang="en-US" sz="160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𝜋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4018A-1AAB-9E82-1339-4A4562E4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4227869"/>
                <a:ext cx="10844676" cy="1610313"/>
              </a:xfrm>
              <a:prstGeom prst="rect">
                <a:avLst/>
              </a:prstGeom>
              <a:blipFill>
                <a:blip r:embed="rId6"/>
                <a:stretch>
                  <a:fillRect l="-337" t="-20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ADD9669-3295-3754-796F-8A21EEFBDBA2}"/>
              </a:ext>
            </a:extLst>
          </p:cNvPr>
          <p:cNvSpPr txBox="1"/>
          <p:nvPr/>
        </p:nvSpPr>
        <p:spPr>
          <a:xfrm>
            <a:off x="507459" y="496110"/>
            <a:ext cx="254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留数的应用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D2FBE8-1066-87C8-5C6D-C7F822D04E6C}"/>
              </a:ext>
            </a:extLst>
          </p:cNvPr>
          <p:cNvSpPr txBox="1"/>
          <p:nvPr/>
        </p:nvSpPr>
        <p:spPr>
          <a:xfrm>
            <a:off x="3054925" y="794403"/>
            <a:ext cx="3041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有理分式函数的无穷广义积分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46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/>
      <p:bldP spid="32" grpId="0"/>
      <p:bldP spid="35" grpId="0" uiExpan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350696"/>
            <a:ext cx="11165693" cy="2364374"/>
            <a:chOff x="449943" y="1784961"/>
            <a:chExt cx="5646057" cy="236437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1"/>
              <a:ext cx="5646057" cy="2364374"/>
            </a:xfrm>
            <a:prstGeom prst="roundRect">
              <a:avLst>
                <a:gd name="adj" fmla="val 58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393775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285107"/>
                <a:ext cx="10844676" cy="610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3.5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：用留数计算定积分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+1)(</m:t>
                            </m:r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9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den>
                        </m:f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𝑑𝑥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285107"/>
                <a:ext cx="10844676" cy="610424"/>
              </a:xfrm>
              <a:prstGeom prst="rect">
                <a:avLst/>
              </a:prstGeom>
              <a:blipFill>
                <a:blip r:embed="rId3"/>
                <a:stretch>
                  <a:fillRect l="-337" t="-48000" b="-10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6363" y="1964123"/>
                <a:ext cx="10844676" cy="162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解：显然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+1)(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+9)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为偶函数，则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𝐼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den>
                    </m:f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𝑓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𝑥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)</m:t>
                        </m:r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𝑑𝑥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𝑖𝑧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+1)(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+9)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在上半复平面上的奇点为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=3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，且均为其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Res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Res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Re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48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964123"/>
                <a:ext cx="10844676" cy="1624355"/>
              </a:xfrm>
              <a:prstGeom prst="rect">
                <a:avLst/>
              </a:prstGeom>
              <a:blipFill>
                <a:blip r:embed="rId4"/>
                <a:stretch>
                  <a:fillRect l="-337" t="-21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3DCA478F-DDE9-BD49-1146-010A53C2ACDE}"/>
              </a:ext>
            </a:extLst>
          </p:cNvPr>
          <p:cNvGrpSpPr/>
          <p:nvPr/>
        </p:nvGrpSpPr>
        <p:grpSpPr>
          <a:xfrm>
            <a:off x="449943" y="3804225"/>
            <a:ext cx="11165693" cy="2035466"/>
            <a:chOff x="449943" y="1784961"/>
            <a:chExt cx="5646057" cy="2035466"/>
          </a:xfrm>
        </p:grpSpPr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55E6E470-8C98-EF74-19FF-7C36B4DA149C}"/>
                </a:ext>
              </a:extLst>
            </p:cNvPr>
            <p:cNvSpPr/>
            <p:nvPr/>
          </p:nvSpPr>
          <p:spPr>
            <a:xfrm>
              <a:off x="449943" y="1784961"/>
              <a:ext cx="5646057" cy="2035466"/>
            </a:xfrm>
            <a:prstGeom prst="roundRect">
              <a:avLst>
                <a:gd name="adj" fmla="val 5863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5492D7B-CADD-B6C0-0AE5-9D0A419D5D5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56" y="2428410"/>
              <a:ext cx="5432944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65A252-E946-A059-9A8D-18565A9981BF}"/>
                  </a:ext>
                </a:extLst>
              </p:cNvPr>
              <p:cNvSpPr txBox="1"/>
              <p:nvPr/>
            </p:nvSpPr>
            <p:spPr>
              <a:xfrm>
                <a:off x="576363" y="3789819"/>
                <a:ext cx="10844676" cy="602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3.6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：用留数计算定积分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nary>
                      <m:nary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3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+16</m:t>
                            </m:r>
                          </m:den>
                        </m:f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𝑑𝑥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765A252-E946-A059-9A8D-18565A99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3789819"/>
                <a:ext cx="10844676" cy="602857"/>
              </a:xfrm>
              <a:prstGeom prst="rect">
                <a:avLst/>
              </a:prstGeom>
              <a:blipFill>
                <a:blip r:embed="rId5"/>
                <a:stretch>
                  <a:fillRect l="-337" t="-47475" b="-108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4018A-1AAB-9E82-1339-4A4562E46F07}"/>
                  </a:ext>
                </a:extLst>
              </p:cNvPr>
              <p:cNvSpPr txBox="1"/>
              <p:nvPr/>
            </p:nvSpPr>
            <p:spPr>
              <a:xfrm>
                <a:off x="576363" y="4533386"/>
                <a:ext cx="10844676" cy="1133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sz="16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𝐹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𝑖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3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+16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在上半复平面上的奇点为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=4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，且为其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Im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Res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4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Im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→4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3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ea typeface="方正黑体_GBK" panose="03000509000000000000" pitchFamily="65" charset="-122"/>
                                      </a:rPr>
                                      <m:t>𝑧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𝑧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+4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方正黑体_GBK" panose="03000509000000000000" pitchFamily="65" charset="-122"/>
                                  </a:rPr>
                                  <m:t>𝑖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𝜋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−12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E04018A-1AAB-9E82-1339-4A4562E4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4533386"/>
                <a:ext cx="10844676" cy="1133324"/>
              </a:xfrm>
              <a:prstGeom prst="rect">
                <a:avLst/>
              </a:prstGeom>
              <a:blipFill>
                <a:blip r:embed="rId6"/>
                <a:stretch>
                  <a:fillRect l="-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ADD9669-3295-3754-796F-8A21EEFBDBA2}"/>
              </a:ext>
            </a:extLst>
          </p:cNvPr>
          <p:cNvSpPr txBox="1"/>
          <p:nvPr/>
        </p:nvSpPr>
        <p:spPr>
          <a:xfrm>
            <a:off x="507459" y="496110"/>
            <a:ext cx="254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留数的应用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F6E56B-D777-0C9F-CB15-0F6E95A3E3FD}"/>
              </a:ext>
            </a:extLst>
          </p:cNvPr>
          <p:cNvSpPr txBox="1"/>
          <p:nvPr/>
        </p:nvSpPr>
        <p:spPr>
          <a:xfrm>
            <a:off x="3054925" y="794403"/>
            <a:ext cx="36298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有理函数乘三角函数的无穷广义积分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4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/>
      <p:bldP spid="32" grpId="0"/>
      <p:bldP spid="35" grpId="0" uiExpan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136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留数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108176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在学习复变函数的积分时，我们知道，若函数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在曲线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𝐶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上及其内部处处解析，则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𝐶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𝑑𝑧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这无疑是一条非常好用的定理，倘若我们能判断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𝐶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内处处解析，那么积分值直接为</a:t>
                </a:r>
                <a:r>
                  <a:rPr lang="en-US" altLang="zh-CN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0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，无需任何计算。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108176" cy="858055"/>
              </a:xfrm>
              <a:prstGeom prst="rect">
                <a:avLst/>
              </a:prstGeom>
              <a:blipFill>
                <a:blip r:embed="rId3"/>
                <a:stretch>
                  <a:fillRect l="-274" t="-42553" b="-36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1841240" y="775742"/>
            <a:ext cx="136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留数的定义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F7699E-5373-DEF9-B7D8-AF772004A180}"/>
                  </a:ext>
                </a:extLst>
              </p:cNvPr>
              <p:cNvSpPr txBox="1"/>
              <p:nvPr/>
            </p:nvSpPr>
            <p:spPr>
              <a:xfrm>
                <a:off x="507459" y="2233968"/>
                <a:ext cx="92339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然而它对函数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的要求很高，必须在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𝐶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上及其内部 处处解析。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很多时候，只因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内部有几个孤立奇点，这条性质就不再成立了。能否想个办法解决这件事呢？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F7699E-5373-DEF9-B7D8-AF772004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" y="2233968"/>
                <a:ext cx="9233981" cy="800219"/>
              </a:xfrm>
              <a:prstGeom prst="rect">
                <a:avLst/>
              </a:prstGeom>
              <a:blipFill>
                <a:blip r:embed="rId4"/>
                <a:stretch>
                  <a:fillRect l="-330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7B108724-B76E-FA64-AC6A-DEF8A08B1F59}"/>
              </a:ext>
            </a:extLst>
          </p:cNvPr>
          <p:cNvGrpSpPr/>
          <p:nvPr/>
        </p:nvGrpSpPr>
        <p:grpSpPr>
          <a:xfrm>
            <a:off x="8196934" y="2709581"/>
            <a:ext cx="3662194" cy="3085523"/>
            <a:chOff x="5986955" y="2210589"/>
            <a:chExt cx="1878871" cy="158301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C2A2E8-6BDC-5BC9-AF70-01A6C00A33B3}"/>
                </a:ext>
              </a:extLst>
            </p:cNvPr>
            <p:cNvGrpSpPr/>
            <p:nvPr/>
          </p:nvGrpSpPr>
          <p:grpSpPr>
            <a:xfrm>
              <a:off x="5986955" y="2284717"/>
              <a:ext cx="1784274" cy="1508885"/>
              <a:chOff x="6188555" y="2284717"/>
              <a:chExt cx="1784274" cy="1508885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9FD4A41-56D6-10AA-A858-1B391EBB5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8555" y="3071284"/>
                <a:ext cx="17842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2BCB3FAC-45BF-47EB-05F5-DDA53DD4A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80692" y="2284717"/>
                <a:ext cx="0" cy="150888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202B652-E5C0-2121-D4C2-48EF4ECFBB36}"/>
                    </a:ext>
                  </a:extLst>
                </p:cNvPr>
                <p:cNvSpPr txBox="1"/>
                <p:nvPr/>
              </p:nvSpPr>
              <p:spPr>
                <a:xfrm>
                  <a:off x="7603106" y="3071283"/>
                  <a:ext cx="262720" cy="173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202B652-E5C0-2121-D4C2-48EF4ECFB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3106" y="3071283"/>
                  <a:ext cx="262720" cy="1736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DEAD823-034B-8EA9-2400-6407C2FCC539}"/>
                    </a:ext>
                  </a:extLst>
                </p:cNvPr>
                <p:cNvSpPr txBox="1"/>
                <p:nvPr/>
              </p:nvSpPr>
              <p:spPr>
                <a:xfrm>
                  <a:off x="6885403" y="2210589"/>
                  <a:ext cx="228735" cy="173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DEAD823-034B-8EA9-2400-6407C2FC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403" y="2210589"/>
                  <a:ext cx="228735" cy="173693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606ED10-ADF4-AA04-0171-E0C9A6D7E23F}"/>
              </a:ext>
            </a:extLst>
          </p:cNvPr>
          <p:cNvSpPr/>
          <p:nvPr/>
        </p:nvSpPr>
        <p:spPr>
          <a:xfrm>
            <a:off x="8444595" y="3087664"/>
            <a:ext cx="3007088" cy="254039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15AFF07-AB93-87C8-663C-CD851E8D327D}"/>
              </a:ext>
            </a:extLst>
          </p:cNvPr>
          <p:cNvSpPr/>
          <p:nvPr/>
        </p:nvSpPr>
        <p:spPr>
          <a:xfrm>
            <a:off x="9550525" y="4057741"/>
            <a:ext cx="74295" cy="742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6CD5A88-72D3-BEBC-420D-8F004B48283C}"/>
              </a:ext>
            </a:extLst>
          </p:cNvPr>
          <p:cNvSpPr/>
          <p:nvPr/>
        </p:nvSpPr>
        <p:spPr>
          <a:xfrm>
            <a:off x="9675631" y="4752208"/>
            <a:ext cx="74295" cy="742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CDA7BC-713B-B673-B3C4-CDDFD8072555}"/>
              </a:ext>
            </a:extLst>
          </p:cNvPr>
          <p:cNvSpPr/>
          <p:nvPr/>
        </p:nvSpPr>
        <p:spPr>
          <a:xfrm>
            <a:off x="10344145" y="4536172"/>
            <a:ext cx="74295" cy="742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96280B33-084B-A70C-A0DB-6CD3C8ED91A7}"/>
              </a:ext>
            </a:extLst>
          </p:cNvPr>
          <p:cNvGrpSpPr/>
          <p:nvPr/>
        </p:nvGrpSpPr>
        <p:grpSpPr>
          <a:xfrm>
            <a:off x="8980083" y="3389599"/>
            <a:ext cx="2131250" cy="1950501"/>
            <a:chOff x="8785683" y="3461599"/>
            <a:chExt cx="2131250" cy="1950501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A4F24184-85FB-9892-8B80-0A3EBA3F7361}"/>
                </a:ext>
              </a:extLst>
            </p:cNvPr>
            <p:cNvGrpSpPr/>
            <p:nvPr/>
          </p:nvGrpSpPr>
          <p:grpSpPr>
            <a:xfrm>
              <a:off x="8785683" y="3506297"/>
              <a:ext cx="1920957" cy="1905803"/>
              <a:chOff x="8785683" y="3506297"/>
              <a:chExt cx="1920957" cy="1905803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0B50F3E5-83B4-731A-D6C0-B17006790976}"/>
                  </a:ext>
                </a:extLst>
              </p:cNvPr>
              <p:cNvGrpSpPr/>
              <p:nvPr/>
            </p:nvGrpSpPr>
            <p:grpSpPr>
              <a:xfrm>
                <a:off x="8791396" y="3506297"/>
                <a:ext cx="1915244" cy="1905802"/>
                <a:chOff x="8791396" y="3506297"/>
                <a:chExt cx="1915244" cy="1905802"/>
              </a:xfrm>
            </p:grpSpPr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72A54D80-2883-82E4-CD86-E1DECE43B0F0}"/>
                    </a:ext>
                  </a:extLst>
                </p:cNvPr>
                <p:cNvSpPr/>
                <p:nvPr/>
              </p:nvSpPr>
              <p:spPr>
                <a:xfrm>
                  <a:off x="8987219" y="3854691"/>
                  <a:ext cx="516652" cy="420933"/>
                </a:xfrm>
                <a:custGeom>
                  <a:avLst/>
                  <a:gdLst>
                    <a:gd name="connsiteX0" fmla="*/ 0 w 220678"/>
                    <a:gd name="connsiteY0" fmla="*/ 110339 h 220678"/>
                    <a:gd name="connsiteX1" fmla="*/ 110339 w 220678"/>
                    <a:gd name="connsiteY1" fmla="*/ 0 h 220678"/>
                    <a:gd name="connsiteX2" fmla="*/ 220678 w 220678"/>
                    <a:gd name="connsiteY2" fmla="*/ 110339 h 220678"/>
                    <a:gd name="connsiteX3" fmla="*/ 110339 w 220678"/>
                    <a:gd name="connsiteY3" fmla="*/ 220678 h 220678"/>
                    <a:gd name="connsiteX4" fmla="*/ 0 w 220678"/>
                    <a:gd name="connsiteY4" fmla="*/ 110339 h 220678"/>
                    <a:gd name="connsiteX0" fmla="*/ 110339 w 220678"/>
                    <a:gd name="connsiteY0" fmla="*/ 0 h 220678"/>
                    <a:gd name="connsiteX1" fmla="*/ 220678 w 220678"/>
                    <a:gd name="connsiteY1" fmla="*/ 110339 h 220678"/>
                    <a:gd name="connsiteX2" fmla="*/ 110339 w 220678"/>
                    <a:gd name="connsiteY2" fmla="*/ 220678 h 220678"/>
                    <a:gd name="connsiteX3" fmla="*/ 0 w 220678"/>
                    <a:gd name="connsiteY3" fmla="*/ 110339 h 220678"/>
                    <a:gd name="connsiteX4" fmla="*/ 201779 w 220678"/>
                    <a:gd name="connsiteY4" fmla="*/ 91440 h 220678"/>
                    <a:gd name="connsiteX0" fmla="*/ 154883 w 265222"/>
                    <a:gd name="connsiteY0" fmla="*/ 0 h 220678"/>
                    <a:gd name="connsiteX1" fmla="*/ 265222 w 265222"/>
                    <a:gd name="connsiteY1" fmla="*/ 110339 h 220678"/>
                    <a:gd name="connsiteX2" fmla="*/ 154883 w 265222"/>
                    <a:gd name="connsiteY2" fmla="*/ 220678 h 220678"/>
                    <a:gd name="connsiteX3" fmla="*/ 44544 w 265222"/>
                    <a:gd name="connsiteY3" fmla="*/ 110339 h 220678"/>
                    <a:gd name="connsiteX4" fmla="*/ 82880 w 265222"/>
                    <a:gd name="connsiteY4" fmla="*/ 39904 h 220678"/>
                    <a:gd name="connsiteX0" fmla="*/ 121379 w 231718"/>
                    <a:gd name="connsiteY0" fmla="*/ 0 h 220678"/>
                    <a:gd name="connsiteX1" fmla="*/ 231718 w 231718"/>
                    <a:gd name="connsiteY1" fmla="*/ 110339 h 220678"/>
                    <a:gd name="connsiteX2" fmla="*/ 121379 w 231718"/>
                    <a:gd name="connsiteY2" fmla="*/ 220678 h 220678"/>
                    <a:gd name="connsiteX3" fmla="*/ 11040 w 231718"/>
                    <a:gd name="connsiteY3" fmla="*/ 110339 h 220678"/>
                    <a:gd name="connsiteX4" fmla="*/ 49376 w 231718"/>
                    <a:gd name="connsiteY4" fmla="*/ 39904 h 220678"/>
                    <a:gd name="connsiteX0" fmla="*/ 115924 w 226263"/>
                    <a:gd name="connsiteY0" fmla="*/ 0 h 220678"/>
                    <a:gd name="connsiteX1" fmla="*/ 226263 w 226263"/>
                    <a:gd name="connsiteY1" fmla="*/ 110339 h 220678"/>
                    <a:gd name="connsiteX2" fmla="*/ 115924 w 226263"/>
                    <a:gd name="connsiteY2" fmla="*/ 220678 h 220678"/>
                    <a:gd name="connsiteX3" fmla="*/ 5585 w 226263"/>
                    <a:gd name="connsiteY3" fmla="*/ 110339 h 220678"/>
                    <a:gd name="connsiteX4" fmla="*/ 43921 w 226263"/>
                    <a:gd name="connsiteY4" fmla="*/ 39904 h 220678"/>
                    <a:gd name="connsiteX0" fmla="*/ 429017 w 539356"/>
                    <a:gd name="connsiteY0" fmla="*/ 140369 h 361047"/>
                    <a:gd name="connsiteX1" fmla="*/ 539356 w 539356"/>
                    <a:gd name="connsiteY1" fmla="*/ 250708 h 361047"/>
                    <a:gd name="connsiteX2" fmla="*/ 429017 w 539356"/>
                    <a:gd name="connsiteY2" fmla="*/ 361047 h 361047"/>
                    <a:gd name="connsiteX3" fmla="*/ 318678 w 539356"/>
                    <a:gd name="connsiteY3" fmla="*/ 250708 h 361047"/>
                    <a:gd name="connsiteX4" fmla="*/ 9512 w 539356"/>
                    <a:gd name="connsiteY4" fmla="*/ 632 h 361047"/>
                    <a:gd name="connsiteX0" fmla="*/ 427563 w 537902"/>
                    <a:gd name="connsiteY0" fmla="*/ 140373 h 361051"/>
                    <a:gd name="connsiteX1" fmla="*/ 537902 w 537902"/>
                    <a:gd name="connsiteY1" fmla="*/ 250712 h 361051"/>
                    <a:gd name="connsiteX2" fmla="*/ 427563 w 537902"/>
                    <a:gd name="connsiteY2" fmla="*/ 361051 h 361051"/>
                    <a:gd name="connsiteX3" fmla="*/ 317224 w 537902"/>
                    <a:gd name="connsiteY3" fmla="*/ 250712 h 361051"/>
                    <a:gd name="connsiteX4" fmla="*/ 8058 w 537902"/>
                    <a:gd name="connsiteY4" fmla="*/ 636 h 361051"/>
                    <a:gd name="connsiteX0" fmla="*/ 427563 w 537907"/>
                    <a:gd name="connsiteY0" fmla="*/ 140373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408421 w 537907"/>
                    <a:gd name="connsiteY0" fmla="*/ 82947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255285 w 537907"/>
                    <a:gd name="connsiteY0" fmla="*/ 37300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255285 w 537907"/>
                    <a:gd name="connsiteY0" fmla="*/ 37300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55030 w 537907"/>
                    <a:gd name="connsiteY0" fmla="*/ 0 h 420933"/>
                    <a:gd name="connsiteX1" fmla="*/ 423993 w 537907"/>
                    <a:gd name="connsiteY1" fmla="*/ 200474 h 420933"/>
                    <a:gd name="connsiteX2" fmla="*/ 537902 w 537907"/>
                    <a:gd name="connsiteY2" fmla="*/ 310594 h 420933"/>
                    <a:gd name="connsiteX3" fmla="*/ 427563 w 537907"/>
                    <a:gd name="connsiteY3" fmla="*/ 420933 h 420933"/>
                    <a:gd name="connsiteX4" fmla="*/ 317224 w 537907"/>
                    <a:gd name="connsiteY4" fmla="*/ 310594 h 420933"/>
                    <a:gd name="connsiteX5" fmla="*/ 8058 w 537907"/>
                    <a:gd name="connsiteY5" fmla="*/ 60518 h 420933"/>
                    <a:gd name="connsiteX0" fmla="*/ 55030 w 537907"/>
                    <a:gd name="connsiteY0" fmla="*/ 0 h 420933"/>
                    <a:gd name="connsiteX1" fmla="*/ 423993 w 537907"/>
                    <a:gd name="connsiteY1" fmla="*/ 200474 h 420933"/>
                    <a:gd name="connsiteX2" fmla="*/ 537902 w 537907"/>
                    <a:gd name="connsiteY2" fmla="*/ 310594 h 420933"/>
                    <a:gd name="connsiteX3" fmla="*/ 427563 w 537907"/>
                    <a:gd name="connsiteY3" fmla="*/ 420933 h 420933"/>
                    <a:gd name="connsiteX4" fmla="*/ 317224 w 537907"/>
                    <a:gd name="connsiteY4" fmla="*/ 310594 h 420933"/>
                    <a:gd name="connsiteX5" fmla="*/ 8058 w 537907"/>
                    <a:gd name="connsiteY5" fmla="*/ 60518 h 420933"/>
                    <a:gd name="connsiteX0" fmla="*/ 55030 w 537907"/>
                    <a:gd name="connsiteY0" fmla="*/ 0 h 420933"/>
                    <a:gd name="connsiteX1" fmla="*/ 328283 w 537907"/>
                    <a:gd name="connsiteY1" fmla="*/ 162190 h 420933"/>
                    <a:gd name="connsiteX2" fmla="*/ 423993 w 537907"/>
                    <a:gd name="connsiteY2" fmla="*/ 200474 h 420933"/>
                    <a:gd name="connsiteX3" fmla="*/ 537902 w 537907"/>
                    <a:gd name="connsiteY3" fmla="*/ 310594 h 420933"/>
                    <a:gd name="connsiteX4" fmla="*/ 427563 w 537907"/>
                    <a:gd name="connsiteY4" fmla="*/ 420933 h 420933"/>
                    <a:gd name="connsiteX5" fmla="*/ 317224 w 537907"/>
                    <a:gd name="connsiteY5" fmla="*/ 310594 h 420933"/>
                    <a:gd name="connsiteX6" fmla="*/ 8058 w 537907"/>
                    <a:gd name="connsiteY6" fmla="*/ 60518 h 420933"/>
                    <a:gd name="connsiteX0" fmla="*/ 46972 w 529849"/>
                    <a:gd name="connsiteY0" fmla="*/ 0 h 420933"/>
                    <a:gd name="connsiteX1" fmla="*/ 320225 w 529849"/>
                    <a:gd name="connsiteY1" fmla="*/ 162190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849"/>
                    <a:gd name="connsiteY0" fmla="*/ 0 h 420933"/>
                    <a:gd name="connsiteX1" fmla="*/ 304028 w 529849"/>
                    <a:gd name="connsiteY1" fmla="*/ 184277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849"/>
                    <a:gd name="connsiteY0" fmla="*/ 0 h 420933"/>
                    <a:gd name="connsiteX1" fmla="*/ 304028 w 529849"/>
                    <a:gd name="connsiteY1" fmla="*/ 184277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849"/>
                    <a:gd name="connsiteY0" fmla="*/ 0 h 420933"/>
                    <a:gd name="connsiteX1" fmla="*/ 304028 w 529849"/>
                    <a:gd name="connsiteY1" fmla="*/ 184277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53964 w 529904"/>
                    <a:gd name="connsiteY6" fmla="*/ 244648 h 420933"/>
                    <a:gd name="connsiteX7" fmla="*/ 0 w 529904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53964 w 529904"/>
                    <a:gd name="connsiteY6" fmla="*/ 244648 h 420933"/>
                    <a:gd name="connsiteX7" fmla="*/ 0 w 529904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53964 w 529904"/>
                    <a:gd name="connsiteY6" fmla="*/ 244648 h 420933"/>
                    <a:gd name="connsiteX7" fmla="*/ 0 w 529904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65744 w 529904"/>
                    <a:gd name="connsiteY6" fmla="*/ 237286 h 420933"/>
                    <a:gd name="connsiteX7" fmla="*/ 0 w 529904"/>
                    <a:gd name="connsiteY7" fmla="*/ 60518 h 420933"/>
                    <a:gd name="connsiteX0" fmla="*/ 33720 w 516652"/>
                    <a:gd name="connsiteY0" fmla="*/ 0 h 420933"/>
                    <a:gd name="connsiteX1" fmla="*/ 290776 w 516652"/>
                    <a:gd name="connsiteY1" fmla="*/ 184277 h 420933"/>
                    <a:gd name="connsiteX2" fmla="*/ 402683 w 516652"/>
                    <a:gd name="connsiteY2" fmla="*/ 200474 h 420933"/>
                    <a:gd name="connsiteX3" fmla="*/ 516592 w 516652"/>
                    <a:gd name="connsiteY3" fmla="*/ 310594 h 420933"/>
                    <a:gd name="connsiteX4" fmla="*/ 406253 w 516652"/>
                    <a:gd name="connsiteY4" fmla="*/ 420933 h 420933"/>
                    <a:gd name="connsiteX5" fmla="*/ 295914 w 516652"/>
                    <a:gd name="connsiteY5" fmla="*/ 310594 h 420933"/>
                    <a:gd name="connsiteX6" fmla="*/ 252492 w 516652"/>
                    <a:gd name="connsiteY6" fmla="*/ 237286 h 420933"/>
                    <a:gd name="connsiteX7" fmla="*/ 0 w 516652"/>
                    <a:gd name="connsiteY7" fmla="*/ 51683 h 420933"/>
                    <a:gd name="connsiteX0" fmla="*/ 33720 w 516652"/>
                    <a:gd name="connsiteY0" fmla="*/ 0 h 420933"/>
                    <a:gd name="connsiteX1" fmla="*/ 290776 w 516652"/>
                    <a:gd name="connsiteY1" fmla="*/ 184277 h 420933"/>
                    <a:gd name="connsiteX2" fmla="*/ 402683 w 516652"/>
                    <a:gd name="connsiteY2" fmla="*/ 200474 h 420933"/>
                    <a:gd name="connsiteX3" fmla="*/ 516592 w 516652"/>
                    <a:gd name="connsiteY3" fmla="*/ 310594 h 420933"/>
                    <a:gd name="connsiteX4" fmla="*/ 406253 w 516652"/>
                    <a:gd name="connsiteY4" fmla="*/ 420933 h 420933"/>
                    <a:gd name="connsiteX5" fmla="*/ 295914 w 516652"/>
                    <a:gd name="connsiteY5" fmla="*/ 310594 h 420933"/>
                    <a:gd name="connsiteX6" fmla="*/ 252492 w 516652"/>
                    <a:gd name="connsiteY6" fmla="*/ 237286 h 420933"/>
                    <a:gd name="connsiteX7" fmla="*/ 0 w 516652"/>
                    <a:gd name="connsiteY7" fmla="*/ 51683 h 420933"/>
                    <a:gd name="connsiteX0" fmla="*/ 33720 w 516652"/>
                    <a:gd name="connsiteY0" fmla="*/ 0 h 420933"/>
                    <a:gd name="connsiteX1" fmla="*/ 290776 w 516652"/>
                    <a:gd name="connsiteY1" fmla="*/ 184277 h 420933"/>
                    <a:gd name="connsiteX2" fmla="*/ 402683 w 516652"/>
                    <a:gd name="connsiteY2" fmla="*/ 200474 h 420933"/>
                    <a:gd name="connsiteX3" fmla="*/ 516592 w 516652"/>
                    <a:gd name="connsiteY3" fmla="*/ 310594 h 420933"/>
                    <a:gd name="connsiteX4" fmla="*/ 406253 w 516652"/>
                    <a:gd name="connsiteY4" fmla="*/ 420933 h 420933"/>
                    <a:gd name="connsiteX5" fmla="*/ 295914 w 516652"/>
                    <a:gd name="connsiteY5" fmla="*/ 310594 h 420933"/>
                    <a:gd name="connsiteX6" fmla="*/ 252492 w 516652"/>
                    <a:gd name="connsiteY6" fmla="*/ 237286 h 420933"/>
                    <a:gd name="connsiteX7" fmla="*/ 0 w 516652"/>
                    <a:gd name="connsiteY7" fmla="*/ 51683 h 42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6652" h="420933">
                      <a:moveTo>
                        <a:pt x="33720" y="0"/>
                      </a:moveTo>
                      <a:cubicBezTo>
                        <a:pt x="79262" y="27032"/>
                        <a:pt x="229282" y="150865"/>
                        <a:pt x="290776" y="184277"/>
                      </a:cubicBezTo>
                      <a:cubicBezTo>
                        <a:pt x="352270" y="217689"/>
                        <a:pt x="328236" y="197090"/>
                        <a:pt x="402683" y="200474"/>
                      </a:cubicBezTo>
                      <a:cubicBezTo>
                        <a:pt x="477130" y="203858"/>
                        <a:pt x="515997" y="269433"/>
                        <a:pt x="516592" y="310594"/>
                      </a:cubicBezTo>
                      <a:cubicBezTo>
                        <a:pt x="518659" y="367952"/>
                        <a:pt x="467192" y="420933"/>
                        <a:pt x="406253" y="420933"/>
                      </a:cubicBezTo>
                      <a:cubicBezTo>
                        <a:pt x="345314" y="420933"/>
                        <a:pt x="297982" y="372123"/>
                        <a:pt x="295914" y="310594"/>
                      </a:cubicBezTo>
                      <a:cubicBezTo>
                        <a:pt x="293846" y="249065"/>
                        <a:pt x="298130" y="276020"/>
                        <a:pt x="252492" y="237286"/>
                      </a:cubicBezTo>
                      <a:cubicBezTo>
                        <a:pt x="200964" y="195607"/>
                        <a:pt x="42327" y="82371"/>
                        <a:pt x="0" y="51683"/>
                      </a:cubicBezTo>
                    </a:path>
                  </a:pathLst>
                </a:cu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1">
                  <a:extLst>
                    <a:ext uri="{FF2B5EF4-FFF2-40B4-BE49-F238E27FC236}">
                      <a16:creationId xmlns:a16="http://schemas.microsoft.com/office/drawing/2014/main" id="{261E6719-D4D3-2AEA-CB4D-7481F67DBE25}"/>
                    </a:ext>
                  </a:extLst>
                </p:cNvPr>
                <p:cNvSpPr/>
                <p:nvPr/>
              </p:nvSpPr>
              <p:spPr>
                <a:xfrm rot="16200000">
                  <a:off x="9159137" y="4793076"/>
                  <a:ext cx="516652" cy="420933"/>
                </a:xfrm>
                <a:custGeom>
                  <a:avLst/>
                  <a:gdLst>
                    <a:gd name="connsiteX0" fmla="*/ 0 w 220678"/>
                    <a:gd name="connsiteY0" fmla="*/ 110339 h 220678"/>
                    <a:gd name="connsiteX1" fmla="*/ 110339 w 220678"/>
                    <a:gd name="connsiteY1" fmla="*/ 0 h 220678"/>
                    <a:gd name="connsiteX2" fmla="*/ 220678 w 220678"/>
                    <a:gd name="connsiteY2" fmla="*/ 110339 h 220678"/>
                    <a:gd name="connsiteX3" fmla="*/ 110339 w 220678"/>
                    <a:gd name="connsiteY3" fmla="*/ 220678 h 220678"/>
                    <a:gd name="connsiteX4" fmla="*/ 0 w 220678"/>
                    <a:gd name="connsiteY4" fmla="*/ 110339 h 220678"/>
                    <a:gd name="connsiteX0" fmla="*/ 110339 w 220678"/>
                    <a:gd name="connsiteY0" fmla="*/ 0 h 220678"/>
                    <a:gd name="connsiteX1" fmla="*/ 220678 w 220678"/>
                    <a:gd name="connsiteY1" fmla="*/ 110339 h 220678"/>
                    <a:gd name="connsiteX2" fmla="*/ 110339 w 220678"/>
                    <a:gd name="connsiteY2" fmla="*/ 220678 h 220678"/>
                    <a:gd name="connsiteX3" fmla="*/ 0 w 220678"/>
                    <a:gd name="connsiteY3" fmla="*/ 110339 h 220678"/>
                    <a:gd name="connsiteX4" fmla="*/ 201779 w 220678"/>
                    <a:gd name="connsiteY4" fmla="*/ 91440 h 220678"/>
                    <a:gd name="connsiteX0" fmla="*/ 154883 w 265222"/>
                    <a:gd name="connsiteY0" fmla="*/ 0 h 220678"/>
                    <a:gd name="connsiteX1" fmla="*/ 265222 w 265222"/>
                    <a:gd name="connsiteY1" fmla="*/ 110339 h 220678"/>
                    <a:gd name="connsiteX2" fmla="*/ 154883 w 265222"/>
                    <a:gd name="connsiteY2" fmla="*/ 220678 h 220678"/>
                    <a:gd name="connsiteX3" fmla="*/ 44544 w 265222"/>
                    <a:gd name="connsiteY3" fmla="*/ 110339 h 220678"/>
                    <a:gd name="connsiteX4" fmla="*/ 82880 w 265222"/>
                    <a:gd name="connsiteY4" fmla="*/ 39904 h 220678"/>
                    <a:gd name="connsiteX0" fmla="*/ 121379 w 231718"/>
                    <a:gd name="connsiteY0" fmla="*/ 0 h 220678"/>
                    <a:gd name="connsiteX1" fmla="*/ 231718 w 231718"/>
                    <a:gd name="connsiteY1" fmla="*/ 110339 h 220678"/>
                    <a:gd name="connsiteX2" fmla="*/ 121379 w 231718"/>
                    <a:gd name="connsiteY2" fmla="*/ 220678 h 220678"/>
                    <a:gd name="connsiteX3" fmla="*/ 11040 w 231718"/>
                    <a:gd name="connsiteY3" fmla="*/ 110339 h 220678"/>
                    <a:gd name="connsiteX4" fmla="*/ 49376 w 231718"/>
                    <a:gd name="connsiteY4" fmla="*/ 39904 h 220678"/>
                    <a:gd name="connsiteX0" fmla="*/ 115924 w 226263"/>
                    <a:gd name="connsiteY0" fmla="*/ 0 h 220678"/>
                    <a:gd name="connsiteX1" fmla="*/ 226263 w 226263"/>
                    <a:gd name="connsiteY1" fmla="*/ 110339 h 220678"/>
                    <a:gd name="connsiteX2" fmla="*/ 115924 w 226263"/>
                    <a:gd name="connsiteY2" fmla="*/ 220678 h 220678"/>
                    <a:gd name="connsiteX3" fmla="*/ 5585 w 226263"/>
                    <a:gd name="connsiteY3" fmla="*/ 110339 h 220678"/>
                    <a:gd name="connsiteX4" fmla="*/ 43921 w 226263"/>
                    <a:gd name="connsiteY4" fmla="*/ 39904 h 220678"/>
                    <a:gd name="connsiteX0" fmla="*/ 429017 w 539356"/>
                    <a:gd name="connsiteY0" fmla="*/ 140369 h 361047"/>
                    <a:gd name="connsiteX1" fmla="*/ 539356 w 539356"/>
                    <a:gd name="connsiteY1" fmla="*/ 250708 h 361047"/>
                    <a:gd name="connsiteX2" fmla="*/ 429017 w 539356"/>
                    <a:gd name="connsiteY2" fmla="*/ 361047 h 361047"/>
                    <a:gd name="connsiteX3" fmla="*/ 318678 w 539356"/>
                    <a:gd name="connsiteY3" fmla="*/ 250708 h 361047"/>
                    <a:gd name="connsiteX4" fmla="*/ 9512 w 539356"/>
                    <a:gd name="connsiteY4" fmla="*/ 632 h 361047"/>
                    <a:gd name="connsiteX0" fmla="*/ 427563 w 537902"/>
                    <a:gd name="connsiteY0" fmla="*/ 140373 h 361051"/>
                    <a:gd name="connsiteX1" fmla="*/ 537902 w 537902"/>
                    <a:gd name="connsiteY1" fmla="*/ 250712 h 361051"/>
                    <a:gd name="connsiteX2" fmla="*/ 427563 w 537902"/>
                    <a:gd name="connsiteY2" fmla="*/ 361051 h 361051"/>
                    <a:gd name="connsiteX3" fmla="*/ 317224 w 537902"/>
                    <a:gd name="connsiteY3" fmla="*/ 250712 h 361051"/>
                    <a:gd name="connsiteX4" fmla="*/ 8058 w 537902"/>
                    <a:gd name="connsiteY4" fmla="*/ 636 h 361051"/>
                    <a:gd name="connsiteX0" fmla="*/ 427563 w 537907"/>
                    <a:gd name="connsiteY0" fmla="*/ 140373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408421 w 537907"/>
                    <a:gd name="connsiteY0" fmla="*/ 82947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255285 w 537907"/>
                    <a:gd name="connsiteY0" fmla="*/ 37300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255285 w 537907"/>
                    <a:gd name="connsiteY0" fmla="*/ 37300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55030 w 537907"/>
                    <a:gd name="connsiteY0" fmla="*/ 0 h 420933"/>
                    <a:gd name="connsiteX1" fmla="*/ 423993 w 537907"/>
                    <a:gd name="connsiteY1" fmla="*/ 200474 h 420933"/>
                    <a:gd name="connsiteX2" fmla="*/ 537902 w 537907"/>
                    <a:gd name="connsiteY2" fmla="*/ 310594 h 420933"/>
                    <a:gd name="connsiteX3" fmla="*/ 427563 w 537907"/>
                    <a:gd name="connsiteY3" fmla="*/ 420933 h 420933"/>
                    <a:gd name="connsiteX4" fmla="*/ 317224 w 537907"/>
                    <a:gd name="connsiteY4" fmla="*/ 310594 h 420933"/>
                    <a:gd name="connsiteX5" fmla="*/ 8058 w 537907"/>
                    <a:gd name="connsiteY5" fmla="*/ 60518 h 420933"/>
                    <a:gd name="connsiteX0" fmla="*/ 55030 w 537907"/>
                    <a:gd name="connsiteY0" fmla="*/ 0 h 420933"/>
                    <a:gd name="connsiteX1" fmla="*/ 423993 w 537907"/>
                    <a:gd name="connsiteY1" fmla="*/ 200474 h 420933"/>
                    <a:gd name="connsiteX2" fmla="*/ 537902 w 537907"/>
                    <a:gd name="connsiteY2" fmla="*/ 310594 h 420933"/>
                    <a:gd name="connsiteX3" fmla="*/ 427563 w 537907"/>
                    <a:gd name="connsiteY3" fmla="*/ 420933 h 420933"/>
                    <a:gd name="connsiteX4" fmla="*/ 317224 w 537907"/>
                    <a:gd name="connsiteY4" fmla="*/ 310594 h 420933"/>
                    <a:gd name="connsiteX5" fmla="*/ 8058 w 537907"/>
                    <a:gd name="connsiteY5" fmla="*/ 60518 h 420933"/>
                    <a:gd name="connsiteX0" fmla="*/ 55030 w 537907"/>
                    <a:gd name="connsiteY0" fmla="*/ 0 h 420933"/>
                    <a:gd name="connsiteX1" fmla="*/ 328283 w 537907"/>
                    <a:gd name="connsiteY1" fmla="*/ 162190 h 420933"/>
                    <a:gd name="connsiteX2" fmla="*/ 423993 w 537907"/>
                    <a:gd name="connsiteY2" fmla="*/ 200474 h 420933"/>
                    <a:gd name="connsiteX3" fmla="*/ 537902 w 537907"/>
                    <a:gd name="connsiteY3" fmla="*/ 310594 h 420933"/>
                    <a:gd name="connsiteX4" fmla="*/ 427563 w 537907"/>
                    <a:gd name="connsiteY4" fmla="*/ 420933 h 420933"/>
                    <a:gd name="connsiteX5" fmla="*/ 317224 w 537907"/>
                    <a:gd name="connsiteY5" fmla="*/ 310594 h 420933"/>
                    <a:gd name="connsiteX6" fmla="*/ 8058 w 537907"/>
                    <a:gd name="connsiteY6" fmla="*/ 60518 h 420933"/>
                    <a:gd name="connsiteX0" fmla="*/ 46972 w 529849"/>
                    <a:gd name="connsiteY0" fmla="*/ 0 h 420933"/>
                    <a:gd name="connsiteX1" fmla="*/ 320225 w 529849"/>
                    <a:gd name="connsiteY1" fmla="*/ 162190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849"/>
                    <a:gd name="connsiteY0" fmla="*/ 0 h 420933"/>
                    <a:gd name="connsiteX1" fmla="*/ 304028 w 529849"/>
                    <a:gd name="connsiteY1" fmla="*/ 184277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849"/>
                    <a:gd name="connsiteY0" fmla="*/ 0 h 420933"/>
                    <a:gd name="connsiteX1" fmla="*/ 304028 w 529849"/>
                    <a:gd name="connsiteY1" fmla="*/ 184277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849"/>
                    <a:gd name="connsiteY0" fmla="*/ 0 h 420933"/>
                    <a:gd name="connsiteX1" fmla="*/ 304028 w 529849"/>
                    <a:gd name="connsiteY1" fmla="*/ 184277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53964 w 529904"/>
                    <a:gd name="connsiteY6" fmla="*/ 244648 h 420933"/>
                    <a:gd name="connsiteX7" fmla="*/ 0 w 529904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53964 w 529904"/>
                    <a:gd name="connsiteY6" fmla="*/ 244648 h 420933"/>
                    <a:gd name="connsiteX7" fmla="*/ 0 w 529904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53964 w 529904"/>
                    <a:gd name="connsiteY6" fmla="*/ 244648 h 420933"/>
                    <a:gd name="connsiteX7" fmla="*/ 0 w 529904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65744 w 529904"/>
                    <a:gd name="connsiteY6" fmla="*/ 237286 h 420933"/>
                    <a:gd name="connsiteX7" fmla="*/ 0 w 529904"/>
                    <a:gd name="connsiteY7" fmla="*/ 60518 h 420933"/>
                    <a:gd name="connsiteX0" fmla="*/ 33720 w 516652"/>
                    <a:gd name="connsiteY0" fmla="*/ 0 h 420933"/>
                    <a:gd name="connsiteX1" fmla="*/ 290776 w 516652"/>
                    <a:gd name="connsiteY1" fmla="*/ 184277 h 420933"/>
                    <a:gd name="connsiteX2" fmla="*/ 402683 w 516652"/>
                    <a:gd name="connsiteY2" fmla="*/ 200474 h 420933"/>
                    <a:gd name="connsiteX3" fmla="*/ 516592 w 516652"/>
                    <a:gd name="connsiteY3" fmla="*/ 310594 h 420933"/>
                    <a:gd name="connsiteX4" fmla="*/ 406253 w 516652"/>
                    <a:gd name="connsiteY4" fmla="*/ 420933 h 420933"/>
                    <a:gd name="connsiteX5" fmla="*/ 295914 w 516652"/>
                    <a:gd name="connsiteY5" fmla="*/ 310594 h 420933"/>
                    <a:gd name="connsiteX6" fmla="*/ 252492 w 516652"/>
                    <a:gd name="connsiteY6" fmla="*/ 237286 h 420933"/>
                    <a:gd name="connsiteX7" fmla="*/ 0 w 516652"/>
                    <a:gd name="connsiteY7" fmla="*/ 51683 h 420933"/>
                    <a:gd name="connsiteX0" fmla="*/ 33720 w 516652"/>
                    <a:gd name="connsiteY0" fmla="*/ 0 h 420933"/>
                    <a:gd name="connsiteX1" fmla="*/ 290776 w 516652"/>
                    <a:gd name="connsiteY1" fmla="*/ 184277 h 420933"/>
                    <a:gd name="connsiteX2" fmla="*/ 402683 w 516652"/>
                    <a:gd name="connsiteY2" fmla="*/ 200474 h 420933"/>
                    <a:gd name="connsiteX3" fmla="*/ 516592 w 516652"/>
                    <a:gd name="connsiteY3" fmla="*/ 310594 h 420933"/>
                    <a:gd name="connsiteX4" fmla="*/ 406253 w 516652"/>
                    <a:gd name="connsiteY4" fmla="*/ 420933 h 420933"/>
                    <a:gd name="connsiteX5" fmla="*/ 295914 w 516652"/>
                    <a:gd name="connsiteY5" fmla="*/ 310594 h 420933"/>
                    <a:gd name="connsiteX6" fmla="*/ 252492 w 516652"/>
                    <a:gd name="connsiteY6" fmla="*/ 237286 h 420933"/>
                    <a:gd name="connsiteX7" fmla="*/ 0 w 516652"/>
                    <a:gd name="connsiteY7" fmla="*/ 51683 h 420933"/>
                    <a:gd name="connsiteX0" fmla="*/ 33720 w 516652"/>
                    <a:gd name="connsiteY0" fmla="*/ 0 h 420933"/>
                    <a:gd name="connsiteX1" fmla="*/ 290776 w 516652"/>
                    <a:gd name="connsiteY1" fmla="*/ 184277 h 420933"/>
                    <a:gd name="connsiteX2" fmla="*/ 402683 w 516652"/>
                    <a:gd name="connsiteY2" fmla="*/ 200474 h 420933"/>
                    <a:gd name="connsiteX3" fmla="*/ 516592 w 516652"/>
                    <a:gd name="connsiteY3" fmla="*/ 310594 h 420933"/>
                    <a:gd name="connsiteX4" fmla="*/ 406253 w 516652"/>
                    <a:gd name="connsiteY4" fmla="*/ 420933 h 420933"/>
                    <a:gd name="connsiteX5" fmla="*/ 295914 w 516652"/>
                    <a:gd name="connsiteY5" fmla="*/ 310594 h 420933"/>
                    <a:gd name="connsiteX6" fmla="*/ 252492 w 516652"/>
                    <a:gd name="connsiteY6" fmla="*/ 237286 h 420933"/>
                    <a:gd name="connsiteX7" fmla="*/ 0 w 516652"/>
                    <a:gd name="connsiteY7" fmla="*/ 51683 h 42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6652" h="420933">
                      <a:moveTo>
                        <a:pt x="33720" y="0"/>
                      </a:moveTo>
                      <a:cubicBezTo>
                        <a:pt x="79262" y="27032"/>
                        <a:pt x="229282" y="150865"/>
                        <a:pt x="290776" y="184277"/>
                      </a:cubicBezTo>
                      <a:cubicBezTo>
                        <a:pt x="352270" y="217689"/>
                        <a:pt x="328236" y="197090"/>
                        <a:pt x="402683" y="200474"/>
                      </a:cubicBezTo>
                      <a:cubicBezTo>
                        <a:pt x="477130" y="203858"/>
                        <a:pt x="515997" y="269433"/>
                        <a:pt x="516592" y="310594"/>
                      </a:cubicBezTo>
                      <a:cubicBezTo>
                        <a:pt x="518659" y="367952"/>
                        <a:pt x="467192" y="420933"/>
                        <a:pt x="406253" y="420933"/>
                      </a:cubicBezTo>
                      <a:cubicBezTo>
                        <a:pt x="345314" y="420933"/>
                        <a:pt x="297982" y="372123"/>
                        <a:pt x="295914" y="310594"/>
                      </a:cubicBezTo>
                      <a:cubicBezTo>
                        <a:pt x="293846" y="249065"/>
                        <a:pt x="298130" y="276020"/>
                        <a:pt x="252492" y="237286"/>
                      </a:cubicBezTo>
                      <a:cubicBezTo>
                        <a:pt x="200964" y="195607"/>
                        <a:pt x="42327" y="82371"/>
                        <a:pt x="0" y="51683"/>
                      </a:cubicBezTo>
                    </a:path>
                  </a:pathLst>
                </a:cu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弧形 59">
                  <a:extLst>
                    <a:ext uri="{FF2B5EF4-FFF2-40B4-BE49-F238E27FC236}">
                      <a16:creationId xmlns:a16="http://schemas.microsoft.com/office/drawing/2014/main" id="{94207CBE-D383-0D9D-3E29-A69F6B7701A7}"/>
                    </a:ext>
                  </a:extLst>
                </p:cNvPr>
                <p:cNvSpPr/>
                <p:nvPr/>
              </p:nvSpPr>
              <p:spPr>
                <a:xfrm>
                  <a:off x="8800838" y="3506297"/>
                  <a:ext cx="1905802" cy="1905802"/>
                </a:xfrm>
                <a:prstGeom prst="arc">
                  <a:avLst>
                    <a:gd name="adj1" fmla="val 13109389"/>
                    <a:gd name="adj2" fmla="val 1578919"/>
                  </a:avLst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51">
                  <a:extLst>
                    <a:ext uri="{FF2B5EF4-FFF2-40B4-BE49-F238E27FC236}">
                      <a16:creationId xmlns:a16="http://schemas.microsoft.com/office/drawing/2014/main" id="{512C2DD2-C6B7-F184-D48E-A7842623592E}"/>
                    </a:ext>
                  </a:extLst>
                </p:cNvPr>
                <p:cNvSpPr/>
                <p:nvPr/>
              </p:nvSpPr>
              <p:spPr>
                <a:xfrm rot="10407800">
                  <a:off x="10076216" y="4523318"/>
                  <a:ext cx="516652" cy="420933"/>
                </a:xfrm>
                <a:custGeom>
                  <a:avLst/>
                  <a:gdLst>
                    <a:gd name="connsiteX0" fmla="*/ 0 w 220678"/>
                    <a:gd name="connsiteY0" fmla="*/ 110339 h 220678"/>
                    <a:gd name="connsiteX1" fmla="*/ 110339 w 220678"/>
                    <a:gd name="connsiteY1" fmla="*/ 0 h 220678"/>
                    <a:gd name="connsiteX2" fmla="*/ 220678 w 220678"/>
                    <a:gd name="connsiteY2" fmla="*/ 110339 h 220678"/>
                    <a:gd name="connsiteX3" fmla="*/ 110339 w 220678"/>
                    <a:gd name="connsiteY3" fmla="*/ 220678 h 220678"/>
                    <a:gd name="connsiteX4" fmla="*/ 0 w 220678"/>
                    <a:gd name="connsiteY4" fmla="*/ 110339 h 220678"/>
                    <a:gd name="connsiteX0" fmla="*/ 110339 w 220678"/>
                    <a:gd name="connsiteY0" fmla="*/ 0 h 220678"/>
                    <a:gd name="connsiteX1" fmla="*/ 220678 w 220678"/>
                    <a:gd name="connsiteY1" fmla="*/ 110339 h 220678"/>
                    <a:gd name="connsiteX2" fmla="*/ 110339 w 220678"/>
                    <a:gd name="connsiteY2" fmla="*/ 220678 h 220678"/>
                    <a:gd name="connsiteX3" fmla="*/ 0 w 220678"/>
                    <a:gd name="connsiteY3" fmla="*/ 110339 h 220678"/>
                    <a:gd name="connsiteX4" fmla="*/ 201779 w 220678"/>
                    <a:gd name="connsiteY4" fmla="*/ 91440 h 220678"/>
                    <a:gd name="connsiteX0" fmla="*/ 154883 w 265222"/>
                    <a:gd name="connsiteY0" fmla="*/ 0 h 220678"/>
                    <a:gd name="connsiteX1" fmla="*/ 265222 w 265222"/>
                    <a:gd name="connsiteY1" fmla="*/ 110339 h 220678"/>
                    <a:gd name="connsiteX2" fmla="*/ 154883 w 265222"/>
                    <a:gd name="connsiteY2" fmla="*/ 220678 h 220678"/>
                    <a:gd name="connsiteX3" fmla="*/ 44544 w 265222"/>
                    <a:gd name="connsiteY3" fmla="*/ 110339 h 220678"/>
                    <a:gd name="connsiteX4" fmla="*/ 82880 w 265222"/>
                    <a:gd name="connsiteY4" fmla="*/ 39904 h 220678"/>
                    <a:gd name="connsiteX0" fmla="*/ 121379 w 231718"/>
                    <a:gd name="connsiteY0" fmla="*/ 0 h 220678"/>
                    <a:gd name="connsiteX1" fmla="*/ 231718 w 231718"/>
                    <a:gd name="connsiteY1" fmla="*/ 110339 h 220678"/>
                    <a:gd name="connsiteX2" fmla="*/ 121379 w 231718"/>
                    <a:gd name="connsiteY2" fmla="*/ 220678 h 220678"/>
                    <a:gd name="connsiteX3" fmla="*/ 11040 w 231718"/>
                    <a:gd name="connsiteY3" fmla="*/ 110339 h 220678"/>
                    <a:gd name="connsiteX4" fmla="*/ 49376 w 231718"/>
                    <a:gd name="connsiteY4" fmla="*/ 39904 h 220678"/>
                    <a:gd name="connsiteX0" fmla="*/ 115924 w 226263"/>
                    <a:gd name="connsiteY0" fmla="*/ 0 h 220678"/>
                    <a:gd name="connsiteX1" fmla="*/ 226263 w 226263"/>
                    <a:gd name="connsiteY1" fmla="*/ 110339 h 220678"/>
                    <a:gd name="connsiteX2" fmla="*/ 115924 w 226263"/>
                    <a:gd name="connsiteY2" fmla="*/ 220678 h 220678"/>
                    <a:gd name="connsiteX3" fmla="*/ 5585 w 226263"/>
                    <a:gd name="connsiteY3" fmla="*/ 110339 h 220678"/>
                    <a:gd name="connsiteX4" fmla="*/ 43921 w 226263"/>
                    <a:gd name="connsiteY4" fmla="*/ 39904 h 220678"/>
                    <a:gd name="connsiteX0" fmla="*/ 429017 w 539356"/>
                    <a:gd name="connsiteY0" fmla="*/ 140369 h 361047"/>
                    <a:gd name="connsiteX1" fmla="*/ 539356 w 539356"/>
                    <a:gd name="connsiteY1" fmla="*/ 250708 h 361047"/>
                    <a:gd name="connsiteX2" fmla="*/ 429017 w 539356"/>
                    <a:gd name="connsiteY2" fmla="*/ 361047 h 361047"/>
                    <a:gd name="connsiteX3" fmla="*/ 318678 w 539356"/>
                    <a:gd name="connsiteY3" fmla="*/ 250708 h 361047"/>
                    <a:gd name="connsiteX4" fmla="*/ 9512 w 539356"/>
                    <a:gd name="connsiteY4" fmla="*/ 632 h 361047"/>
                    <a:gd name="connsiteX0" fmla="*/ 427563 w 537902"/>
                    <a:gd name="connsiteY0" fmla="*/ 140373 h 361051"/>
                    <a:gd name="connsiteX1" fmla="*/ 537902 w 537902"/>
                    <a:gd name="connsiteY1" fmla="*/ 250712 h 361051"/>
                    <a:gd name="connsiteX2" fmla="*/ 427563 w 537902"/>
                    <a:gd name="connsiteY2" fmla="*/ 361051 h 361051"/>
                    <a:gd name="connsiteX3" fmla="*/ 317224 w 537902"/>
                    <a:gd name="connsiteY3" fmla="*/ 250712 h 361051"/>
                    <a:gd name="connsiteX4" fmla="*/ 8058 w 537902"/>
                    <a:gd name="connsiteY4" fmla="*/ 636 h 361051"/>
                    <a:gd name="connsiteX0" fmla="*/ 427563 w 537907"/>
                    <a:gd name="connsiteY0" fmla="*/ 140373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408421 w 537907"/>
                    <a:gd name="connsiteY0" fmla="*/ 82947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255285 w 537907"/>
                    <a:gd name="connsiteY0" fmla="*/ 37300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255285 w 537907"/>
                    <a:gd name="connsiteY0" fmla="*/ 37300 h 361051"/>
                    <a:gd name="connsiteX1" fmla="*/ 423993 w 537907"/>
                    <a:gd name="connsiteY1" fmla="*/ 140592 h 361051"/>
                    <a:gd name="connsiteX2" fmla="*/ 537902 w 537907"/>
                    <a:gd name="connsiteY2" fmla="*/ 250712 h 361051"/>
                    <a:gd name="connsiteX3" fmla="*/ 427563 w 537907"/>
                    <a:gd name="connsiteY3" fmla="*/ 361051 h 361051"/>
                    <a:gd name="connsiteX4" fmla="*/ 317224 w 537907"/>
                    <a:gd name="connsiteY4" fmla="*/ 250712 h 361051"/>
                    <a:gd name="connsiteX5" fmla="*/ 8058 w 537907"/>
                    <a:gd name="connsiteY5" fmla="*/ 636 h 361051"/>
                    <a:gd name="connsiteX0" fmla="*/ 55030 w 537907"/>
                    <a:gd name="connsiteY0" fmla="*/ 0 h 420933"/>
                    <a:gd name="connsiteX1" fmla="*/ 423993 w 537907"/>
                    <a:gd name="connsiteY1" fmla="*/ 200474 h 420933"/>
                    <a:gd name="connsiteX2" fmla="*/ 537902 w 537907"/>
                    <a:gd name="connsiteY2" fmla="*/ 310594 h 420933"/>
                    <a:gd name="connsiteX3" fmla="*/ 427563 w 537907"/>
                    <a:gd name="connsiteY3" fmla="*/ 420933 h 420933"/>
                    <a:gd name="connsiteX4" fmla="*/ 317224 w 537907"/>
                    <a:gd name="connsiteY4" fmla="*/ 310594 h 420933"/>
                    <a:gd name="connsiteX5" fmla="*/ 8058 w 537907"/>
                    <a:gd name="connsiteY5" fmla="*/ 60518 h 420933"/>
                    <a:gd name="connsiteX0" fmla="*/ 55030 w 537907"/>
                    <a:gd name="connsiteY0" fmla="*/ 0 h 420933"/>
                    <a:gd name="connsiteX1" fmla="*/ 423993 w 537907"/>
                    <a:gd name="connsiteY1" fmla="*/ 200474 h 420933"/>
                    <a:gd name="connsiteX2" fmla="*/ 537902 w 537907"/>
                    <a:gd name="connsiteY2" fmla="*/ 310594 h 420933"/>
                    <a:gd name="connsiteX3" fmla="*/ 427563 w 537907"/>
                    <a:gd name="connsiteY3" fmla="*/ 420933 h 420933"/>
                    <a:gd name="connsiteX4" fmla="*/ 317224 w 537907"/>
                    <a:gd name="connsiteY4" fmla="*/ 310594 h 420933"/>
                    <a:gd name="connsiteX5" fmla="*/ 8058 w 537907"/>
                    <a:gd name="connsiteY5" fmla="*/ 60518 h 420933"/>
                    <a:gd name="connsiteX0" fmla="*/ 55030 w 537907"/>
                    <a:gd name="connsiteY0" fmla="*/ 0 h 420933"/>
                    <a:gd name="connsiteX1" fmla="*/ 328283 w 537907"/>
                    <a:gd name="connsiteY1" fmla="*/ 162190 h 420933"/>
                    <a:gd name="connsiteX2" fmla="*/ 423993 w 537907"/>
                    <a:gd name="connsiteY2" fmla="*/ 200474 h 420933"/>
                    <a:gd name="connsiteX3" fmla="*/ 537902 w 537907"/>
                    <a:gd name="connsiteY3" fmla="*/ 310594 h 420933"/>
                    <a:gd name="connsiteX4" fmla="*/ 427563 w 537907"/>
                    <a:gd name="connsiteY4" fmla="*/ 420933 h 420933"/>
                    <a:gd name="connsiteX5" fmla="*/ 317224 w 537907"/>
                    <a:gd name="connsiteY5" fmla="*/ 310594 h 420933"/>
                    <a:gd name="connsiteX6" fmla="*/ 8058 w 537907"/>
                    <a:gd name="connsiteY6" fmla="*/ 60518 h 420933"/>
                    <a:gd name="connsiteX0" fmla="*/ 46972 w 529849"/>
                    <a:gd name="connsiteY0" fmla="*/ 0 h 420933"/>
                    <a:gd name="connsiteX1" fmla="*/ 320225 w 529849"/>
                    <a:gd name="connsiteY1" fmla="*/ 162190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849"/>
                    <a:gd name="connsiteY0" fmla="*/ 0 h 420933"/>
                    <a:gd name="connsiteX1" fmla="*/ 304028 w 529849"/>
                    <a:gd name="connsiteY1" fmla="*/ 184277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849"/>
                    <a:gd name="connsiteY0" fmla="*/ 0 h 420933"/>
                    <a:gd name="connsiteX1" fmla="*/ 304028 w 529849"/>
                    <a:gd name="connsiteY1" fmla="*/ 184277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849"/>
                    <a:gd name="connsiteY0" fmla="*/ 0 h 420933"/>
                    <a:gd name="connsiteX1" fmla="*/ 304028 w 529849"/>
                    <a:gd name="connsiteY1" fmla="*/ 184277 h 420933"/>
                    <a:gd name="connsiteX2" fmla="*/ 415935 w 529849"/>
                    <a:gd name="connsiteY2" fmla="*/ 200474 h 420933"/>
                    <a:gd name="connsiteX3" fmla="*/ 529844 w 529849"/>
                    <a:gd name="connsiteY3" fmla="*/ 310594 h 420933"/>
                    <a:gd name="connsiteX4" fmla="*/ 419505 w 529849"/>
                    <a:gd name="connsiteY4" fmla="*/ 420933 h 420933"/>
                    <a:gd name="connsiteX5" fmla="*/ 309166 w 529849"/>
                    <a:gd name="connsiteY5" fmla="*/ 310594 h 420933"/>
                    <a:gd name="connsiteX6" fmla="*/ 253964 w 529849"/>
                    <a:gd name="connsiteY6" fmla="*/ 244648 h 420933"/>
                    <a:gd name="connsiteX7" fmla="*/ 0 w 529849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53964 w 529904"/>
                    <a:gd name="connsiteY6" fmla="*/ 244648 h 420933"/>
                    <a:gd name="connsiteX7" fmla="*/ 0 w 529904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53964 w 529904"/>
                    <a:gd name="connsiteY6" fmla="*/ 244648 h 420933"/>
                    <a:gd name="connsiteX7" fmla="*/ 0 w 529904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53964 w 529904"/>
                    <a:gd name="connsiteY6" fmla="*/ 244648 h 420933"/>
                    <a:gd name="connsiteX7" fmla="*/ 0 w 529904"/>
                    <a:gd name="connsiteY7" fmla="*/ 60518 h 420933"/>
                    <a:gd name="connsiteX0" fmla="*/ 46972 w 529904"/>
                    <a:gd name="connsiteY0" fmla="*/ 0 h 420933"/>
                    <a:gd name="connsiteX1" fmla="*/ 304028 w 529904"/>
                    <a:gd name="connsiteY1" fmla="*/ 184277 h 420933"/>
                    <a:gd name="connsiteX2" fmla="*/ 415935 w 529904"/>
                    <a:gd name="connsiteY2" fmla="*/ 200474 h 420933"/>
                    <a:gd name="connsiteX3" fmla="*/ 529844 w 529904"/>
                    <a:gd name="connsiteY3" fmla="*/ 310594 h 420933"/>
                    <a:gd name="connsiteX4" fmla="*/ 419505 w 529904"/>
                    <a:gd name="connsiteY4" fmla="*/ 420933 h 420933"/>
                    <a:gd name="connsiteX5" fmla="*/ 309166 w 529904"/>
                    <a:gd name="connsiteY5" fmla="*/ 310594 h 420933"/>
                    <a:gd name="connsiteX6" fmla="*/ 265744 w 529904"/>
                    <a:gd name="connsiteY6" fmla="*/ 237286 h 420933"/>
                    <a:gd name="connsiteX7" fmla="*/ 0 w 529904"/>
                    <a:gd name="connsiteY7" fmla="*/ 60518 h 420933"/>
                    <a:gd name="connsiteX0" fmla="*/ 33720 w 516652"/>
                    <a:gd name="connsiteY0" fmla="*/ 0 h 420933"/>
                    <a:gd name="connsiteX1" fmla="*/ 290776 w 516652"/>
                    <a:gd name="connsiteY1" fmla="*/ 184277 h 420933"/>
                    <a:gd name="connsiteX2" fmla="*/ 402683 w 516652"/>
                    <a:gd name="connsiteY2" fmla="*/ 200474 h 420933"/>
                    <a:gd name="connsiteX3" fmla="*/ 516592 w 516652"/>
                    <a:gd name="connsiteY3" fmla="*/ 310594 h 420933"/>
                    <a:gd name="connsiteX4" fmla="*/ 406253 w 516652"/>
                    <a:gd name="connsiteY4" fmla="*/ 420933 h 420933"/>
                    <a:gd name="connsiteX5" fmla="*/ 295914 w 516652"/>
                    <a:gd name="connsiteY5" fmla="*/ 310594 h 420933"/>
                    <a:gd name="connsiteX6" fmla="*/ 252492 w 516652"/>
                    <a:gd name="connsiteY6" fmla="*/ 237286 h 420933"/>
                    <a:gd name="connsiteX7" fmla="*/ 0 w 516652"/>
                    <a:gd name="connsiteY7" fmla="*/ 51683 h 420933"/>
                    <a:gd name="connsiteX0" fmla="*/ 33720 w 516652"/>
                    <a:gd name="connsiteY0" fmla="*/ 0 h 420933"/>
                    <a:gd name="connsiteX1" fmla="*/ 290776 w 516652"/>
                    <a:gd name="connsiteY1" fmla="*/ 184277 h 420933"/>
                    <a:gd name="connsiteX2" fmla="*/ 402683 w 516652"/>
                    <a:gd name="connsiteY2" fmla="*/ 200474 h 420933"/>
                    <a:gd name="connsiteX3" fmla="*/ 516592 w 516652"/>
                    <a:gd name="connsiteY3" fmla="*/ 310594 h 420933"/>
                    <a:gd name="connsiteX4" fmla="*/ 406253 w 516652"/>
                    <a:gd name="connsiteY4" fmla="*/ 420933 h 420933"/>
                    <a:gd name="connsiteX5" fmla="*/ 295914 w 516652"/>
                    <a:gd name="connsiteY5" fmla="*/ 310594 h 420933"/>
                    <a:gd name="connsiteX6" fmla="*/ 252492 w 516652"/>
                    <a:gd name="connsiteY6" fmla="*/ 237286 h 420933"/>
                    <a:gd name="connsiteX7" fmla="*/ 0 w 516652"/>
                    <a:gd name="connsiteY7" fmla="*/ 51683 h 420933"/>
                    <a:gd name="connsiteX0" fmla="*/ 33720 w 516652"/>
                    <a:gd name="connsiteY0" fmla="*/ 0 h 420933"/>
                    <a:gd name="connsiteX1" fmla="*/ 290776 w 516652"/>
                    <a:gd name="connsiteY1" fmla="*/ 184277 h 420933"/>
                    <a:gd name="connsiteX2" fmla="*/ 402683 w 516652"/>
                    <a:gd name="connsiteY2" fmla="*/ 200474 h 420933"/>
                    <a:gd name="connsiteX3" fmla="*/ 516592 w 516652"/>
                    <a:gd name="connsiteY3" fmla="*/ 310594 h 420933"/>
                    <a:gd name="connsiteX4" fmla="*/ 406253 w 516652"/>
                    <a:gd name="connsiteY4" fmla="*/ 420933 h 420933"/>
                    <a:gd name="connsiteX5" fmla="*/ 295914 w 516652"/>
                    <a:gd name="connsiteY5" fmla="*/ 310594 h 420933"/>
                    <a:gd name="connsiteX6" fmla="*/ 252492 w 516652"/>
                    <a:gd name="connsiteY6" fmla="*/ 237286 h 420933"/>
                    <a:gd name="connsiteX7" fmla="*/ 0 w 516652"/>
                    <a:gd name="connsiteY7" fmla="*/ 51683 h 42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6652" h="420933">
                      <a:moveTo>
                        <a:pt x="33720" y="0"/>
                      </a:moveTo>
                      <a:cubicBezTo>
                        <a:pt x="79262" y="27032"/>
                        <a:pt x="229282" y="150865"/>
                        <a:pt x="290776" y="184277"/>
                      </a:cubicBezTo>
                      <a:cubicBezTo>
                        <a:pt x="352270" y="217689"/>
                        <a:pt x="328236" y="197090"/>
                        <a:pt x="402683" y="200474"/>
                      </a:cubicBezTo>
                      <a:cubicBezTo>
                        <a:pt x="477130" y="203858"/>
                        <a:pt x="515997" y="269433"/>
                        <a:pt x="516592" y="310594"/>
                      </a:cubicBezTo>
                      <a:cubicBezTo>
                        <a:pt x="518659" y="367952"/>
                        <a:pt x="467192" y="420933"/>
                        <a:pt x="406253" y="420933"/>
                      </a:cubicBezTo>
                      <a:cubicBezTo>
                        <a:pt x="345314" y="420933"/>
                        <a:pt x="297982" y="372123"/>
                        <a:pt x="295914" y="310594"/>
                      </a:cubicBezTo>
                      <a:cubicBezTo>
                        <a:pt x="293846" y="249065"/>
                        <a:pt x="298130" y="276020"/>
                        <a:pt x="252492" y="237286"/>
                      </a:cubicBezTo>
                      <a:cubicBezTo>
                        <a:pt x="200964" y="195607"/>
                        <a:pt x="42327" y="82371"/>
                        <a:pt x="0" y="51683"/>
                      </a:cubicBezTo>
                    </a:path>
                  </a:pathLst>
                </a:cu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9B04CEFC-A25F-9554-C3CD-89C8B558CA6D}"/>
                    </a:ext>
                  </a:extLst>
                </p:cNvPr>
                <p:cNvSpPr/>
                <p:nvPr/>
              </p:nvSpPr>
              <p:spPr>
                <a:xfrm>
                  <a:off x="8800838" y="3506297"/>
                  <a:ext cx="1905802" cy="1905802"/>
                </a:xfrm>
                <a:prstGeom prst="arc">
                  <a:avLst>
                    <a:gd name="adj1" fmla="val 1673339"/>
                    <a:gd name="adj2" fmla="val 7375847"/>
                  </a:avLst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90095B72-B88D-F2A6-85B0-254EC6587649}"/>
                    </a:ext>
                  </a:extLst>
                </p:cNvPr>
                <p:cNvSpPr/>
                <p:nvPr/>
              </p:nvSpPr>
              <p:spPr>
                <a:xfrm>
                  <a:off x="8791396" y="3506297"/>
                  <a:ext cx="1905802" cy="1905802"/>
                </a:xfrm>
                <a:prstGeom prst="arc">
                  <a:avLst>
                    <a:gd name="adj1" fmla="val 7436223"/>
                    <a:gd name="adj2" fmla="val 13037685"/>
                  </a:avLst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8D04EF67-365D-E2BA-FD27-958C2F1F53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704095" y="3448799"/>
                <a:ext cx="0" cy="1149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621F69FB-4DEB-F992-133A-12953366C51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785683" y="4429863"/>
                <a:ext cx="0" cy="1149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095C06D1-2DB5-3B46-72FC-CDCBDDD749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764569" y="5354601"/>
                <a:ext cx="0" cy="1149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C0040CB1-919B-E26A-7191-895D26228374}"/>
                  </a:ext>
                </a:extLst>
              </p:cNvPr>
              <p:cNvCxnSpPr/>
              <p:nvPr/>
            </p:nvCxnSpPr>
            <p:spPr>
              <a:xfrm flipV="1">
                <a:off x="10701122" y="4380281"/>
                <a:ext cx="0" cy="1149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F87AE7D3-48D8-BEE9-D79B-D23C9DE79E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8984" y="3908042"/>
                <a:ext cx="88451" cy="74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B578654B-57FF-9334-46BE-D41CA5F53A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125404" y="4001449"/>
                <a:ext cx="81592" cy="715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5D1D6BCB-C6FB-ECE3-C969-B9AFFBFC670C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>
                <a:off x="9494932" y="4165285"/>
                <a:ext cx="8879" cy="9281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7D24904B-4225-08A1-46D6-8A0A73EA5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9485" y="4972291"/>
                <a:ext cx="69415" cy="7840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A2E67A97-6BBD-17AB-C0D1-25D34B7DD3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87859" y="5124576"/>
                <a:ext cx="64476" cy="10530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3634913C-BD74-1B35-F375-8C458E1CD6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47072" y="4732297"/>
                <a:ext cx="76173" cy="39551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502DC5AE-25DB-93BB-E0FD-4FFEC05A04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373658" y="4784849"/>
                <a:ext cx="81592" cy="715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08648AED-CC86-8952-9EE9-ECFF1DBDC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1067" y="4707862"/>
                <a:ext cx="88451" cy="74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9DF8DA9F-D121-9129-8D0E-17B2378D1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60472" y="4580123"/>
                <a:ext cx="13519" cy="12531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E1C23FC5-EC9E-61F1-177B-BBC404243C3D}"/>
                    </a:ext>
                  </a:extLst>
                </p:cNvPr>
                <p:cNvSpPr txBox="1"/>
                <p:nvPr/>
              </p:nvSpPr>
              <p:spPr>
                <a:xfrm>
                  <a:off x="10404854" y="3461599"/>
                  <a:ext cx="512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E1C23FC5-EC9E-61F1-177B-BBC404243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4854" y="3461599"/>
                  <a:ext cx="51207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23098A10-1B87-F9BF-2570-F4A2633DDC5B}"/>
              </a:ext>
            </a:extLst>
          </p:cNvPr>
          <p:cNvGrpSpPr/>
          <p:nvPr/>
        </p:nvGrpSpPr>
        <p:grpSpPr>
          <a:xfrm>
            <a:off x="8869756" y="3228578"/>
            <a:ext cx="2031284" cy="2120454"/>
            <a:chOff x="5415249" y="4054789"/>
            <a:chExt cx="2031284" cy="2120454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502E013-C78C-6220-C7D7-18CF790FBBC0}"/>
                </a:ext>
              </a:extLst>
            </p:cNvPr>
            <p:cNvGrpSpPr/>
            <p:nvPr/>
          </p:nvGrpSpPr>
          <p:grpSpPr>
            <a:xfrm>
              <a:off x="5540731" y="4265090"/>
              <a:ext cx="1905802" cy="1910153"/>
              <a:chOff x="8788538" y="3506298"/>
              <a:chExt cx="1905802" cy="1910153"/>
            </a:xfrm>
          </p:grpSpPr>
          <p:sp>
            <p:nvSpPr>
              <p:cNvPr id="47" name="椭圆 46">
                <a:extLst>
                  <a:ext uri="{FF2B5EF4-FFF2-40B4-BE49-F238E27FC236}">
                    <a16:creationId xmlns:a16="http://schemas.microsoft.com/office/drawing/2014/main" id="{1001BF63-F7B7-10C6-E284-CB4DD22E164B}"/>
                  </a:ext>
                </a:extLst>
              </p:cNvPr>
              <p:cNvSpPr/>
              <p:nvPr/>
            </p:nvSpPr>
            <p:spPr>
              <a:xfrm>
                <a:off x="8788538" y="3506298"/>
                <a:ext cx="1905802" cy="1905802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32E762C2-03B5-34F0-E3ED-0461214D8C1A}"/>
                  </a:ext>
                </a:extLst>
              </p:cNvPr>
              <p:cNvCxnSpPr>
                <a:stCxn id="47" idx="6"/>
              </p:cNvCxnSpPr>
              <p:nvPr/>
            </p:nvCxnSpPr>
            <p:spPr>
              <a:xfrm flipV="1">
                <a:off x="10694340" y="4344202"/>
                <a:ext cx="0" cy="1149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8474E970-008C-1C3D-AAAA-9228EDF2D89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663262" y="3453359"/>
                <a:ext cx="0" cy="1149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AABDF796-47DA-015C-64A9-1BCAFBDC394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8788538" y="4454851"/>
                <a:ext cx="0" cy="1149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10692C72-4365-25BB-79A3-BB89B310F6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762120" y="5358952"/>
                <a:ext cx="0" cy="11499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0D8BF242-CC67-F89C-810E-10E0AB697A67}"/>
                    </a:ext>
                  </a:extLst>
                </p:cNvPr>
                <p:cNvSpPr txBox="1"/>
                <p:nvPr/>
              </p:nvSpPr>
              <p:spPr>
                <a:xfrm>
                  <a:off x="5415249" y="4054789"/>
                  <a:ext cx="512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0D8BF242-CC67-F89C-810E-10E0AB697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249" y="4054789"/>
                  <a:ext cx="5120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46EDB30-833E-92F6-EEF9-B72B0C5BE638}"/>
              </a:ext>
            </a:extLst>
          </p:cNvPr>
          <p:cNvGrpSpPr/>
          <p:nvPr/>
        </p:nvGrpSpPr>
        <p:grpSpPr>
          <a:xfrm>
            <a:off x="9475026" y="3703186"/>
            <a:ext cx="697620" cy="500024"/>
            <a:chOff x="7071053" y="3257934"/>
            <a:chExt cx="697620" cy="500024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89BA065B-ED9C-2EFC-A853-6FE70366D8D7}"/>
                </a:ext>
              </a:extLst>
            </p:cNvPr>
            <p:cNvGrpSpPr/>
            <p:nvPr/>
          </p:nvGrpSpPr>
          <p:grpSpPr>
            <a:xfrm>
              <a:off x="7071053" y="3534572"/>
              <a:ext cx="223386" cy="223386"/>
              <a:chOff x="7529772" y="4073037"/>
              <a:chExt cx="223386" cy="223386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368C0A2F-6652-9511-B5B7-DEB1F1BABA40}"/>
                  </a:ext>
                </a:extLst>
              </p:cNvPr>
              <p:cNvSpPr/>
              <p:nvPr/>
            </p:nvSpPr>
            <p:spPr>
              <a:xfrm>
                <a:off x="7529772" y="4073037"/>
                <a:ext cx="223386" cy="223386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85B6747D-DC53-48D6-B105-DA1C02DC86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50927" y="4022912"/>
                <a:ext cx="0" cy="11499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E0D7E5-E9D2-3739-854D-689CA2037B1D}"/>
                    </a:ext>
                  </a:extLst>
                </p:cNvPr>
                <p:cNvSpPr txBox="1"/>
                <p:nvPr/>
              </p:nvSpPr>
              <p:spPr>
                <a:xfrm>
                  <a:off x="7256594" y="3257934"/>
                  <a:ext cx="512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E0D7E5-E9D2-3739-854D-689CA2037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594" y="3257934"/>
                  <a:ext cx="51207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79CD36DD-1F18-7A8E-3F49-885819A0F477}"/>
              </a:ext>
            </a:extLst>
          </p:cNvPr>
          <p:cNvGrpSpPr/>
          <p:nvPr/>
        </p:nvGrpSpPr>
        <p:grpSpPr>
          <a:xfrm>
            <a:off x="9602561" y="4378352"/>
            <a:ext cx="629559" cy="521938"/>
            <a:chOff x="7527446" y="3589626"/>
            <a:chExt cx="629559" cy="521938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5AADA21-9DC5-748F-6A9E-7FF28522E9FD}"/>
                </a:ext>
              </a:extLst>
            </p:cNvPr>
            <p:cNvGrpSpPr/>
            <p:nvPr/>
          </p:nvGrpSpPr>
          <p:grpSpPr>
            <a:xfrm>
              <a:off x="7527446" y="3888178"/>
              <a:ext cx="223386" cy="223386"/>
              <a:chOff x="7529772" y="4073037"/>
              <a:chExt cx="223386" cy="223386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86F7A66F-6329-BC9D-B451-652C5F7A6A1D}"/>
                  </a:ext>
                </a:extLst>
              </p:cNvPr>
              <p:cNvSpPr/>
              <p:nvPr/>
            </p:nvSpPr>
            <p:spPr>
              <a:xfrm>
                <a:off x="7529772" y="4073037"/>
                <a:ext cx="223386" cy="223386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085CDE16-12DF-3C45-3F0A-8A405DAB1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50927" y="4022912"/>
                <a:ext cx="0" cy="11499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BAC4F8B-82A5-77E2-713F-086CF8D3089A}"/>
                    </a:ext>
                  </a:extLst>
                </p:cNvPr>
                <p:cNvSpPr txBox="1"/>
                <p:nvPr/>
              </p:nvSpPr>
              <p:spPr>
                <a:xfrm>
                  <a:off x="7644926" y="3589626"/>
                  <a:ext cx="512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BAC4F8B-82A5-77E2-713F-086CF8D30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4926" y="3589626"/>
                  <a:ext cx="5120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D72B0D0A-9BD9-31C7-8B1D-2B14A9978EFD}"/>
              </a:ext>
            </a:extLst>
          </p:cNvPr>
          <p:cNvGrpSpPr/>
          <p:nvPr/>
        </p:nvGrpSpPr>
        <p:grpSpPr>
          <a:xfrm>
            <a:off x="10268338" y="4149909"/>
            <a:ext cx="609611" cy="525045"/>
            <a:chOff x="7586570" y="4384402"/>
            <a:chExt cx="609611" cy="525045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7FBC1CF-87C2-F36B-58D2-59569412E254}"/>
                </a:ext>
              </a:extLst>
            </p:cNvPr>
            <p:cNvGrpSpPr/>
            <p:nvPr/>
          </p:nvGrpSpPr>
          <p:grpSpPr>
            <a:xfrm>
              <a:off x="7586570" y="4686061"/>
              <a:ext cx="223386" cy="223386"/>
              <a:chOff x="7529772" y="4073037"/>
              <a:chExt cx="223386" cy="22338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D98D06D2-8046-9732-B7A5-901D6A4EA224}"/>
                  </a:ext>
                </a:extLst>
              </p:cNvPr>
              <p:cNvSpPr/>
              <p:nvPr/>
            </p:nvSpPr>
            <p:spPr>
              <a:xfrm>
                <a:off x="7529772" y="4073037"/>
                <a:ext cx="223386" cy="223386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5AAFF234-1945-F05E-01F2-38492DA0DC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50927" y="4022912"/>
                <a:ext cx="0" cy="11499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CE232F6A-AA14-4959-EEDE-B587177A0890}"/>
                    </a:ext>
                  </a:extLst>
                </p:cNvPr>
                <p:cNvSpPr txBox="1"/>
                <p:nvPr/>
              </p:nvSpPr>
              <p:spPr>
                <a:xfrm>
                  <a:off x="7684102" y="4384402"/>
                  <a:ext cx="512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CE232F6A-AA14-4959-EEDE-B587177A0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102" y="4384402"/>
                  <a:ext cx="51207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EC464054-51C3-F267-520B-9B4DABEE9A10}"/>
              </a:ext>
            </a:extLst>
          </p:cNvPr>
          <p:cNvGrpSpPr/>
          <p:nvPr/>
        </p:nvGrpSpPr>
        <p:grpSpPr>
          <a:xfrm>
            <a:off x="8557023" y="5868986"/>
            <a:ext cx="1681389" cy="276999"/>
            <a:chOff x="8557023" y="5868986"/>
            <a:chExt cx="1681389" cy="276999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7256171-4687-4014-7C0B-9DD39F713205}"/>
                </a:ext>
              </a:extLst>
            </p:cNvPr>
            <p:cNvSpPr/>
            <p:nvPr/>
          </p:nvSpPr>
          <p:spPr>
            <a:xfrm>
              <a:off x="8557023" y="5921645"/>
              <a:ext cx="409435" cy="19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500B790F-DCBA-E6CB-1FE7-1DBA96FB938D}"/>
                    </a:ext>
                  </a:extLst>
                </p:cNvPr>
                <p:cNvSpPr txBox="1"/>
                <p:nvPr/>
              </p:nvSpPr>
              <p:spPr>
                <a:xfrm>
                  <a:off x="8985314" y="5868986"/>
                  <a:ext cx="125309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2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的解析区域</a:t>
                  </a:r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500B790F-DCBA-E6CB-1FE7-1DBA96FB9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314" y="5868986"/>
                  <a:ext cx="1253098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C3447D6-0880-1CBE-FCB3-969880E387F9}"/>
              </a:ext>
            </a:extLst>
          </p:cNvPr>
          <p:cNvGrpSpPr/>
          <p:nvPr/>
        </p:nvGrpSpPr>
        <p:grpSpPr>
          <a:xfrm>
            <a:off x="10367556" y="5867399"/>
            <a:ext cx="1048084" cy="276999"/>
            <a:chOff x="10493763" y="5867399"/>
            <a:chExt cx="1048084" cy="276999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967B5642-937B-1C77-B2B0-30E2A57BD9B7}"/>
                </a:ext>
              </a:extLst>
            </p:cNvPr>
            <p:cNvSpPr/>
            <p:nvPr/>
          </p:nvSpPr>
          <p:spPr>
            <a:xfrm>
              <a:off x="10493763" y="5968369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7466503-DD52-8A97-A923-F30589FC83A1}"/>
                    </a:ext>
                  </a:extLst>
                </p:cNvPr>
                <p:cNvSpPr txBox="1"/>
                <p:nvPr/>
              </p:nvSpPr>
              <p:spPr>
                <a:xfrm>
                  <a:off x="10599254" y="5867399"/>
                  <a:ext cx="94259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2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的奇点</a:t>
                  </a: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7466503-DD52-8A97-A923-F30589FC8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9254" y="5867399"/>
                  <a:ext cx="942593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106CB5A-1397-5C43-9F5E-4D7DDC6CFAF8}"/>
                  </a:ext>
                </a:extLst>
              </p:cNvPr>
              <p:cNvSpPr txBox="1"/>
              <p:nvPr/>
            </p:nvSpPr>
            <p:spPr>
              <a:xfrm>
                <a:off x="576364" y="3084365"/>
                <a:ext cx="7589499" cy="21213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设想一条如图的封闭路径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，这条路径的内部是处处解析的，因而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𝑑𝑧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若使两条方向相反的“联络线”无限靠近，则这两条路径上的积分将相互抵消。</a:t>
                </a:r>
                <a:endParaRPr lang="en-US" altLang="zh-CN" sz="1600" dirty="0"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此时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变形为如图的封闭曲线之和，即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𝐶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（规定正向逆时针）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由于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𝑑𝑧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，故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𝑑𝑧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，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可得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𝐶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𝑑𝑧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nary>
                      <m:naryPr>
                        <m:chr m:val="∮"/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𝑑𝑧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+</m:t>
                    </m:r>
                  </m:oMath>
                </a14:m>
                <a:r>
                  <a:rPr lang="zh-CN" altLang="en-US" sz="1600" dirty="0">
                    <a:ea typeface="方正小标宋简体" panose="02000000000000000000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𝑑𝑧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+</m:t>
                    </m:r>
                    <m:nary>
                      <m:naryPr>
                        <m:chr m:val="∮"/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3</m:t>
                            </m:r>
                          </m:sub>
                        </m:sSub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𝑑𝑧</m:t>
                        </m:r>
                      </m:e>
                    </m:nary>
                  </m:oMath>
                </a14:m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106CB5A-1397-5C43-9F5E-4D7DDC6CF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3084365"/>
                <a:ext cx="7589499" cy="2121350"/>
              </a:xfrm>
              <a:prstGeom prst="rect">
                <a:avLst/>
              </a:prstGeom>
              <a:blipFill>
                <a:blip r:embed="rId14"/>
                <a:stretch>
                  <a:fillRect l="-964" t="-18966" b="-3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D853CE0-FF14-FFC4-4420-28689CA6B0C3}"/>
                  </a:ext>
                </a:extLst>
              </p:cNvPr>
              <p:cNvSpPr txBox="1"/>
              <p:nvPr/>
            </p:nvSpPr>
            <p:spPr>
              <a:xfrm>
                <a:off x="507459" y="5340099"/>
                <a:ext cx="7700331" cy="854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结论是：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在曲线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𝐶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内部有 有限个孤立奇点，</a:t>
                </a:r>
                <a:endParaRPr lang="en-US" altLang="zh-CN" sz="1600" dirty="0">
                  <a:solidFill>
                    <a:srgbClr val="C00000"/>
                  </a:solidFill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               则 沿曲线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𝐶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的积分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𝐶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(</m:t>
                        </m:r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)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𝑑𝑧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等于 环绕各孤立奇点的曲线上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积分 的和。</a:t>
                </a:r>
                <a:endParaRPr lang="en-US" altLang="zh-CN" sz="1600" dirty="0">
                  <a:solidFill>
                    <a:srgbClr val="C00000"/>
                  </a:solidFill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D853CE0-FF14-FFC4-4420-28689CA6B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" y="5340099"/>
                <a:ext cx="7700331" cy="854721"/>
              </a:xfrm>
              <a:prstGeom prst="rect">
                <a:avLst/>
              </a:prstGeom>
              <a:blipFill>
                <a:blip r:embed="rId15"/>
                <a:stretch>
                  <a:fillRect l="-396" b="-8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31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uiExpand="1" build="p"/>
      <p:bldP spid="22" grpId="0" animBg="1"/>
      <p:bldP spid="120" grpId="0" uiExpand="1" build="p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136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留数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10817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虽然我们将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沿内部有孤立奇点的曲线</a:t>
                </a:r>
                <a14:m>
                  <m:oMath xmlns:m="http://schemas.openxmlformats.org/officeDocument/2006/math">
                    <m:r>
                      <a:rPr lang="en-US" altLang="zh-CN" sz="1600" i="1" u="sng" dirty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𝐶</m:t>
                    </m:r>
                  </m:oMath>
                </a14:m>
                <a:r>
                  <a:rPr lang="en-US" altLang="zh-CN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的积分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转化成了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环绕各孤立奇点的曲线上 </a:t>
                </a:r>
                <a14:m>
                  <m:oMath xmlns:m="http://schemas.openxmlformats.org/officeDocument/2006/math"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的积分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，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然而这些积分路径（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1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、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、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等）内部仍然有奇点。如何来计算呢？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108176" cy="800219"/>
              </a:xfrm>
              <a:prstGeom prst="rect">
                <a:avLst/>
              </a:prstGeom>
              <a:blipFill>
                <a:blip r:embed="rId3"/>
                <a:stretch>
                  <a:fillRect l="-274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1841240" y="775742"/>
            <a:ext cx="136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留数的定义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F7699E-5373-DEF9-B7D8-AF772004A180}"/>
                  </a:ext>
                </a:extLst>
              </p:cNvPr>
              <p:cNvSpPr txBox="1"/>
              <p:nvPr/>
            </p:nvSpPr>
            <p:spPr>
              <a:xfrm>
                <a:off x="507459" y="2182058"/>
                <a:ext cx="11167286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在 洛朗级数 的学习中 曾提到：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“ 需要把 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不解析 但在其邻域内解析 的函数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展开成级数，那么就利用洛朗级数。”</a:t>
                </a:r>
                <a:endParaRPr lang="en-US" altLang="zh-CN" sz="1600" dirty="0">
                  <a:solidFill>
                    <a:srgbClr val="C00000"/>
                  </a:solidFill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而这级数又可以逐项积分，因此可以考虑将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展开成洛朗级数来计算。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F7699E-5373-DEF9-B7D8-AF772004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" y="2182058"/>
                <a:ext cx="11167286" cy="800219"/>
              </a:xfrm>
              <a:prstGeom prst="rect">
                <a:avLst/>
              </a:prstGeom>
              <a:blipFill>
                <a:blip r:embed="rId4"/>
                <a:stretch>
                  <a:fillRect l="-273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7B108724-B76E-FA64-AC6A-DEF8A08B1F59}"/>
              </a:ext>
            </a:extLst>
          </p:cNvPr>
          <p:cNvGrpSpPr/>
          <p:nvPr/>
        </p:nvGrpSpPr>
        <p:grpSpPr>
          <a:xfrm>
            <a:off x="8196934" y="2709581"/>
            <a:ext cx="3662194" cy="3085523"/>
            <a:chOff x="5986955" y="2210589"/>
            <a:chExt cx="1878871" cy="158301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9C2A2E8-6BDC-5BC9-AF70-01A6C00A33B3}"/>
                </a:ext>
              </a:extLst>
            </p:cNvPr>
            <p:cNvGrpSpPr/>
            <p:nvPr/>
          </p:nvGrpSpPr>
          <p:grpSpPr>
            <a:xfrm>
              <a:off x="5986955" y="2284717"/>
              <a:ext cx="1784274" cy="1508885"/>
              <a:chOff x="6188555" y="2284717"/>
              <a:chExt cx="1784274" cy="1508885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9FD4A41-56D6-10AA-A858-1B391EBB5E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8555" y="3071284"/>
                <a:ext cx="17842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2BCB3FAC-45BF-47EB-05F5-DDA53DD4AE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80692" y="2284717"/>
                <a:ext cx="0" cy="150888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202B652-E5C0-2121-D4C2-48EF4ECFBB36}"/>
                    </a:ext>
                  </a:extLst>
                </p:cNvPr>
                <p:cNvSpPr txBox="1"/>
                <p:nvPr/>
              </p:nvSpPr>
              <p:spPr>
                <a:xfrm>
                  <a:off x="7603106" y="3071283"/>
                  <a:ext cx="262720" cy="173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202B652-E5C0-2121-D4C2-48EF4ECFBB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3106" y="3071283"/>
                  <a:ext cx="262720" cy="1736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DEAD823-034B-8EA9-2400-6407C2FCC539}"/>
                    </a:ext>
                  </a:extLst>
                </p:cNvPr>
                <p:cNvSpPr txBox="1"/>
                <p:nvPr/>
              </p:nvSpPr>
              <p:spPr>
                <a:xfrm>
                  <a:off x="6885403" y="2210589"/>
                  <a:ext cx="228735" cy="173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DEAD823-034B-8EA9-2400-6407C2FCC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403" y="2210589"/>
                  <a:ext cx="228735" cy="173693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606ED10-ADF4-AA04-0171-E0C9A6D7E23F}"/>
              </a:ext>
            </a:extLst>
          </p:cNvPr>
          <p:cNvSpPr/>
          <p:nvPr/>
        </p:nvSpPr>
        <p:spPr>
          <a:xfrm>
            <a:off x="8444595" y="3087664"/>
            <a:ext cx="3007088" cy="2540397"/>
          </a:xfrm>
          <a:prstGeom prst="rect">
            <a:avLst/>
          </a:prstGeom>
          <a:solidFill>
            <a:schemeClr val="accent5">
              <a:lumMod val="20000"/>
              <a:lumOff val="80000"/>
              <a:alpha val="7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15AFF07-AB93-87C8-663C-CD851E8D327D}"/>
              </a:ext>
            </a:extLst>
          </p:cNvPr>
          <p:cNvSpPr/>
          <p:nvPr/>
        </p:nvSpPr>
        <p:spPr>
          <a:xfrm>
            <a:off x="9550525" y="4057741"/>
            <a:ext cx="74295" cy="742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6CD5A88-72D3-BEBC-420D-8F004B48283C}"/>
              </a:ext>
            </a:extLst>
          </p:cNvPr>
          <p:cNvSpPr/>
          <p:nvPr/>
        </p:nvSpPr>
        <p:spPr>
          <a:xfrm>
            <a:off x="9675631" y="4752208"/>
            <a:ext cx="74295" cy="742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ECDA7BC-713B-B673-B3C4-CDDFD8072555}"/>
              </a:ext>
            </a:extLst>
          </p:cNvPr>
          <p:cNvSpPr/>
          <p:nvPr/>
        </p:nvSpPr>
        <p:spPr>
          <a:xfrm>
            <a:off x="10344145" y="4536172"/>
            <a:ext cx="74295" cy="7429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46EDB30-833E-92F6-EEF9-B72B0C5BE638}"/>
              </a:ext>
            </a:extLst>
          </p:cNvPr>
          <p:cNvGrpSpPr/>
          <p:nvPr/>
        </p:nvGrpSpPr>
        <p:grpSpPr>
          <a:xfrm>
            <a:off x="9475026" y="3703186"/>
            <a:ext cx="697620" cy="500024"/>
            <a:chOff x="7071053" y="3257934"/>
            <a:chExt cx="697620" cy="500024"/>
          </a:xfrm>
        </p:grpSpPr>
        <p:grpSp>
          <p:nvGrpSpPr>
            <p:cNvPr id="100" name="组合 99">
              <a:extLst>
                <a:ext uri="{FF2B5EF4-FFF2-40B4-BE49-F238E27FC236}">
                  <a16:creationId xmlns:a16="http://schemas.microsoft.com/office/drawing/2014/main" id="{89BA065B-ED9C-2EFC-A853-6FE70366D8D7}"/>
                </a:ext>
              </a:extLst>
            </p:cNvPr>
            <p:cNvGrpSpPr/>
            <p:nvPr/>
          </p:nvGrpSpPr>
          <p:grpSpPr>
            <a:xfrm>
              <a:off x="7071053" y="3534572"/>
              <a:ext cx="223386" cy="223386"/>
              <a:chOff x="7529772" y="4073037"/>
              <a:chExt cx="223386" cy="223386"/>
            </a:xfrm>
          </p:grpSpPr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368C0A2F-6652-9511-B5B7-DEB1F1BABA40}"/>
                  </a:ext>
                </a:extLst>
              </p:cNvPr>
              <p:cNvSpPr/>
              <p:nvPr/>
            </p:nvSpPr>
            <p:spPr>
              <a:xfrm>
                <a:off x="7529772" y="4073037"/>
                <a:ext cx="223386" cy="223386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85B6747D-DC53-48D6-B105-DA1C02DC86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50927" y="4022912"/>
                <a:ext cx="0" cy="11499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E0D7E5-E9D2-3739-854D-689CA2037B1D}"/>
                    </a:ext>
                  </a:extLst>
                </p:cNvPr>
                <p:cNvSpPr txBox="1"/>
                <p:nvPr/>
              </p:nvSpPr>
              <p:spPr>
                <a:xfrm>
                  <a:off x="7256594" y="3257934"/>
                  <a:ext cx="512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6AE0D7E5-E9D2-3739-854D-689CA2037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594" y="3257934"/>
                  <a:ext cx="51207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79CD36DD-1F18-7A8E-3F49-885819A0F477}"/>
              </a:ext>
            </a:extLst>
          </p:cNvPr>
          <p:cNvGrpSpPr/>
          <p:nvPr/>
        </p:nvGrpSpPr>
        <p:grpSpPr>
          <a:xfrm>
            <a:off x="9602561" y="4378352"/>
            <a:ext cx="629559" cy="521938"/>
            <a:chOff x="7527446" y="3589626"/>
            <a:chExt cx="629559" cy="521938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5AADA21-9DC5-748F-6A9E-7FF28522E9FD}"/>
                </a:ext>
              </a:extLst>
            </p:cNvPr>
            <p:cNvGrpSpPr/>
            <p:nvPr/>
          </p:nvGrpSpPr>
          <p:grpSpPr>
            <a:xfrm>
              <a:off x="7527446" y="3888178"/>
              <a:ext cx="223386" cy="223386"/>
              <a:chOff x="7529772" y="4073037"/>
              <a:chExt cx="223386" cy="223386"/>
            </a:xfrm>
          </p:grpSpPr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86F7A66F-6329-BC9D-B451-652C5F7A6A1D}"/>
                  </a:ext>
                </a:extLst>
              </p:cNvPr>
              <p:cNvSpPr/>
              <p:nvPr/>
            </p:nvSpPr>
            <p:spPr>
              <a:xfrm>
                <a:off x="7529772" y="4073037"/>
                <a:ext cx="223386" cy="223386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8" name="直接箭头连接符 97">
                <a:extLst>
                  <a:ext uri="{FF2B5EF4-FFF2-40B4-BE49-F238E27FC236}">
                    <a16:creationId xmlns:a16="http://schemas.microsoft.com/office/drawing/2014/main" id="{085CDE16-12DF-3C45-3F0A-8A405DAB1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50927" y="4022912"/>
                <a:ext cx="0" cy="11499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BAC4F8B-82A5-77E2-713F-086CF8D3089A}"/>
                    </a:ext>
                  </a:extLst>
                </p:cNvPr>
                <p:cNvSpPr txBox="1"/>
                <p:nvPr/>
              </p:nvSpPr>
              <p:spPr>
                <a:xfrm>
                  <a:off x="7644926" y="3589626"/>
                  <a:ext cx="512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BAC4F8B-82A5-77E2-713F-086CF8D30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4926" y="3589626"/>
                  <a:ext cx="5120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D72B0D0A-9BD9-31C7-8B1D-2B14A9978EFD}"/>
              </a:ext>
            </a:extLst>
          </p:cNvPr>
          <p:cNvGrpSpPr/>
          <p:nvPr/>
        </p:nvGrpSpPr>
        <p:grpSpPr>
          <a:xfrm>
            <a:off x="10268338" y="4149909"/>
            <a:ext cx="609611" cy="525045"/>
            <a:chOff x="7586570" y="4384402"/>
            <a:chExt cx="609611" cy="525045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27FBC1CF-87C2-F36B-58D2-59569412E254}"/>
                </a:ext>
              </a:extLst>
            </p:cNvPr>
            <p:cNvGrpSpPr/>
            <p:nvPr/>
          </p:nvGrpSpPr>
          <p:grpSpPr>
            <a:xfrm>
              <a:off x="7586570" y="4686061"/>
              <a:ext cx="223386" cy="223386"/>
              <a:chOff x="7529772" y="4073037"/>
              <a:chExt cx="223386" cy="223386"/>
            </a:xfrm>
          </p:grpSpPr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D98D06D2-8046-9732-B7A5-901D6A4EA224}"/>
                  </a:ext>
                </a:extLst>
              </p:cNvPr>
              <p:cNvSpPr/>
              <p:nvPr/>
            </p:nvSpPr>
            <p:spPr>
              <a:xfrm>
                <a:off x="7529772" y="4073037"/>
                <a:ext cx="223386" cy="223386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5" name="直接箭头连接符 104">
                <a:extLst>
                  <a:ext uri="{FF2B5EF4-FFF2-40B4-BE49-F238E27FC236}">
                    <a16:creationId xmlns:a16="http://schemas.microsoft.com/office/drawing/2014/main" id="{5AAFF234-1945-F05E-01F2-38492DA0DC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7650927" y="4022912"/>
                <a:ext cx="0" cy="11499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CE232F6A-AA14-4959-EEDE-B587177A0890}"/>
                    </a:ext>
                  </a:extLst>
                </p:cNvPr>
                <p:cNvSpPr txBox="1"/>
                <p:nvPr/>
              </p:nvSpPr>
              <p:spPr>
                <a:xfrm>
                  <a:off x="7684102" y="4384402"/>
                  <a:ext cx="5120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C00000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CE232F6A-AA14-4959-EEDE-B587177A08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102" y="4384402"/>
                  <a:ext cx="51207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EC464054-51C3-F267-520B-9B4DABEE9A10}"/>
              </a:ext>
            </a:extLst>
          </p:cNvPr>
          <p:cNvGrpSpPr/>
          <p:nvPr/>
        </p:nvGrpSpPr>
        <p:grpSpPr>
          <a:xfrm>
            <a:off x="8557023" y="5868986"/>
            <a:ext cx="1681389" cy="276999"/>
            <a:chOff x="8557023" y="5868986"/>
            <a:chExt cx="1681389" cy="276999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A7256171-4687-4014-7C0B-9DD39F713205}"/>
                </a:ext>
              </a:extLst>
            </p:cNvPr>
            <p:cNvSpPr/>
            <p:nvPr/>
          </p:nvSpPr>
          <p:spPr>
            <a:xfrm>
              <a:off x="8557023" y="5921645"/>
              <a:ext cx="409435" cy="19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7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500B790F-DCBA-E6CB-1FE7-1DBA96FB938D}"/>
                    </a:ext>
                  </a:extLst>
                </p:cNvPr>
                <p:cNvSpPr txBox="1"/>
                <p:nvPr/>
              </p:nvSpPr>
              <p:spPr>
                <a:xfrm>
                  <a:off x="8985314" y="5868986"/>
                  <a:ext cx="1253098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2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的解析区域</a:t>
                  </a:r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500B790F-DCBA-E6CB-1FE7-1DBA96FB9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5314" y="5868986"/>
                  <a:ext cx="1253098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AC3447D6-0880-1CBE-FCB3-969880E387F9}"/>
              </a:ext>
            </a:extLst>
          </p:cNvPr>
          <p:cNvGrpSpPr/>
          <p:nvPr/>
        </p:nvGrpSpPr>
        <p:grpSpPr>
          <a:xfrm>
            <a:off x="10367556" y="5867399"/>
            <a:ext cx="1048084" cy="276999"/>
            <a:chOff x="10493763" y="5867399"/>
            <a:chExt cx="1048084" cy="276999"/>
          </a:xfrm>
        </p:grpSpPr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967B5642-937B-1C77-B2B0-30E2A57BD9B7}"/>
                </a:ext>
              </a:extLst>
            </p:cNvPr>
            <p:cNvSpPr/>
            <p:nvPr/>
          </p:nvSpPr>
          <p:spPr>
            <a:xfrm>
              <a:off x="10493763" y="5968369"/>
              <a:ext cx="74295" cy="7429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7466503-DD52-8A97-A923-F30589FC83A1}"/>
                    </a:ext>
                  </a:extLst>
                </p:cNvPr>
                <p:cNvSpPr txBox="1"/>
                <p:nvPr/>
              </p:nvSpPr>
              <p:spPr>
                <a:xfrm>
                  <a:off x="10599254" y="5867399"/>
                  <a:ext cx="94259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2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的奇点</a:t>
                  </a: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07466503-DD52-8A97-A923-F30589FC8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9254" y="5867399"/>
                  <a:ext cx="942593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106CB5A-1397-5C43-9F5E-4D7DDC6CFAF8}"/>
                  </a:ext>
                </a:extLst>
              </p:cNvPr>
              <p:cNvSpPr txBox="1"/>
              <p:nvPr/>
            </p:nvSpPr>
            <p:spPr>
              <a:xfrm>
                <a:off x="576364" y="3084365"/>
                <a:ext cx="7589499" cy="23310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将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展开成洛朗级数，即：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=…+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 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1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+…</m:t>
                    </m:r>
                  </m:oMath>
                </a14:m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两边同时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沿曲线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积分得：</a:t>
                </a:r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𝑑𝑧</m:t>
                        </m:r>
                      </m:e>
                    </m:nary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=…</m:t>
                    </m:r>
                    <m:r>
                      <a:rPr lang="en-US" altLang="zh-CN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+</m:t>
                    </m:r>
                    <m:sSub>
                      <m:sSubPr>
                        <m:ctrlPr>
                          <a:rPr lang="en-US" altLang="zh-CN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·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0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+…</m:t>
                    </m:r>
                  </m:oMath>
                </a14:m>
                <a:endParaRPr lang="en-US" altLang="zh-CN" sz="1600" dirty="0"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ea typeface="仿宋" panose="02010609060101010101" pitchFamily="49" charset="-122"/>
                  </a:rPr>
                  <a:t> 于是可</a:t>
                </a:r>
                <a:r>
                  <a: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得：</a:t>
                </a:r>
                <a:r>
                  <a:rPr lang="zh-CN" altLang="en-US" sz="1600" dirty="0">
                    <a:ea typeface="方正小标宋简体" panose="02000000000000000000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ctrlPr>
                          <a:rPr lang="zh-CN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 </m:t>
                        </m:r>
                      </m:sup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𝑑𝑧</m:t>
                        </m:r>
                      </m:e>
                    </m:nary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−1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·2</m:t>
                    </m:r>
                    <m:r>
                      <m:rPr>
                        <m:sty m:val="p"/>
                      </m:rP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π</m:t>
                    </m:r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𝑖</m:t>
                    </m:r>
                  </m:oMath>
                </a14:m>
                <a:r>
                  <a:rPr lang="en-US" altLang="zh-CN" sz="1600" dirty="0">
                    <a:latin typeface="仿宋" panose="02010609060101010101" pitchFamily="49" charset="-122"/>
                    <a:ea typeface="仿宋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106CB5A-1397-5C43-9F5E-4D7DDC6CF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3084365"/>
                <a:ext cx="7589499" cy="2331087"/>
              </a:xfrm>
              <a:prstGeom prst="rect">
                <a:avLst/>
              </a:prstGeom>
              <a:blipFill>
                <a:blip r:embed="rId12"/>
                <a:stretch>
                  <a:fillRect l="-5141" b="-29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D97E6EE-808D-42F8-DBC7-39BBE6CD75BA}"/>
                  </a:ext>
                </a:extLst>
              </p:cNvPr>
              <p:cNvSpPr/>
              <p:nvPr/>
            </p:nvSpPr>
            <p:spPr>
              <a:xfrm>
                <a:off x="4894825" y="4209943"/>
                <a:ext cx="3468413" cy="1075482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(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𝑧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𝑛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𝑑𝑧</m:t>
                          </m:r>
                        </m:e>
                      </m:nary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  <m:r>
                                <a:rPr lang="zh-CN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𝜋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, 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0,      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5D97E6EE-808D-42F8-DBC7-39BBE6CD7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25" y="4209943"/>
                <a:ext cx="3468413" cy="107548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solidFill>
                  <a:schemeClr val="bg1">
                    <a:lumMod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78FE9D76-60C9-7C26-3E49-CA858664B2E9}"/>
              </a:ext>
            </a:extLst>
          </p:cNvPr>
          <p:cNvGrpSpPr/>
          <p:nvPr/>
        </p:nvGrpSpPr>
        <p:grpSpPr>
          <a:xfrm>
            <a:off x="507037" y="5504923"/>
            <a:ext cx="11108176" cy="738659"/>
            <a:chOff x="507037" y="5504923"/>
            <a:chExt cx="11108176" cy="738659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82C11540-47A9-51CA-056A-B1301088A4B2}"/>
                </a:ext>
              </a:extLst>
            </p:cNvPr>
            <p:cNvSpPr/>
            <p:nvPr/>
          </p:nvSpPr>
          <p:spPr>
            <a:xfrm>
              <a:off x="507037" y="5504923"/>
              <a:ext cx="11108176" cy="738659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ED02632-FF45-3F99-595B-223EF25AECE8}"/>
                    </a:ext>
                  </a:extLst>
                </p:cNvPr>
                <p:cNvSpPr txBox="1"/>
                <p:nvPr/>
              </p:nvSpPr>
              <p:spPr>
                <a:xfrm>
                  <a:off x="507037" y="5534202"/>
                  <a:ext cx="11108176" cy="5866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600" dirty="0">
                      <a:solidFill>
                        <a:srgbClr val="C00000"/>
                      </a:solidFill>
                      <a:latin typeface="方正小标宋简体" panose="02000000000000000000" pitchFamily="2" charset="-122"/>
                      <a:ea typeface="方正小标宋简体" panose="02000000000000000000" pitchFamily="2" charset="-122"/>
                    </a:rPr>
                    <a:t>留数</a:t>
                  </a:r>
                  <a:r>
                    <a:rPr lang="zh-CN" altLang="en-US" sz="1600" dirty="0">
                      <a:latin typeface="方正小标宋简体" panose="02000000000000000000" pitchFamily="2" charset="-122"/>
                      <a:ea typeface="方正小标宋简体" panose="02000000000000000000" pitchFamily="2" charset="-122"/>
                    </a:rPr>
                    <a:t>：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将</a:t>
                  </a:r>
                  <a14:m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在其</a:t>
                  </a:r>
                  <a:r>
                    <a:rPr lang="zh-CN" altLang="en-US" sz="1600" b="1" dirty="0">
                      <a:solidFill>
                        <a:srgbClr val="7030A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孤立奇点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16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𝟎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的去心邻域内</a:t>
                  </a:r>
                  <a:r>
                    <a:rPr lang="zh-CN" altLang="en-US" sz="1600" b="1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洛朗展开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，得到的</a:t>
                  </a:r>
                  <a:r>
                    <a:rPr lang="zh-CN" altLang="en-US" sz="1600" b="1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负一次幂项系数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。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	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记作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Res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π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𝑖</m:t>
                          </m:r>
                        </m:den>
                      </m:f>
                      <m:nary>
                        <m:naryPr>
                          <m:chr m:val="∮"/>
                          <m:ctrlPr>
                            <a:rPr lang="zh-CN" altLang="en-US" sz="16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𝑑𝑧</m:t>
                          </m:r>
                        </m:e>
                      </m:nary>
                    </m:oMath>
                  </a14:m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ED02632-FF45-3F99-595B-223EF25AE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37" y="5534202"/>
                  <a:ext cx="11108176" cy="586699"/>
                </a:xfrm>
                <a:prstGeom prst="rect">
                  <a:avLst/>
                </a:prstGeom>
                <a:blipFill>
                  <a:blip r:embed="rId14"/>
                  <a:stretch>
                    <a:fillRect t="-51042" b="-1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5717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/>
      <p:bldP spid="120" grpId="0" uiExpand="1" build="p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198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孤立奇点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/>
              <p:nvPr/>
            </p:nvSpPr>
            <p:spPr>
              <a:xfrm>
                <a:off x="507460" y="1298962"/>
                <a:ext cx="11108176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我们又将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环绕各孤立奇点的曲线上 </a:t>
                </a:r>
                <a14:m>
                  <m:oMath xmlns:m="http://schemas.openxmlformats.org/officeDocument/2006/math"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的积分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转化成了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各奇点处留数的值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。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只要求出各个奇点处的留数，最终就能得到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u="sng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沿内部有孤立奇点的曲线</a:t>
                </a:r>
                <a14:m>
                  <m:oMath xmlns:m="http://schemas.openxmlformats.org/officeDocument/2006/math">
                    <m:r>
                      <a:rPr lang="en-US" altLang="zh-CN" sz="1600" i="1" u="sng" dirty="0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𝐶</m:t>
                    </m:r>
                  </m:oMath>
                </a14:m>
                <a:r>
                  <a:rPr lang="en-US" altLang="zh-CN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 </a:t>
                </a:r>
                <a:r>
                  <a:rPr lang="zh-CN" altLang="en-US" sz="1600" u="sng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的积分</a:t>
                </a: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了。 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8EA2AA-3607-76BF-CED9-450E9DC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0" y="1298962"/>
                <a:ext cx="11108176" cy="800219"/>
              </a:xfrm>
              <a:prstGeom prst="rect">
                <a:avLst/>
              </a:prstGeom>
              <a:blipFill>
                <a:blip r:embed="rId3"/>
                <a:stretch>
                  <a:fillRect l="-274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2489571" y="775742"/>
            <a:ext cx="1842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孤立奇点的分类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F7699E-5373-DEF9-B7D8-AF772004A180}"/>
                  </a:ext>
                </a:extLst>
              </p:cNvPr>
              <p:cNvSpPr txBox="1"/>
              <p:nvPr/>
            </p:nvSpPr>
            <p:spPr>
              <a:xfrm>
                <a:off x="507459" y="2182058"/>
                <a:ext cx="11167286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然而，如果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的奇点个数较多，求多次洛朗级数还是比较繁琐的。有没有便捷的 求孤立奇点处留数 的方法呢？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方正小标宋简体" panose="02000000000000000000" pitchFamily="2" charset="-122"/>
                    <a:ea typeface="方正小标宋简体" panose="02000000000000000000" pitchFamily="2" charset="-122"/>
                  </a:rPr>
                  <a:t>事实上，不同的孤立奇点也有着不同的性质，对应的留数也各不相同。我们将 孤立奇点 分为以下三类：</a:t>
                </a:r>
                <a:endParaRPr lang="en-US" altLang="zh-CN" sz="1600" dirty="0">
                  <a:latin typeface="方正小标宋简体" panose="02000000000000000000" pitchFamily="2" charset="-122"/>
                  <a:ea typeface="方正小标宋简体" panose="02000000000000000000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0F7699E-5373-DEF9-B7D8-AF772004A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59" y="2182058"/>
                <a:ext cx="11167286" cy="800219"/>
              </a:xfrm>
              <a:prstGeom prst="rect">
                <a:avLst/>
              </a:prstGeom>
              <a:blipFill>
                <a:blip r:embed="rId4"/>
                <a:stretch>
                  <a:fillRect l="-273" b="-9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C3BCAF8E-4D2B-FCF8-D37A-F9AC21A32823}"/>
              </a:ext>
            </a:extLst>
          </p:cNvPr>
          <p:cNvGrpSpPr/>
          <p:nvPr/>
        </p:nvGrpSpPr>
        <p:grpSpPr>
          <a:xfrm>
            <a:off x="8677916" y="1298962"/>
            <a:ext cx="2990155" cy="800217"/>
            <a:chOff x="8677916" y="1298962"/>
            <a:chExt cx="2990155" cy="80021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8AEE6F6-9A8F-AF2F-A7D3-779871091BA3}"/>
                </a:ext>
              </a:extLst>
            </p:cNvPr>
            <p:cNvSpPr/>
            <p:nvPr/>
          </p:nvSpPr>
          <p:spPr>
            <a:xfrm>
              <a:off x="8740581" y="1298962"/>
              <a:ext cx="2875055" cy="80021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BD63AE3-8BC9-AC6D-A35B-E54420C3767C}"/>
                    </a:ext>
                  </a:extLst>
                </p:cNvPr>
                <p:cNvSpPr txBox="1"/>
                <p:nvPr/>
              </p:nvSpPr>
              <p:spPr>
                <a:xfrm>
                  <a:off x="8677916" y="1408339"/>
                  <a:ext cx="2990155" cy="6348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zh-CN" altLang="en-US" sz="1400" dirty="0">
                      <a:solidFill>
                        <a:srgbClr val="C00000"/>
                      </a:solidFill>
                      <a:latin typeface="方正小标宋简体" panose="02000000000000000000" pitchFamily="2" charset="-122"/>
                      <a:ea typeface="方正小标宋简体" panose="02000000000000000000" pitchFamily="2" charset="-122"/>
                    </a:rPr>
                    <a:t>留数定理</a:t>
                  </a:r>
                  <a:endParaRPr lang="en-US" altLang="zh-CN" sz="14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endParaRPr>
                </a:p>
                <a:p>
                  <a:pPr algn="ctr">
                    <a:spcBef>
                      <a:spcPts val="600"/>
                    </a:spcBef>
                  </a:pPr>
                  <a:r>
                    <a:rPr lang="zh-CN" altLang="en-US" sz="1400" dirty="0">
                      <a:ea typeface="方正小标宋简体" panose="02000000000000000000" pitchFamily="2" charset="-122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14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𝑑𝑧</m:t>
                          </m:r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 sz="1400" i="1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𝑖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𝑘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Res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en-US" altLang="zh-CN" sz="14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BD63AE3-8BC9-AC6D-A35B-E54420C37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916" y="1408339"/>
                  <a:ext cx="2990155" cy="634854"/>
                </a:xfrm>
                <a:prstGeom prst="rect">
                  <a:avLst/>
                </a:prstGeom>
                <a:blipFill>
                  <a:blip r:embed="rId5"/>
                  <a:stretch>
                    <a:fillRect l="-6122" t="-16346" b="-932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266DFDB-B796-C073-86F3-9B86F9B849FD}"/>
              </a:ext>
            </a:extLst>
          </p:cNvPr>
          <p:cNvGrpSpPr/>
          <p:nvPr/>
        </p:nvGrpSpPr>
        <p:grpSpPr>
          <a:xfrm>
            <a:off x="507459" y="3093218"/>
            <a:ext cx="10132281" cy="2936496"/>
            <a:chOff x="507459" y="3093218"/>
            <a:chExt cx="10132281" cy="293649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8E4912B-FA3D-D35D-E452-5322F5E62C7E}"/>
                </a:ext>
              </a:extLst>
            </p:cNvPr>
            <p:cNvSpPr/>
            <p:nvPr/>
          </p:nvSpPr>
          <p:spPr>
            <a:xfrm>
              <a:off x="5588232" y="3202710"/>
              <a:ext cx="1438075" cy="49109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60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极点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27BB432C-7B49-7F89-A13B-D0F66FCD7ABA}"/>
                </a:ext>
              </a:extLst>
            </p:cNvPr>
            <p:cNvSpPr/>
            <p:nvPr/>
          </p:nvSpPr>
          <p:spPr>
            <a:xfrm>
              <a:off x="2851111" y="3202710"/>
              <a:ext cx="1438075" cy="49109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可去奇点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ED18CB88-8DEB-ED0B-038C-EEB16509D335}"/>
                </a:ext>
              </a:extLst>
            </p:cNvPr>
            <p:cNvSpPr/>
            <p:nvPr/>
          </p:nvSpPr>
          <p:spPr>
            <a:xfrm>
              <a:off x="8325353" y="3202709"/>
              <a:ext cx="1438075" cy="49109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zh-CN" altLang="en-US" sz="1600" dirty="0">
                  <a:solidFill>
                    <a:schemeClr val="tx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本性奇点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45AD1A0-4960-8C78-63A2-393EB2B49029}"/>
                    </a:ext>
                  </a:extLst>
                </p:cNvPr>
                <p:cNvSpPr txBox="1"/>
                <p:nvPr/>
              </p:nvSpPr>
              <p:spPr>
                <a:xfrm>
                  <a:off x="2167212" y="3931503"/>
                  <a:ext cx="2805874" cy="503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e>
                        </m:func>
                        <m: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存在</m:t>
                        </m:r>
                      </m:oMath>
                    </m:oMathPara>
                  </a14:m>
                  <a:endPara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45AD1A0-4960-8C78-63A2-393EB2B49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212" y="3931503"/>
                  <a:ext cx="2805874" cy="50315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8129F73-A373-5EFC-18B3-652755C922C4}"/>
                    </a:ext>
                  </a:extLst>
                </p:cNvPr>
                <p:cNvSpPr txBox="1"/>
                <p:nvPr/>
              </p:nvSpPr>
              <p:spPr>
                <a:xfrm>
                  <a:off x="4904333" y="3931503"/>
                  <a:ext cx="2805874" cy="491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e>
                        </m:func>
                        <m: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不存在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但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为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8129F73-A373-5EFC-18B3-652755C92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333" y="3931503"/>
                  <a:ext cx="2805874" cy="49109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8C55592-1018-3FB6-F703-AF7811DB733F}"/>
                    </a:ext>
                  </a:extLst>
                </p:cNvPr>
                <p:cNvSpPr txBox="1"/>
                <p:nvPr/>
              </p:nvSpPr>
              <p:spPr>
                <a:xfrm>
                  <a:off x="7641453" y="3931503"/>
                  <a:ext cx="2805874" cy="4910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仿宋" panose="02010609060101010101" pitchFamily="49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)</m:t>
                            </m:r>
                          </m:e>
                        </m:func>
                        <m: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不存在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也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不为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∞</m:t>
                        </m:r>
                      </m:oMath>
                    </m:oMathPara>
                  </a14:m>
                  <a:endPara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8C55592-1018-3FB6-F703-AF7811DB7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1453" y="3931503"/>
                  <a:ext cx="2805874" cy="49109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52DCDB99-2F27-260B-2FDD-4A9606E1DA4B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4" y="3805114"/>
              <a:ext cx="1006337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5161B9F-E977-EB4F-44CE-CDC60D19094D}"/>
                    </a:ext>
                  </a:extLst>
                </p:cNvPr>
                <p:cNvSpPr txBox="1"/>
                <p:nvPr/>
              </p:nvSpPr>
              <p:spPr>
                <a:xfrm>
                  <a:off x="576365" y="3285557"/>
                  <a:ext cx="1590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为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的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：</m:t>
                        </m:r>
                      </m:oMath>
                    </m:oMathPara>
                  </a14:m>
                  <a:endPara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5161B9F-E977-EB4F-44CE-CDC60D190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65" y="3285557"/>
                  <a:ext cx="159084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C0E9844-D065-B123-36F6-FBB44198B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632" y="3093218"/>
              <a:ext cx="0" cy="253860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CF93325-82AC-B525-1DE2-204F8795CB27}"/>
                    </a:ext>
                  </a:extLst>
                </p:cNvPr>
                <p:cNvSpPr txBox="1"/>
                <p:nvPr/>
              </p:nvSpPr>
              <p:spPr>
                <a:xfrm>
                  <a:off x="577016" y="3992385"/>
                  <a:ext cx="14341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极限</m:t>
                        </m:r>
                      </m:oMath>
                    </m:oMathPara>
                  </a14:m>
                  <a:endPara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CF93325-82AC-B525-1DE2-204F8795C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6" y="3992385"/>
                  <a:ext cx="143410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AE607FA5-C9F3-BFD6-153D-E180D70ABFF3}"/>
                    </a:ext>
                  </a:extLst>
                </p:cNvPr>
                <p:cNvSpPr txBox="1"/>
                <p:nvPr/>
              </p:nvSpPr>
              <p:spPr>
                <a:xfrm>
                  <a:off x="577016" y="4561042"/>
                  <a:ext cx="14341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洛朗级数</m:t>
                        </m:r>
                      </m:oMath>
                    </m:oMathPara>
                  </a14:m>
                  <a:endPara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AE607FA5-C9F3-BFD6-153D-E180D70AB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016" y="4561042"/>
                  <a:ext cx="143410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35E3144-4A52-4A12-9818-252FCFF7EF36}"/>
                    </a:ext>
                  </a:extLst>
                </p:cNvPr>
                <p:cNvSpPr txBox="1"/>
                <p:nvPr/>
              </p:nvSpPr>
              <p:spPr>
                <a:xfrm>
                  <a:off x="2176038" y="4561042"/>
                  <a:ext cx="2805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没有</m:t>
                      </m:r>
                    </m:oMath>
                  </a14:m>
                  <a:r>
                    <a:rPr lang="zh-CN" altLang="en-US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负幂项</a:t>
                  </a: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35E3144-4A52-4A12-9818-252FCFF7E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038" y="4561042"/>
                  <a:ext cx="2805874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1475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2F92977-450B-4D45-A8E5-9E0B2B222365}"/>
                </a:ext>
              </a:extLst>
            </p:cNvPr>
            <p:cNvSpPr txBox="1"/>
            <p:nvPr/>
          </p:nvSpPr>
          <p:spPr>
            <a:xfrm>
              <a:off x="4904333" y="4561042"/>
              <a:ext cx="2805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仿宋" panose="02010609060101010101" pitchFamily="49" charset="-122"/>
                  <a:ea typeface="仿宋" panose="02010609060101010101" pitchFamily="49" charset="-122"/>
                </a:rPr>
                <a:t>有限个负幂项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4E37151-8B51-8BA4-7076-54EF2E5CA862}"/>
                </a:ext>
              </a:extLst>
            </p:cNvPr>
            <p:cNvSpPr txBox="1"/>
            <p:nvPr/>
          </p:nvSpPr>
          <p:spPr>
            <a:xfrm>
              <a:off x="7641453" y="4561042"/>
              <a:ext cx="2805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仿宋" panose="02010609060101010101" pitchFamily="49" charset="-122"/>
                  <a:ea typeface="仿宋" panose="02010609060101010101" pitchFamily="49" charset="-122"/>
                </a:rPr>
                <a:t>无限个负幂项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D4E7FF85-C720-C836-4587-AC7D01384B1E}"/>
                    </a:ext>
                  </a:extLst>
                </p:cNvPr>
                <p:cNvSpPr txBox="1"/>
                <p:nvPr/>
              </p:nvSpPr>
              <p:spPr>
                <a:xfrm>
                  <a:off x="576324" y="5129699"/>
                  <a:ext cx="14341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留数</m:t>
                        </m:r>
                      </m:oMath>
                    </m:oMathPara>
                  </a14:m>
                  <a:endPara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D4E7FF85-C720-C836-4587-AC7D01384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24" y="5129699"/>
                  <a:ext cx="1434105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8539AFB-5A72-6DEE-5EDC-CACE13343EC8}"/>
                    </a:ext>
                  </a:extLst>
                </p:cNvPr>
                <p:cNvSpPr txBox="1"/>
                <p:nvPr/>
              </p:nvSpPr>
              <p:spPr>
                <a:xfrm>
                  <a:off x="2167211" y="5129699"/>
                  <a:ext cx="2805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一定为</m:t>
                      </m:r>
                    </m:oMath>
                  </a14:m>
                  <a:r>
                    <a:rPr lang="en-US" altLang="zh-CN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0</a:t>
                  </a:r>
                  <a:endParaRPr lang="zh-CN" altLang="en-US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08539AFB-5A72-6DEE-5EDC-CACE13343E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7211" y="5129699"/>
                  <a:ext cx="2805874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11475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1252AA56-7625-415E-712D-93A3B2F61080}"/>
                    </a:ext>
                  </a:extLst>
                </p:cNvPr>
                <p:cNvSpPr txBox="1"/>
                <p:nvPr/>
              </p:nvSpPr>
              <p:spPr>
                <a:xfrm>
                  <a:off x="4904333" y="5129699"/>
                  <a:ext cx="2805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与</m:t>
                      </m:r>
                    </m:oMath>
                  </a14:m>
                  <a:r>
                    <a:rPr lang="zh-CN" altLang="en-US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极点的</a:t>
                  </a:r>
                  <a:r>
                    <a:rPr lang="zh-CN" altLang="en-US" u="sng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级</a:t>
                  </a:r>
                  <a:r>
                    <a:rPr lang="zh-CN" altLang="en-US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有关</a:t>
                  </a:r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1252AA56-7625-415E-712D-93A3B2F610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4333" y="5129699"/>
                  <a:ext cx="2805874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1475" b="-213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AD5FF43-62FB-B7DF-186D-2C3281BFC723}"/>
                </a:ext>
              </a:extLst>
            </p:cNvPr>
            <p:cNvSpPr txBox="1"/>
            <p:nvPr/>
          </p:nvSpPr>
          <p:spPr>
            <a:xfrm>
              <a:off x="7641453" y="5129699"/>
              <a:ext cx="2805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仿宋" panose="02010609060101010101" pitchFamily="49" charset="-122"/>
                  <a:ea typeface="仿宋" panose="02010609060101010101" pitchFamily="49" charset="-122"/>
                </a:rPr>
                <a:t>直接洛朗展开求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5E8608B-FBFD-3102-D9C9-4611F9527D9A}"/>
                    </a:ext>
                  </a:extLst>
                </p:cNvPr>
                <p:cNvSpPr txBox="1"/>
                <p:nvPr/>
              </p:nvSpPr>
              <p:spPr>
                <a:xfrm>
                  <a:off x="507459" y="5721937"/>
                  <a:ext cx="99821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* </a:t>
                  </a:r>
                  <a:r>
                    <a:rPr lang="zh-CN" altLang="en-US" sz="14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仅在有限的复平面上如此。对于有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a14:m>
                  <a:r>
                    <a:rPr lang="zh-CN" altLang="en-US" sz="1400" dirty="0">
                      <a:latin typeface="华文楷体" panose="02010600040101010101" pitchFamily="2" charset="-122"/>
                      <a:ea typeface="华文楷体" panose="02010600040101010101" pitchFamily="2" charset="-122"/>
                    </a:rPr>
                    <a:t>的扩充复平面，不予讨论。</a:t>
                  </a: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5E8608B-FBFD-3102-D9C9-4611F9527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59" y="5721937"/>
                  <a:ext cx="9982124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83"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CF6D2DE-8AB7-52D4-6A73-82B30BAAFE1C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4" y="3093218"/>
              <a:ext cx="1006337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A9D9EC1-EA72-4B72-B217-631DDA10F440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4" y="5631826"/>
              <a:ext cx="1006337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5772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66CFF6D-78E4-001F-AFAB-8A7CE5C8F711}"/>
              </a:ext>
            </a:extLst>
          </p:cNvPr>
          <p:cNvSpPr txBox="1"/>
          <p:nvPr/>
        </p:nvSpPr>
        <p:spPr>
          <a:xfrm>
            <a:off x="507459" y="496110"/>
            <a:ext cx="198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孤立奇点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810811-AE92-064F-D902-CE6266CC9566}"/>
              </a:ext>
            </a:extLst>
          </p:cNvPr>
          <p:cNvSpPr txBox="1"/>
          <p:nvPr/>
        </p:nvSpPr>
        <p:spPr>
          <a:xfrm>
            <a:off x="2489571" y="775742"/>
            <a:ext cx="2095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可去奇点、本性奇点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765224-6547-4568-FF75-28032D3DAFBA}"/>
                  </a:ext>
                </a:extLst>
              </p:cNvPr>
              <p:cNvSpPr txBox="1"/>
              <p:nvPr/>
            </p:nvSpPr>
            <p:spPr>
              <a:xfrm>
                <a:off x="576364" y="3293644"/>
                <a:ext cx="11039272" cy="1148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注</a:t>
                </a:r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(1)</a:t>
                </a:r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：实变函数中的一些等价无穷小，在复变函数中仍然成立。具体说来，当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时：</a:t>
                </a:r>
                <a:endPara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zh-CN" altLang="en-US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~ </m:t>
                    </m:r>
                    <m:func>
                      <m:func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func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~ </m:t>
                    </m:r>
                    <m:func>
                      <m:func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tan</m:t>
                        </m:r>
                      </m:fName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func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~ </m:t>
                    </m:r>
                    <m:func>
                      <m:func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(1+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</m:func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~  </m:t>
                    </m:r>
                    <m:sSup>
                      <m:sSup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sup>
                    </m:sSup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−1           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②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1−</m:t>
                    </m:r>
                    <m:func>
                      <m:func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 b="0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func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~  </m:t>
                    </m:r>
                    <m:f>
                      <m:f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         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③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(1+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sSup>
                      <m:sSup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sup>
                    </m:sSup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  ~  </m:t>
                    </m:r>
                    <m:r>
                      <a:rPr lang="en-US" altLang="zh-CN" sz="14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𝑎𝑧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（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幂函数只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取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主值支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）</m:t>
                    </m:r>
                  </m:oMath>
                </a14:m>
                <a:endPara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注</a:t>
                </a:r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(2)</a:t>
                </a:r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：实变函数中洛必达法则，对于两个（在奇点的去心邻域内）解析的复变函数 构成的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型未定式，仍然适用。</a:t>
                </a:r>
                <a:endPara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F765224-6547-4568-FF75-28032D3DA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4" y="3293644"/>
                <a:ext cx="11039272" cy="1148776"/>
              </a:xfrm>
              <a:prstGeom prst="rect">
                <a:avLst/>
              </a:prstGeom>
              <a:blipFill>
                <a:blip r:embed="rId3"/>
                <a:stretch>
                  <a:fillRect l="-166" t="-1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B7AE8A8E-D4C2-580C-40EB-6E533E902915}"/>
              </a:ext>
            </a:extLst>
          </p:cNvPr>
          <p:cNvGrpSpPr/>
          <p:nvPr/>
        </p:nvGrpSpPr>
        <p:grpSpPr>
          <a:xfrm>
            <a:off x="576364" y="1330684"/>
            <a:ext cx="11039272" cy="732769"/>
            <a:chOff x="576364" y="1330684"/>
            <a:chExt cx="11039272" cy="73276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425E356-5635-F426-DD07-660A41E959FB}"/>
                </a:ext>
              </a:extLst>
            </p:cNvPr>
            <p:cNvSpPr/>
            <p:nvPr/>
          </p:nvSpPr>
          <p:spPr>
            <a:xfrm>
              <a:off x="576364" y="1330684"/>
              <a:ext cx="11039272" cy="73276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A5E3CD7-9FC5-361C-520A-61611848E31B}"/>
                </a:ext>
              </a:extLst>
            </p:cNvPr>
            <p:cNvSpPr/>
            <p:nvPr/>
          </p:nvSpPr>
          <p:spPr>
            <a:xfrm>
              <a:off x="682835" y="1451520"/>
              <a:ext cx="1438075" cy="4910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zh-CN" altLang="en-US" sz="1600" dirty="0">
                  <a:solidFill>
                    <a:schemeClr val="bg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可去奇点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C2A9A6-00B6-4D70-EB48-C018457EBFD3}"/>
                    </a:ext>
                  </a:extLst>
                </p:cNvPr>
                <p:cNvSpPr txBox="1"/>
                <p:nvPr/>
              </p:nvSpPr>
              <p:spPr>
                <a:xfrm>
                  <a:off x="2120910" y="1538978"/>
                  <a:ext cx="428711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处的洛朗级数 </a:t>
                  </a:r>
                  <a:r>
                    <a:rPr lang="zh-CN" altLang="en-US" sz="1600" u="sng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没有负幂项</a:t>
                  </a: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C2A9A6-00B6-4D70-EB48-C018457E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10" y="1538978"/>
                  <a:ext cx="428711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068113A-A791-6621-57F5-0979E2A6DD71}"/>
                    </a:ext>
                  </a:extLst>
                </p:cNvPr>
                <p:cNvSpPr txBox="1"/>
                <p:nvPr/>
              </p:nvSpPr>
              <p:spPr>
                <a:xfrm>
                  <a:off x="6408023" y="1538978"/>
                  <a:ext cx="5207613" cy="4434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处的极限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 </a:t>
                  </a:r>
                  <a:r>
                    <a:rPr lang="zh-CN" altLang="en-US" sz="1600" u="sng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存在（为一个常数）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068113A-A791-6621-57F5-0979E2A6D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023" y="1538978"/>
                  <a:ext cx="5207613" cy="443455"/>
                </a:xfrm>
                <a:prstGeom prst="rect">
                  <a:avLst/>
                </a:prstGeom>
                <a:blipFill>
                  <a:blip r:embed="rId5"/>
                  <a:stretch>
                    <a:fillRect t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B07CF8E-D524-CE32-FF5F-0C3E99405D5D}"/>
                </a:ext>
              </a:extLst>
            </p:cNvPr>
            <p:cNvCxnSpPr>
              <a:cxnSpLocks/>
            </p:cNvCxnSpPr>
            <p:nvPr/>
          </p:nvCxnSpPr>
          <p:spPr>
            <a:xfrm>
              <a:off x="6397829" y="1448959"/>
              <a:ext cx="0" cy="493657"/>
            </a:xfrm>
            <a:prstGeom prst="line">
              <a:avLst/>
            </a:prstGeom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89F3616-AEB7-C92A-709C-A7D68A4C9147}"/>
                  </a:ext>
                </a:extLst>
              </p:cNvPr>
              <p:cNvSpPr txBox="1"/>
              <p:nvPr/>
            </p:nvSpPr>
            <p:spPr>
              <a:xfrm>
                <a:off x="682835" y="2157644"/>
                <a:ext cx="4680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89F3616-AEB7-C92A-709C-A7D68A4C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5" y="2157644"/>
                <a:ext cx="46807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A45BA9-2E84-A47E-1D3F-C6491602E969}"/>
                  </a:ext>
                </a:extLst>
              </p:cNvPr>
              <p:cNvSpPr txBox="1"/>
              <p:nvPr/>
            </p:nvSpPr>
            <p:spPr>
              <a:xfrm>
                <a:off x="1324702" y="2227365"/>
                <a:ext cx="346319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处的留数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Res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方正小标宋简体" panose="02000000000000000000" pitchFamily="2" charset="-122"/>
                              </a:rPr>
                              <m:t>𝑧</m:t>
                            </m:r>
                          </m:e>
                        </m:d>
                        <m: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A45BA9-2E84-A47E-1D3F-C6491602E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02" y="2227365"/>
                <a:ext cx="3463198" cy="338554"/>
              </a:xfrm>
              <a:prstGeom prst="rect">
                <a:avLst/>
              </a:prstGeom>
              <a:blipFill>
                <a:blip r:embed="rId7"/>
                <a:stretch>
                  <a:fillRect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E55ADEB-D544-E5B6-F2E6-0CBAABFFA332}"/>
                  </a:ext>
                </a:extLst>
              </p:cNvPr>
              <p:cNvSpPr txBox="1"/>
              <p:nvPr/>
            </p:nvSpPr>
            <p:spPr>
              <a:xfrm>
                <a:off x="682835" y="2612637"/>
                <a:ext cx="4680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E55ADEB-D544-E5B6-F2E6-0CBAABFFA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5" y="2612637"/>
                <a:ext cx="468077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7C9E5B8-9633-84DF-7349-7BEDD75B6C78}"/>
                  </a:ext>
                </a:extLst>
              </p:cNvPr>
              <p:cNvSpPr txBox="1"/>
              <p:nvPr/>
            </p:nvSpPr>
            <p:spPr>
              <a:xfrm>
                <a:off x="1324702" y="2684194"/>
                <a:ext cx="5073127" cy="443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补充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方正小标宋简体" panose="02000000000000000000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16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𝑓</m:t>
                        </m:r>
                        <m: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𝑓</m:t>
                    </m:r>
                    <m:r>
                      <a:rPr lang="en-US" altLang="zh-CN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(</m:t>
                    </m:r>
                    <m:r>
                      <a:rPr lang="en-US" altLang="zh-CN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𝑧</m:t>
                    </m:r>
                    <m:r>
                      <a:rPr lang="en-US" altLang="zh-CN" sz="16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方正小标宋简体" panose="02000000000000000000" pitchFamily="2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将在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解析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97C9E5B8-9633-84DF-7349-7BEDD75B6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02" y="2684194"/>
                <a:ext cx="5073127" cy="443455"/>
              </a:xfrm>
              <a:prstGeom prst="rect">
                <a:avLst/>
              </a:prstGeom>
              <a:blipFill>
                <a:blip r:embed="rId9"/>
                <a:stretch>
                  <a:fillRect l="-600" t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660076AB-6D05-C5E0-1073-A4828B4A90E4}"/>
              </a:ext>
            </a:extLst>
          </p:cNvPr>
          <p:cNvGrpSpPr/>
          <p:nvPr/>
        </p:nvGrpSpPr>
        <p:grpSpPr>
          <a:xfrm>
            <a:off x="576364" y="4673711"/>
            <a:ext cx="11039272" cy="732769"/>
            <a:chOff x="576364" y="1330684"/>
            <a:chExt cx="11039272" cy="732769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C52F3DA2-44A9-27A7-3FCC-D0002F395C3A}"/>
                </a:ext>
              </a:extLst>
            </p:cNvPr>
            <p:cNvSpPr/>
            <p:nvPr/>
          </p:nvSpPr>
          <p:spPr>
            <a:xfrm>
              <a:off x="576364" y="1330684"/>
              <a:ext cx="11039272" cy="73276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26A74B9-1484-5EB5-ED50-BFBDC2D3D4C0}"/>
                </a:ext>
              </a:extLst>
            </p:cNvPr>
            <p:cNvSpPr/>
            <p:nvPr/>
          </p:nvSpPr>
          <p:spPr>
            <a:xfrm>
              <a:off x="682835" y="1451520"/>
              <a:ext cx="1438075" cy="49109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Aft>
                  <a:spcPts val="1200"/>
                </a:spcAft>
              </a:pPr>
              <a:r>
                <a:rPr lang="zh-CN" altLang="en-US" sz="1600" dirty="0">
                  <a:solidFill>
                    <a:schemeClr val="bg1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本性奇点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409F0F7E-2686-223A-188C-935F855DF764}"/>
                    </a:ext>
                  </a:extLst>
                </p:cNvPr>
                <p:cNvSpPr txBox="1"/>
                <p:nvPr/>
              </p:nvSpPr>
              <p:spPr>
                <a:xfrm>
                  <a:off x="2120910" y="1538978"/>
                  <a:ext cx="428711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处的洛朗级数 </a:t>
                  </a:r>
                  <a:r>
                    <a:rPr lang="zh-CN" altLang="en-US" sz="1600" u="sng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有无穷多负幂项</a:t>
                  </a: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409F0F7E-2686-223A-188C-935F855DF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10" y="1538978"/>
                  <a:ext cx="4287113" cy="338554"/>
                </a:xfrm>
                <a:prstGeom prst="rect">
                  <a:avLst/>
                </a:prstGeom>
                <a:blipFill>
                  <a:blip r:embed="rId10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7AC4EC1-D91C-20A9-7227-0645FCF285F1}"/>
                    </a:ext>
                  </a:extLst>
                </p:cNvPr>
                <p:cNvSpPr txBox="1"/>
                <p:nvPr/>
              </p:nvSpPr>
              <p:spPr>
                <a:xfrm>
                  <a:off x="6408023" y="1538978"/>
                  <a:ext cx="5207613" cy="4434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处的极限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 </a:t>
                  </a:r>
                  <a:r>
                    <a:rPr lang="zh-CN" altLang="en-US" sz="1600" u="sng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不存在也不为</a:t>
                  </a:r>
                  <a14:m>
                    <m:oMath xmlns:m="http://schemas.openxmlformats.org/officeDocument/2006/math">
                      <m:r>
                        <a:rPr lang="zh-CN" altLang="en-US" sz="1600" i="1" u="sng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∞</m:t>
                      </m:r>
                    </m:oMath>
                  </a14:m>
                  <a:endParaRPr lang="zh-CN" altLang="en-US" sz="1600" u="sng" dirty="0">
                    <a:latin typeface="汉仪润圆-65简" panose="00020600040101010101" pitchFamily="18" charset="-122"/>
                    <a:ea typeface="汉仪润圆-65简" panose="00020600040101010101" pitchFamily="18" charset="-122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97AC4EC1-D91C-20A9-7227-0645FCF28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023" y="1538978"/>
                  <a:ext cx="5207613" cy="443455"/>
                </a:xfrm>
                <a:prstGeom prst="rect">
                  <a:avLst/>
                </a:prstGeom>
                <a:blipFill>
                  <a:blip r:embed="rId11"/>
                  <a:stretch>
                    <a:fillRect t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ABA4CBF0-588F-4A39-E35F-7EB060B9D448}"/>
                </a:ext>
              </a:extLst>
            </p:cNvPr>
            <p:cNvCxnSpPr>
              <a:cxnSpLocks/>
            </p:cNvCxnSpPr>
            <p:nvPr/>
          </p:nvCxnSpPr>
          <p:spPr>
            <a:xfrm>
              <a:off x="6397829" y="1448959"/>
              <a:ext cx="0" cy="493657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07C1502-49D3-22D5-B383-213EDABCC9AF}"/>
                  </a:ext>
                </a:extLst>
              </p:cNvPr>
              <p:cNvSpPr txBox="1"/>
              <p:nvPr/>
            </p:nvSpPr>
            <p:spPr>
              <a:xfrm>
                <a:off x="682834" y="5527316"/>
                <a:ext cx="4680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07C1502-49D3-22D5-B383-213EDABCC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4" y="5527316"/>
                <a:ext cx="468077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17C4B68-AD14-3F3E-621A-EEB77F92876F}"/>
                  </a:ext>
                </a:extLst>
              </p:cNvPr>
              <p:cNvSpPr txBox="1"/>
              <p:nvPr/>
            </p:nvSpPr>
            <p:spPr>
              <a:xfrm>
                <a:off x="1324702" y="5604260"/>
                <a:ext cx="10290934" cy="443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以不同的路径趋向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时，总能得到一个确定的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𝑓</m:t>
                        </m:r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仿宋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仿宋" panose="02010609060101010101" pitchFamily="49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。（但路径不同，极限值一般不同）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17C4B68-AD14-3F3E-621A-EEB77F928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02" y="5604260"/>
                <a:ext cx="10290934" cy="443455"/>
              </a:xfrm>
              <a:prstGeom prst="rect">
                <a:avLst/>
              </a:prstGeom>
              <a:blipFill>
                <a:blip r:embed="rId13"/>
                <a:stretch>
                  <a:fillRect l="-296" t="-5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9919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66CFF6D-78E4-001F-AFAB-8A7CE5C8F711}"/>
              </a:ext>
            </a:extLst>
          </p:cNvPr>
          <p:cNvSpPr txBox="1"/>
          <p:nvPr/>
        </p:nvSpPr>
        <p:spPr>
          <a:xfrm>
            <a:off x="507459" y="496110"/>
            <a:ext cx="198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孤立奇点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810811-AE92-064F-D902-CE6266CC9566}"/>
              </a:ext>
            </a:extLst>
          </p:cNvPr>
          <p:cNvSpPr txBox="1"/>
          <p:nvPr/>
        </p:nvSpPr>
        <p:spPr>
          <a:xfrm>
            <a:off x="2489571" y="775742"/>
            <a:ext cx="831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极点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7AE8A8E-D4C2-580C-40EB-6E533E902915}"/>
              </a:ext>
            </a:extLst>
          </p:cNvPr>
          <p:cNvGrpSpPr/>
          <p:nvPr/>
        </p:nvGrpSpPr>
        <p:grpSpPr>
          <a:xfrm>
            <a:off x="576364" y="1330684"/>
            <a:ext cx="11039272" cy="732769"/>
            <a:chOff x="576364" y="1330684"/>
            <a:chExt cx="11039272" cy="732769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5425E356-5635-F426-DD07-660A41E959FB}"/>
                </a:ext>
              </a:extLst>
            </p:cNvPr>
            <p:cNvSpPr/>
            <p:nvPr/>
          </p:nvSpPr>
          <p:spPr>
            <a:xfrm>
              <a:off x="576364" y="1330684"/>
              <a:ext cx="11039272" cy="7327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6A5E3CD7-9FC5-361C-520A-61611848E31B}"/>
                    </a:ext>
                  </a:extLst>
                </p:cNvPr>
                <p:cNvSpPr/>
                <p:nvPr/>
              </p:nvSpPr>
              <p:spPr>
                <a:xfrm>
                  <a:off x="682835" y="1451520"/>
                  <a:ext cx="1438075" cy="491096"/>
                </a:xfrm>
                <a:prstGeom prst="roundRect">
                  <a:avLst/>
                </a:prstGeom>
                <a:solidFill>
                  <a:schemeClr val="accent2">
                    <a:lumMod val="75000"/>
                  </a:schemeClr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级极点</a:t>
                  </a:r>
                </a:p>
              </p:txBody>
            </p:sp>
          </mc:Choice>
          <mc:Fallback xmlns=""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6A5E3CD7-9FC5-361C-520A-61611848E3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35" y="1451520"/>
                  <a:ext cx="1438075" cy="491096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C2A9A6-00B6-4D70-EB48-C018457EBFD3}"/>
                    </a:ext>
                  </a:extLst>
                </p:cNvPr>
                <p:cNvSpPr txBox="1"/>
                <p:nvPr/>
              </p:nvSpPr>
              <p:spPr>
                <a:xfrm>
                  <a:off x="2120910" y="1538978"/>
                  <a:ext cx="4287113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处的洛朗级数 </a:t>
                  </a:r>
                  <a:r>
                    <a:rPr lang="zh-CN" altLang="en-US" sz="1600" u="sng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负幂项最高为</a:t>
                  </a:r>
                  <a14:m>
                    <m:oMath xmlns:m="http://schemas.openxmlformats.org/officeDocument/2006/math">
                      <m:r>
                        <a:rPr lang="en-US" altLang="zh-CN" sz="1600" i="1" u="sng" dirty="0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−</m:t>
                      </m:r>
                      <m:r>
                        <a:rPr lang="en-US" altLang="zh-CN" sz="1600" i="1" u="sng" dirty="0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𝑚</m:t>
                      </m:r>
                    </m:oMath>
                  </a14:m>
                  <a:r>
                    <a:rPr lang="zh-CN" altLang="en-US" sz="1600" u="sng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次</a:t>
                  </a: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0C2A9A6-00B6-4D70-EB48-C018457E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10" y="1538978"/>
                  <a:ext cx="428711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068113A-A791-6621-57F5-0979E2A6DD71}"/>
                    </a:ext>
                  </a:extLst>
                </p:cNvPr>
                <p:cNvSpPr txBox="1"/>
                <p:nvPr/>
              </p:nvSpPr>
              <p:spPr>
                <a:xfrm>
                  <a:off x="6408023" y="1538978"/>
                  <a:ext cx="5207613" cy="4434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处的极限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 </a:t>
                  </a:r>
                  <a:r>
                    <a:rPr lang="zh-CN" altLang="en-US" sz="1600" u="sng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不存在但为</a:t>
                  </a:r>
                  <a14:m>
                    <m:oMath xmlns:m="http://schemas.openxmlformats.org/officeDocument/2006/math">
                      <m:r>
                        <a:rPr lang="zh-CN" altLang="en-US" sz="1600" i="1" u="sng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∞</m:t>
                      </m:r>
                    </m:oMath>
                  </a14:m>
                  <a:endParaRPr lang="zh-CN" altLang="en-US" sz="1600" u="sng" dirty="0">
                    <a:latin typeface="汉仪润圆-65简" panose="00020600040101010101" pitchFamily="18" charset="-122"/>
                    <a:ea typeface="汉仪润圆-65简" panose="00020600040101010101" pitchFamily="18" charset="-122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068113A-A791-6621-57F5-0979E2A6DD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023" y="1538978"/>
                  <a:ext cx="5207613" cy="443455"/>
                </a:xfrm>
                <a:prstGeom prst="rect">
                  <a:avLst/>
                </a:prstGeom>
                <a:blipFill>
                  <a:blip r:embed="rId5"/>
                  <a:stretch>
                    <a:fillRect t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B07CF8E-D524-CE32-FF5F-0C3E99405D5D}"/>
                </a:ext>
              </a:extLst>
            </p:cNvPr>
            <p:cNvCxnSpPr>
              <a:cxnSpLocks/>
            </p:cNvCxnSpPr>
            <p:nvPr/>
          </p:nvCxnSpPr>
          <p:spPr>
            <a:xfrm>
              <a:off x="6556579" y="1448959"/>
              <a:ext cx="0" cy="493657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2695A0-B466-AD38-C0B9-9B2063EBC238}"/>
                  </a:ext>
                </a:extLst>
              </p:cNvPr>
              <p:cNvSpPr txBox="1"/>
              <p:nvPr/>
            </p:nvSpPr>
            <p:spPr>
              <a:xfrm>
                <a:off x="682835" y="2207084"/>
                <a:ext cx="4680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2695A0-B466-AD38-C0B9-9B2063EB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35" y="2207084"/>
                <a:ext cx="468077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83E227-5897-08F5-3E90-DE1EC2CD4E6D}"/>
                  </a:ext>
                </a:extLst>
              </p:cNvPr>
              <p:cNvSpPr txBox="1"/>
              <p:nvPr/>
            </p:nvSpPr>
            <p:spPr>
              <a:xfrm>
                <a:off x="1324701" y="2154923"/>
                <a:ext cx="7876449" cy="596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  <m:r>
                                    <a:rPr lang="en-US" altLang="zh-C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solidFill>
                                            <a:schemeClr val="accent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 </m:t>
                      </m:r>
                      <m:r>
                        <a:rPr lang="zh-CN" altLang="en-US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其中</m:t>
                      </m:r>
                      <m:r>
                        <a:rPr lang="en-US" altLang="zh-CN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𝑔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+ 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+1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</m:t>
                          </m:r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+2</m:t>
                          </m:r>
                        </m:sub>
                      </m:sSub>
                      <m:sSup>
                        <m:sSupPr>
                          <m:ctrlP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6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+…</m:t>
                      </m:r>
                    </m:oMath>
                  </m:oMathPara>
                </a14:m>
                <a:endParaRPr lang="zh-CN" altLang="en-US" sz="1600" dirty="0">
                  <a:solidFill>
                    <a:schemeClr val="accent2">
                      <a:lumMod val="7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83E227-5897-08F5-3E90-DE1EC2CD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01" y="2154923"/>
                <a:ext cx="7876449" cy="5967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1C1AFBE0-1658-3522-CB71-10CB5B6A0F00}"/>
              </a:ext>
            </a:extLst>
          </p:cNvPr>
          <p:cNvGrpSpPr/>
          <p:nvPr/>
        </p:nvGrpSpPr>
        <p:grpSpPr>
          <a:xfrm>
            <a:off x="576364" y="2935773"/>
            <a:ext cx="11039272" cy="732769"/>
            <a:chOff x="576364" y="1330684"/>
            <a:chExt cx="11039272" cy="732769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079C4CE-63DC-7670-EDEA-2019C564342F}"/>
                </a:ext>
              </a:extLst>
            </p:cNvPr>
            <p:cNvSpPr/>
            <p:nvPr/>
          </p:nvSpPr>
          <p:spPr>
            <a:xfrm>
              <a:off x="576364" y="1330684"/>
              <a:ext cx="11039272" cy="7327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AC77F3EC-8C13-2316-7353-86BBF57F5DF8}"/>
                    </a:ext>
                  </a:extLst>
                </p:cNvPr>
                <p:cNvSpPr/>
                <p:nvPr/>
              </p:nvSpPr>
              <p:spPr>
                <a:xfrm>
                  <a:off x="682835" y="1451520"/>
                  <a:ext cx="1438075" cy="491096"/>
                </a:xfrm>
                <a:prstGeom prst="roundRect">
                  <a:avLst/>
                </a:prstGeom>
                <a:solidFill>
                  <a:schemeClr val="accent4">
                    <a:lumMod val="75000"/>
                  </a:schemeClr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solidFill>
                        <a:schemeClr val="bg1"/>
                      </a:solidFill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级零点</a:t>
                  </a:r>
                </a:p>
              </p:txBody>
            </p:sp>
          </mc:Choice>
          <mc:Fallback xmlns=""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AC77F3EC-8C13-2316-7353-86BBF57F5D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835" y="1451520"/>
                  <a:ext cx="1438075" cy="491096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DD3E870-ADAF-3691-0D00-073744DD7552}"/>
                    </a:ext>
                  </a:extLst>
                </p:cNvPr>
                <p:cNvSpPr txBox="1"/>
                <p:nvPr/>
              </p:nvSpPr>
              <p:spPr>
                <a:xfrm>
                  <a:off x="2120910" y="1538978"/>
                  <a:ext cx="488314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160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𝑧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𝑚</m:t>
                          </m:r>
                        </m:sup>
                      </m:sSup>
                      <m:r>
                        <a:rPr lang="zh-CN" altLang="en-US" sz="16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𝜑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,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  其中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𝜑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𝑧</m:t>
                          </m:r>
                        </m:e>
                      </m:d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解析且</a:t>
                  </a:r>
                  <a14:m>
                    <m:oMath xmlns:m="http://schemas.openxmlformats.org/officeDocument/2006/math">
                      <m:r>
                        <a:rPr lang="zh-CN" altLang="en-US" sz="1600" i="1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𝜑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sz="1600" dirty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≠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0</m:t>
                      </m:r>
                    </m:oMath>
                  </a14:m>
                  <a:endParaRPr lang="zh-CN" altLang="en-US" sz="1600" dirty="0">
                    <a:latin typeface="汉仪润圆-65简" panose="00020600040101010101" pitchFamily="18" charset="-122"/>
                    <a:ea typeface="汉仪润圆-65简" panose="00020600040101010101" pitchFamily="18" charset="-122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DD3E870-ADAF-3691-0D00-073744DD7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910" y="1538978"/>
                  <a:ext cx="4883140" cy="338554"/>
                </a:xfrm>
                <a:prstGeom prst="rect">
                  <a:avLst/>
                </a:prstGeom>
                <a:blipFill>
                  <a:blip r:embed="rId9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D70B745-87B4-6174-6C28-A3183CCC9136}"/>
                    </a:ext>
                  </a:extLst>
                </p:cNvPr>
                <p:cNvSpPr txBox="1"/>
                <p:nvPr/>
              </p:nvSpPr>
              <p:spPr>
                <a:xfrm>
                  <a:off x="7054850" y="1533499"/>
                  <a:ext cx="4560785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𝑓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(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𝑧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)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的前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𝑚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−1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次导数均为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0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 而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次导数不为</a:t>
                  </a:r>
                  <a14:m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0</m:t>
                      </m:r>
                    </m:oMath>
                  </a14:m>
                  <a:endParaRPr lang="zh-CN" altLang="en-US" sz="1600" u="sng" dirty="0">
                    <a:latin typeface="汉仪润圆-65简" panose="00020600040101010101" pitchFamily="18" charset="-122"/>
                    <a:ea typeface="汉仪润圆-65简" panose="00020600040101010101" pitchFamily="18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D70B745-87B4-6174-6C28-A3183CCC9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4850" y="1533499"/>
                  <a:ext cx="4560785" cy="338554"/>
                </a:xfrm>
                <a:prstGeom prst="rect">
                  <a:avLst/>
                </a:prstGeom>
                <a:blipFill>
                  <a:blip r:embed="rId10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31B1CDB-9AC0-43B9-61A6-535402508F91}"/>
                </a:ext>
              </a:extLst>
            </p:cNvPr>
            <p:cNvCxnSpPr>
              <a:cxnSpLocks/>
            </p:cNvCxnSpPr>
            <p:nvPr/>
          </p:nvCxnSpPr>
          <p:spPr>
            <a:xfrm>
              <a:off x="7054850" y="1448959"/>
              <a:ext cx="0" cy="493657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182C405-9DF9-2D9A-F867-CF68BFEF2C13}"/>
                  </a:ext>
                </a:extLst>
              </p:cNvPr>
              <p:cNvSpPr txBox="1"/>
              <p:nvPr/>
            </p:nvSpPr>
            <p:spPr>
              <a:xfrm>
                <a:off x="717298" y="3798870"/>
                <a:ext cx="46807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182C405-9DF9-2D9A-F867-CF68BFEF2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98" y="3798870"/>
                <a:ext cx="468077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DE06D55-01B7-8953-A29C-D76F9CD139C4}"/>
                  </a:ext>
                </a:extLst>
              </p:cNvPr>
              <p:cNvSpPr txBox="1"/>
              <p:nvPr/>
            </p:nvSpPr>
            <p:spPr>
              <a:xfrm>
                <a:off x="1324701" y="3760012"/>
                <a:ext cx="6111150" cy="598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若</m:t>
                      </m:r>
                      <m:sSub>
                        <m:sSubPr>
                          <m:ctrlPr>
                            <a:rPr lang="en-US" altLang="zh-CN" sz="160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zh-CN" altLang="en-US" sz="1600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是</m:t>
                      </m:r>
                      <m:r>
                        <a:rPr lang="en-US" altLang="zh-CN" sz="16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m:rPr>
                          <m:nor/>
                        </m:rPr>
                        <a:rPr lang="zh-CN" alt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的</m:t>
                      </m:r>
                      <m:r>
                        <a:rPr lang="en-US" altLang="zh-CN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𝑚</m:t>
                      </m:r>
                      <m:r>
                        <m:rPr>
                          <m:nor/>
                        </m:rPr>
                        <a:rPr lang="zh-CN" alt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级极点，则</m:t>
                      </m:r>
                      <m:sSub>
                        <m:sSubPr>
                          <m:ctrlPr>
                            <a:rPr lang="en-US" altLang="zh-CN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m:t>是</m:t>
                      </m:r>
                      <m:f>
                        <m:fPr>
                          <m:ctrlPr>
                            <a:rPr lang="en-US" altLang="zh-CN" sz="16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  <m:r>
                            <a:rPr lang="en-US" altLang="zh-CN" sz="16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(</m:t>
                          </m:r>
                          <m:r>
                            <a:rPr lang="en-US" altLang="zh-CN" sz="16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  <m:r>
                            <a:rPr lang="en-US" altLang="zh-CN" sz="1600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)</m:t>
                          </m:r>
                        </m:den>
                      </m:f>
                      <m:r>
                        <a:rPr lang="zh-CN" altLang="en-US" sz="16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的</m:t>
                      </m:r>
                      <m:r>
                        <a:rPr lang="en-US" altLang="zh-CN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𝑚</m:t>
                      </m:r>
                      <m:r>
                        <a:rPr lang="zh-CN" alt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级</m:t>
                      </m:r>
                      <m:r>
                        <a:rPr lang="zh-CN" altLang="en-US" sz="16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零点</m:t>
                      </m:r>
                      <m:r>
                        <a:rPr lang="en-US" altLang="zh-CN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.      </m:t>
                      </m:r>
                      <m:r>
                        <a:rPr lang="zh-CN" alt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反之</m:t>
                      </m:r>
                      <m:r>
                        <a:rPr lang="zh-CN" altLang="en-US" sz="16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亦然成立</m:t>
                      </m:r>
                      <m:r>
                        <a:rPr lang="en-US" altLang="zh-CN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仿宋" panose="02010609060101010101" pitchFamily="49" charset="-122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DE06D55-01B7-8953-A29C-D76F9CD13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01" y="3760012"/>
                <a:ext cx="6111150" cy="5986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CFD48D7D-1E30-D5C1-12B1-A11C7B10CAD4}"/>
              </a:ext>
            </a:extLst>
          </p:cNvPr>
          <p:cNvSpPr txBox="1"/>
          <p:nvPr/>
        </p:nvSpPr>
        <p:spPr>
          <a:xfrm>
            <a:off x="507459" y="4529524"/>
            <a:ext cx="11167286" cy="1208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由此，我们有判断孤立奇点性质的最基本的几种方法：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（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1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）求洛朗级数；（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2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）求极限；（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3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）表示成负幂次与泰勒级数的乘积；（</a:t>
            </a:r>
            <a:r>
              <a:rPr lang="en-US" altLang="zh-CN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4</a:t>
            </a: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）取倒数，求零点。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* </a:t>
            </a:r>
            <a:r>
              <a:rPr lang="zh-CN" altLang="en-US" sz="1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上述（</a:t>
            </a:r>
            <a:r>
              <a:rPr lang="en-US" altLang="zh-CN" sz="1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1</a:t>
            </a:r>
            <a:r>
              <a:rPr lang="zh-CN" altLang="en-US" sz="1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）适用于各种孤立奇点；（</a:t>
            </a:r>
            <a:r>
              <a:rPr lang="en-US" altLang="zh-CN" sz="1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2</a:t>
            </a:r>
            <a:r>
              <a:rPr lang="zh-CN" altLang="en-US" sz="1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）只能判断孤立奇点的分类；（</a:t>
            </a:r>
            <a:r>
              <a:rPr lang="en-US" altLang="zh-CN" sz="1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3</a:t>
            </a:r>
            <a:r>
              <a:rPr lang="zh-CN" altLang="en-US" sz="1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）（</a:t>
            </a:r>
            <a:r>
              <a:rPr lang="en-US" altLang="zh-CN" sz="1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4</a:t>
            </a:r>
            <a:r>
              <a:rPr lang="zh-CN" altLang="en-US" sz="14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）只能用于求解极点的级次。</a:t>
            </a:r>
            <a:endParaRPr lang="en-US" altLang="zh-CN" sz="14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110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47C6CB9-5602-46A5-CE8A-E4FE82BE9928}"/>
              </a:ext>
            </a:extLst>
          </p:cNvPr>
          <p:cNvSpPr/>
          <p:nvPr/>
        </p:nvSpPr>
        <p:spPr>
          <a:xfrm>
            <a:off x="576353" y="1892747"/>
            <a:ext cx="5436129" cy="2090530"/>
          </a:xfrm>
          <a:prstGeom prst="roundRect">
            <a:avLst>
              <a:gd name="adj" fmla="val 7354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66CFF6D-78E4-001F-AFAB-8A7CE5C8F711}"/>
              </a:ext>
            </a:extLst>
          </p:cNvPr>
          <p:cNvSpPr txBox="1"/>
          <p:nvPr/>
        </p:nvSpPr>
        <p:spPr>
          <a:xfrm>
            <a:off x="507459" y="496110"/>
            <a:ext cx="198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孤立奇点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810811-AE92-064F-D902-CE6266CC9566}"/>
              </a:ext>
            </a:extLst>
          </p:cNvPr>
          <p:cNvSpPr txBox="1"/>
          <p:nvPr/>
        </p:nvSpPr>
        <p:spPr>
          <a:xfrm>
            <a:off x="2489571" y="775742"/>
            <a:ext cx="1318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极点的判断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17F1110-EC19-6003-382B-59F1C77972C1}"/>
              </a:ext>
            </a:extLst>
          </p:cNvPr>
          <p:cNvSpPr txBox="1"/>
          <p:nvPr/>
        </p:nvSpPr>
        <p:spPr>
          <a:xfrm>
            <a:off x="507460" y="1298962"/>
            <a:ext cx="11108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一般而言，以下的论断通常都是成立的，可以用它们快速判断孤立奇点的类型，以及极点的级数。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5E67B8-755C-62ED-032B-261ACF5AF18A}"/>
                  </a:ext>
                </a:extLst>
              </p:cNvPr>
              <p:cNvSpPr txBox="1"/>
              <p:nvPr/>
            </p:nvSpPr>
            <p:spPr>
              <a:xfrm>
                <a:off x="726668" y="2539214"/>
                <a:ext cx="470335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级极点；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±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min</m:t>
                    </m:r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级极点。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若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，则需通分后借助零点判断。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55E67B8-755C-62ED-032B-261ACF5AF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68" y="2539214"/>
                <a:ext cx="4703357" cy="1323439"/>
              </a:xfrm>
              <a:prstGeom prst="rect">
                <a:avLst/>
              </a:prstGeom>
              <a:blipFill>
                <a:blip r:embed="rId3"/>
                <a:stretch>
                  <a:fillRect l="-648" b="-4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E83C971-04CD-933B-D911-EAE9DF4051B6}"/>
              </a:ext>
            </a:extLst>
          </p:cNvPr>
          <p:cNvSpPr/>
          <p:nvPr/>
        </p:nvSpPr>
        <p:spPr>
          <a:xfrm>
            <a:off x="726668" y="2014555"/>
            <a:ext cx="5148031" cy="49109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zh-CN" altLang="en-US" sz="16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A1A9CA3-C135-879B-C1B4-711962E7877C}"/>
                  </a:ext>
                </a:extLst>
              </p:cNvPr>
              <p:cNvSpPr txBox="1"/>
              <p:nvPr/>
            </p:nvSpPr>
            <p:spPr>
              <a:xfrm>
                <a:off x="720401" y="2009481"/>
                <a:ext cx="5148031" cy="412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级</a:t>
                </a:r>
                <a:r>
                  <a:rPr lang="zh-CN" altLang="en-US" sz="1600" b="1" u="sng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极点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r>
                      <a:rPr lang="en-US" altLang="zh-CN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级</a:t>
                </a:r>
                <a:r>
                  <a:rPr lang="zh-CN" altLang="en-US" sz="1600" b="1" u="sng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极点</a:t>
                </a:r>
                <a:endParaRPr lang="en-US" altLang="zh-CN" sz="16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A1A9CA3-C135-879B-C1B4-711962E78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01" y="2009481"/>
                <a:ext cx="5148031" cy="412998"/>
              </a:xfrm>
              <a:prstGeom prst="rect">
                <a:avLst/>
              </a:prstGeom>
              <a:blipFill>
                <a:blip r:embed="rId4"/>
                <a:stretch>
                  <a:fillRect b="-17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FDE3AE80-2558-E669-585D-17ADAFB591F9}"/>
              </a:ext>
            </a:extLst>
          </p:cNvPr>
          <p:cNvSpPr/>
          <p:nvPr/>
        </p:nvSpPr>
        <p:spPr>
          <a:xfrm>
            <a:off x="6179504" y="1892746"/>
            <a:ext cx="5436129" cy="3666291"/>
          </a:xfrm>
          <a:prstGeom prst="roundRect">
            <a:avLst>
              <a:gd name="adj" fmla="val 7354"/>
            </a:avLst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30DCBF0-AC63-2B9B-FB37-7FA43BCB1A4A}"/>
              </a:ext>
            </a:extLst>
          </p:cNvPr>
          <p:cNvSpPr/>
          <p:nvPr/>
        </p:nvSpPr>
        <p:spPr>
          <a:xfrm>
            <a:off x="6317285" y="2017811"/>
            <a:ext cx="5148031" cy="491096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endParaRPr lang="zh-CN" altLang="en-US" sz="1600" dirty="0">
              <a:solidFill>
                <a:schemeClr val="bg1"/>
              </a:solidFill>
              <a:latin typeface="汉仪润圆-65简" panose="00020600040101010101" pitchFamily="18" charset="-122"/>
              <a:ea typeface="汉仪润圆-65简" panose="00020600040101010101" pitchFamily="18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4AAC08-4191-D5B3-B879-8F5C5E2AB9A8}"/>
                  </a:ext>
                </a:extLst>
              </p:cNvPr>
              <p:cNvSpPr txBox="1"/>
              <p:nvPr/>
            </p:nvSpPr>
            <p:spPr>
              <a:xfrm>
                <a:off x="6311018" y="2012737"/>
                <a:ext cx="5148031" cy="412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级</a:t>
                </a:r>
                <a:r>
                  <a:rPr lang="zh-CN" altLang="en-US" sz="1600" b="1" u="sng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零点</a:t>
                </a:r>
                <a:r>
                  <a:rPr lang="zh-CN" altLang="en-US" sz="16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1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r>
                      <a:rPr lang="en-US" altLang="zh-CN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sz="1600" b="1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级</a:t>
                </a:r>
                <a:r>
                  <a:rPr lang="zh-CN" altLang="en-US" sz="1600" b="1" u="sng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零点</a:t>
                </a:r>
                <a:endParaRPr lang="en-US" altLang="zh-CN" sz="1600" b="1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54AAC08-4191-D5B3-B879-8F5C5E2AB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018" y="2012737"/>
                <a:ext cx="5148031" cy="412998"/>
              </a:xfrm>
              <a:prstGeom prst="rect">
                <a:avLst/>
              </a:prstGeom>
              <a:blipFill>
                <a:blip r:embed="rId5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46BC630-B4AC-DD90-89E1-54788C09E518}"/>
                  </a:ext>
                </a:extLst>
              </p:cNvPr>
              <p:cNvSpPr txBox="1"/>
              <p:nvPr/>
            </p:nvSpPr>
            <p:spPr>
              <a:xfrm>
                <a:off x="6311018" y="2513981"/>
                <a:ext cx="5148031" cy="29206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级零点；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±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min</m:t>
                    </m:r>
                    <m:r>
                      <a:rPr lang="en-US" altLang="zh-CN" sz="1600" b="0" i="0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级零点。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若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，可将其泰勒展开，首项次数即零点级数。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𝒛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1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𝒇</m:t>
                        </m:r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𝒛</m:t>
                        </m:r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𝒈</m:t>
                        </m:r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𝒛</m:t>
                        </m:r>
                        <m:r>
                          <a:rPr lang="en-US" altLang="zh-CN" sz="16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1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1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</a:t>
                </a:r>
                <a:r>
                  <a:rPr lang="zh-CN" altLang="en-US" sz="1600" b="1" u="sng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极点</a:t>
                </a:r>
                <a:r>
                  <a:rPr lang="zh-CN" altLang="en-US" sz="16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6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𝑓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𝑔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 </a:t>
                </a:r>
                <a14:m>
                  <m:oMath xmlns:m="http://schemas.openxmlformats.org/officeDocument/2006/math">
                    <m:r>
                      <a:rPr lang="zh-CN" altLang="en-US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可去奇点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p>
                    </m:sSup>
                    <m:r>
                      <a:rPr lang="en-US" altLang="zh-CN" sz="16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𝑘𝑛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次零点。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&gt;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0)</m:t>
                    </m:r>
                  </m:oMath>
                </a14:m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46BC630-B4AC-DD90-89E1-54788C09E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018" y="2513981"/>
                <a:ext cx="5148031" cy="2920608"/>
              </a:xfrm>
              <a:prstGeom prst="rect">
                <a:avLst/>
              </a:prstGeom>
              <a:blipFill>
                <a:blip r:embed="rId6"/>
                <a:stretch>
                  <a:fillRect l="-592"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FE1165F-E273-4889-1DBB-D511D547CAAB}"/>
                  </a:ext>
                </a:extLst>
              </p:cNvPr>
              <p:cNvSpPr txBox="1"/>
              <p:nvPr/>
            </p:nvSpPr>
            <p:spPr>
              <a:xfrm>
                <a:off x="6311018" y="5647283"/>
                <a:ext cx="54361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 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仅在有限的复平面上如此，即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≠∞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7FE1165F-E273-4889-1DBB-D511D547C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018" y="5647283"/>
                <a:ext cx="5436129" cy="307777"/>
              </a:xfrm>
              <a:prstGeom prst="rect">
                <a:avLst/>
              </a:prstGeom>
              <a:blipFill>
                <a:blip r:embed="rId7"/>
                <a:stretch>
                  <a:fillRect t="-1961" r="-336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DF797928-FBAF-E666-A88A-5DAAABBB73C2}"/>
              </a:ext>
            </a:extLst>
          </p:cNvPr>
          <p:cNvGrpSpPr/>
          <p:nvPr/>
        </p:nvGrpSpPr>
        <p:grpSpPr>
          <a:xfrm>
            <a:off x="570084" y="4257516"/>
            <a:ext cx="5442396" cy="1301521"/>
            <a:chOff x="570084" y="4257516"/>
            <a:chExt cx="5442396" cy="130152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D6A4E7E-D5E0-E362-399A-E40A570E25DD}"/>
                </a:ext>
              </a:extLst>
            </p:cNvPr>
            <p:cNvSpPr/>
            <p:nvPr/>
          </p:nvSpPr>
          <p:spPr>
            <a:xfrm>
              <a:off x="570084" y="4257516"/>
              <a:ext cx="5442395" cy="13015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B1E3B92-444B-6BD0-BEE0-801A0D46D9AF}"/>
                </a:ext>
              </a:extLst>
            </p:cNvPr>
            <p:cNvSpPr txBox="1"/>
            <p:nvPr/>
          </p:nvSpPr>
          <p:spPr>
            <a:xfrm>
              <a:off x="576351" y="4385056"/>
              <a:ext cx="5436129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zh-CN" altLang="en-US" sz="2000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简 明 记 忆</a:t>
              </a:r>
              <a:endParaRPr lang="en-US" altLang="zh-CN" sz="2000" dirty="0">
                <a:latin typeface="汉仪润圆-65简" panose="00020600040101010101" pitchFamily="18" charset="-122"/>
                <a:ea typeface="汉仪润圆-65简" panose="00020600040101010101" pitchFamily="18" charset="-122"/>
              </a:endParaRPr>
            </a:p>
            <a:p>
              <a:pPr algn="ctr"/>
              <a:r>
                <a:rPr lang="zh-CN" altLang="en-US" sz="1600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分式型函数，先判断</a:t>
              </a:r>
              <a:r>
                <a:rPr lang="zh-CN" altLang="en-US" sz="1600" dirty="0">
                  <a:solidFill>
                    <a:schemeClr val="accent4">
                      <a:lumMod val="75000"/>
                    </a:schemeClr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零点</a:t>
              </a:r>
              <a:r>
                <a:rPr lang="en-US" altLang="zh-CN" sz="1600" dirty="0">
                  <a:solidFill>
                    <a:schemeClr val="accent4">
                      <a:lumMod val="75000"/>
                    </a:schemeClr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    </a:t>
              </a:r>
              <a:r>
                <a:rPr lang="zh-CN" altLang="en-US" sz="1600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上下各自导，导出非零值</a:t>
              </a:r>
              <a:endParaRPr lang="en-US" altLang="zh-CN" sz="1600" dirty="0">
                <a:latin typeface="汉仪润圆-65简" panose="00020600040101010101" pitchFamily="18" charset="-122"/>
                <a:ea typeface="汉仪润圆-65简" panose="00020600040101010101" pitchFamily="18" charset="-122"/>
              </a:endParaRPr>
            </a:p>
            <a:p>
              <a:pPr algn="ctr"/>
              <a:r>
                <a:rPr lang="zh-CN" altLang="en-US" sz="1600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导了多少次，是几级零点</a:t>
              </a:r>
              <a:r>
                <a:rPr lang="en-US" altLang="zh-CN" sz="1600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    </a:t>
              </a:r>
              <a:r>
                <a:rPr lang="zh-CN" altLang="en-US" sz="1600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零点下减上，得</a:t>
              </a:r>
              <a:r>
                <a:rPr lang="zh-CN" altLang="en-US" sz="1600" dirty="0">
                  <a:solidFill>
                    <a:schemeClr val="accent2"/>
                  </a:solidFill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极点</a:t>
              </a:r>
              <a:r>
                <a:rPr lang="zh-CN" altLang="en-US" sz="1600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级数</a:t>
              </a: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F7E5C73-6BF8-3CA4-C0EB-3128FFF56758}"/>
                </a:ext>
              </a:extLst>
            </p:cNvPr>
            <p:cNvCxnSpPr>
              <a:cxnSpLocks/>
            </p:cNvCxnSpPr>
            <p:nvPr/>
          </p:nvCxnSpPr>
          <p:spPr>
            <a:xfrm>
              <a:off x="792092" y="4810792"/>
              <a:ext cx="5076340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9885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6E91DD-7AB8-72CB-9BF0-3ED0BB51A2BE}"/>
              </a:ext>
            </a:extLst>
          </p:cNvPr>
          <p:cNvGrpSpPr/>
          <p:nvPr/>
        </p:nvGrpSpPr>
        <p:grpSpPr>
          <a:xfrm>
            <a:off x="449943" y="1350695"/>
            <a:ext cx="5547657" cy="4662165"/>
            <a:chOff x="449943" y="1784960"/>
            <a:chExt cx="5646057" cy="466216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2B96FD5-C167-0D83-118C-77BDD1B6055B}"/>
                </a:ext>
              </a:extLst>
            </p:cNvPr>
            <p:cNvSpPr/>
            <p:nvPr/>
          </p:nvSpPr>
          <p:spPr>
            <a:xfrm>
              <a:off x="449943" y="1784960"/>
              <a:ext cx="5646057" cy="4662165"/>
            </a:xfrm>
            <a:prstGeom prst="roundRect">
              <a:avLst>
                <a:gd name="adj" fmla="val 58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17D456D-37A6-0DB5-01E2-F73E46AE5EA8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428410"/>
              <a:ext cx="5421237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/>
              <p:nvPr/>
            </p:nvSpPr>
            <p:spPr>
              <a:xfrm>
                <a:off x="576363" y="1457453"/>
                <a:ext cx="5421237" cy="47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−1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的奇点，并指出奇点类型。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A80390-4CB6-7004-E6FB-F7E3A3439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63" y="1457453"/>
                <a:ext cx="5421237" cy="476221"/>
              </a:xfrm>
              <a:prstGeom prst="rect">
                <a:avLst/>
              </a:prstGeom>
              <a:blipFill>
                <a:blip r:embed="rId3"/>
                <a:stretch>
                  <a:fillRect l="-675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/>
              <p:nvPr/>
            </p:nvSpPr>
            <p:spPr>
              <a:xfrm>
                <a:off x="574160" y="2091305"/>
                <a:ext cx="5402182" cy="3974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−1=0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L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1=2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的奇点为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=0,±1,±2,…)</m:t>
                    </m:r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①对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𝑧</m:t>
                                </m:r>
                              </m:sup>
                            </m:s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sup>
                    </m:sSup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级零点；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②对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显然是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级零点；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</a:t>
                </a:r>
                <a:r>
                  <a:rPr lang="zh-CN" altLang="en-US" sz="1600" dirty="0"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的零点。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故：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的可去奇点，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=±1,±2,…)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199DBD5-5F86-A5A2-6655-0473C1C8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60" y="2091305"/>
                <a:ext cx="5402182" cy="3974165"/>
              </a:xfrm>
              <a:prstGeom prst="rect">
                <a:avLst/>
              </a:prstGeom>
              <a:blipFill>
                <a:blip r:embed="rId4"/>
                <a:stretch>
                  <a:fillRect l="-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组合 27">
            <a:extLst>
              <a:ext uri="{FF2B5EF4-FFF2-40B4-BE49-F238E27FC236}">
                <a16:creationId xmlns:a16="http://schemas.microsoft.com/office/drawing/2014/main" id="{414BF75D-6E7B-D74C-939E-B321F9343404}"/>
              </a:ext>
            </a:extLst>
          </p:cNvPr>
          <p:cNvGrpSpPr/>
          <p:nvPr/>
        </p:nvGrpSpPr>
        <p:grpSpPr>
          <a:xfrm>
            <a:off x="6067979" y="1350695"/>
            <a:ext cx="5547657" cy="4648487"/>
            <a:chOff x="449943" y="1784961"/>
            <a:chExt cx="5646057" cy="4648487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1D67AD11-D811-5B1D-6F3B-4808F0E7193B}"/>
                </a:ext>
              </a:extLst>
            </p:cNvPr>
            <p:cNvSpPr/>
            <p:nvPr/>
          </p:nvSpPr>
          <p:spPr>
            <a:xfrm>
              <a:off x="449943" y="1784961"/>
              <a:ext cx="5646057" cy="4648487"/>
            </a:xfrm>
            <a:prstGeom prst="roundRect">
              <a:avLst>
                <a:gd name="adj" fmla="val 586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D7A6F81-C864-C69B-A1EA-1DC5800CC208}"/>
                </a:ext>
              </a:extLst>
            </p:cNvPr>
            <p:cNvCxnSpPr>
              <a:cxnSpLocks/>
            </p:cNvCxnSpPr>
            <p:nvPr/>
          </p:nvCxnSpPr>
          <p:spPr>
            <a:xfrm>
              <a:off x="576363" y="2428410"/>
              <a:ext cx="5421237" cy="0"/>
            </a:xfrm>
            <a:prstGeom prst="line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DB30724-4B44-0BDC-79E5-E1F29436EE89}"/>
                  </a:ext>
                </a:extLst>
              </p:cNvPr>
              <p:cNvSpPr txBox="1"/>
              <p:nvPr/>
            </p:nvSpPr>
            <p:spPr>
              <a:xfrm>
                <a:off x="6194399" y="1336416"/>
                <a:ext cx="5421237" cy="602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1.2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：求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cot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(</m:t>
                            </m:r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𝜋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−3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𝑖</m:t>
                        </m:r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=2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内的奇点。</a:t>
                </a:r>
                <a:endParaRPr lang="en-US" altLang="zh-CN" sz="16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DB30724-4B44-0BDC-79E5-E1F29436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399" y="1336416"/>
                <a:ext cx="5421237" cy="602857"/>
              </a:xfrm>
              <a:prstGeom prst="rect">
                <a:avLst/>
              </a:prstGeom>
              <a:blipFill>
                <a:blip r:embed="rId5"/>
                <a:stretch>
                  <a:fillRect l="-562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8DE601-DC5E-CD8F-0F51-DFF8BE4DDF4A}"/>
                  </a:ext>
                </a:extLst>
              </p:cNvPr>
              <p:cNvSpPr txBox="1"/>
              <p:nvPr/>
            </p:nvSpPr>
            <p:spPr>
              <a:xfrm>
                <a:off x="6173618" y="2023487"/>
                <a:ext cx="5491616" cy="3790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解：</a:t>
                </a:r>
                <a:r>
                  <a:rPr lang="en-US" altLang="zh-CN" sz="1600" dirty="0"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cot</m:t>
                            </m:r>
                          </m:fNam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(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𝜋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−3</m:t>
                        </m:r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(</m:t>
                            </m:r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𝜋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b="0" i="0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(</m:t>
                            </m:r>
                            <m:r>
                              <a:rPr lang="zh-CN" altLang="en-US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𝜋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)(2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𝑧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ea typeface="方正黑体_GBK" panose="03000509000000000000" pitchFamily="65" charset="-122"/>
                              </a:rPr>
                              <m:t>−3)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=0,±1)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−3=0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①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−3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级零点，不是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的零点，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𝜋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级零点，则其是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的可去奇点；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②</a:t>
                </a:r>
                <a:r>
                  <a:rPr lang="en-US" altLang="zh-CN" sz="16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2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−3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的零点，是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𝜋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级零点，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不是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cos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(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𝜋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的零点，则其是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spcBef>
                    <a:spcPts val="1200"/>
                  </a:spcBef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故在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方正黑体_GBK" panose="03000509000000000000" pitchFamily="65" charset="-122"/>
                            <a:sym typeface="Wingdings" panose="05000000000000000000" pitchFamily="2" charset="2"/>
                          </a:rPr>
                          <m:t>𝑖</m:t>
                        </m:r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  <a:ea typeface="方正黑体_GBK" panose="03000509000000000000" pitchFamily="65" charset="-122"/>
                        <a:sym typeface="Wingdings" panose="05000000000000000000" pitchFamily="2" charset="2"/>
                      </a:rPr>
                      <m:t>=2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内，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的可去奇点，</a:t>
                </a:r>
                <a:r>
                  <a:rPr lang="en-US" altLang="zh-CN" sz="16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=0,±1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方正黑体_GBK" panose="03000509000000000000" pitchFamily="65" charset="-122"/>
                      </a:rPr>
                      <m:t>𝑓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方正黑体_GBK" panose="03000509000000000000" pitchFamily="65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级极点。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58DE601-DC5E-CD8F-0F51-DFF8BE4D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618" y="2023487"/>
                <a:ext cx="5491616" cy="3790205"/>
              </a:xfrm>
              <a:prstGeom prst="rect">
                <a:avLst/>
              </a:prstGeom>
              <a:blipFill>
                <a:blip r:embed="rId6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151C034-967B-B516-7C14-C47B8D52DE64}"/>
              </a:ext>
            </a:extLst>
          </p:cNvPr>
          <p:cNvSpPr txBox="1"/>
          <p:nvPr/>
        </p:nvSpPr>
        <p:spPr>
          <a:xfrm>
            <a:off x="507459" y="496110"/>
            <a:ext cx="1982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孤立奇点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883BC3-2973-6598-089B-472A20580CE6}"/>
              </a:ext>
            </a:extLst>
          </p:cNvPr>
          <p:cNvSpPr txBox="1"/>
          <p:nvPr/>
        </p:nvSpPr>
        <p:spPr>
          <a:xfrm>
            <a:off x="2489571" y="775742"/>
            <a:ext cx="1318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极点的判断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5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uiExpand="1"/>
      <p:bldP spid="31" grpId="0"/>
      <p:bldP spid="32" grpId="0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43FF26B-CC77-0DBB-021F-F6F65A8FA87C}"/>
              </a:ext>
            </a:extLst>
          </p:cNvPr>
          <p:cNvCxnSpPr/>
          <p:nvPr/>
        </p:nvCxnSpPr>
        <p:spPr>
          <a:xfrm>
            <a:off x="576364" y="1136063"/>
            <a:ext cx="1103927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66AA635-A21B-A433-4648-23FD4F0AB104}"/>
              </a:ext>
            </a:extLst>
          </p:cNvPr>
          <p:cNvSpPr txBox="1"/>
          <p:nvPr/>
        </p:nvSpPr>
        <p:spPr>
          <a:xfrm>
            <a:off x="507459" y="496110"/>
            <a:ext cx="2547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留数的计算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F8EA2AA-3607-76BF-CED9-450E9DC65B0B}"/>
              </a:ext>
            </a:extLst>
          </p:cNvPr>
          <p:cNvSpPr txBox="1"/>
          <p:nvPr/>
        </p:nvSpPr>
        <p:spPr>
          <a:xfrm>
            <a:off x="507460" y="1298962"/>
            <a:ext cx="82331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前面已经提到，不同的孤立奇点也有着不同的性质，对应的留数也各不相同。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方正小标宋简体" panose="02000000000000000000" pitchFamily="2" charset="-122"/>
                <a:ea typeface="方正小标宋简体" panose="02000000000000000000" pitchFamily="2" charset="-122"/>
              </a:rPr>
              <a:t>我们不加证明的 给出如下 计算留数的规则：</a:t>
            </a:r>
            <a:endParaRPr lang="en-US" altLang="zh-CN" sz="1600" dirty="0">
              <a:latin typeface="方正小标宋简体" panose="02000000000000000000" pitchFamily="2" charset="-122"/>
              <a:ea typeface="方正小标宋简体" panose="02000000000000000000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CFE9ED-E2C0-E136-C16A-73B705043080}"/>
              </a:ext>
            </a:extLst>
          </p:cNvPr>
          <p:cNvSpPr txBox="1"/>
          <p:nvPr/>
        </p:nvSpPr>
        <p:spPr>
          <a:xfrm>
            <a:off x="3054927" y="775742"/>
            <a:ext cx="1530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dirty="0"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极点处的留数</a:t>
            </a:r>
            <a:endParaRPr lang="en-US" altLang="zh-CN" sz="1600" dirty="0"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3BCAF8E-4D2B-FCF8-D37A-F9AC21A32823}"/>
              </a:ext>
            </a:extLst>
          </p:cNvPr>
          <p:cNvGrpSpPr/>
          <p:nvPr/>
        </p:nvGrpSpPr>
        <p:grpSpPr>
          <a:xfrm>
            <a:off x="8677916" y="1298962"/>
            <a:ext cx="2990155" cy="800217"/>
            <a:chOff x="8677916" y="1298962"/>
            <a:chExt cx="2990155" cy="800217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8AEE6F6-9A8F-AF2F-A7D3-779871091BA3}"/>
                </a:ext>
              </a:extLst>
            </p:cNvPr>
            <p:cNvSpPr/>
            <p:nvPr/>
          </p:nvSpPr>
          <p:spPr>
            <a:xfrm>
              <a:off x="8740581" y="1298962"/>
              <a:ext cx="2875055" cy="800217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BD63AE3-8BC9-AC6D-A35B-E54420C3767C}"/>
                    </a:ext>
                  </a:extLst>
                </p:cNvPr>
                <p:cNvSpPr txBox="1"/>
                <p:nvPr/>
              </p:nvSpPr>
              <p:spPr>
                <a:xfrm>
                  <a:off x="8677916" y="1408339"/>
                  <a:ext cx="2990155" cy="6348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zh-CN" altLang="en-US" sz="1400" dirty="0">
                      <a:solidFill>
                        <a:srgbClr val="C00000"/>
                      </a:solidFill>
                      <a:latin typeface="方正小标宋简体" panose="02000000000000000000" pitchFamily="2" charset="-122"/>
                      <a:ea typeface="方正小标宋简体" panose="02000000000000000000" pitchFamily="2" charset="-122"/>
                    </a:rPr>
                    <a:t>留数定理</a:t>
                  </a:r>
                  <a:endParaRPr lang="en-US" altLang="zh-CN" sz="1400" dirty="0">
                    <a:solidFill>
                      <a:srgbClr val="C00000"/>
                    </a:solidFill>
                    <a:latin typeface="方正小标宋简体" panose="02000000000000000000" pitchFamily="2" charset="-122"/>
                    <a:ea typeface="方正小标宋简体" panose="02000000000000000000" pitchFamily="2" charset="-122"/>
                  </a:endParaRPr>
                </a:p>
                <a:p>
                  <a:pPr algn="ctr">
                    <a:spcBef>
                      <a:spcPts val="600"/>
                    </a:spcBef>
                  </a:pPr>
                  <a:r>
                    <a:rPr lang="zh-CN" altLang="en-US" sz="1400" dirty="0">
                      <a:ea typeface="方正小标宋简体" panose="02000000000000000000" pitchFamily="2" charset="-122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14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naryPr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𝐶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 </m:t>
                          </m:r>
                        </m:sup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𝑑𝑧</m:t>
                          </m:r>
                        </m:e>
                      </m:nary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=2</m:t>
                      </m:r>
                      <m:r>
                        <m:rPr>
                          <m:sty m:val="p"/>
                        </m:rPr>
                        <a:rPr lang="en-US" altLang="zh-CN" sz="1400" i="1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π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方正小标宋简体" panose="02000000000000000000" pitchFamily="2" charset="-122"/>
                        </a:rPr>
                        <m:t>𝑖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𝑘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𝑛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  <a:ea typeface="方正小标宋简体" panose="02000000000000000000" pitchFamily="2" charset="-122"/>
                            </a:rPr>
                            <m:t>Res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方正小标宋简体" panose="02000000000000000000" pitchFamily="2" charset="-122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  <a:ea typeface="方正小标宋简体" panose="02000000000000000000" pitchFamily="2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lang="en-US" altLang="zh-CN" sz="14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7BD63AE3-8BC9-AC6D-A35B-E54420C37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916" y="1408339"/>
                  <a:ext cx="2990155" cy="634854"/>
                </a:xfrm>
                <a:prstGeom prst="rect">
                  <a:avLst/>
                </a:prstGeom>
                <a:blipFill>
                  <a:blip r:embed="rId5"/>
                  <a:stretch>
                    <a:fillRect l="-6122" t="-16346" b="-932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E77C416-C82B-93FC-9185-F3E3BA1BF651}"/>
              </a:ext>
            </a:extLst>
          </p:cNvPr>
          <p:cNvGrpSpPr/>
          <p:nvPr/>
        </p:nvGrpSpPr>
        <p:grpSpPr>
          <a:xfrm>
            <a:off x="576363" y="2378813"/>
            <a:ext cx="10344921" cy="843861"/>
            <a:chOff x="576363" y="2378813"/>
            <a:chExt cx="10344921" cy="84386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87AA402-D581-A57D-EE04-01EE272F55FB}"/>
                </a:ext>
              </a:extLst>
            </p:cNvPr>
            <p:cNvSpPr/>
            <p:nvPr/>
          </p:nvSpPr>
          <p:spPr>
            <a:xfrm>
              <a:off x="576363" y="2378813"/>
              <a:ext cx="2536230" cy="58844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有理分式函数，</a:t>
              </a:r>
              <a:r>
                <a:rPr lang="en-US" altLang="zh-CN" sz="1600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1</a:t>
              </a:r>
              <a:r>
                <a:rPr lang="zh-CN" altLang="en-US" sz="1600" dirty="0">
                  <a:latin typeface="汉仪润圆-65简" panose="00020600040101010101" pitchFamily="18" charset="-122"/>
                  <a:ea typeface="汉仪润圆-65简" panose="00020600040101010101" pitchFamily="18" charset="-122"/>
                </a:rPr>
                <a:t>级极点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94BFA7F-8100-19BC-3456-8F47718C70D3}"/>
                    </a:ext>
                  </a:extLst>
                </p:cNvPr>
                <p:cNvSpPr txBox="1"/>
                <p:nvPr/>
              </p:nvSpPr>
              <p:spPr>
                <a:xfrm>
                  <a:off x="3303430" y="2430213"/>
                  <a:ext cx="7617854" cy="4846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，且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不是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的零点，是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</a:t>
                  </a:r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1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级零点，则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Res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</m:oMath>
                  </a14:m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endPara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94BFA7F-8100-19BC-3456-8F47718C7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430" y="2430213"/>
                  <a:ext cx="7617854" cy="484684"/>
                </a:xfrm>
                <a:prstGeom prst="rect">
                  <a:avLst/>
                </a:prstGeom>
                <a:blipFill>
                  <a:blip r:embed="rId6"/>
                  <a:stretch>
                    <a:fillRect l="-480" b="-50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A327D3C-3095-5A55-6590-A34CB396101A}"/>
                    </a:ext>
                  </a:extLst>
                </p:cNvPr>
                <p:cNvSpPr txBox="1"/>
                <p:nvPr/>
              </p:nvSpPr>
              <p:spPr>
                <a:xfrm>
                  <a:off x="3303430" y="2914897"/>
                  <a:ext cx="761785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注：只能用于</a:t>
                  </a:r>
                  <a14:m>
                    <m:oMath xmlns:m="http://schemas.openxmlformats.org/officeDocument/2006/math">
                      <m:r>
                        <a:rPr lang="zh-CN" altLang="en-US" sz="14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「非零点</m:t>
                      </m:r>
                      <m:r>
                        <a:rPr lang="en-US" altLang="zh-CN" sz="14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/1</m:t>
                      </m:r>
                      <m:r>
                        <a:rPr lang="zh-CN" altLang="en-US" sz="14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级零点</m:t>
                      </m:r>
                      <m:r>
                        <a:rPr lang="en-US" altLang="zh-CN" sz="14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=1</m:t>
                      </m:r>
                      <m:r>
                        <a:rPr lang="zh-CN" altLang="en-US" sz="140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级极点」</m:t>
                      </m:r>
                    </m:oMath>
                  </a14:m>
                  <a:r>
                    <a:rPr lang="zh-CN" altLang="en-US" sz="1400" dirty="0">
                      <a:solidFill>
                        <a:schemeClr val="accent4">
                          <a:lumMod val="75000"/>
                        </a:schemeClr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的情况。</a:t>
                  </a: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A327D3C-3095-5A55-6590-A34CB3961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430" y="2914897"/>
                  <a:ext cx="761785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0" t="-5882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714E647-604A-A231-95B6-121C59A78F97}"/>
              </a:ext>
            </a:extLst>
          </p:cNvPr>
          <p:cNvGrpSpPr/>
          <p:nvPr/>
        </p:nvGrpSpPr>
        <p:grpSpPr>
          <a:xfrm>
            <a:off x="576363" y="3429000"/>
            <a:ext cx="11091707" cy="1494487"/>
            <a:chOff x="576363" y="3429000"/>
            <a:chExt cx="11091707" cy="1494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895DF94A-D668-11DF-12A5-316CB299D9B5}"/>
                    </a:ext>
                  </a:extLst>
                </p:cNvPr>
                <p:cNvSpPr/>
                <p:nvPr/>
              </p:nvSpPr>
              <p:spPr>
                <a:xfrm>
                  <a:off x="576363" y="3429000"/>
                  <a:ext cx="2536230" cy="588445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m</a:t>
                  </a:r>
                  <a:r>
                    <a:rPr lang="zh-CN" altLang="en-US" sz="1600" dirty="0">
                      <a:latin typeface="汉仪润圆-65简" panose="00020600040101010101" pitchFamily="18" charset="-122"/>
                      <a:ea typeface="汉仪润圆-65简" panose="00020600040101010101" pitchFamily="18" charset="-122"/>
                    </a:rPr>
                    <a:t>级极点</a:t>
                  </a:r>
                  <a14:m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𝑚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汉仪润圆-65简" panose="00020600040101010101" pitchFamily="18" charset="-122"/>
                        </a:rPr>
                        <m:t>=1,2,3…)</m:t>
                      </m:r>
                    </m:oMath>
                  </a14:m>
                  <a:endParaRPr lang="zh-CN" altLang="en-US" sz="1600" dirty="0">
                    <a:latin typeface="汉仪润圆-65简" panose="00020600040101010101" pitchFamily="18" charset="-122"/>
                    <a:ea typeface="汉仪润圆-65简" panose="00020600040101010101" pitchFamily="18" charset="-122"/>
                  </a:endParaRPr>
                </a:p>
              </p:txBody>
            </p:sp>
          </mc:Choice>
          <mc:Fallback xmlns=""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895DF94A-D668-11DF-12A5-316CB299D9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63" y="3429000"/>
                  <a:ext cx="2536230" cy="588445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DC0CE49-EB0A-3DEE-B99B-BA59460B72E5}"/>
                    </a:ext>
                  </a:extLst>
                </p:cNvPr>
                <p:cNvSpPr txBox="1"/>
                <p:nvPr/>
              </p:nvSpPr>
              <p:spPr>
                <a:xfrm>
                  <a:off x="3303430" y="3459560"/>
                  <a:ext cx="7617854" cy="527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a14:m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</a:t>
                  </a:r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m</a:t>
                  </a:r>
                  <a:r>
                    <a:rPr lang="zh-CN" altLang="en-US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级极点，则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Res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!</m:t>
                          </m:r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  <m:limLow>
                        <m:limLow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lim</m:t>
                          </m:r>
                        </m:e>
                        <m:li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b="0" i="0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p>
                        <m:s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]⁡</m:t>
                      </m:r>
                    </m:oMath>
                  </a14:m>
                  <a:r>
                    <a:rPr lang="en-US" altLang="zh-CN" sz="1600" dirty="0">
                      <a:latin typeface="仿宋" panose="02010609060101010101" pitchFamily="49" charset="-122"/>
                      <a:ea typeface="仿宋" panose="02010609060101010101" pitchFamily="49" charset="-122"/>
                    </a:rPr>
                    <a:t>.</a:t>
                  </a:r>
                  <a:endParaRPr lang="zh-CN" altLang="en-US" sz="1600" dirty="0"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8DC0CE49-EB0A-3DEE-B99B-BA59460B7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430" y="3459560"/>
                  <a:ext cx="7617854" cy="527324"/>
                </a:xfrm>
                <a:prstGeom prst="rect">
                  <a:avLst/>
                </a:prstGeom>
                <a:blipFill>
                  <a:blip r:embed="rId9"/>
                  <a:stretch>
                    <a:fillRect l="-4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69B5157-CC9B-1500-0F03-CD87A91558C3}"/>
                    </a:ext>
                  </a:extLst>
                </p:cNvPr>
                <p:cNvSpPr txBox="1"/>
                <p:nvPr/>
              </p:nvSpPr>
              <p:spPr>
                <a:xfrm>
                  <a:off x="3303429" y="3986884"/>
                  <a:ext cx="8364641" cy="9366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注：意思是，先作函数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𝐺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𝑧</m:t>
                              </m:r>
                              <m:r>
                                <a:rPr lang="en-US" altLang="zh-CN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，然后求其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𝑚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−1</m:t>
                      </m:r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阶导数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𝐺</m:t>
                          </m:r>
                        </m:e>
                        <m:sup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−1)</m:t>
                          </m:r>
                        </m:sup>
                      </m:sSup>
                      <m:d>
                        <m:dPr>
                          <m:ctrlP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𝑧</m:t>
                          </m:r>
                        </m:e>
                      </m:d>
                      <m:r>
                        <a:rPr lang="en-US" altLang="zh-CN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 </m:t>
                      </m:r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</a:t>
                  </a:r>
                  <a:endParaRPr lang="en-US" altLang="zh-CN" sz="1400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r>
                    <a:rPr lang="en-US" altLang="zh-CN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   </a:t>
                  </a:r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再求</a:t>
                  </a:r>
                  <a14:m>
                    <m:oMath xmlns:m="http://schemas.openxmlformats.org/officeDocument/2006/math">
                      <m:r>
                        <a:rPr lang="zh-CN" altLang="en-US" sz="1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它</m:t>
                      </m:r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趋于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𝑧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的极限，最后乘上系数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𝑚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!</m:t>
                          </m:r>
                        </m:den>
                      </m:f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。</a:t>
                  </a:r>
                  <a:endParaRPr lang="en-US" altLang="zh-CN" sz="1400" dirty="0">
                    <a:solidFill>
                      <a:srgbClr val="C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endParaRPr>
                </a:p>
                <a:p>
                  <a:pPr>
                    <a:spcBef>
                      <a:spcPts val="600"/>
                    </a:spcBef>
                  </a:pPr>
                  <a:r>
                    <a:rPr lang="en-US" altLang="zh-CN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    </a:t>
                  </a:r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请留意，极点级数为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𝑚</m:t>
                      </m:r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，乘上的多项式次数为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𝑚</m:t>
                      </m:r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，但求导次数和系数都是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𝑚</m:t>
                      </m:r>
                      <m:r>
                        <a:rPr lang="en-US" altLang="zh-CN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−1</m:t>
                      </m:r>
                    </m:oMath>
                  </a14:m>
                  <a:r>
                    <a:rPr lang="zh-CN" altLang="en-US" sz="1400" dirty="0">
                      <a:solidFill>
                        <a:srgbClr val="C00000"/>
                      </a:solidFill>
                      <a:latin typeface="仿宋" panose="02010609060101010101" pitchFamily="49" charset="-122"/>
                      <a:ea typeface="仿宋" panose="02010609060101010101" pitchFamily="49" charset="-122"/>
                    </a:rPr>
                    <a:t>。</a:t>
                  </a: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69B5157-CC9B-1500-0F03-CD87A9155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3429" y="3986884"/>
                  <a:ext cx="8364641" cy="936603"/>
                </a:xfrm>
                <a:prstGeom prst="rect">
                  <a:avLst/>
                </a:prstGeom>
                <a:blipFill>
                  <a:blip r:embed="rId10"/>
                  <a:stretch>
                    <a:fillRect l="-219" t="-1299" b="-5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360B4FC7-8F86-BB70-6260-D0B6542AA20F}"/>
              </a:ext>
            </a:extLst>
          </p:cNvPr>
          <p:cNvSpPr/>
          <p:nvPr/>
        </p:nvSpPr>
        <p:spPr>
          <a:xfrm>
            <a:off x="576364" y="5166365"/>
            <a:ext cx="11039272" cy="93660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不要忘记，留数最基础的求法是 求</a:t>
            </a:r>
            <a:r>
              <a:rPr lang="zh-CN" altLang="en-US" sz="20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洛朗展开式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078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7.2|24.5|20|8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7.2|24.5|20|82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7.2|24.5|20|8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7.2|24.5|20|8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|3.9|17.5|4.4|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|3.9|17.5|4.4|9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|3.9|17.5|4.4|9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57.1|28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57.1|2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57.1|2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7.9|35.4|19.1|55.3|17.9|8.6|36.8|32.2|5.6|6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|3.9|17.5|4.4|9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19165</TotalTime>
  <Words>2907</Words>
  <Application>Microsoft Office PowerPoint</Application>
  <PresentationFormat>宽屏</PresentationFormat>
  <Paragraphs>226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方正小标宋简体</vt:lpstr>
      <vt:lpstr>华文楷体</vt:lpstr>
      <vt:lpstr>方正清刻本悦宋简体</vt:lpstr>
      <vt:lpstr>等线</vt:lpstr>
      <vt:lpstr>楷体</vt:lpstr>
      <vt:lpstr>等线 Light</vt:lpstr>
      <vt:lpstr>仿宋</vt:lpstr>
      <vt:lpstr>微软雅黑</vt:lpstr>
      <vt:lpstr>Cambria Math</vt:lpstr>
      <vt:lpstr>汉仪润圆-65简</vt:lpstr>
      <vt:lpstr>华文宋体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展 未央</dc:creator>
  <cp:lastModifiedBy>展 未央</cp:lastModifiedBy>
  <cp:revision>179</cp:revision>
  <dcterms:created xsi:type="dcterms:W3CDTF">2022-05-05T07:14:53Z</dcterms:created>
  <dcterms:modified xsi:type="dcterms:W3CDTF">2023-03-22T14:22:15Z</dcterms:modified>
</cp:coreProperties>
</file>