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69" r:id="rId2"/>
    <p:sldId id="276" r:id="rId3"/>
    <p:sldId id="291" r:id="rId4"/>
    <p:sldId id="296" r:id="rId5"/>
    <p:sldId id="292" r:id="rId6"/>
    <p:sldId id="282" r:id="rId7"/>
    <p:sldId id="302" r:id="rId8"/>
    <p:sldId id="303" r:id="rId9"/>
    <p:sldId id="304" r:id="rId10"/>
    <p:sldId id="305" r:id="rId11"/>
    <p:sldId id="306" r:id="rId12"/>
    <p:sldId id="307" r:id="rId13"/>
    <p:sldId id="298" r:id="rId14"/>
  </p:sldIdLst>
  <p:sldSz cx="12192000" cy="6858000"/>
  <p:notesSz cx="6858000" cy="9144000"/>
  <p:embeddedFontLst>
    <p:embeddedFont>
      <p:font typeface="等线" panose="02010600030101010101" pitchFamily="2" charset="-122"/>
      <p:regular r:id="rId16"/>
      <p:bold r:id="rId17"/>
    </p:embeddedFont>
    <p:embeddedFont>
      <p:font typeface="等线 Light" panose="02010600030101010101" pitchFamily="2" charset="-122"/>
      <p:regular r:id="rId18"/>
    </p:embeddedFont>
    <p:embeddedFont>
      <p:font typeface="方正楷体_GBK" panose="02000000000000000000" pitchFamily="2" charset="-122"/>
      <p:regular r:id="rId19"/>
    </p:embeddedFont>
    <p:embeddedFont>
      <p:font typeface="方正清刻本悦宋简体" panose="02000000000000000000" pitchFamily="2" charset="-122"/>
      <p:regular r:id="rId20"/>
    </p:embeddedFont>
    <p:embeddedFont>
      <p:font typeface="方正小标宋简体" panose="02000000000000000000" pitchFamily="2" charset="-122"/>
      <p:regular r:id="rId21"/>
    </p:embeddedFont>
    <p:embeddedFont>
      <p:font typeface="仿宋" panose="02010609060101010101" pitchFamily="49" charset="-122"/>
      <p:regular r:id="rId22"/>
    </p:embeddedFont>
    <p:embeddedFont>
      <p:font typeface="汉仪润圆-65简" panose="00020600040101010101" pitchFamily="18" charset="-122"/>
      <p:regular r:id="rId23"/>
    </p:embeddedFont>
    <p:embeddedFont>
      <p:font typeface="华文宋体" panose="02010600040101010101" pitchFamily="2" charset="-122"/>
      <p:regular r:id="rId24"/>
    </p:embeddedFont>
    <p:embeddedFont>
      <p:font typeface="楷体" panose="02010609060101010101" pitchFamily="49" charset="-122"/>
      <p:regular r:id="rId25"/>
    </p:embeddedFont>
    <p:embeddedFont>
      <p:font typeface="微软雅黑" panose="020B0503020204020204" pitchFamily="34" charset="-122"/>
      <p:regular r:id="rId26"/>
      <p:bold r:id="rId27"/>
    </p:embeddedFont>
    <p:embeddedFont>
      <p:font typeface="Cambria Math" panose="02040503050406030204" pitchFamily="18" charset="0"/>
      <p:regular r:id="rId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展 未央" initials="展" lastIdx="1" clrIdx="0">
    <p:extLst>
      <p:ext uri="{19B8F6BF-5375-455C-9EA6-DF929625EA0E}">
        <p15:presenceInfo xmlns:p15="http://schemas.microsoft.com/office/powerpoint/2012/main" userId="e6b0a92515a3b0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8FAC"/>
    <a:srgbClr val="FFCCCC"/>
    <a:srgbClr val="FFD9D9"/>
    <a:srgbClr val="FFCCFF"/>
    <a:srgbClr val="FFFFCC"/>
    <a:srgbClr val="FF9900"/>
    <a:srgbClr val="FFFFFF"/>
    <a:srgbClr val="F3F3F3"/>
    <a:srgbClr val="ED7D31"/>
    <a:srgbClr val="89F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5" autoAdjust="0"/>
    <p:restoredTop sz="95443" autoAdjust="0"/>
  </p:normalViewPr>
  <p:slideViewPr>
    <p:cSldViewPr snapToGrid="0">
      <p:cViewPr varScale="1">
        <p:scale>
          <a:sx n="89" d="100"/>
          <a:sy n="89" d="100"/>
        </p:scale>
        <p:origin x="79" y="14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4BD5C-A529-48D4-AE8F-BF3361AE1A2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1CA1E-5CB9-473F-9F69-C52F533E7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99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FB3BA-B18E-DEC1-3E6C-4920AFE4E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6C1B8B-823F-2425-71B0-85CE082B4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F92AB0-C7C0-8587-6FD3-30D04F0E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1379A-C11E-0B4A-0FD1-486A98C0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5E933-0268-110F-AFA0-D62C4541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48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3DEE9-4017-21BA-AF15-E1AEED1E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C19C68-5C6F-5E0E-439E-A548984F0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4FDBA-A8BF-4615-40D4-071E5FEE2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6B259-A67F-AB9C-CD3F-33AF2A63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03F1D-84A7-1844-CEE0-F6CC6F06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77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3D60B5-3F32-AD71-9045-D0FA02F9D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E80A2B-ADBF-6FEE-635B-FDD1641C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66CB7-98BA-C868-FF9A-D23A5AAD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1180C-F54D-80AC-DD6D-692325DB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7601E0-44E1-C0D8-BA09-EF88AD66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28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7B214-8B47-223A-1CF5-72D03FE8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BEE03A-37AD-9C95-639F-068C82BF2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8C7AA2-FA3D-9C92-5A13-30D5AC60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F208E-5CAA-29FC-D025-A7E107CC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6FD161-7AEB-89B5-A6EF-6D698227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2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B7A64-974B-7FF5-1FBA-71C0CB8D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8DE448-7135-CF17-2AAA-15114DF68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15D61-9D72-7FE4-F1B2-8183BF9F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2A689-74BB-D820-494E-8FCE39D9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4DC3E-2FE6-BFC6-DBFF-0D17F5F0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74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6FB7F-2D1B-E43D-ECB5-5AD8585F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4AA1C3-9833-A836-7282-D8BD6C8C8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2B3DB0-6400-DEC7-2B30-FB7986C75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01E174-6AD7-6427-5CE9-A9BAF460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5AA43E-AD34-75D5-8FF8-4F7B9DD0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8E0980-F99C-DDD3-A77F-E7C5414E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6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8CBFC-3DA5-69CF-5529-7A41DF27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7A754-AD40-3C36-0B05-022B19F7E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A85000-B40C-E9B8-9031-BB1EAB5B7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DF7258-004C-372D-2F1C-7A3F5C84D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973573-1120-A2A0-F0DB-1AD265A7D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393FD2-AC0E-DF4D-699D-4499A4FE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3F570D-1DE8-EC07-1540-CAACD23A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9C2CD7-C46B-4BFF-EE78-C6AAEA86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69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E18C9-230E-153A-E88A-6E56F2E0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C6ABD0-A360-2FD9-9E5B-F2C339284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774B37-0D4E-65D2-D16F-6FD6B327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0F1C27-1813-0031-0F9F-DFA7FC5D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17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861B1D-2614-718F-CF47-7A8B5EA3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25DC33-02B2-B215-0AA3-BE312780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168D3F-DB98-98CA-52C1-149A8C84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93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A3FFA-AFDF-C8A5-BA7E-CD7ABADE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50BBE7-CA90-E151-2431-F10274224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A07E09-77AB-1537-6B25-F534ED423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A81297-8DC3-E11E-0231-CDE195F2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A35E25-E4B2-75BE-3B7B-72E55291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119468-1629-7EF2-8699-25A1DE29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0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4DFE7-99DE-FD3E-5453-36D6FAB4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99B887-3B1B-DE6A-FC03-3D8C63CEF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A1ACB3-8653-6CEA-1A12-7B0C7DA4D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7C50B8-A69D-A009-5ED2-9D40FEEB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E8222B-B5FA-855C-2588-3B06FA59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DD61D6-F19B-BE5D-B08F-2EF5BC6B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33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3EE246-BB85-D84E-CBC7-F7FB3401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74AD51-E7A9-2FA7-385A-0AC41A752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5AC51-1528-2E37-6F36-4072883B0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487E83-F91B-12DB-FCC0-2130541D0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0DCE4-16B2-A875-3AE9-DFD71CC3C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84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21" Type="http://schemas.openxmlformats.org/officeDocument/2006/relationships/image" Target="../media/image124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05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1.png"/><Relationship Id="rId20" Type="http://schemas.openxmlformats.org/officeDocument/2006/relationships/image" Target="../media/image122.png"/><Relationship Id="rId1" Type="http://schemas.openxmlformats.org/officeDocument/2006/relationships/tags" Target="../tags/tag11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10" Type="http://schemas.openxmlformats.org/officeDocument/2006/relationships/image" Target="../media/image115.png"/><Relationship Id="rId19" Type="http://schemas.openxmlformats.org/officeDocument/2006/relationships/image" Target="../media/image119.png"/><Relationship Id="rId9" Type="http://schemas.openxmlformats.org/officeDocument/2006/relationships/image" Target="../media/image114.png"/><Relationship Id="rId14" Type="http://schemas.openxmlformats.org/officeDocument/2006/relationships/image" Target="../media/image104.png"/><Relationship Id="rId22" Type="http://schemas.openxmlformats.org/officeDocument/2006/relationships/image" Target="../media/image1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26.png"/><Relationship Id="rId7" Type="http://schemas.openxmlformats.org/officeDocument/2006/relationships/image" Target="../media/image12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image" Target="../media/image139.png"/><Relationship Id="rId10" Type="http://schemas.openxmlformats.org/officeDocument/2006/relationships/image" Target="../media/image143.png"/><Relationship Id="rId9" Type="http://schemas.openxmlformats.org/officeDocument/2006/relationships/image" Target="../media/image1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.svg"/><Relationship Id="rId7" Type="http://schemas.openxmlformats.org/officeDocument/2006/relationships/image" Target="../media/image5.png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1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35.png"/><Relationship Id="rId10" Type="http://schemas.openxmlformats.org/officeDocument/2006/relationships/image" Target="../media/image39.png"/><Relationship Id="rId9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37.png"/><Relationship Id="rId18" Type="http://schemas.openxmlformats.org/officeDocument/2006/relationships/image" Target="../media/image53.pn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36.png"/><Relationship Id="rId17" Type="http://schemas.openxmlformats.org/officeDocument/2006/relationships/image" Target="../media/image50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9.png"/><Relationship Id="rId20" Type="http://schemas.openxmlformats.org/officeDocument/2006/relationships/image" Target="../media/image55.png"/><Relationship Id="rId1" Type="http://schemas.openxmlformats.org/officeDocument/2006/relationships/tags" Target="../tags/tag5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48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9" Type="http://schemas.openxmlformats.org/officeDocument/2006/relationships/image" Target="../media/image44.png"/><Relationship Id="rId14" Type="http://schemas.openxmlformats.org/officeDocument/2006/relationships/image" Target="../media/image47.png"/><Relationship Id="rId22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9.png"/><Relationship Id="rId1" Type="http://schemas.openxmlformats.org/officeDocument/2006/relationships/tags" Target="../tags/tag6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6.png"/><Relationship Id="rId3" Type="http://schemas.openxmlformats.org/officeDocument/2006/relationships/image" Target="../media/image51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2.png"/><Relationship Id="rId1" Type="http://schemas.openxmlformats.org/officeDocument/2006/relationships/tags" Target="../tags/tag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5" Type="http://schemas.openxmlformats.org/officeDocument/2006/relationships/image" Target="../media/image79.png"/><Relationship Id="rId4" Type="http://schemas.openxmlformats.org/officeDocument/2006/relationships/image" Target="../media/image52.png"/><Relationship Id="rId9" Type="http://schemas.openxmlformats.org/officeDocument/2006/relationships/image" Target="../media/image75.png"/><Relationship Id="rId14" Type="http://schemas.openxmlformats.org/officeDocument/2006/relationships/image" Target="../media/image7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4.png"/><Relationship Id="rId1" Type="http://schemas.openxmlformats.org/officeDocument/2006/relationships/tags" Target="../tags/tag8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58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19" Type="http://schemas.openxmlformats.org/officeDocument/2006/relationships/image" Target="../media/image97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3" Type="http://schemas.openxmlformats.org/officeDocument/2006/relationships/image" Target="../media/image80.png"/><Relationship Id="rId7" Type="http://schemas.openxmlformats.org/officeDocument/2006/relationships/image" Target="../media/image10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81.png"/><Relationship Id="rId9" Type="http://schemas.openxmlformats.org/officeDocument/2006/relationships/image" Target="../media/image1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9198C80F-89CD-BB62-A046-E187E190F0DA}"/>
              </a:ext>
            </a:extLst>
          </p:cNvPr>
          <p:cNvSpPr txBox="1"/>
          <p:nvPr/>
        </p:nvSpPr>
        <p:spPr>
          <a:xfrm>
            <a:off x="5360070" y="3031664"/>
            <a:ext cx="58519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第六章 </a:t>
            </a:r>
            <a:r>
              <a:rPr lang="en-US" altLang="zh-CN" sz="44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Laplace</a:t>
            </a:r>
            <a:r>
              <a:rPr lang="zh-CN" altLang="en-US" sz="44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变换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B70860-7B7F-79E8-BFCC-9CAB1906F829}"/>
              </a:ext>
            </a:extLst>
          </p:cNvPr>
          <p:cNvSpPr txBox="1"/>
          <p:nvPr/>
        </p:nvSpPr>
        <p:spPr>
          <a:xfrm>
            <a:off x="5699592" y="4209426"/>
            <a:ext cx="5172933" cy="88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Laplace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变换及其性质  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Laplace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逆变换 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Laplace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变换的应用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B045768-D895-3AB6-17F1-0E730D6A50EA}"/>
              </a:ext>
            </a:extLst>
          </p:cNvPr>
          <p:cNvCxnSpPr>
            <a:cxnSpLocks/>
          </p:cNvCxnSpPr>
          <p:nvPr/>
        </p:nvCxnSpPr>
        <p:spPr>
          <a:xfrm>
            <a:off x="5020550" y="4005265"/>
            <a:ext cx="65310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FC1EA91-F8F7-91D8-20AB-953E21B71335}"/>
              </a:ext>
            </a:extLst>
          </p:cNvPr>
          <p:cNvSpPr txBox="1"/>
          <p:nvPr/>
        </p:nvSpPr>
        <p:spPr>
          <a:xfrm>
            <a:off x="6166912" y="2236230"/>
            <a:ext cx="423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《</a:t>
            </a:r>
            <a:r>
              <a:rPr lang="zh-CN" altLang="en-US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复变函数与积分变换</a:t>
            </a:r>
            <a:r>
              <a:rPr lang="en-US" altLang="zh-CN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145ED6-950B-3984-392F-B50A3E3A7B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0" r="14009"/>
          <a:stretch/>
        </p:blipFill>
        <p:spPr>
          <a:xfrm>
            <a:off x="952894" y="1033457"/>
            <a:ext cx="3566858" cy="50399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A8A54D-7560-5961-878F-98B6478071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7" r="11796"/>
          <a:stretch/>
        </p:blipFill>
        <p:spPr>
          <a:xfrm>
            <a:off x="640432" y="784543"/>
            <a:ext cx="3643765" cy="504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779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C3A88306-0150-63A4-A5DE-BCCBA60E0091}"/>
              </a:ext>
            </a:extLst>
          </p:cNvPr>
          <p:cNvCxnSpPr>
            <a:cxnSpLocks/>
          </p:cNvCxnSpPr>
          <p:nvPr/>
        </p:nvCxnSpPr>
        <p:spPr>
          <a:xfrm>
            <a:off x="507458" y="3566445"/>
            <a:ext cx="11108178" cy="0"/>
          </a:xfrm>
          <a:prstGeom prst="line">
            <a:avLst/>
          </a:prstGeom>
          <a:ln w="38100">
            <a:solidFill>
              <a:schemeClr val="accent6">
                <a:alpha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F8EA2AA-3607-76BF-CED9-450E9DC65B0B}"/>
              </a:ext>
            </a:extLst>
          </p:cNvPr>
          <p:cNvSpPr txBox="1"/>
          <p:nvPr/>
        </p:nvSpPr>
        <p:spPr>
          <a:xfrm>
            <a:off x="507460" y="1298962"/>
            <a:ext cx="1110817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很多时候，我们已知某个函数</a:t>
            </a:r>
            <a:r>
              <a:rPr lang="en-US" altLang="zh-CN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Laplace</a:t>
            </a: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变换后的表达式，希望求出这个表达式对应的原函数。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尽管有时候我们可以从前述的公式中从右向左地看出一些原函数，但若表达式较复杂，仅靠观察很难处理。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我们不加证明的 给出如下的 逆变换公式：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181819-CE8D-A918-0071-3783FEDB6786}"/>
              </a:ext>
            </a:extLst>
          </p:cNvPr>
          <p:cNvSpPr txBox="1"/>
          <p:nvPr/>
        </p:nvSpPr>
        <p:spPr>
          <a:xfrm>
            <a:off x="507459" y="496110"/>
            <a:ext cx="2665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Laplace</a:t>
            </a:r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逆变换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20900B-9C44-A370-9F62-132449C8A713}"/>
              </a:ext>
            </a:extLst>
          </p:cNvPr>
          <p:cNvSpPr txBox="1"/>
          <p:nvPr/>
        </p:nvSpPr>
        <p:spPr>
          <a:xfrm>
            <a:off x="3172950" y="772420"/>
            <a:ext cx="1310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逆变换公式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7A54376-C4D0-289B-856C-0EA1446EF1D5}"/>
              </a:ext>
            </a:extLst>
          </p:cNvPr>
          <p:cNvGrpSpPr/>
          <p:nvPr/>
        </p:nvGrpSpPr>
        <p:grpSpPr>
          <a:xfrm>
            <a:off x="507458" y="2950872"/>
            <a:ext cx="8014240" cy="1180346"/>
            <a:chOff x="507458" y="3185822"/>
            <a:chExt cx="4877341" cy="1180346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F5E08BC8-8222-C440-D0C5-184AECEDD635}"/>
                </a:ext>
              </a:extLst>
            </p:cNvPr>
            <p:cNvSpPr/>
            <p:nvPr/>
          </p:nvSpPr>
          <p:spPr>
            <a:xfrm>
              <a:off x="507458" y="3185822"/>
              <a:ext cx="4877341" cy="1180346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 w="28575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7C784FA0-CDF7-6A12-7FD1-EA645BC7754D}"/>
                    </a:ext>
                  </a:extLst>
                </p:cNvPr>
                <p:cNvSpPr txBox="1"/>
                <p:nvPr/>
              </p:nvSpPr>
              <p:spPr>
                <a:xfrm>
                  <a:off x="507458" y="3309681"/>
                  <a:ext cx="4877341" cy="932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smtClean="0">
                                        <a:latin typeface="Cambria Math" panose="02040503050406030204" pitchFamily="18" charset="0"/>
                                      </a:rPr>
                                      <m:t>Res</m:t>
                                    </m:r>
                                  </m:e>
                                  <m:lim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𝑠𝑡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nary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𝑠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为</m:t>
                        </m:r>
                        <m:r>
                          <a:rPr lang="zh-CN" altLang="en-US" sz="200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复数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r>
                          <a:rPr lang="zh-CN" altLang="en-US" sz="20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为</m:t>
                        </m:r>
                        <m:r>
                          <a:rPr lang="zh-CN" altLang="en-US" sz="200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复平面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内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zh-CN" altLang="en-US" sz="200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的所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有</m:t>
                        </m:r>
                        <m:r>
                          <a:rPr lang="zh-CN" altLang="en-US" sz="200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奇点</m:t>
                        </m:r>
                      </m:oMath>
                    </m:oMathPara>
                  </a14:m>
                  <a:endPara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7C784FA0-CDF7-6A12-7FD1-EA645BC775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58" y="3309681"/>
                  <a:ext cx="4877341" cy="93262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8627080-FE2F-BFAC-BFCC-6343F5CA52D2}"/>
              </a:ext>
            </a:extLst>
          </p:cNvPr>
          <p:cNvGrpSpPr/>
          <p:nvPr/>
        </p:nvGrpSpPr>
        <p:grpSpPr>
          <a:xfrm>
            <a:off x="8686800" y="2390463"/>
            <a:ext cx="2928836" cy="1740755"/>
            <a:chOff x="5873769" y="2289095"/>
            <a:chExt cx="3068068" cy="2077073"/>
          </a:xfrm>
        </p:grpSpPr>
        <p:sp>
          <p:nvSpPr>
            <p:cNvPr id="109" name="矩形: 圆角 108">
              <a:extLst>
                <a:ext uri="{FF2B5EF4-FFF2-40B4-BE49-F238E27FC236}">
                  <a16:creationId xmlns:a16="http://schemas.microsoft.com/office/drawing/2014/main" id="{08B318C8-EC36-8597-4D66-0C50FF703145}"/>
                </a:ext>
              </a:extLst>
            </p:cNvPr>
            <p:cNvSpPr/>
            <p:nvPr/>
          </p:nvSpPr>
          <p:spPr>
            <a:xfrm>
              <a:off x="5873769" y="2289095"/>
              <a:ext cx="3068068" cy="207707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152DD709-FE8E-6472-2B0A-D9DD113E000D}"/>
                    </a:ext>
                  </a:extLst>
                </p:cNvPr>
                <p:cNvSpPr txBox="1"/>
                <p:nvPr/>
              </p:nvSpPr>
              <p:spPr>
                <a:xfrm>
                  <a:off x="5873769" y="2417531"/>
                  <a:ext cx="3068068" cy="18361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1200"/>
                    </a:spcAft>
                  </a:pPr>
                  <a:r>
                    <a:rPr lang="zh-CN" altLang="en-US" sz="1400" dirty="0"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理解要点</a:t>
                  </a:r>
                  <a:endParaRPr lang="en-US" altLang="zh-CN" sz="1400" dirty="0">
                    <a:latin typeface="汉仪润圆-65简" panose="00020600040101010101" pitchFamily="18" charset="-122"/>
                    <a:ea typeface="汉仪润圆-65简" panose="00020600040101010101" pitchFamily="18" charset="-122"/>
                  </a:endParaRPr>
                </a:p>
                <a:p>
                  <a:pPr algn="ctr"/>
                  <a:r>
                    <a:rPr lang="zh-CN" altLang="en-US" sz="1400" dirty="0"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由于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</m:oMath>
                  </a14:m>
                  <a:r>
                    <a:rPr lang="zh-CN" altLang="en-US" sz="1400" dirty="0"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在复平面上处处解析</a:t>
                  </a:r>
                  <a:endParaRPr lang="en-US" altLang="zh-CN" sz="1400" dirty="0">
                    <a:latin typeface="方正楷体_GBK" panose="02000000000000000000" pitchFamily="2" charset="-122"/>
                    <a:ea typeface="方正楷体_GBK" panose="02000000000000000000" pitchFamily="2" charset="-122"/>
                  </a:endParaRPr>
                </a:p>
                <a:p>
                  <a:pPr algn="ctr"/>
                  <a:r>
                    <a:rPr lang="zh-CN" altLang="en-US" sz="1400" dirty="0"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因此可先求出</a:t>
                  </a:r>
                  <a14:m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a14:m>
                  <a:r>
                    <a:rPr lang="zh-CN" altLang="en-US" sz="1400" dirty="0"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的所有奇点</a:t>
                  </a:r>
                  <a:endParaRPr lang="en-US" altLang="zh-CN" sz="1400" dirty="0">
                    <a:latin typeface="方正楷体_GBK" panose="02000000000000000000" pitchFamily="2" charset="-122"/>
                    <a:ea typeface="方正楷体_GBK" panose="02000000000000000000" pitchFamily="2" charset="-122"/>
                  </a:endParaRPr>
                </a:p>
                <a:p>
                  <a:pPr algn="ctr"/>
                  <a:r>
                    <a:rPr lang="zh-CN" altLang="en-US" sz="1400" dirty="0"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再给它们各自乘上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a14:m>
                  <a:r>
                    <a:rPr lang="zh-CN" altLang="en-US" sz="1400" dirty="0"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求留数</a:t>
                  </a:r>
                  <a:endParaRPr lang="en-US" altLang="zh-CN" sz="1400" dirty="0">
                    <a:latin typeface="方正楷体_GBK" panose="02000000000000000000" pitchFamily="2" charset="-122"/>
                    <a:ea typeface="方正楷体_GBK" panose="02000000000000000000" pitchFamily="2" charset="-122"/>
                  </a:endParaRPr>
                </a:p>
                <a:p>
                  <a:pPr algn="ctr"/>
                  <a:r>
                    <a:rPr lang="zh-CN" altLang="en-US" sz="1400" dirty="0"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（这里的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zh-CN" altLang="en-US" sz="1400" dirty="0"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为各奇点的值）</a:t>
                  </a:r>
                  <a:endParaRPr lang="en-US" altLang="zh-CN" sz="1400" dirty="0">
                    <a:latin typeface="方正楷体_GBK" panose="02000000000000000000" pitchFamily="2" charset="-122"/>
                    <a:ea typeface="方正楷体_GBK" panose="02000000000000000000" pitchFamily="2" charset="-122"/>
                  </a:endParaRPr>
                </a:p>
                <a:p>
                  <a:pPr algn="ctr"/>
                  <a:r>
                    <a:rPr lang="zh-CN" altLang="en-US" sz="1400" dirty="0"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求和以后式中仅剩与</a:t>
                  </a:r>
                  <a14:m>
                    <m:oMath xmlns:m="http://schemas.openxmlformats.org/officeDocument/2006/math">
                      <m:r>
                        <a:rPr lang="en-US" altLang="zh-CN" sz="1400" i="1" dirty="0" smtClean="0">
                          <a:latin typeface="Cambria Math" panose="02040503050406030204" pitchFamily="18" charset="0"/>
                          <a:ea typeface="方正楷体_GBK" panose="02000000000000000000" pitchFamily="2" charset="-122"/>
                        </a:rPr>
                        <m:t>𝑡</m:t>
                      </m:r>
                    </m:oMath>
                  </a14:m>
                  <a:r>
                    <a:rPr lang="zh-CN" altLang="en-US" sz="1400" dirty="0"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有关的式子</a:t>
                  </a:r>
                  <a:endParaRPr lang="en-US" altLang="zh-CN" sz="1400" dirty="0">
                    <a:latin typeface="方正楷体_GBK" panose="02000000000000000000" pitchFamily="2" charset="-122"/>
                    <a:ea typeface="方正楷体_GBK" panose="02000000000000000000" pitchFamily="2" charset="-122"/>
                  </a:endParaRPr>
                </a:p>
              </p:txBody>
            </p:sp>
          </mc:Choice>
          <mc:Fallback xmlns="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152DD709-FE8E-6472-2B0A-D9DD113E00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3769" y="2417531"/>
                  <a:ext cx="3068068" cy="1836199"/>
                </a:xfrm>
                <a:prstGeom prst="rect">
                  <a:avLst/>
                </a:prstGeom>
                <a:blipFill>
                  <a:blip r:embed="rId6"/>
                  <a:stretch>
                    <a:fillRect t="-794" b="-31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77A150CC-3296-68E1-000A-7654E678EC79}"/>
                </a:ext>
              </a:extLst>
            </p:cNvPr>
            <p:cNvCxnSpPr>
              <a:cxnSpLocks/>
            </p:cNvCxnSpPr>
            <p:nvPr/>
          </p:nvCxnSpPr>
          <p:spPr>
            <a:xfrm>
              <a:off x="6052944" y="2814906"/>
              <a:ext cx="2710081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7710D406-F92F-7DA0-9EF0-324CC6F4C801}"/>
                  </a:ext>
                </a:extLst>
              </p:cNvPr>
              <p:cNvSpPr txBox="1"/>
              <p:nvPr/>
            </p:nvSpPr>
            <p:spPr>
              <a:xfrm>
                <a:off x="507458" y="4197691"/>
                <a:ext cx="11039272" cy="61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dirty="0">
                    <a:latin typeface="方正楷体_GBK" panose="02000000000000000000" pitchFamily="2" charset="-122"/>
                    <a:ea typeface="方正楷体_GBK" panose="02000000000000000000" pitchFamily="2" charset="-122"/>
                  </a:rPr>
                  <a:t>* </a:t>
                </a:r>
                <a:r>
                  <a:rPr lang="zh-CN" altLang="en-US" sz="1200" dirty="0">
                    <a:latin typeface="方正楷体_GBK" panose="02000000000000000000" pitchFamily="2" charset="-122"/>
                    <a:ea typeface="方正楷体_GBK" panose="02000000000000000000" pitchFamily="2" charset="-122"/>
                  </a:rPr>
                  <a:t>这里直接求留数，不叙述成求积分的形式，因为它的积分表达式（</a:t>
                </a:r>
                <a:r>
                  <a:rPr lang="en-US" altLang="zh-CN" sz="1200" dirty="0">
                    <a:latin typeface="方正楷体_GBK" panose="02000000000000000000" pitchFamily="2" charset="-122"/>
                    <a:ea typeface="方正楷体_GBK" panose="02000000000000000000" pitchFamily="2" charset="-122"/>
                  </a:rPr>
                  <a:t>Laplace</a:t>
                </a:r>
                <a:r>
                  <a:rPr lang="zh-CN" altLang="en-US" sz="1200" dirty="0">
                    <a:latin typeface="方正楷体_GBK" panose="02000000000000000000" pitchFamily="2" charset="-122"/>
                    <a:ea typeface="方正楷体_GBK" panose="02000000000000000000" pitchFamily="2" charset="-122"/>
                  </a:rPr>
                  <a:t>反演积分）比较复杂，再者容易与留数定理混淆 </a:t>
                </a:r>
                <a:r>
                  <a:rPr lang="en-US" altLang="zh-CN" sz="1200" dirty="0">
                    <a:latin typeface="方正楷体_GBK" panose="02000000000000000000" pitchFamily="2" charset="-122"/>
                    <a:ea typeface="方正楷体_GBK" panose="02000000000000000000" pitchFamily="2" charset="-122"/>
                  </a:rPr>
                  <a:t>—— </a:t>
                </a:r>
                <a:r>
                  <a:rPr lang="zh-CN" altLang="en-US" sz="1200" dirty="0">
                    <a:latin typeface="方正楷体_GBK" panose="02000000000000000000" pitchFamily="2" charset="-122"/>
                    <a:ea typeface="方正楷体_GBK" panose="02000000000000000000" pitchFamily="2" charset="-122"/>
                  </a:rPr>
                  <a:t>此逆变换公式没有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方正楷体_GBK" panose="02000000000000000000" pitchFamily="2" charset="-122"/>
                      </a:rPr>
                      <m:t>2</m:t>
                    </m:r>
                    <m:r>
                      <a:rPr lang="zh-CN" altLang="en-US" sz="1200" b="0" i="1" smtClean="0">
                        <a:latin typeface="Cambria Math" panose="02040503050406030204" pitchFamily="18" charset="0"/>
                        <a:ea typeface="方正楷体_GBK" panose="02000000000000000000" pitchFamily="2" charset="-122"/>
                      </a:rPr>
                      <m:t>𝜋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方正楷体_GBK" panose="02000000000000000000" pitchFamily="2" charset="-122"/>
                      </a:rPr>
                      <m:t>𝑖</m:t>
                    </m:r>
                  </m:oMath>
                </a14:m>
                <a:r>
                  <a:rPr lang="en-US" altLang="zh-CN" sz="1200" dirty="0">
                    <a:latin typeface="方正楷体_GBK" panose="02000000000000000000" pitchFamily="2" charset="-122"/>
                    <a:ea typeface="方正楷体_GBK" panose="02000000000000000000" pitchFamily="2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200" dirty="0">
                    <a:latin typeface="方正楷体_GBK" panose="02000000000000000000" pitchFamily="2" charset="-122"/>
                    <a:ea typeface="方正楷体_GBK" panose="02000000000000000000" pitchFamily="2" charset="-122"/>
                  </a:rPr>
                  <a:t>* </a:t>
                </a:r>
                <a:r>
                  <a:rPr lang="zh-CN" altLang="en-US" sz="1200" dirty="0">
                    <a:latin typeface="方正楷体_GBK" panose="02000000000000000000" pitchFamily="2" charset="-122"/>
                    <a:ea typeface="方正楷体_GBK" panose="02000000000000000000" pitchFamily="2" charset="-122"/>
                  </a:rPr>
                  <a:t>这里留数的和，指的是复变函数</a:t>
                </a:r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sz="1200" dirty="0">
                    <a:latin typeface="方正楷体_GBK" panose="02000000000000000000" pitchFamily="2" charset="-122"/>
                    <a:ea typeface="方正楷体_GBK" panose="02000000000000000000" pitchFamily="2" charset="-122"/>
                  </a:rPr>
                  <a:t>在 整个复平面上 各奇点处的留数之和。</a:t>
                </a:r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7710D406-F92F-7DA0-9EF0-324CC6F4C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58" y="4197691"/>
                <a:ext cx="11039272" cy="614592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3694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>
            <a:extLst>
              <a:ext uri="{FF2B5EF4-FFF2-40B4-BE49-F238E27FC236}">
                <a16:creationId xmlns:a16="http://schemas.microsoft.com/office/drawing/2014/main" id="{5E345740-078D-6E39-6AAD-525D4D8CF006}"/>
              </a:ext>
            </a:extLst>
          </p:cNvPr>
          <p:cNvGrpSpPr/>
          <p:nvPr/>
        </p:nvGrpSpPr>
        <p:grpSpPr>
          <a:xfrm>
            <a:off x="421102" y="4683039"/>
            <a:ext cx="11349796" cy="1445695"/>
            <a:chOff x="421102" y="4683039"/>
            <a:chExt cx="11349796" cy="1445695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219BB28D-442A-8A36-CFC7-02FA928AEE6C}"/>
                </a:ext>
              </a:extLst>
            </p:cNvPr>
            <p:cNvSpPr/>
            <p:nvPr/>
          </p:nvSpPr>
          <p:spPr>
            <a:xfrm>
              <a:off x="421102" y="4683039"/>
              <a:ext cx="11349796" cy="12768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1A5CEF31-A767-B37E-58DF-C9E15AD85BA0}"/>
                    </a:ext>
                  </a:extLst>
                </p:cNvPr>
                <p:cNvSpPr txBox="1"/>
                <p:nvPr/>
              </p:nvSpPr>
              <p:spPr>
                <a:xfrm>
                  <a:off x="939962" y="4949927"/>
                  <a:ext cx="1080000" cy="62305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solidFill>
                                  <a:schemeClr val="accent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𝒌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𝒌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1A5CEF31-A767-B37E-58DF-C9E15AD85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962" y="4949927"/>
                  <a:ext cx="1080000" cy="62305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E343754-A353-4BB6-FDF2-2E4ECEAF8EC9}"/>
                    </a:ext>
                  </a:extLst>
                </p:cNvPr>
                <p:cNvSpPr txBox="1"/>
                <p:nvPr/>
              </p:nvSpPr>
              <p:spPr>
                <a:xfrm>
                  <a:off x="3223501" y="4957390"/>
                  <a:ext cx="1440000" cy="6574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  <m:r>
                              <a:rPr lang="en-US" altLang="zh-CN" sz="1800" b="1" i="1" smtClean="0">
                                <a:solidFill>
                                  <a:schemeClr val="accent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𝒌</m:t>
                            </m:r>
                            <m:r>
                              <a:rPr lang="en-US" altLang="zh-CN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𝒔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𝒔</m:t>
                                        </m:r>
                                      </m:e>
                                      <m:sup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accent1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𝒌</m:t>
                                        </m:r>
                                      </m:e>
                                      <m:sup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E343754-A353-4BB6-FDF2-2E4ECEAF8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501" y="4957390"/>
                  <a:ext cx="1440000" cy="65748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36B9BC96-7BD8-5B0B-2FF8-AA1DF59A1A2E}"/>
                    </a:ext>
                  </a:extLst>
                </p:cNvPr>
                <p:cNvSpPr txBox="1"/>
                <p:nvPr/>
              </p:nvSpPr>
              <p:spPr>
                <a:xfrm>
                  <a:off x="1821891" y="4958056"/>
                  <a:ext cx="1620000" cy="66761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800" b="1" i="1" smtClean="0">
                                <a:solidFill>
                                  <a:schemeClr val="accent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𝒌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𝒔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𝒂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 smtClean="0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𝒌</m:t>
                                </m:r>
                              </m:e>
                              <m: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36B9BC96-7BD8-5B0B-2FF8-AA1DF59A1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1891" y="4958056"/>
                  <a:ext cx="1620000" cy="66761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1F63B4A3-0293-52C9-30B0-660D01B7973D}"/>
                    </a:ext>
                  </a:extLst>
                </p:cNvPr>
                <p:cNvSpPr txBox="1"/>
                <p:nvPr/>
              </p:nvSpPr>
              <p:spPr>
                <a:xfrm>
                  <a:off x="7498131" y="4970093"/>
                  <a:ext cx="1080000" cy="5752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𝒔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𝒌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1F63B4A3-0293-52C9-30B0-660D01B797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8131" y="4970093"/>
                  <a:ext cx="1080000" cy="5752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38D384A2-D85E-13F2-9BD2-806FAD54EB25}"/>
                    </a:ext>
                  </a:extLst>
                </p:cNvPr>
                <p:cNvSpPr txBox="1"/>
                <p:nvPr/>
              </p:nvSpPr>
              <p:spPr>
                <a:xfrm>
                  <a:off x="9868416" y="4886578"/>
                  <a:ext cx="1440000" cy="6944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1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𝒔</m:t>
                                        </m:r>
                                      </m:e>
                                      <m:sup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38D384A2-D85E-13F2-9BD2-806FAD54EB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8416" y="4886578"/>
                  <a:ext cx="1440000" cy="6944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BE324852-D93C-90B2-2201-8B8777FFCE29}"/>
                    </a:ext>
                  </a:extLst>
                </p:cNvPr>
                <p:cNvSpPr txBox="1"/>
                <p:nvPr/>
              </p:nvSpPr>
              <p:spPr>
                <a:xfrm>
                  <a:off x="8413274" y="4949927"/>
                  <a:ext cx="1620000" cy="6347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𝒔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+</m:t>
                            </m:r>
                            <m:r>
                              <a:rPr lang="en-US" altLang="zh-CN" sz="18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𝒂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𝒔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800" b="1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 smtClean="0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𝒌</m:t>
                                </m:r>
                              </m:e>
                              <m:sup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BE324852-D93C-90B2-2201-8B8777FFCE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3274" y="4949927"/>
                  <a:ext cx="1620000" cy="63472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06A7C3F1-C1FE-8FFF-651C-38643D9F3CC4}"/>
                </a:ext>
              </a:extLst>
            </p:cNvPr>
            <p:cNvCxnSpPr/>
            <p:nvPr/>
          </p:nvCxnSpPr>
          <p:spPr>
            <a:xfrm>
              <a:off x="6096000" y="4886578"/>
              <a:ext cx="0" cy="88212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5F7105A2-B4F2-337D-B78E-01429DCC95F7}"/>
                    </a:ext>
                  </a:extLst>
                </p:cNvPr>
                <p:cNvSpPr txBox="1"/>
                <p:nvPr/>
              </p:nvSpPr>
              <p:spPr>
                <a:xfrm>
                  <a:off x="4768974" y="5126384"/>
                  <a:ext cx="132604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zh-CN" altLang="en-US" sz="1600" dirty="0">
                      <a:solidFill>
                        <a:srgbClr val="00B05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与</a:t>
                  </a:r>
                  <a14:m>
                    <m:oMath xmlns:m="http://schemas.openxmlformats.org/officeDocument/2006/math">
                      <m:r>
                        <a:rPr lang="en-US" altLang="zh-CN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a14:m>
                  <a:r>
                    <a:rPr lang="zh-CN" altLang="en-US" sz="1600" dirty="0">
                      <a:solidFill>
                        <a:srgbClr val="00B05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有关</a:t>
                  </a:r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5F7105A2-B4F2-337D-B78E-01429DCC95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8974" y="5126384"/>
                  <a:ext cx="1326049" cy="338554"/>
                </a:xfrm>
                <a:prstGeom prst="rect">
                  <a:avLst/>
                </a:prstGeom>
                <a:blipFill>
                  <a:blip r:embed="rId11"/>
                  <a:stretch>
                    <a:fillRect t="-7273" r="-2752" b="-2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6CF5197-1577-44E5-9302-2573540CE2D0}"/>
                    </a:ext>
                  </a:extLst>
                </p:cNvPr>
                <p:cNvSpPr txBox="1"/>
                <p:nvPr/>
              </p:nvSpPr>
              <p:spPr>
                <a:xfrm>
                  <a:off x="6102013" y="5126384"/>
                  <a:ext cx="132604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rgbClr val="00B05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与</a:t>
                  </a:r>
                  <a14:m>
                    <m:oMath xmlns:m="http://schemas.openxmlformats.org/officeDocument/2006/math">
                      <m:r>
                        <a:rPr lang="en-US" altLang="zh-CN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a14:m>
                  <a:r>
                    <a:rPr lang="zh-CN" altLang="en-US" sz="1600" dirty="0">
                      <a:solidFill>
                        <a:srgbClr val="00B05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有关</a:t>
                  </a:r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6CF5197-1577-44E5-9302-2573540CE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2013" y="5126384"/>
                  <a:ext cx="1326049" cy="338554"/>
                </a:xfrm>
                <a:prstGeom prst="rect">
                  <a:avLst/>
                </a:prstGeom>
                <a:blipFill>
                  <a:blip r:embed="rId12"/>
                  <a:stretch>
                    <a:fillRect l="-2752" t="-7273" b="-2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17A6E5D6-DF54-416C-9D86-F9BED4DC5E7A}"/>
                </a:ext>
              </a:extLst>
            </p:cNvPr>
            <p:cNvGrpSpPr/>
            <p:nvPr/>
          </p:nvGrpSpPr>
          <p:grpSpPr>
            <a:xfrm>
              <a:off x="1060278" y="5680862"/>
              <a:ext cx="10089004" cy="447872"/>
              <a:chOff x="1060278" y="5680862"/>
              <a:chExt cx="10089004" cy="447872"/>
            </a:xfrm>
          </p:grpSpPr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76D63970-C511-3C54-1764-28BAEA206C7B}"/>
                  </a:ext>
                </a:extLst>
              </p:cNvPr>
              <p:cNvSpPr/>
              <p:nvPr/>
            </p:nvSpPr>
            <p:spPr>
              <a:xfrm>
                <a:off x="1060278" y="5721937"/>
                <a:ext cx="847751" cy="4067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4599259D-BD33-91EF-A5FE-4F4521DF416C}"/>
                  </a:ext>
                </a:extLst>
              </p:cNvPr>
              <p:cNvSpPr/>
              <p:nvPr/>
            </p:nvSpPr>
            <p:spPr>
              <a:xfrm>
                <a:off x="2019962" y="5720154"/>
                <a:ext cx="1235587" cy="4067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1E2DD801-4D9D-4EAE-9912-73D518627A3A}"/>
                  </a:ext>
                </a:extLst>
              </p:cNvPr>
              <p:cNvSpPr/>
              <p:nvPr/>
            </p:nvSpPr>
            <p:spPr>
              <a:xfrm>
                <a:off x="3391919" y="5720154"/>
                <a:ext cx="1105364" cy="4067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228ECDA6-9E54-0605-C166-9A1F94CD7E55}"/>
                  </a:ext>
                </a:extLst>
              </p:cNvPr>
              <p:cNvSpPr/>
              <p:nvPr/>
            </p:nvSpPr>
            <p:spPr>
              <a:xfrm>
                <a:off x="7614255" y="5680862"/>
                <a:ext cx="847751" cy="4067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73F898F4-DADD-E0A1-60D5-1C1FC52041F8}"/>
                  </a:ext>
                </a:extLst>
              </p:cNvPr>
              <p:cNvSpPr/>
              <p:nvPr/>
            </p:nvSpPr>
            <p:spPr>
              <a:xfrm>
                <a:off x="8582991" y="5680862"/>
                <a:ext cx="1339942" cy="4067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46204CC9-E000-082E-47AF-47216266B435}"/>
                  </a:ext>
                </a:extLst>
              </p:cNvPr>
              <p:cNvSpPr/>
              <p:nvPr/>
            </p:nvSpPr>
            <p:spPr>
              <a:xfrm>
                <a:off x="10043918" y="5680862"/>
                <a:ext cx="1105364" cy="4067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文本框 55">
                    <a:extLst>
                      <a:ext uri="{FF2B5EF4-FFF2-40B4-BE49-F238E27FC236}">
                        <a16:creationId xmlns:a16="http://schemas.microsoft.com/office/drawing/2014/main" id="{479469C0-BDCC-9B82-01FB-145558D82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484" y="5739481"/>
                    <a:ext cx="729949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1" i="1" smtClean="0"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6" name="文本框 55">
                    <a:extLst>
                      <a:ext uri="{FF2B5EF4-FFF2-40B4-BE49-F238E27FC236}">
                        <a16:creationId xmlns:a16="http://schemas.microsoft.com/office/drawing/2014/main" id="{479469C0-BDCC-9B82-01FB-145558D822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484" y="5739481"/>
                    <a:ext cx="729949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BF62CAD0-A84E-1DF1-9B22-0498FDD71665}"/>
                      </a:ext>
                    </a:extLst>
                  </p:cNvPr>
                  <p:cNvSpPr txBox="1"/>
                  <p:nvPr/>
                </p:nvSpPr>
                <p:spPr>
                  <a:xfrm>
                    <a:off x="1986528" y="5725834"/>
                    <a:ext cx="132689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  <a:ea typeface="方正黑体_GBK" panose="03000509000000000000" pitchFamily="65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方正黑体_GBK" panose="03000509000000000000" pitchFamily="65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方正黑体_GBK" panose="03000509000000000000" pitchFamily="65" charset="-122"/>
                                </a:rPr>
                                <m:t>−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方正黑体_GBK" panose="03000509000000000000" pitchFamily="65" charset="-122"/>
                                </a:rPr>
                                <m:t>𝒂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方正黑体_GBK" panose="03000509000000000000" pitchFamily="65" charset="-122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方正黑体_GBK" panose="03000509000000000000" pitchFamily="65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latin typeface="Cambria Math" panose="02040503050406030204" pitchFamily="18" charset="0"/>
                                  <a:ea typeface="方正黑体_GBK" panose="03000509000000000000" pitchFamily="65" charset="-122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1800" b="1" i="1" smtClean="0"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方正黑体_GBK" panose="03000509000000000000" pitchFamily="65" charset="-122"/>
                                </a:rPr>
                                <m:t>𝒌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方正黑体_GBK" panose="03000509000000000000" pitchFamily="65" charset="-122"/>
                                </a:rPr>
                                <m:t>𝑡</m:t>
                              </m:r>
                            </m:e>
                          </m:func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BF62CAD0-A84E-1DF1-9B22-0498FDD716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6528" y="5725834"/>
                    <a:ext cx="1326891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文本框 59">
                    <a:extLst>
                      <a:ext uri="{FF2B5EF4-FFF2-40B4-BE49-F238E27FC236}">
                        <a16:creationId xmlns:a16="http://schemas.microsoft.com/office/drawing/2014/main" id="{A1B5A0F1-8299-6AA4-FDD9-5BAE18FE3BE7}"/>
                      </a:ext>
                    </a:extLst>
                  </p:cNvPr>
                  <p:cNvSpPr txBox="1"/>
                  <p:nvPr/>
                </p:nvSpPr>
                <p:spPr>
                  <a:xfrm>
                    <a:off x="3472790" y="5725834"/>
                    <a:ext cx="95618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func>
                            <m:func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1800" b="1" i="1" smtClean="0"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0" name="文本框 59">
                    <a:extLst>
                      <a:ext uri="{FF2B5EF4-FFF2-40B4-BE49-F238E27FC236}">
                        <a16:creationId xmlns:a16="http://schemas.microsoft.com/office/drawing/2014/main" id="{A1B5A0F1-8299-6AA4-FDD9-5BAE18FE3B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2790" y="5725834"/>
                    <a:ext cx="956186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439DD4E7-D491-6683-2365-FFAE465365BD}"/>
                      </a:ext>
                    </a:extLst>
                  </p:cNvPr>
                  <p:cNvSpPr txBox="1"/>
                  <p:nvPr/>
                </p:nvSpPr>
                <p:spPr>
                  <a:xfrm>
                    <a:off x="7673155" y="5695951"/>
                    <a:ext cx="729949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1" i="1" smtClean="0"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439DD4E7-D491-6683-2365-FFAE465365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3155" y="5695951"/>
                    <a:ext cx="729949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4202"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4A2A3F11-6866-7A0D-66CF-B6287BD5CBFE}"/>
                      </a:ext>
                    </a:extLst>
                  </p:cNvPr>
                  <p:cNvSpPr txBox="1"/>
                  <p:nvPr/>
                </p:nvSpPr>
                <p:spPr>
                  <a:xfrm>
                    <a:off x="8608450" y="5695951"/>
                    <a:ext cx="132689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  <a:ea typeface="方正黑体_GBK" panose="03000509000000000000" pitchFamily="65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方正黑体_GBK" panose="03000509000000000000" pitchFamily="65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方正黑体_GBK" panose="03000509000000000000" pitchFamily="65" charset="-122"/>
                                </a:rPr>
                                <m:t>−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方正黑体_GBK" panose="03000509000000000000" pitchFamily="65" charset="-122"/>
                                </a:rPr>
                                <m:t>𝒂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方正黑体_GBK" panose="03000509000000000000" pitchFamily="65" charset="-122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方正黑体_GBK" panose="03000509000000000000" pitchFamily="65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  <a:ea typeface="方正黑体_GBK" panose="03000509000000000000" pitchFamily="65" charset="-122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1800" b="1" i="1" smtClean="0"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方正黑体_GBK" panose="03000509000000000000" pitchFamily="65" charset="-122"/>
                                </a:rPr>
                                <m:t>𝒌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方正黑体_GBK" panose="03000509000000000000" pitchFamily="65" charset="-122"/>
                                </a:rPr>
                                <m:t>𝑡</m:t>
                              </m:r>
                            </m:e>
                          </m:func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4A2A3F11-6866-7A0D-66CF-B6287BD5CB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08450" y="5695951"/>
                    <a:ext cx="1326891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4E1A810C-BB08-9C77-5980-4ED8B88C1942}"/>
                      </a:ext>
                    </a:extLst>
                  </p:cNvPr>
                  <p:cNvSpPr txBox="1"/>
                  <p:nvPr/>
                </p:nvSpPr>
                <p:spPr>
                  <a:xfrm>
                    <a:off x="10117981" y="5695951"/>
                    <a:ext cx="95618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func>
                            <m:func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1800" b="1" i="1" smtClean="0"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4E1A810C-BB08-9C77-5980-4ED8B88C19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17981" y="5695951"/>
                    <a:ext cx="956186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069AB6B-B7F1-E907-36FA-F7EC82356198}"/>
              </a:ext>
            </a:extLst>
          </p:cNvPr>
          <p:cNvGrpSpPr/>
          <p:nvPr/>
        </p:nvGrpSpPr>
        <p:grpSpPr>
          <a:xfrm>
            <a:off x="576364" y="1387284"/>
            <a:ext cx="4768841" cy="3136949"/>
            <a:chOff x="449944" y="1784961"/>
            <a:chExt cx="3298915" cy="3136949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D32D8BEF-CEF6-2C90-2695-C9EC274A36D7}"/>
                </a:ext>
              </a:extLst>
            </p:cNvPr>
            <p:cNvSpPr/>
            <p:nvPr/>
          </p:nvSpPr>
          <p:spPr>
            <a:xfrm>
              <a:off x="449944" y="1784961"/>
              <a:ext cx="3298915" cy="3136949"/>
            </a:xfrm>
            <a:prstGeom prst="roundRect">
              <a:avLst>
                <a:gd name="adj" fmla="val 586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CF08FBA-D4B7-4AD1-EB9F-714A7FD5D7B4}"/>
                </a:ext>
              </a:extLst>
            </p:cNvPr>
            <p:cNvCxnSpPr>
              <a:cxnSpLocks/>
            </p:cNvCxnSpPr>
            <p:nvPr/>
          </p:nvCxnSpPr>
          <p:spPr>
            <a:xfrm>
              <a:off x="576363" y="2496475"/>
              <a:ext cx="3043431" cy="0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02F849E-1072-9069-C045-92CCB3B88CFB}"/>
                  </a:ext>
                </a:extLst>
              </p:cNvPr>
              <p:cNvSpPr txBox="1"/>
              <p:nvPr/>
            </p:nvSpPr>
            <p:spPr>
              <a:xfrm>
                <a:off x="702785" y="1520384"/>
                <a:ext cx="4455847" cy="445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4.1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：求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𝐹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+5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+4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+13</m:t>
                        </m:r>
                      </m:den>
                    </m:f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的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Laplace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逆变换。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02F849E-1072-9069-C045-92CCB3B88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85" y="1520384"/>
                <a:ext cx="4455847" cy="445315"/>
              </a:xfrm>
              <a:prstGeom prst="rect">
                <a:avLst/>
              </a:prstGeom>
              <a:blipFill>
                <a:blip r:embed="rId19"/>
                <a:stretch>
                  <a:fillRect l="-684" b="-4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085575C-FD7B-42A8-C754-1C871BCF08C5}"/>
                  </a:ext>
                </a:extLst>
              </p:cNvPr>
              <p:cNvSpPr txBox="1"/>
              <p:nvPr/>
            </p:nvSpPr>
            <p:spPr>
              <a:xfrm>
                <a:off x="675680" y="2124506"/>
                <a:ext cx="4768841" cy="2182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𝑠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+5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+4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𝑠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+13</m:t>
                        </m:r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+5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𝑠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+2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+2)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+2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+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3</m:t>
                        </m:r>
                      </m:den>
                    </m:f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+2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,</m:t>
                    </m:r>
                  </m:oMath>
                </a14:m>
                <a:endParaRPr lang="en-US" altLang="zh-CN" sz="1600" b="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+2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𝑠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+2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=2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−2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cos</m:t>
                        </m:r>
                      </m:fNam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3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𝑡</m:t>
                        </m:r>
                      </m:e>
                    </m:func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,</m:t>
                    </m:r>
                  </m:oMath>
                </a14:m>
                <a:endParaRPr lang="en-US" altLang="zh-CN" sz="1600" b="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3</m:t>
                            </m:r>
                          </m:den>
                        </m:f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𝑠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+2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−2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sin</m:t>
                        </m:r>
                      </m:fNam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3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𝑡</m:t>
                        </m:r>
                      </m:e>
                    </m:func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,</m:t>
                    </m:r>
                  </m:oMath>
                </a14:m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𝑠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+5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+4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𝑠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+13</m:t>
                            </m:r>
                          </m:den>
                        </m:f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2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−2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cos</m:t>
                        </m:r>
                      </m:fName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3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𝑡</m:t>
                        </m:r>
                      </m:e>
                    </m:func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+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−2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sin</m:t>
                        </m:r>
                      </m:fName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3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𝑡</m:t>
                        </m:r>
                      </m:e>
                    </m:func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.</m:t>
                    </m:r>
                  </m:oMath>
                </a14:m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085575C-FD7B-42A8-C754-1C871BCF0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80" y="2124506"/>
                <a:ext cx="4768841" cy="2182713"/>
              </a:xfrm>
              <a:prstGeom prst="rect">
                <a:avLst/>
              </a:prstGeom>
              <a:blipFill>
                <a:blip r:embed="rId20"/>
                <a:stretch>
                  <a:fillRect l="-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2DE98E61-AA62-C1E8-28AB-8069128485B2}"/>
              </a:ext>
            </a:extLst>
          </p:cNvPr>
          <p:cNvSpPr txBox="1"/>
          <p:nvPr/>
        </p:nvSpPr>
        <p:spPr>
          <a:xfrm>
            <a:off x="507459" y="496110"/>
            <a:ext cx="2665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Laplace</a:t>
            </a:r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逆变换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6A526C-D2F5-2539-7934-1BE2CE91053B}"/>
              </a:ext>
            </a:extLst>
          </p:cNvPr>
          <p:cNvSpPr txBox="1"/>
          <p:nvPr/>
        </p:nvSpPr>
        <p:spPr>
          <a:xfrm>
            <a:off x="3172949" y="772420"/>
            <a:ext cx="153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逆变换的求法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569E03C-91B6-8418-5A3F-620293DB0E1F}"/>
              </a:ext>
            </a:extLst>
          </p:cNvPr>
          <p:cNvGrpSpPr/>
          <p:nvPr/>
        </p:nvGrpSpPr>
        <p:grpSpPr>
          <a:xfrm>
            <a:off x="5555207" y="1387284"/>
            <a:ext cx="6060429" cy="3136948"/>
            <a:chOff x="449944" y="1784961"/>
            <a:chExt cx="3298915" cy="344098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9EB3473-E2BA-5738-952B-F0E42C5C56CD}"/>
                </a:ext>
              </a:extLst>
            </p:cNvPr>
            <p:cNvSpPr/>
            <p:nvPr/>
          </p:nvSpPr>
          <p:spPr>
            <a:xfrm>
              <a:off x="449944" y="1784961"/>
              <a:ext cx="3298915" cy="3440980"/>
            </a:xfrm>
            <a:prstGeom prst="roundRect">
              <a:avLst>
                <a:gd name="adj" fmla="val 586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147198D-EA2A-88D6-B89A-C09C70BD8415}"/>
                </a:ext>
              </a:extLst>
            </p:cNvPr>
            <p:cNvCxnSpPr>
              <a:cxnSpLocks/>
            </p:cNvCxnSpPr>
            <p:nvPr/>
          </p:nvCxnSpPr>
          <p:spPr>
            <a:xfrm>
              <a:off x="576363" y="2548872"/>
              <a:ext cx="3043431" cy="0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FE6EF6D-CC8B-7564-4C21-2A8E341A1605}"/>
                  </a:ext>
                </a:extLst>
              </p:cNvPr>
              <p:cNvSpPr txBox="1"/>
              <p:nvPr/>
            </p:nvSpPr>
            <p:spPr>
              <a:xfrm>
                <a:off x="5681628" y="1520384"/>
                <a:ext cx="4455847" cy="473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4.2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：求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𝐹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𝑠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𝑠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的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Laplace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逆变换。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FE6EF6D-CC8B-7564-4C21-2A8E341A1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628" y="1520384"/>
                <a:ext cx="4455847" cy="473078"/>
              </a:xfrm>
              <a:prstGeom prst="rect">
                <a:avLst/>
              </a:prstGeom>
              <a:blipFill>
                <a:blip r:embed="rId21"/>
                <a:stretch>
                  <a:fillRect l="-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462806C-C257-D7BA-B934-C0478B07C9AC}"/>
                  </a:ext>
                </a:extLst>
              </p:cNvPr>
              <p:cNvSpPr txBox="1"/>
              <p:nvPr/>
            </p:nvSpPr>
            <p:spPr>
              <a:xfrm>
                <a:off x="5592916" y="2100699"/>
                <a:ext cx="6294282" cy="2250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𝑠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有一个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级极点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=0</m:t>
                    </m:r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一个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级极点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=1</m:t>
                    </m:r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Res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𝑠𝑡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,0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𝑠𝑡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𝑠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=1</m:t>
                    </m:r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Res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𝑠𝑡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𝑠𝑡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𝑠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]′</m:t>
                        </m:r>
                      </m:e>
                    </m:func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𝑠𝑡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𝑠𝑡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=1</m:t>
                        </m:r>
                      </m:sub>
                    </m:sSub>
                  </m:oMath>
                </a14:m>
                <a:endParaRPr lang="en-US" altLang="zh-CN" sz="1600" b="0" i="1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b="0" dirty="0">
                    <a:ea typeface="楷体" panose="02010609060101010101" pitchFamily="49" charset="-122"/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Res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,0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Res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=1+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.</m:t>
                    </m:r>
                  </m:oMath>
                </a14:m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462806C-C257-D7BA-B934-C0478B07C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916" y="2100699"/>
                <a:ext cx="6294282" cy="2250552"/>
              </a:xfrm>
              <a:prstGeom prst="rect">
                <a:avLst/>
              </a:prstGeom>
              <a:blipFill>
                <a:blip r:embed="rId22"/>
                <a:stretch>
                  <a:fillRect l="-484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BD3F372-CCC3-50E7-5624-B8B8F3D01272}"/>
              </a:ext>
            </a:extLst>
          </p:cNvPr>
          <p:cNvSpPr/>
          <p:nvPr/>
        </p:nvSpPr>
        <p:spPr>
          <a:xfrm>
            <a:off x="10124439" y="1485655"/>
            <a:ext cx="1364776" cy="46606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汉仪润圆-65简" panose="00020600040101010101" pitchFamily="18" charset="-122"/>
                <a:ea typeface="汉仪润圆-65简" panose="00020600040101010101" pitchFamily="18" charset="-122"/>
              </a:rPr>
              <a:t>留数方法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8968451-51AC-A6A1-015F-5129DD955522}"/>
              </a:ext>
            </a:extLst>
          </p:cNvPr>
          <p:cNvSpPr/>
          <p:nvPr/>
        </p:nvSpPr>
        <p:spPr>
          <a:xfrm>
            <a:off x="1908032" y="4424302"/>
            <a:ext cx="2101680" cy="46606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汉仪润圆-65简" panose="00020600040101010101" pitchFamily="18" charset="-122"/>
                <a:ea typeface="汉仪润圆-65简" panose="00020600040101010101" pitchFamily="18" charset="-122"/>
              </a:rPr>
              <a:t>部分分式方法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1378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uiExpand="1"/>
      <p:bldP spid="9" grpId="0"/>
      <p:bldP spid="20" grpId="0" uiExpand="1"/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8EA2AA-3607-76BF-CED9-450E9DC65B0B}"/>
                  </a:ext>
                </a:extLst>
              </p:cNvPr>
              <p:cNvSpPr txBox="1"/>
              <p:nvPr/>
            </p:nvSpPr>
            <p:spPr>
              <a:xfrm>
                <a:off x="507460" y="1298962"/>
                <a:ext cx="11108176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由 </a:t>
                </a:r>
                <a:r>
                  <a:rPr lang="en-US" altLang="zh-CN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Laplace</a:t>
                </a: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变换的微分性质，函数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𝑦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𝑡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的导数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𝑦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𝑡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,  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𝑦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𝑡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…</m:t>
                    </m:r>
                  </m:oMath>
                </a14:m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 可以</a:t>
                </a:r>
                <a:r>
                  <a:rPr lang="en-US" altLang="zh-CN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Laplace</a:t>
                </a: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变换为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s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𝑌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𝑦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0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,  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𝑠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𝑌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𝑠𝑦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0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𝑦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′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0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…</m:t>
                    </m:r>
                  </m:oMath>
                </a14:m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尽管变换后式子更长了，但是，所有的 微分</a:t>
                </a:r>
                <a:r>
                  <a:rPr lang="en-US" altLang="zh-CN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/</a:t>
                </a: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积分项 都转变成了一般的 函数项。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解这样一个「代数方程」，就如同解一个一元二次方程一样简单。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8EA2AA-3607-76BF-CED9-450E9DC65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60" y="1298962"/>
                <a:ext cx="11108176" cy="1169551"/>
              </a:xfrm>
              <a:prstGeom prst="rect">
                <a:avLst/>
              </a:prstGeom>
              <a:blipFill>
                <a:blip r:embed="rId5"/>
                <a:stretch>
                  <a:fillRect l="-274" b="-5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29181819-CE8D-A918-0071-3783FEDB6786}"/>
              </a:ext>
            </a:extLst>
          </p:cNvPr>
          <p:cNvSpPr txBox="1"/>
          <p:nvPr/>
        </p:nvSpPr>
        <p:spPr>
          <a:xfrm>
            <a:off x="507459" y="496110"/>
            <a:ext cx="3511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Laplace</a:t>
            </a:r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变换的应用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20900B-9C44-A370-9F62-132449C8A713}"/>
              </a:ext>
            </a:extLst>
          </p:cNvPr>
          <p:cNvSpPr txBox="1"/>
          <p:nvPr/>
        </p:nvSpPr>
        <p:spPr>
          <a:xfrm>
            <a:off x="4019265" y="772420"/>
            <a:ext cx="2442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求解微分方程</a:t>
            </a:r>
            <a:r>
              <a:rPr lang="en-US" altLang="zh-CN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/</a:t>
            </a:r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积分方程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E980FC5-A5CB-ACC6-D3F9-57ABB8CC9B2F}"/>
                  </a:ext>
                </a:extLst>
              </p:cNvPr>
              <p:cNvSpPr txBox="1"/>
              <p:nvPr/>
            </p:nvSpPr>
            <p:spPr>
              <a:xfrm>
                <a:off x="732985" y="2855619"/>
                <a:ext cx="2987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E980FC5-A5CB-ACC6-D3F9-57ABB8CC9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85" y="2855619"/>
                <a:ext cx="2987293" cy="276999"/>
              </a:xfrm>
              <a:prstGeom prst="rect">
                <a:avLst/>
              </a:prstGeom>
              <a:blipFill>
                <a:blip r:embed="rId6"/>
                <a:stretch>
                  <a:fillRect l="-1429"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33918C4-4175-DDE9-5B28-CEDD6BEC5E21}"/>
                  </a:ext>
                </a:extLst>
              </p:cNvPr>
              <p:cNvSpPr txBox="1"/>
              <p:nvPr/>
            </p:nvSpPr>
            <p:spPr>
              <a:xfrm>
                <a:off x="5631498" y="2731611"/>
                <a:ext cx="5984138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𝑠𝑌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33918C4-4175-DDE9-5B28-CEDD6BEC5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498" y="2731611"/>
                <a:ext cx="5984138" cy="5250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20C2B031-C220-478D-81AE-A9FE392740DC}"/>
              </a:ext>
            </a:extLst>
          </p:cNvPr>
          <p:cNvSpPr/>
          <p:nvPr/>
        </p:nvSpPr>
        <p:spPr>
          <a:xfrm>
            <a:off x="576364" y="2650513"/>
            <a:ext cx="3300536" cy="68721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E420F2-26B3-4992-894B-32CF9735760B}"/>
              </a:ext>
            </a:extLst>
          </p:cNvPr>
          <p:cNvSpPr/>
          <p:nvPr/>
        </p:nvSpPr>
        <p:spPr>
          <a:xfrm>
            <a:off x="5552574" y="2650513"/>
            <a:ext cx="6063062" cy="687212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894654E-9FC4-C1A1-AC98-B6ADE4340930}"/>
              </a:ext>
            </a:extLst>
          </p:cNvPr>
          <p:cNvGrpSpPr/>
          <p:nvPr/>
        </p:nvGrpSpPr>
        <p:grpSpPr>
          <a:xfrm>
            <a:off x="4009194" y="2686342"/>
            <a:ext cx="1445026" cy="419116"/>
            <a:chOff x="4009194" y="2621206"/>
            <a:chExt cx="1445026" cy="419116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533E736-C2AF-7D77-6961-76A74EB593F8}"/>
                </a:ext>
              </a:extLst>
            </p:cNvPr>
            <p:cNvCxnSpPr/>
            <p:nvPr/>
          </p:nvCxnSpPr>
          <p:spPr>
            <a:xfrm>
              <a:off x="4146115" y="3040322"/>
              <a:ext cx="1171184" cy="0"/>
            </a:xfrm>
            <a:prstGeom prst="straightConnector1">
              <a:avLst/>
            </a:prstGeom>
            <a:ln w="63500">
              <a:gradFill>
                <a:gsLst>
                  <a:gs pos="0">
                    <a:schemeClr val="accent1"/>
                  </a:gs>
                  <a:gs pos="100000">
                    <a:srgbClr val="C00000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20DBC37-A3F5-7D18-4CB0-9E15940862DD}"/>
                </a:ext>
              </a:extLst>
            </p:cNvPr>
            <p:cNvSpPr txBox="1"/>
            <p:nvPr/>
          </p:nvSpPr>
          <p:spPr>
            <a:xfrm>
              <a:off x="4009194" y="2621206"/>
              <a:ext cx="144502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Laplace</a:t>
              </a:r>
              <a:r>
                <a: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变换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D0E20E22-2705-BC98-546C-5B3547979AE2}"/>
                  </a:ext>
                </a:extLst>
              </p:cNvPr>
              <p:cNvSpPr/>
              <p:nvPr/>
            </p:nvSpPr>
            <p:spPr>
              <a:xfrm>
                <a:off x="1304145" y="3264773"/>
                <a:ext cx="1836295" cy="38577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bg1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</a:rPr>
                  <a:t>含有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′′(</m:t>
                    </m:r>
                    <m:r>
                      <a:rPr lang="en-US" altLang="zh-CN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400" dirty="0">
                  <a:solidFill>
                    <a:schemeClr val="bg1"/>
                  </a:solidFill>
                  <a:latin typeface="汉仪润圆-65简" panose="00020600040101010101" pitchFamily="18" charset="-122"/>
                  <a:ea typeface="汉仪润圆-65简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D0E20E22-2705-BC98-546C-5B3547979A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145" y="3264773"/>
                <a:ext cx="1836295" cy="385775"/>
              </a:xfrm>
              <a:prstGeom prst="roundRect">
                <a:avLst/>
              </a:prstGeom>
              <a:blipFill>
                <a:blip r:embed="rId8"/>
                <a:stretch>
                  <a:fillRect b="-63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64506386-3501-8934-2F6E-699252C2F6E6}"/>
                  </a:ext>
                </a:extLst>
              </p:cNvPr>
              <p:cNvSpPr/>
              <p:nvPr/>
            </p:nvSpPr>
            <p:spPr>
              <a:xfrm>
                <a:off x="7705419" y="3261701"/>
                <a:ext cx="1836295" cy="385775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bg1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</a:rPr>
                  <a:t>仅含有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400" dirty="0">
                  <a:solidFill>
                    <a:schemeClr val="bg1"/>
                  </a:solidFill>
                  <a:latin typeface="汉仪润圆-65简" panose="00020600040101010101" pitchFamily="18" charset="-122"/>
                  <a:ea typeface="汉仪润圆-65简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64506386-3501-8934-2F6E-699252C2F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19" y="3261701"/>
                <a:ext cx="1836295" cy="385775"/>
              </a:xfrm>
              <a:prstGeom prst="roundRect">
                <a:avLst/>
              </a:prstGeom>
              <a:blipFill>
                <a:blip r:embed="rId9"/>
                <a:stretch>
                  <a:fillRect b="-63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54B31E4-C33B-CD33-C8E9-2E14E8C0B892}"/>
                  </a:ext>
                </a:extLst>
              </p:cNvPr>
              <p:cNvSpPr txBox="1"/>
              <p:nvPr/>
            </p:nvSpPr>
            <p:spPr>
              <a:xfrm>
                <a:off x="7115049" y="4502870"/>
                <a:ext cx="2938112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+1)(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+3)(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54B31E4-C33B-CD33-C8E9-2E14E8C0B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049" y="4502870"/>
                <a:ext cx="2938112" cy="5695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661D83D-16C5-EAFD-CF05-38BF9C8AF717}"/>
                  </a:ext>
                </a:extLst>
              </p:cNvPr>
              <p:cNvSpPr txBox="1"/>
              <p:nvPr/>
            </p:nvSpPr>
            <p:spPr>
              <a:xfrm>
                <a:off x="746953" y="4527460"/>
                <a:ext cx="303281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661D83D-16C5-EAFD-CF05-38BF9C8AF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53" y="4527460"/>
                <a:ext cx="3032818" cy="5203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>
            <a:extLst>
              <a:ext uri="{FF2B5EF4-FFF2-40B4-BE49-F238E27FC236}">
                <a16:creationId xmlns:a16="http://schemas.microsoft.com/office/drawing/2014/main" id="{B30CC70B-4F7D-0AD6-2751-03266B0D338C}"/>
              </a:ext>
            </a:extLst>
          </p:cNvPr>
          <p:cNvGrpSpPr/>
          <p:nvPr/>
        </p:nvGrpSpPr>
        <p:grpSpPr>
          <a:xfrm>
            <a:off x="4600384" y="4394542"/>
            <a:ext cx="1707672" cy="393118"/>
            <a:chOff x="4747400" y="4329406"/>
            <a:chExt cx="1707672" cy="393118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679AB3F6-C799-46AD-02FE-2C1B64A99C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7400" y="4722524"/>
              <a:ext cx="1659536" cy="0"/>
            </a:xfrm>
            <a:prstGeom prst="straightConnector1">
              <a:avLst/>
            </a:prstGeom>
            <a:ln w="63500">
              <a:gradFill>
                <a:gsLst>
                  <a:gs pos="0">
                    <a:schemeClr val="accent1"/>
                  </a:gs>
                  <a:gs pos="100000">
                    <a:srgbClr val="C00000"/>
                  </a:gs>
                </a:gsLst>
                <a:lin ang="108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5713CC6-7FDF-CF5F-0596-228116547710}"/>
                </a:ext>
              </a:extLst>
            </p:cNvPr>
            <p:cNvSpPr txBox="1"/>
            <p:nvPr/>
          </p:nvSpPr>
          <p:spPr>
            <a:xfrm>
              <a:off x="4804205" y="4329406"/>
              <a:ext cx="165086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Laplace</a:t>
              </a:r>
              <a:r>
                <a: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逆变换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7CC8C6D-B127-CF71-7116-A9E1CBF45CA3}"/>
              </a:ext>
            </a:extLst>
          </p:cNvPr>
          <p:cNvGrpSpPr/>
          <p:nvPr/>
        </p:nvGrpSpPr>
        <p:grpSpPr>
          <a:xfrm>
            <a:off x="5739701" y="3089186"/>
            <a:ext cx="4034302" cy="1328614"/>
            <a:chOff x="5739701" y="3024050"/>
            <a:chExt cx="4034302" cy="1328614"/>
          </a:xfrm>
        </p:grpSpPr>
        <p:sp>
          <p:nvSpPr>
            <p:cNvPr id="36" name="弧形 35">
              <a:extLst>
                <a:ext uri="{FF2B5EF4-FFF2-40B4-BE49-F238E27FC236}">
                  <a16:creationId xmlns:a16="http://schemas.microsoft.com/office/drawing/2014/main" id="{8B08FFC7-0FA8-0306-F9DB-C3E3ADDE381E}"/>
                </a:ext>
              </a:extLst>
            </p:cNvPr>
            <p:cNvSpPr/>
            <p:nvPr/>
          </p:nvSpPr>
          <p:spPr>
            <a:xfrm>
              <a:off x="6556647" y="3024050"/>
              <a:ext cx="3217356" cy="1022835"/>
            </a:xfrm>
            <a:prstGeom prst="arc">
              <a:avLst>
                <a:gd name="adj1" fmla="val 5299266"/>
                <a:gd name="adj2" fmla="val 9915472"/>
              </a:avLst>
            </a:prstGeom>
            <a:ln w="28575">
              <a:prstDash val="sysDot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24118AC-D67D-769E-F0FB-C5465B362D4A}"/>
                </a:ext>
              </a:extLst>
            </p:cNvPr>
            <p:cNvSpPr txBox="1"/>
            <p:nvPr/>
          </p:nvSpPr>
          <p:spPr>
            <a:xfrm>
              <a:off x="5739701" y="3566336"/>
              <a:ext cx="144502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初始条件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A1635FE7-36A3-8D6A-1A28-017D3B16747A}"/>
                    </a:ext>
                  </a:extLst>
                </p:cNvPr>
                <p:cNvSpPr txBox="1"/>
                <p:nvPr/>
              </p:nvSpPr>
              <p:spPr>
                <a:xfrm>
                  <a:off x="7364461" y="3684816"/>
                  <a:ext cx="919134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0</m:t>
                            </m:r>
                          </m:e>
                        </m:d>
                        <m:r>
                          <a:rPr lang="en-US" altLang="zh-CN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=0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A1635FE7-36A3-8D6A-1A28-017D3B1674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4461" y="3684816"/>
                  <a:ext cx="919134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D52A0E7C-7EED-EAD8-D48A-22A6F68FE9A3}"/>
                    </a:ext>
                  </a:extLst>
                </p:cNvPr>
                <p:cNvSpPr txBox="1"/>
                <p:nvPr/>
              </p:nvSpPr>
              <p:spPr>
                <a:xfrm>
                  <a:off x="7364461" y="4075665"/>
                  <a:ext cx="919134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𝑦</m:t>
                        </m:r>
                        <m:r>
                          <a:rPr lang="en-US" altLang="zh-CN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0</m:t>
                            </m:r>
                          </m:e>
                        </m:d>
                        <m:r>
                          <a:rPr lang="en-US" altLang="zh-CN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=1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D52A0E7C-7EED-EAD8-D48A-22A6F68FE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4461" y="4075665"/>
                  <a:ext cx="919134" cy="276999"/>
                </a:xfrm>
                <a:prstGeom prst="rect">
                  <a:avLst/>
                </a:prstGeom>
                <a:blipFill>
                  <a:blip r:embed="rId13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1338AC75-8321-291E-4CA8-E018CEB8EB21}"/>
              </a:ext>
            </a:extLst>
          </p:cNvPr>
          <p:cNvGrpSpPr/>
          <p:nvPr/>
        </p:nvGrpSpPr>
        <p:grpSpPr>
          <a:xfrm>
            <a:off x="1004455" y="3769519"/>
            <a:ext cx="1217837" cy="611308"/>
            <a:chOff x="1004455" y="3704383"/>
            <a:chExt cx="1217837" cy="611308"/>
          </a:xfrm>
        </p:grpSpPr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1C47FCD6-5C67-9039-1DC2-35FD12B24C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2292" y="3704383"/>
              <a:ext cx="0" cy="611308"/>
            </a:xfrm>
            <a:prstGeom prst="straightConnector1">
              <a:avLst/>
            </a:prstGeom>
            <a:ln w="635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464EA62-7356-A725-5527-A720529A684A}"/>
                </a:ext>
              </a:extLst>
            </p:cNvPr>
            <p:cNvSpPr txBox="1"/>
            <p:nvPr/>
          </p:nvSpPr>
          <p:spPr>
            <a:xfrm>
              <a:off x="1004455" y="3854591"/>
              <a:ext cx="121783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accent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得到解函数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65A2C34-3FC6-4A98-7971-A79DC53ECC72}"/>
              </a:ext>
            </a:extLst>
          </p:cNvPr>
          <p:cNvGrpSpPr/>
          <p:nvPr/>
        </p:nvGrpSpPr>
        <p:grpSpPr>
          <a:xfrm>
            <a:off x="8584105" y="3769519"/>
            <a:ext cx="1079060" cy="611308"/>
            <a:chOff x="8584105" y="3704383"/>
            <a:chExt cx="1079060" cy="611308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53C99773-3658-C96C-5A82-24D51A35844A}"/>
                </a:ext>
              </a:extLst>
            </p:cNvPr>
            <p:cNvCxnSpPr>
              <a:cxnSpLocks/>
            </p:cNvCxnSpPr>
            <p:nvPr/>
          </p:nvCxnSpPr>
          <p:spPr>
            <a:xfrm>
              <a:off x="8584105" y="3704383"/>
              <a:ext cx="0" cy="611308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3AB83E86-AE86-C636-F49D-312C71C9F390}"/>
                    </a:ext>
                  </a:extLst>
                </p:cNvPr>
                <p:cNvSpPr txBox="1"/>
                <p:nvPr/>
              </p:nvSpPr>
              <p:spPr>
                <a:xfrm>
                  <a:off x="8623566" y="3840760"/>
                  <a:ext cx="1039599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1600" dirty="0">
                      <a:solidFill>
                        <a:srgbClr val="C00000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求解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𝑌</m:t>
                      </m:r>
                      <m:r>
                        <a:rPr lang="en-US" altLang="zh-CN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(</m:t>
                      </m:r>
                      <m:r>
                        <a:rPr lang="en-US" altLang="zh-CN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𝑠</m:t>
                      </m:r>
                      <m:r>
                        <a:rPr lang="en-US" altLang="zh-CN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)</m:t>
                      </m:r>
                    </m:oMath>
                  </a14:m>
                  <a:endParaRPr lang="zh-CN" altLang="en-US" sz="1600" dirty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3AB83E86-AE86-C636-F49D-312C71C9F3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3566" y="3840760"/>
                  <a:ext cx="1039599" cy="338554"/>
                </a:xfrm>
                <a:prstGeom prst="rect">
                  <a:avLst/>
                </a:prstGeom>
                <a:blipFill>
                  <a:blip r:embed="rId14"/>
                  <a:stretch>
                    <a:fillRect l="-1176" t="-7273" b="-2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E539E38B-F298-3505-3C57-9AD7812E57A2}"/>
              </a:ext>
            </a:extLst>
          </p:cNvPr>
          <p:cNvSpPr txBox="1"/>
          <p:nvPr/>
        </p:nvSpPr>
        <p:spPr>
          <a:xfrm>
            <a:off x="507459" y="5254450"/>
            <a:ext cx="11108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以上就是用</a:t>
            </a:r>
            <a:r>
              <a:rPr lang="en-US" altLang="zh-CN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Laplace</a:t>
            </a: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变换解常微分方程初值问题的一般步骤，只要熟练掌握</a:t>
            </a:r>
            <a:r>
              <a:rPr lang="en-US" altLang="zh-CN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Laplace</a:t>
            </a: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变换及逆变换，求解并不困难。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1776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2" grpId="0"/>
      <p:bldP spid="3" grpId="0"/>
      <p:bldP spid="10" grpId="0" animBg="1"/>
      <p:bldP spid="11" grpId="0" animBg="1"/>
      <p:bldP spid="20" grpId="0" animBg="1"/>
      <p:bldP spid="21" grpId="0" animBg="1"/>
      <p:bldP spid="28" grpId="0"/>
      <p:bldP spid="30" grpId="0"/>
      <p:bldP spid="4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B6E91DD-7AB8-72CB-9BF0-3ED0BB51A2BE}"/>
              </a:ext>
            </a:extLst>
          </p:cNvPr>
          <p:cNvGrpSpPr/>
          <p:nvPr/>
        </p:nvGrpSpPr>
        <p:grpSpPr>
          <a:xfrm>
            <a:off x="449943" y="1350696"/>
            <a:ext cx="11165693" cy="2339101"/>
            <a:chOff x="449943" y="1784961"/>
            <a:chExt cx="5646057" cy="2339101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62B96FD5-C167-0D83-118C-77BDD1B6055B}"/>
                </a:ext>
              </a:extLst>
            </p:cNvPr>
            <p:cNvSpPr/>
            <p:nvPr/>
          </p:nvSpPr>
          <p:spPr>
            <a:xfrm>
              <a:off x="449943" y="1784961"/>
              <a:ext cx="5646057" cy="2339101"/>
            </a:xfrm>
            <a:prstGeom prst="roundRect">
              <a:avLst>
                <a:gd name="adj" fmla="val 5863"/>
              </a:avLst>
            </a:prstGeom>
            <a:solidFill>
              <a:srgbClr val="7030A0">
                <a:alpha val="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17D456D-37A6-0DB5-01E2-F73E46AE5EA8}"/>
                </a:ext>
              </a:extLst>
            </p:cNvPr>
            <p:cNvCxnSpPr>
              <a:cxnSpLocks/>
            </p:cNvCxnSpPr>
            <p:nvPr/>
          </p:nvCxnSpPr>
          <p:spPr>
            <a:xfrm>
              <a:off x="564656" y="2428410"/>
              <a:ext cx="5432944" cy="0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FA80390-4CB6-7004-E6FB-F7E3A3439784}"/>
                  </a:ext>
                </a:extLst>
              </p:cNvPr>
              <p:cNvSpPr txBox="1"/>
              <p:nvPr/>
            </p:nvSpPr>
            <p:spPr>
              <a:xfrm>
                <a:off x="576363" y="1350696"/>
                <a:ext cx="10844676" cy="547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5.1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：利用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Laplace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变换解方程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𝑦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𝑡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+</m:t>
                    </m:r>
                    <m:nary>
                      <m:nary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0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𝑡</m:t>
                        </m:r>
                      </m:sup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𝑦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(</m:t>
                        </m:r>
                        <m:r>
                          <a:rPr lang="zh-CN" altLang="en-US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𝜏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)</m:t>
                        </m:r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𝑑</m:t>
                    </m:r>
                    <m:r>
                      <a:rPr lang="zh-CN" altLang="en-US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𝜏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𝑢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𝑡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−1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,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𝑦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0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=1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。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FA80390-4CB6-7004-E6FB-F7E3A3439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1350696"/>
                <a:ext cx="10844676" cy="547971"/>
              </a:xfrm>
              <a:prstGeom prst="rect">
                <a:avLst/>
              </a:prstGeom>
              <a:blipFill>
                <a:blip r:embed="rId3"/>
                <a:stretch>
                  <a:fillRect l="-337" t="-56180" b="-1280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199DBD5-5F86-A5A2-6655-0473C1C81EC6}"/>
                  </a:ext>
                </a:extLst>
              </p:cNvPr>
              <p:cNvSpPr txBox="1"/>
              <p:nvPr/>
            </p:nvSpPr>
            <p:spPr>
              <a:xfrm>
                <a:off x="576363" y="2054319"/>
                <a:ext cx="10844676" cy="1422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解：设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，两边取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Laplace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变换得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𝑠𝑌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𝑦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𝑌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sup>
                    </m:sSup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p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𝑦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199DBD5-5F86-A5A2-6655-0473C1C8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2054319"/>
                <a:ext cx="10844676" cy="1422569"/>
              </a:xfrm>
              <a:prstGeom prst="rect">
                <a:avLst/>
              </a:prstGeom>
              <a:blipFill>
                <a:blip r:embed="rId6"/>
                <a:stretch>
                  <a:fillRect l="-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3DCA478F-DDE9-BD49-1146-010A53C2ACDE}"/>
              </a:ext>
            </a:extLst>
          </p:cNvPr>
          <p:cNvGrpSpPr/>
          <p:nvPr/>
        </p:nvGrpSpPr>
        <p:grpSpPr>
          <a:xfrm>
            <a:off x="449943" y="3804225"/>
            <a:ext cx="11165693" cy="2339101"/>
            <a:chOff x="449943" y="1784961"/>
            <a:chExt cx="5646057" cy="2339101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55E6E470-8C98-EF74-19FF-7C36B4DA149C}"/>
                </a:ext>
              </a:extLst>
            </p:cNvPr>
            <p:cNvSpPr/>
            <p:nvPr/>
          </p:nvSpPr>
          <p:spPr>
            <a:xfrm>
              <a:off x="449943" y="1784961"/>
              <a:ext cx="5646057" cy="2339101"/>
            </a:xfrm>
            <a:prstGeom prst="roundRect">
              <a:avLst>
                <a:gd name="adj" fmla="val 5863"/>
              </a:avLst>
            </a:prstGeom>
            <a:solidFill>
              <a:srgbClr val="7030A0">
                <a:alpha val="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65492D7B-CADD-B6C0-0AE5-9D0A419D5D5B}"/>
                </a:ext>
              </a:extLst>
            </p:cNvPr>
            <p:cNvCxnSpPr>
              <a:cxnSpLocks/>
            </p:cNvCxnSpPr>
            <p:nvPr/>
          </p:nvCxnSpPr>
          <p:spPr>
            <a:xfrm>
              <a:off x="564656" y="2428410"/>
              <a:ext cx="5432944" cy="0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765A252-E946-A059-9A8D-18565A9981BF}"/>
                  </a:ext>
                </a:extLst>
              </p:cNvPr>
              <p:cNvSpPr txBox="1"/>
              <p:nvPr/>
            </p:nvSpPr>
            <p:spPr>
              <a:xfrm>
                <a:off x="576363" y="3828933"/>
                <a:ext cx="10844676" cy="547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5.2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：利用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Laplace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变换解方程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𝑓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𝑡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3</m:t>
                    </m:r>
                    <m:nary>
                      <m:nary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0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𝑡</m:t>
                        </m:r>
                      </m:sup>
                      <m:e>
                        <m:func>
                          <m:func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(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−</m:t>
                            </m:r>
                            <m:r>
                              <a:rPr lang="zh-CN" altLang="en-US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𝜏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𝑓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(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𝜏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)</m:t>
                        </m:r>
                      </m:e>
                    </m:nary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𝑑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𝜏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func>
                      <m:func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cos</m:t>
                        </m:r>
                      </m:fNam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𝑡</m:t>
                        </m:r>
                      </m:e>
                    </m:func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,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0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0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。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765A252-E946-A059-9A8D-18565A998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3828933"/>
                <a:ext cx="10844676" cy="547971"/>
              </a:xfrm>
              <a:prstGeom prst="rect">
                <a:avLst/>
              </a:prstGeom>
              <a:blipFill>
                <a:blip r:embed="rId7"/>
                <a:stretch>
                  <a:fillRect l="-337" t="-55556" b="-12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E04018A-1AAB-9E82-1339-4A4562E46F07}"/>
                  </a:ext>
                </a:extLst>
              </p:cNvPr>
              <p:cNvSpPr txBox="1"/>
              <p:nvPr/>
            </p:nvSpPr>
            <p:spPr>
              <a:xfrm>
                <a:off x="576363" y="4518445"/>
                <a:ext cx="10844676" cy="1386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解：设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，两边取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Laplace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变换得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3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𝑠𝐹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3(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+1</m:t>
                        </m:r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+1</m:t>
                        </m:r>
                      </m:den>
                    </m:f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E04018A-1AAB-9E82-1339-4A4562E46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4518445"/>
                <a:ext cx="10844676" cy="1386277"/>
              </a:xfrm>
              <a:prstGeom prst="rect">
                <a:avLst/>
              </a:prstGeom>
              <a:blipFill>
                <a:blip r:embed="rId8"/>
                <a:stretch>
                  <a:fillRect l="-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15666F3C-DDEC-8A2D-8806-418482DCF2A6}"/>
              </a:ext>
            </a:extLst>
          </p:cNvPr>
          <p:cNvSpPr txBox="1"/>
          <p:nvPr/>
        </p:nvSpPr>
        <p:spPr>
          <a:xfrm>
            <a:off x="507459" y="496110"/>
            <a:ext cx="3511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Laplace</a:t>
            </a:r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变换的应用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82105F-0620-6FAA-1E4D-69457D41158E}"/>
              </a:ext>
            </a:extLst>
          </p:cNvPr>
          <p:cNvSpPr txBox="1"/>
          <p:nvPr/>
        </p:nvSpPr>
        <p:spPr>
          <a:xfrm>
            <a:off x="4019265" y="772420"/>
            <a:ext cx="2442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求解微分方程</a:t>
            </a:r>
            <a:r>
              <a:rPr lang="en-US" altLang="zh-CN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/</a:t>
            </a:r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积分方程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1531758-5599-A9B7-1E09-2F0BAA1C02AF}"/>
              </a:ext>
            </a:extLst>
          </p:cNvPr>
          <p:cNvGrpSpPr/>
          <p:nvPr/>
        </p:nvGrpSpPr>
        <p:grpSpPr>
          <a:xfrm>
            <a:off x="8608451" y="1580521"/>
            <a:ext cx="2812588" cy="4316984"/>
            <a:chOff x="8608451" y="1580521"/>
            <a:chExt cx="2812588" cy="4316984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F355A1BF-B065-05BB-40C0-3739BA59D89A}"/>
                </a:ext>
              </a:extLst>
            </p:cNvPr>
            <p:cNvSpPr/>
            <p:nvPr/>
          </p:nvSpPr>
          <p:spPr>
            <a:xfrm>
              <a:off x="8608451" y="1580521"/>
              <a:ext cx="2812588" cy="43169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F9CA9A7-F093-2B10-6A3F-E280D5AAA9DE}"/>
                </a:ext>
              </a:extLst>
            </p:cNvPr>
            <p:cNvSpPr txBox="1"/>
            <p:nvPr/>
          </p:nvSpPr>
          <p:spPr>
            <a:xfrm>
              <a:off x="8608451" y="1738709"/>
              <a:ext cx="2812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C08FAC"/>
                  </a:solidFill>
                  <a:latin typeface="汉仪润圆-65简" panose="00020600040101010101" pitchFamily="18" charset="-122"/>
                  <a:ea typeface="汉仪润圆-65简" panose="00020600040101010101" pitchFamily="18" charset="-122"/>
                </a:rPr>
                <a:t>卷积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D4491A7-18DD-F843-2D60-D6E35721A45C}"/>
                </a:ext>
              </a:extLst>
            </p:cNvPr>
            <p:cNvCxnSpPr/>
            <p:nvPr/>
          </p:nvCxnSpPr>
          <p:spPr>
            <a:xfrm>
              <a:off x="8881994" y="2198228"/>
              <a:ext cx="2263730" cy="0"/>
            </a:xfrm>
            <a:prstGeom prst="line">
              <a:avLst/>
            </a:prstGeom>
            <a:ln w="28575">
              <a:solidFill>
                <a:srgbClr val="C08F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A89BCDAE-17E1-EDD1-2E65-F790AD57FC2C}"/>
                    </a:ext>
                  </a:extLst>
                </p:cNvPr>
                <p:cNvSpPr txBox="1"/>
                <p:nvPr/>
              </p:nvSpPr>
              <p:spPr>
                <a:xfrm>
                  <a:off x="8881994" y="2312657"/>
                  <a:ext cx="2263730" cy="11825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若有函数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CN" sz="1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algn="ctr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则定义这两函数的</a:t>
                  </a:r>
                  <a:r>
                    <a:rPr lang="zh-CN" altLang="en-US" sz="1400" u="sng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卷积</a:t>
                  </a: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为</a:t>
                  </a:r>
                  <a:endParaRPr lang="en-US" altLang="zh-CN" sz="1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altLang="zh-CN" sz="1400" b="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sz="1400" b="0" i="1" smtClean="0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b="0" i="1" smtClean="0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400" b="1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𝒕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b="0" i="1" smtClean="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400" b="1" i="1" smtClean="0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𝒕</m:t>
                              </m:r>
                              <m:r>
                                <a:rPr lang="en-US" altLang="zh-CN" sz="1400" b="0" i="1" smtClean="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  <m:r>
                                <a:rPr lang="zh-CN" altLang="en-US" sz="1400" b="1" i="1" smtClean="0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𝝉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1400" b="0" i="1" smtClean="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b="0" i="1" smtClean="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zh-CN" altLang="en-US" sz="1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𝝉</m:t>
                              </m:r>
                            </m:e>
                          </m:d>
                          <m:r>
                            <a:rPr lang="en-US" altLang="zh-CN" sz="1400" b="0" i="1" smtClean="0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 </m:t>
                          </m:r>
                          <m:r>
                            <a:rPr lang="en-US" altLang="zh-CN" sz="1400" b="0" i="1" smtClean="0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</m:t>
                          </m:r>
                          <m:r>
                            <a:rPr lang="zh-CN" altLang="en-US" sz="1400" b="1" i="1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𝝉</m:t>
                          </m:r>
                        </m:e>
                      </m:nary>
                    </m:oMath>
                  </a14:m>
                  <a:r>
                    <a:rPr lang="zh-CN" altLang="en-US" sz="1400" dirty="0">
                      <a:effectLst/>
                      <a:latin typeface="楷体" panose="02010609060101010101" pitchFamily="49" charset="-122"/>
                      <a:ea typeface="楷体" panose="02010609060101010101" pitchFamily="49" charset="-122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A89BCDAE-17E1-EDD1-2E65-F790AD57FC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1994" y="2312657"/>
                  <a:ext cx="2263730" cy="1182568"/>
                </a:xfrm>
                <a:prstGeom prst="rect">
                  <a:avLst/>
                </a:prstGeom>
                <a:blipFill>
                  <a:blip r:embed="rId9"/>
                  <a:stretch>
                    <a:fillRect t="-1031" b="-494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3A6F728-1959-D5B8-B588-8A639E9DEF49}"/>
                  </a:ext>
                </a:extLst>
              </p:cNvPr>
              <p:cNvSpPr/>
              <p:nvPr/>
            </p:nvSpPr>
            <p:spPr>
              <a:xfrm>
                <a:off x="8744328" y="3609653"/>
                <a:ext cx="2525198" cy="1112110"/>
              </a:xfrm>
              <a:prstGeom prst="rect">
                <a:avLst/>
              </a:prstGeom>
              <a:noFill/>
              <a:ln>
                <a:solidFill>
                  <a:srgbClr val="C08FA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600"/>
                  </a:spcAft>
                </a:pPr>
                <a:r>
                  <a:rPr lang="zh-CN" altLang="en-US" sz="1200" dirty="0">
                    <a:solidFill>
                      <a:schemeClr val="tx1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</a:rPr>
                  <a:t>辨识特征</a:t>
                </a:r>
                <a:endParaRPr lang="en-US" altLang="zh-CN" sz="1200" dirty="0">
                  <a:solidFill>
                    <a:schemeClr val="tx1"/>
                  </a:solidFill>
                  <a:latin typeface="汉仪润圆-65简" panose="00020600040101010101" pitchFamily="18" charset="-122"/>
                  <a:ea typeface="汉仪润圆-65简" panose="00020600040101010101" pitchFamily="18" charset="-122"/>
                </a:endParaRPr>
              </a:p>
              <a:p>
                <a:pPr algn="ctr"/>
                <a:r>
                  <a:rPr lang="zh-CN" altLang="en-US" sz="105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①以两函数积的变上限积分的形式给出</a:t>
                </a:r>
                <a:endParaRPr lang="en-US" altLang="zh-CN" sz="105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ctr"/>
                <a:r>
                  <a:rPr lang="zh-CN" altLang="en-US" sz="105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函数实际的变量为积分上限</a:t>
                </a:r>
                <a14:m>
                  <m:oMath xmlns:m="http://schemas.openxmlformats.org/officeDocument/2006/math">
                    <m:r>
                      <a:rPr lang="en-US" altLang="zh-CN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105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ctr">
                  <a:spcBef>
                    <a:spcPts val="600"/>
                  </a:spcBef>
                </a:pPr>
                <a:r>
                  <a:rPr lang="zh-CN" altLang="en-US" sz="105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②积分中一个函数仅是积分变量</a:t>
                </a:r>
                <a14:m>
                  <m:oMath xmlns:m="http://schemas.openxmlformats.org/officeDocument/2006/math">
                    <m:r>
                      <a:rPr lang="zh-CN" altLang="en-US" sz="105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sz="105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的函数</a:t>
                </a:r>
                <a:endParaRPr lang="en-US" altLang="zh-CN" sz="105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ctr"/>
                <a:r>
                  <a:rPr lang="zh-CN" altLang="en-US" sz="105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另一个函数是关于</a:t>
                </a:r>
                <a14:m>
                  <m:oMath xmlns:m="http://schemas.openxmlformats.org/officeDocument/2006/math">
                    <m:r>
                      <a:rPr lang="en-US" altLang="zh-CN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sz="105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的形式</a:t>
                </a: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3A6F728-1959-D5B8-B588-8A639E9DEF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328" y="3609653"/>
                <a:ext cx="2525198" cy="1112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C08FAC"/>
                </a:solidFill>
                <a:prstDash val="sys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C7B274FC-0366-5827-52EE-E92281316A05}"/>
              </a:ext>
            </a:extLst>
          </p:cNvPr>
          <p:cNvSpPr/>
          <p:nvPr/>
        </p:nvSpPr>
        <p:spPr>
          <a:xfrm>
            <a:off x="8744328" y="4781731"/>
            <a:ext cx="2525198" cy="891554"/>
          </a:xfrm>
          <a:prstGeom prst="rect">
            <a:avLst/>
          </a:prstGeom>
          <a:noFill/>
          <a:ln>
            <a:solidFill>
              <a:srgbClr val="C08FA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zh-CN" altLang="en-US" sz="1200" dirty="0">
                <a:solidFill>
                  <a:schemeClr val="tx1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</a:rPr>
              <a:t>卷积定理</a:t>
            </a:r>
            <a:endParaRPr lang="en-US" altLang="zh-CN" sz="1200" dirty="0">
              <a:solidFill>
                <a:schemeClr val="tx1"/>
              </a:solidFill>
              <a:latin typeface="汉仪润圆-65简" panose="00020600040101010101" pitchFamily="18" charset="-122"/>
              <a:ea typeface="汉仪润圆-65简" panose="00020600040101010101" pitchFamily="18" charset="-122"/>
            </a:endParaRP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两函数卷积 的 </a:t>
            </a:r>
            <a:r>
              <a:rPr lang="en-US" altLang="zh-CN" sz="105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Laplace</a:t>
            </a:r>
            <a:r>
              <a:rPr lang="zh-CN" altLang="en-US" sz="105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变换</a:t>
            </a:r>
            <a:endParaRPr lang="en-US" altLang="zh-CN" sz="105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等于两函数各自的</a:t>
            </a:r>
            <a:r>
              <a:rPr lang="en-US" altLang="zh-CN" sz="105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Laplace</a:t>
            </a:r>
            <a:r>
              <a:rPr lang="zh-CN" altLang="en-US" sz="105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变换之积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9923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uiExpand="1"/>
      <p:bldP spid="32" grpId="0"/>
      <p:bldP spid="35" grpId="0" uiExpand="1"/>
      <p:bldP spid="14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66AA635-A21B-A433-4648-23FD4F0AB104}"/>
              </a:ext>
            </a:extLst>
          </p:cNvPr>
          <p:cNvSpPr txBox="1"/>
          <p:nvPr/>
        </p:nvSpPr>
        <p:spPr>
          <a:xfrm>
            <a:off x="507459" y="496110"/>
            <a:ext cx="2665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Laplace</a:t>
            </a:r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8EA2AA-3607-76BF-CED9-450E9DC65B0B}"/>
                  </a:ext>
                </a:extLst>
              </p:cNvPr>
              <p:cNvSpPr txBox="1"/>
              <p:nvPr/>
            </p:nvSpPr>
            <p:spPr>
              <a:xfrm>
                <a:off x="507460" y="1298962"/>
                <a:ext cx="11108176" cy="1633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自然界中，很多物理量之间的关系都可以用函数来表示，这是我们早已熟知的事实。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  <a:p>
                <a:r>
                  <a:rPr lang="zh-CN" altLang="en-US" sz="1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例如：自由落体的位移与时间的关系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h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(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𝑡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)=</m:t>
                    </m:r>
                    <m:f>
                      <m:f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2</m:t>
                        </m:r>
                      </m:den>
                    </m:f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𝑔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𝑡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，电阻电流与时间的关系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𝐼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(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𝑡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)=</m:t>
                    </m:r>
                    <m:f>
                      <m:f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𝑈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)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𝑅</m:t>
                        </m:r>
                      </m:den>
                    </m:f>
                  </m:oMath>
                </a14:m>
                <a:r>
                  <a:rPr lang="zh-CN" altLang="en-US" sz="1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，弹簧的弹力与形变量的关系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𝐹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𝑘𝑥</m:t>
                    </m:r>
                  </m:oMath>
                </a14:m>
                <a:endParaRPr lang="en-US" altLang="zh-CN" sz="14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然而，也有很多量之间的关系只能间接地用 </a:t>
                </a:r>
                <a:r>
                  <a:rPr lang="zh-CN" altLang="en-US" sz="1600" u="sng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导数</a:t>
                </a: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 或者 </a:t>
                </a:r>
                <a:r>
                  <a:rPr lang="zh-CN" altLang="en-US" sz="1600" u="sng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积分</a:t>
                </a: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 来表示。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  <a:p>
                <a:r>
                  <a:rPr lang="zh-CN" altLang="en-US" sz="1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例如：空气阻力与时间的关系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𝑡</m:t>
                        </m:r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𝑘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𝑣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𝑘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方正小标宋简体" panose="02000000000000000000" pitchFamily="2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方正小标宋简体" panose="02000000000000000000" pitchFamily="2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方正小标宋简体" panose="02000000000000000000" pitchFamily="2" charset="-122"/>
                                  </a:rPr>
                                  <m:t>𝑑𝑥</m:t>
                                </m:r>
                              </m:num>
                              <m:den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方正小标宋简体" panose="02000000000000000000" pitchFamily="2" charset="-122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，电感电压与时间的关系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𝑢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𝑡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𝐿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𝑑𝑖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(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𝑡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)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zh-CN" altLang="en-US" sz="1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，物体的合外力与时间的关系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𝐹</m:t>
                    </m:r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𝑡</m:t>
                        </m:r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𝑚𝑎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𝑚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(</m:t>
                    </m:r>
                    <m:f>
                      <m:f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方正小标宋简体" panose="02000000000000000000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方正小标宋简体" panose="02000000000000000000" pitchFamily="2" charset="-122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方正小标宋简体" panose="02000000000000000000" pitchFamily="2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𝑥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方正小标宋简体" panose="02000000000000000000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方正小标宋简体" panose="02000000000000000000" pitchFamily="2" charset="-122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方正小标宋简体" panose="02000000000000000000" pitchFamily="2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)</m:t>
                    </m:r>
                  </m:oMath>
                </a14:m>
                <a:endParaRPr lang="en-US" altLang="zh-CN" sz="14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8EA2AA-3607-76BF-CED9-450E9DC65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60" y="1298962"/>
                <a:ext cx="11108176" cy="1633268"/>
              </a:xfrm>
              <a:prstGeom prst="rect">
                <a:avLst/>
              </a:prstGeom>
              <a:blipFill>
                <a:blip r:embed="rId5"/>
                <a:stretch>
                  <a:fillRect l="-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FCFE9ED-E2C0-E136-C16A-73B705043080}"/>
              </a:ext>
            </a:extLst>
          </p:cNvPr>
          <p:cNvSpPr txBox="1"/>
          <p:nvPr/>
        </p:nvSpPr>
        <p:spPr>
          <a:xfrm>
            <a:off x="3172950" y="772420"/>
            <a:ext cx="681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引言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17C6FC-C488-86BF-8AB0-BB465309A80C}"/>
              </a:ext>
            </a:extLst>
          </p:cNvPr>
          <p:cNvSpPr txBox="1"/>
          <p:nvPr/>
        </p:nvSpPr>
        <p:spPr>
          <a:xfrm>
            <a:off x="507459" y="3055170"/>
            <a:ext cx="111081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在高等数学的学习中，我们已经了解过一些 最简单的 微分方程如何求解 </a:t>
            </a:r>
            <a:r>
              <a:rPr lang="en-US" altLang="zh-CN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—— </a:t>
            </a: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即使相较于直接求导运算来说已经困难很多。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有没有一种方法，可以把含微分</a:t>
            </a:r>
            <a:r>
              <a:rPr lang="en-US" altLang="zh-CN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/</a:t>
            </a: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积分的式子，转化成普通的代数式子呢？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30F3E0F7-E6B2-7DB0-F638-39DF36C15488}"/>
              </a:ext>
            </a:extLst>
          </p:cNvPr>
          <p:cNvSpPr/>
          <p:nvPr/>
        </p:nvSpPr>
        <p:spPr>
          <a:xfrm>
            <a:off x="5318282" y="4177482"/>
            <a:ext cx="643770" cy="266069"/>
          </a:xfrm>
          <a:prstGeom prst="rightArrow">
            <a:avLst>
              <a:gd name="adj1" fmla="val 25343"/>
              <a:gd name="adj2" fmla="val 50000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E1BD430-A3AC-22AE-833C-DE93663505F0}"/>
              </a:ext>
            </a:extLst>
          </p:cNvPr>
          <p:cNvGrpSpPr/>
          <p:nvPr/>
        </p:nvGrpSpPr>
        <p:grpSpPr>
          <a:xfrm>
            <a:off x="576363" y="4054921"/>
            <a:ext cx="4636122" cy="917431"/>
            <a:chOff x="576363" y="4054921"/>
            <a:chExt cx="4636122" cy="917431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088D066F-66B0-BDBC-6DB6-72A57C93ABDB}"/>
                </a:ext>
              </a:extLst>
            </p:cNvPr>
            <p:cNvGrpSpPr/>
            <p:nvPr/>
          </p:nvGrpSpPr>
          <p:grpSpPr>
            <a:xfrm>
              <a:off x="576363" y="4054921"/>
              <a:ext cx="4636122" cy="552892"/>
              <a:chOff x="576363" y="4211613"/>
              <a:chExt cx="4636122" cy="5528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8AE49D89-D623-250E-B70F-B064054F3422}"/>
                      </a:ext>
                    </a:extLst>
                  </p:cNvPr>
                  <p:cNvSpPr txBox="1"/>
                  <p:nvPr/>
                </p:nvSpPr>
                <p:spPr>
                  <a:xfrm>
                    <a:off x="576364" y="4266748"/>
                    <a:ext cx="4636121" cy="4426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8AE49D89-D623-250E-B70F-B064054F3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364" y="4266748"/>
                    <a:ext cx="4636121" cy="44262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47945" b="-21369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70CA36E-208A-FE8D-2C0F-E4E7CAB8AD1F}"/>
                  </a:ext>
                </a:extLst>
              </p:cNvPr>
              <p:cNvSpPr/>
              <p:nvPr/>
            </p:nvSpPr>
            <p:spPr>
              <a:xfrm>
                <a:off x="576363" y="4211613"/>
                <a:ext cx="4636121" cy="552892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115BC192-9D8C-4EA7-14AF-7A4B7E94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7876" y="4266748"/>
                <a:ext cx="0" cy="44262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9D7F9BCA-5D93-4751-23D7-E05C45665397}"/>
                    </a:ext>
                  </a:extLst>
                </p:cNvPr>
                <p:cNvSpPr/>
                <p:nvPr/>
              </p:nvSpPr>
              <p:spPr>
                <a:xfrm>
                  <a:off x="2022360" y="4602294"/>
                  <a:ext cx="1744854" cy="37005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含</a:t>
                  </a:r>
                  <a14:m>
                    <m:oMath xmlns:m="http://schemas.openxmlformats.org/officeDocument/2006/math"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′′(</m:t>
                      </m:r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sz="1400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9D7F9BCA-5D93-4751-23D7-E05C456653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360" y="4602294"/>
                  <a:ext cx="1744854" cy="370058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E657962-12F0-2055-89CE-555D10C31547}"/>
              </a:ext>
            </a:extLst>
          </p:cNvPr>
          <p:cNvGrpSpPr/>
          <p:nvPr/>
        </p:nvGrpSpPr>
        <p:grpSpPr>
          <a:xfrm>
            <a:off x="6061547" y="4054921"/>
            <a:ext cx="5554088" cy="917431"/>
            <a:chOff x="6061547" y="4054921"/>
            <a:chExt cx="5554088" cy="917431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CDB3FF86-0678-CD20-398A-37F18FE31072}"/>
                </a:ext>
              </a:extLst>
            </p:cNvPr>
            <p:cNvGrpSpPr/>
            <p:nvPr/>
          </p:nvGrpSpPr>
          <p:grpSpPr>
            <a:xfrm>
              <a:off x="6061547" y="4054921"/>
              <a:ext cx="5554088" cy="552892"/>
              <a:chOff x="6061547" y="4211613"/>
              <a:chExt cx="5554088" cy="5528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0FF96BCD-6989-B35E-C81A-E72B7DE3874A}"/>
                      </a:ext>
                    </a:extLst>
                  </p:cNvPr>
                  <p:cNvSpPr txBox="1"/>
                  <p:nvPr/>
                </p:nvSpPr>
                <p:spPr>
                  <a:xfrm>
                    <a:off x="6096000" y="4211613"/>
                    <a:ext cx="5519635" cy="5006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𝑠𝑌</m:t>
                              </m:r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0FF96BCD-6989-B35E-C81A-E72B7DE387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211613"/>
                    <a:ext cx="5519635" cy="50065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C80A45CC-8EC9-0AB6-F1E4-0E11E34E1E39}"/>
                  </a:ext>
                </a:extLst>
              </p:cNvPr>
              <p:cNvGrpSpPr/>
              <p:nvPr/>
            </p:nvGrpSpPr>
            <p:grpSpPr>
              <a:xfrm>
                <a:off x="6061547" y="4211613"/>
                <a:ext cx="5519635" cy="552892"/>
                <a:chOff x="6061547" y="4211613"/>
                <a:chExt cx="5519635" cy="552892"/>
              </a:xfrm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B5F16858-67B4-8304-B85F-A2BC71874321}"/>
                    </a:ext>
                  </a:extLst>
                </p:cNvPr>
                <p:cNvSpPr/>
                <p:nvPr/>
              </p:nvSpPr>
              <p:spPr>
                <a:xfrm>
                  <a:off x="6061547" y="4211613"/>
                  <a:ext cx="5519635" cy="552892"/>
                </a:xfrm>
                <a:prstGeom prst="rect">
                  <a:avLst/>
                </a:prstGeom>
                <a:noFill/>
                <a:ln w="19050">
                  <a:solidFill>
                    <a:schemeClr val="accent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F80B16C3-BDEF-64B3-631D-6D264D5C7C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06231" y="4266748"/>
                  <a:ext cx="0" cy="442622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A950AB6B-C13F-4013-E6FD-8914A4514DA4}"/>
                    </a:ext>
                  </a:extLst>
                </p:cNvPr>
                <p:cNvSpPr/>
                <p:nvPr/>
              </p:nvSpPr>
              <p:spPr>
                <a:xfrm>
                  <a:off x="7983390" y="4602294"/>
                  <a:ext cx="1744854" cy="37005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仅含</a:t>
                  </a:r>
                  <a14:m>
                    <m:oMath xmlns:m="http://schemas.openxmlformats.org/officeDocument/2006/math"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sz="1400" i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A950AB6B-C13F-4013-E6FD-8914A4514D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3390" y="4602294"/>
                  <a:ext cx="1744854" cy="370058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B7ACF00-655C-5990-D5A2-7AEB333E351A}"/>
                  </a:ext>
                </a:extLst>
              </p:cNvPr>
              <p:cNvSpPr txBox="1"/>
              <p:nvPr/>
            </p:nvSpPr>
            <p:spPr>
              <a:xfrm>
                <a:off x="6061547" y="4638068"/>
                <a:ext cx="80636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16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6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B7ACF00-655C-5990-D5A2-7AEB333E3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547" y="4638068"/>
                <a:ext cx="806364" cy="338554"/>
              </a:xfrm>
              <a:prstGeom prst="rect">
                <a:avLst/>
              </a:prstGeom>
              <a:blipFill>
                <a:blip r:embed="rId10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A944679-D672-43C2-582B-F5A393989E35}"/>
                  </a:ext>
                </a:extLst>
              </p:cNvPr>
              <p:cNvSpPr txBox="1"/>
              <p:nvPr/>
            </p:nvSpPr>
            <p:spPr>
              <a:xfrm>
                <a:off x="4406120" y="4638068"/>
                <a:ext cx="80636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6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A944679-D672-43C2-582B-F5A393989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120" y="4638068"/>
                <a:ext cx="806364" cy="338554"/>
              </a:xfrm>
              <a:prstGeom prst="rect">
                <a:avLst/>
              </a:prstGeom>
              <a:blipFill>
                <a:blip r:embed="rId1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箭头: 右 35">
            <a:extLst>
              <a:ext uri="{FF2B5EF4-FFF2-40B4-BE49-F238E27FC236}">
                <a16:creationId xmlns:a16="http://schemas.microsoft.com/office/drawing/2014/main" id="{829EA7DC-BD03-872E-BF73-DE7C5FCDF6DD}"/>
              </a:ext>
            </a:extLst>
          </p:cNvPr>
          <p:cNvSpPr/>
          <p:nvPr/>
        </p:nvSpPr>
        <p:spPr>
          <a:xfrm rot="10800000">
            <a:off x="5308938" y="4674310"/>
            <a:ext cx="643770" cy="266069"/>
          </a:xfrm>
          <a:prstGeom prst="rightArrow">
            <a:avLst>
              <a:gd name="adj1" fmla="val 25343"/>
              <a:gd name="adj2" fmla="val 50000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形 37" descr="问号">
            <a:extLst>
              <a:ext uri="{FF2B5EF4-FFF2-40B4-BE49-F238E27FC236}">
                <a16:creationId xmlns:a16="http://schemas.microsoft.com/office/drawing/2014/main" id="{217F9893-ADE1-EE60-6610-4570DEE96A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34305" y="4140955"/>
            <a:ext cx="411723" cy="411723"/>
          </a:xfrm>
          <a:prstGeom prst="rect">
            <a:avLst/>
          </a:prstGeom>
        </p:spPr>
      </p:pic>
      <p:pic>
        <p:nvPicPr>
          <p:cNvPr id="39" name="图形 38" descr="问号">
            <a:extLst>
              <a:ext uri="{FF2B5EF4-FFF2-40B4-BE49-F238E27FC236}">
                <a16:creationId xmlns:a16="http://schemas.microsoft.com/office/drawing/2014/main" id="{03706DA5-E363-5490-5C40-708E4F7E54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5424960" y="4594848"/>
            <a:ext cx="411723" cy="411723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D53AE60F-A5E2-6EF6-8EBC-2AA3E8E2E560}"/>
              </a:ext>
            </a:extLst>
          </p:cNvPr>
          <p:cNvSpPr txBox="1"/>
          <p:nvPr/>
        </p:nvSpPr>
        <p:spPr>
          <a:xfrm>
            <a:off x="507459" y="5157868"/>
            <a:ext cx="111081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以上正是本章中 </a:t>
            </a:r>
            <a:r>
              <a:rPr lang="en-US" altLang="zh-CN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Laplace</a:t>
            </a: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变换 及 </a:t>
            </a:r>
            <a:r>
              <a:rPr lang="en-US" altLang="zh-CN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Laplace</a:t>
            </a: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逆变换 的最主要的用途。当然，它在信号处理等领域也有更广泛的用途。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但不管有怎样的便利用处，首先我们得能求出一个函数的</a:t>
            </a:r>
            <a:r>
              <a:rPr lang="en-US" altLang="zh-CN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Laplace</a:t>
            </a: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变换。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3193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3" grpId="0" uiExpand="1" build="p"/>
      <p:bldP spid="29" grpId="0" animBg="1"/>
      <p:bldP spid="33" grpId="0"/>
      <p:bldP spid="35" grpId="0"/>
      <p:bldP spid="36" grpId="0" animBg="1"/>
      <p:bldP spid="4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BA54FDE-E791-026F-0D76-06CE9A2444BE}"/>
              </a:ext>
            </a:extLst>
          </p:cNvPr>
          <p:cNvCxnSpPr>
            <a:cxnSpLocks/>
          </p:cNvCxnSpPr>
          <p:nvPr/>
        </p:nvCxnSpPr>
        <p:spPr>
          <a:xfrm>
            <a:off x="507458" y="3775995"/>
            <a:ext cx="11108178" cy="0"/>
          </a:xfrm>
          <a:prstGeom prst="line">
            <a:avLst/>
          </a:prstGeom>
          <a:ln w="38100">
            <a:solidFill>
              <a:schemeClr val="accent2">
                <a:alpha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F8EA2AA-3607-76BF-CED9-450E9DC65B0B}"/>
              </a:ext>
            </a:extLst>
          </p:cNvPr>
          <p:cNvSpPr txBox="1"/>
          <p:nvPr/>
        </p:nvSpPr>
        <p:spPr>
          <a:xfrm>
            <a:off x="507460" y="1298962"/>
            <a:ext cx="111081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Laplace</a:t>
            </a: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变换 实际上是 </a:t>
            </a:r>
            <a:r>
              <a:rPr lang="en-US" altLang="zh-CN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Fourier</a:t>
            </a: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变换 的推广。而 </a:t>
            </a:r>
            <a:r>
              <a:rPr lang="en-US" altLang="zh-CN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Fourier</a:t>
            </a: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变换 实际上又是 </a:t>
            </a:r>
            <a:r>
              <a:rPr lang="en-US" altLang="zh-CN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Fourier</a:t>
            </a: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级数 向非周期函数的推广。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因此，它与级数类似，都是把一个函数表示成另一个函数的形式 </a:t>
            </a:r>
            <a:r>
              <a:rPr lang="en-US" altLang="zh-CN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—— </a:t>
            </a: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只不过「形式」更抽象些罢了。 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181819-CE8D-A918-0071-3783FEDB6786}"/>
              </a:ext>
            </a:extLst>
          </p:cNvPr>
          <p:cNvSpPr txBox="1"/>
          <p:nvPr/>
        </p:nvSpPr>
        <p:spPr>
          <a:xfrm>
            <a:off x="507459" y="496110"/>
            <a:ext cx="2665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Laplace</a:t>
            </a:r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变换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20900B-9C44-A370-9F62-132449C8A713}"/>
              </a:ext>
            </a:extLst>
          </p:cNvPr>
          <p:cNvSpPr txBox="1"/>
          <p:nvPr/>
        </p:nvSpPr>
        <p:spPr>
          <a:xfrm>
            <a:off x="3172950" y="772420"/>
            <a:ext cx="2211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变换公式与存在定理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3424DD6-4586-37D9-E7BB-C56FE369950D}"/>
                  </a:ext>
                </a:extLst>
              </p:cNvPr>
              <p:cNvSpPr txBox="1"/>
              <p:nvPr/>
            </p:nvSpPr>
            <p:spPr>
              <a:xfrm>
                <a:off x="507459" y="2247781"/>
                <a:ext cx="6273786" cy="782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𝑓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𝑡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 的 </a:t>
                </a:r>
                <a:r>
                  <a:rPr lang="en-US" altLang="zh-CN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Laplace</a:t>
                </a: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变换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𝐹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 由以下的积分给出。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是广义积分的积分变量，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𝑠</m:t>
                    </m:r>
                  </m:oMath>
                </a14:m>
                <a:r>
                  <a:rPr lang="zh-CN" altLang="en-US" sz="1600" dirty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是函数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𝐹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(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𝑠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的自变量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。 </a:t>
                </a:r>
                <a:endPara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3424DD6-4586-37D9-E7BB-C56FE3699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59" y="2247781"/>
                <a:ext cx="6273786" cy="782330"/>
              </a:xfrm>
              <a:prstGeom prst="rect">
                <a:avLst/>
              </a:prstGeom>
              <a:blipFill>
                <a:blip r:embed="rId5"/>
                <a:stretch>
                  <a:fillRect l="-486" b="-8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3E2960D8-F9A8-3E6B-9E3E-07FC446076C2}"/>
              </a:ext>
            </a:extLst>
          </p:cNvPr>
          <p:cNvGrpSpPr/>
          <p:nvPr/>
        </p:nvGrpSpPr>
        <p:grpSpPr>
          <a:xfrm>
            <a:off x="5873769" y="2289095"/>
            <a:ext cx="2494624" cy="2077073"/>
            <a:chOff x="5873769" y="2289095"/>
            <a:chExt cx="2494624" cy="2077073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21EF83D4-14A8-08EE-984B-69099074A9C0}"/>
                </a:ext>
              </a:extLst>
            </p:cNvPr>
            <p:cNvSpPr/>
            <p:nvPr/>
          </p:nvSpPr>
          <p:spPr>
            <a:xfrm>
              <a:off x="5873769" y="2289095"/>
              <a:ext cx="2494624" cy="207707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6EC54A61-F049-0FF0-6802-049B8A262363}"/>
                    </a:ext>
                  </a:extLst>
                </p:cNvPr>
                <p:cNvSpPr txBox="1"/>
                <p:nvPr/>
              </p:nvSpPr>
              <p:spPr>
                <a:xfrm>
                  <a:off x="5873769" y="2401108"/>
                  <a:ext cx="2494624" cy="1831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1200"/>
                    </a:spcAft>
                  </a:pPr>
                  <a:r>
                    <a:rPr lang="zh-CN" altLang="en-US" sz="1400" dirty="0"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存在条件</a:t>
                  </a:r>
                  <a:endParaRPr lang="en-US" altLang="zh-CN" sz="1400" dirty="0">
                    <a:latin typeface="汉仪润圆-65简" panose="00020600040101010101" pitchFamily="18" charset="-122"/>
                    <a:ea typeface="汉仪润圆-65简" panose="00020600040101010101" pitchFamily="18" charset="-122"/>
                  </a:endParaRPr>
                </a:p>
                <a:p>
                  <a:pPr algn="ctr"/>
                  <a:r>
                    <a:rPr lang="zh-CN" altLang="en-US" sz="1400" dirty="0"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常见函数的</a:t>
                  </a:r>
                  <a:r>
                    <a:rPr lang="en-US" altLang="zh-CN" sz="1400" dirty="0"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Laplace</a:t>
                  </a:r>
                  <a:r>
                    <a:rPr lang="zh-CN" altLang="en-US" sz="1400" dirty="0"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变换</a:t>
                  </a:r>
                  <a:endParaRPr lang="en-US" altLang="zh-CN" sz="1400" dirty="0">
                    <a:latin typeface="方正楷体_GBK" panose="02000000000000000000" pitchFamily="2" charset="-122"/>
                    <a:ea typeface="方正楷体_GBK" panose="02000000000000000000" pitchFamily="2" charset="-122"/>
                  </a:endParaRPr>
                </a:p>
                <a:p>
                  <a:pPr algn="ctr"/>
                  <a:r>
                    <a:rPr lang="zh-CN" altLang="en-US" sz="1400" dirty="0"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都是存在（收敛）的</a:t>
                  </a:r>
                  <a:endParaRPr lang="en-US" altLang="zh-CN" sz="1400" dirty="0">
                    <a:latin typeface="方正楷体_GBK" panose="02000000000000000000" pitchFamily="2" charset="-122"/>
                    <a:ea typeface="方正楷体_GBK" panose="02000000000000000000" pitchFamily="2" charset="-122"/>
                  </a:endParaRPr>
                </a:p>
                <a:p>
                  <a:pPr algn="ctr"/>
                  <a:r>
                    <a:rPr lang="zh-CN" altLang="en-US" sz="1400" dirty="0"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但只在</a:t>
                  </a:r>
                  <a14:m>
                    <m:oMath xmlns:m="http://schemas.openxmlformats.org/officeDocument/2006/math">
                      <m:r>
                        <a:rPr lang="en-US" altLang="zh-CN" sz="1400" i="1" dirty="0" smtClean="0">
                          <a:latin typeface="Cambria Math" panose="02040503050406030204" pitchFamily="18" charset="0"/>
                          <a:ea typeface="方正楷体_GBK" panose="02000000000000000000" pitchFamily="2" charset="-122"/>
                        </a:rPr>
                        <m:t>𝑡</m:t>
                      </m:r>
                      <m:r>
                        <a:rPr lang="en-US" altLang="zh-CN" sz="1400" i="1" dirty="0" smtClean="0">
                          <a:latin typeface="Cambria Math" panose="02040503050406030204" pitchFamily="18" charset="0"/>
                          <a:ea typeface="方正楷体_GBK" panose="02000000000000000000" pitchFamily="2" charset="-122"/>
                        </a:rPr>
                        <m:t>&gt;0</m:t>
                      </m:r>
                    </m:oMath>
                  </a14:m>
                  <a:r>
                    <a:rPr lang="zh-CN" altLang="en-US" sz="1400" dirty="0"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时成立</a:t>
                  </a:r>
                  <a:endParaRPr lang="en-US" altLang="zh-CN" sz="1400" dirty="0">
                    <a:latin typeface="方正楷体_GBK" panose="02000000000000000000" pitchFamily="2" charset="-122"/>
                    <a:ea typeface="方正楷体_GBK" panose="02000000000000000000" pitchFamily="2" charset="-122"/>
                  </a:endParaRPr>
                </a:p>
                <a:p>
                  <a:pPr algn="ctr">
                    <a:spcBef>
                      <a:spcPts val="600"/>
                    </a:spcBef>
                  </a:pPr>
                  <a:r>
                    <a:rPr lang="zh-CN" altLang="en-US" sz="1400" dirty="0"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这是因为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𝑠𝑡</m:t>
                          </m:r>
                        </m:sup>
                      </m:sSup>
                    </m:oMath>
                  </a14:m>
                  <a:r>
                    <a:rPr lang="zh-CN" altLang="en-US" sz="1400" dirty="0"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在</a:t>
                  </a:r>
                  <a14:m>
                    <m:oMath xmlns:m="http://schemas.openxmlformats.org/officeDocument/2006/math">
                      <m:r>
                        <a:rPr lang="en-US" altLang="zh-CN" sz="1400" i="1" dirty="0" smtClean="0">
                          <a:latin typeface="Cambria Math" panose="02040503050406030204" pitchFamily="18" charset="0"/>
                          <a:ea typeface="方正楷体_GBK" panose="02000000000000000000" pitchFamily="2" charset="-122"/>
                        </a:rPr>
                        <m:t>𝑡</m:t>
                      </m:r>
                    </m:oMath>
                  </a14:m>
                  <a:r>
                    <a:rPr lang="zh-CN" altLang="en-US" sz="1400" dirty="0"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取负时</a:t>
                  </a:r>
                  <a:endParaRPr lang="en-US" altLang="zh-CN" sz="1400" dirty="0">
                    <a:latin typeface="方正楷体_GBK" panose="02000000000000000000" pitchFamily="2" charset="-122"/>
                    <a:ea typeface="方正楷体_GBK" panose="02000000000000000000" pitchFamily="2" charset="-122"/>
                  </a:endParaRPr>
                </a:p>
                <a:p>
                  <a:pPr algn="ctr"/>
                  <a:r>
                    <a:rPr lang="zh-CN" altLang="en-US" sz="1400" dirty="0"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会增长至无穷大</a:t>
                  </a:r>
                  <a:endParaRPr lang="en-US" altLang="zh-CN" sz="1400" dirty="0">
                    <a:latin typeface="方正楷体_GBK" panose="02000000000000000000" pitchFamily="2" charset="-122"/>
                    <a:ea typeface="方正楷体_GBK" panose="02000000000000000000" pitchFamily="2" charset="-122"/>
                  </a:endParaRPr>
                </a:p>
                <a:p>
                  <a:pPr algn="ctr"/>
                  <a:r>
                    <a:rPr lang="zh-CN" altLang="en-US" sz="1400" dirty="0"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导致广义积分不收敛</a:t>
                  </a: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6EC54A61-F049-0FF0-6802-049B8A2623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3769" y="2401108"/>
                  <a:ext cx="2494624" cy="1831271"/>
                </a:xfrm>
                <a:prstGeom prst="rect">
                  <a:avLst/>
                </a:prstGeom>
                <a:blipFill>
                  <a:blip r:embed="rId6"/>
                  <a:stretch>
                    <a:fillRect t="-667" b="-2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BD61A66-3FB6-B5DB-853C-48515B3C61C5}"/>
                </a:ext>
              </a:extLst>
            </p:cNvPr>
            <p:cNvCxnSpPr/>
            <p:nvPr/>
          </p:nvCxnSpPr>
          <p:spPr>
            <a:xfrm>
              <a:off x="6052944" y="2739137"/>
              <a:ext cx="2096411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276F9F7F-4A9D-A287-4524-893CCFAE2F2D}"/>
              </a:ext>
            </a:extLst>
          </p:cNvPr>
          <p:cNvGrpSpPr/>
          <p:nvPr/>
        </p:nvGrpSpPr>
        <p:grpSpPr>
          <a:xfrm>
            <a:off x="507458" y="3185822"/>
            <a:ext cx="4877342" cy="1180346"/>
            <a:chOff x="507458" y="3185822"/>
            <a:chExt cx="4877342" cy="1180346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F2AF7C9-4BB7-B888-FF0F-F28BBB951DEB}"/>
                </a:ext>
              </a:extLst>
            </p:cNvPr>
            <p:cNvSpPr/>
            <p:nvPr/>
          </p:nvSpPr>
          <p:spPr>
            <a:xfrm>
              <a:off x="507458" y="3185822"/>
              <a:ext cx="4877341" cy="1180346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1861703C-C95E-0F53-83F5-3F98FA4193FB}"/>
                    </a:ext>
                  </a:extLst>
                </p:cNvPr>
                <p:cNvSpPr txBox="1"/>
                <p:nvPr/>
              </p:nvSpPr>
              <p:spPr>
                <a:xfrm>
                  <a:off x="507459" y="3388677"/>
                  <a:ext cx="4877341" cy="7746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nary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𝑠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为</m:t>
                        </m:r>
                        <m:r>
                          <a:rPr lang="zh-CN" altLang="en-US" sz="200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复数</m:t>
                        </m:r>
                      </m:oMath>
                    </m:oMathPara>
                  </a14:m>
                  <a:endPara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1861703C-C95E-0F53-83F5-3F98FA4193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59" y="3388677"/>
                  <a:ext cx="4877341" cy="7746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9AA769F5-AD74-DF93-4ABE-74434DCD5B9E}"/>
              </a:ext>
            </a:extLst>
          </p:cNvPr>
          <p:cNvGrpSpPr/>
          <p:nvPr/>
        </p:nvGrpSpPr>
        <p:grpSpPr>
          <a:xfrm>
            <a:off x="8547568" y="2289095"/>
            <a:ext cx="3068068" cy="2077073"/>
            <a:chOff x="8547568" y="2289095"/>
            <a:chExt cx="3068068" cy="2077073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C4A4D9A-E18A-7F0A-2F40-4B1375BBBCE3}"/>
                </a:ext>
              </a:extLst>
            </p:cNvPr>
            <p:cNvGrpSpPr/>
            <p:nvPr/>
          </p:nvGrpSpPr>
          <p:grpSpPr>
            <a:xfrm>
              <a:off x="8547568" y="2289095"/>
              <a:ext cx="3068068" cy="2077073"/>
              <a:chOff x="5873769" y="2289095"/>
              <a:chExt cx="3068068" cy="2077073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8CC273E0-802D-FF21-644A-8D67E1F55F23}"/>
                  </a:ext>
                </a:extLst>
              </p:cNvPr>
              <p:cNvSpPr/>
              <p:nvPr/>
            </p:nvSpPr>
            <p:spPr>
              <a:xfrm>
                <a:off x="5873769" y="2289095"/>
                <a:ext cx="3068068" cy="207707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E2613F0-A798-BFC1-A685-BAADA57FD9B3}"/>
                  </a:ext>
                </a:extLst>
              </p:cNvPr>
              <p:cNvSpPr txBox="1"/>
              <p:nvPr/>
            </p:nvSpPr>
            <p:spPr>
              <a:xfrm>
                <a:off x="5873769" y="2401108"/>
                <a:ext cx="3068068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zh-CN" altLang="en-US" sz="1400" dirty="0">
                    <a:latin typeface="汉仪润圆-65简" panose="00020600040101010101" pitchFamily="18" charset="-122"/>
                    <a:ea typeface="汉仪润圆-65简" panose="00020600040101010101" pitchFamily="18" charset="-122"/>
                  </a:rPr>
                  <a:t>理解要点</a:t>
                </a:r>
                <a:endParaRPr lang="en-US" altLang="zh-CN" sz="1400" dirty="0">
                  <a:latin typeface="汉仪润圆-65简" panose="00020600040101010101" pitchFamily="18" charset="-122"/>
                  <a:ea typeface="汉仪润圆-65简" panose="00020600040101010101" pitchFamily="18" charset="-122"/>
                </a:endParaRPr>
              </a:p>
              <a:p>
                <a:pPr algn="ctr"/>
                <a:r>
                  <a:rPr lang="en-US" altLang="zh-CN" sz="1400" dirty="0">
                    <a:latin typeface="方正楷体_GBK" panose="02000000000000000000" pitchFamily="2" charset="-122"/>
                    <a:ea typeface="方正楷体_GBK" panose="02000000000000000000" pitchFamily="2" charset="-122"/>
                  </a:rPr>
                  <a:t>Laplace</a:t>
                </a:r>
                <a:r>
                  <a:rPr lang="zh-CN" altLang="en-US" sz="1400" dirty="0">
                    <a:latin typeface="方正楷体_GBK" panose="02000000000000000000" pitchFamily="2" charset="-122"/>
                    <a:ea typeface="方正楷体_GBK" panose="02000000000000000000" pitchFamily="2" charset="-122"/>
                  </a:rPr>
                  <a:t>变换是函数之间的变换</a:t>
                </a:r>
                <a:endParaRPr lang="en-US" altLang="zh-CN" sz="1400" dirty="0">
                  <a:latin typeface="方正楷体_GBK" panose="02000000000000000000" pitchFamily="2" charset="-122"/>
                  <a:ea typeface="方正楷体_GBK" panose="02000000000000000000" pitchFamily="2" charset="-122"/>
                </a:endParaRPr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344ACA5A-64AB-3B60-F420-E5B2000CC3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2944" y="2739137"/>
                <a:ext cx="2710081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6171D04E-F8F2-2EB9-ED0B-28BE308AFC6B}"/>
                </a:ext>
              </a:extLst>
            </p:cNvPr>
            <p:cNvGrpSpPr/>
            <p:nvPr/>
          </p:nvGrpSpPr>
          <p:grpSpPr>
            <a:xfrm>
              <a:off x="8943287" y="3098761"/>
              <a:ext cx="618078" cy="1158883"/>
              <a:chOff x="8859022" y="3098761"/>
              <a:chExt cx="618078" cy="1158883"/>
            </a:xfrm>
          </p:grpSpPr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E2A0069A-960F-89B1-1031-5C24B411D8ED}"/>
                  </a:ext>
                </a:extLst>
              </p:cNvPr>
              <p:cNvGrpSpPr/>
              <p:nvPr/>
            </p:nvGrpSpPr>
            <p:grpSpPr>
              <a:xfrm>
                <a:off x="8859022" y="3098761"/>
                <a:ext cx="618078" cy="1158883"/>
                <a:chOff x="8859022" y="3098761"/>
                <a:chExt cx="618078" cy="1158883"/>
              </a:xfrm>
            </p:grpSpPr>
            <p:grpSp>
              <p:nvGrpSpPr>
                <p:cNvPr id="46" name="组合 45">
                  <a:extLst>
                    <a:ext uri="{FF2B5EF4-FFF2-40B4-BE49-F238E27FC236}">
                      <a16:creationId xmlns:a16="http://schemas.microsoft.com/office/drawing/2014/main" id="{371C0215-C8C4-BA94-307B-23F0891A92DB}"/>
                    </a:ext>
                  </a:extLst>
                </p:cNvPr>
                <p:cNvGrpSpPr/>
                <p:nvPr/>
              </p:nvGrpSpPr>
              <p:grpSpPr>
                <a:xfrm>
                  <a:off x="8933446" y="3174708"/>
                  <a:ext cx="469232" cy="1025610"/>
                  <a:chOff x="8933446" y="3174708"/>
                  <a:chExt cx="469232" cy="1025610"/>
                </a:xfrm>
              </p:grpSpPr>
              <p:sp>
                <p:nvSpPr>
                  <p:cNvPr id="40" name="椭圆 39">
                    <a:extLst>
                      <a:ext uri="{FF2B5EF4-FFF2-40B4-BE49-F238E27FC236}">
                        <a16:creationId xmlns:a16="http://schemas.microsoft.com/office/drawing/2014/main" id="{90C5478B-4813-E0D0-3693-09D65AA7E52E}"/>
                      </a:ext>
                    </a:extLst>
                  </p:cNvPr>
                  <p:cNvSpPr/>
                  <p:nvPr/>
                </p:nvSpPr>
                <p:spPr>
                  <a:xfrm>
                    <a:off x="8933446" y="3731086"/>
                    <a:ext cx="469232" cy="469232"/>
                  </a:xfrm>
                  <a:prstGeom prst="ellipse">
                    <a:avLst/>
                  </a:prstGeom>
                  <a:noFill/>
                  <a:ln>
                    <a:solidFill>
                      <a:schemeClr val="accent4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" name="椭圆 40">
                    <a:extLst>
                      <a:ext uri="{FF2B5EF4-FFF2-40B4-BE49-F238E27FC236}">
                        <a16:creationId xmlns:a16="http://schemas.microsoft.com/office/drawing/2014/main" id="{2E763771-5E55-D2B3-B1FB-A384F3408D99}"/>
                      </a:ext>
                    </a:extLst>
                  </p:cNvPr>
                  <p:cNvSpPr/>
                  <p:nvPr/>
                </p:nvSpPr>
                <p:spPr>
                  <a:xfrm>
                    <a:off x="8933446" y="3174708"/>
                    <a:ext cx="469232" cy="469232"/>
                  </a:xfrm>
                  <a:prstGeom prst="ellipse">
                    <a:avLst/>
                  </a:prstGeom>
                  <a:noFill/>
                  <a:ln>
                    <a:solidFill>
                      <a:schemeClr val="accent2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" name="箭头: 上 43">
                    <a:extLst>
                      <a:ext uri="{FF2B5EF4-FFF2-40B4-BE49-F238E27FC236}">
                        <a16:creationId xmlns:a16="http://schemas.microsoft.com/office/drawing/2014/main" id="{62ACF72D-3E00-F64E-D1A5-BA9C079F3E21}"/>
                      </a:ext>
                    </a:extLst>
                  </p:cNvPr>
                  <p:cNvSpPr/>
                  <p:nvPr/>
                </p:nvSpPr>
                <p:spPr>
                  <a:xfrm>
                    <a:off x="9130190" y="3601746"/>
                    <a:ext cx="75743" cy="152914"/>
                  </a:xfrm>
                  <a:prstGeom prst="upArrow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DA19E750-D677-2176-3C5F-881DF1A1322D}"/>
                    </a:ext>
                  </a:extLst>
                </p:cNvPr>
                <p:cNvSpPr/>
                <p:nvPr/>
              </p:nvSpPr>
              <p:spPr>
                <a:xfrm>
                  <a:off x="8859022" y="3098761"/>
                  <a:ext cx="618078" cy="1158883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52942110-BD32-A62F-EA68-B1D52103418A}"/>
                  </a:ext>
                </a:extLst>
              </p:cNvPr>
              <p:cNvGrpSpPr/>
              <p:nvPr/>
            </p:nvGrpSpPr>
            <p:grpSpPr>
              <a:xfrm>
                <a:off x="8954945" y="3765711"/>
                <a:ext cx="367831" cy="396113"/>
                <a:chOff x="8954945" y="3765711"/>
                <a:chExt cx="367831" cy="39611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文本框 52">
                      <a:extLst>
                        <a:ext uri="{FF2B5EF4-FFF2-40B4-BE49-F238E27FC236}">
                          <a16:creationId xmlns:a16="http://schemas.microsoft.com/office/drawing/2014/main" id="{AC0F3069-B58B-C50A-C9E4-D7C3AE87E8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54945" y="3765711"/>
                      <a:ext cx="188656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900" dirty="0"/>
                    </a:p>
                  </p:txBody>
                </p:sp>
              </mc:Choice>
              <mc:Fallback xmlns="">
                <p:sp>
                  <p:nvSpPr>
                    <p:cNvPr id="53" name="文本框 52">
                      <a:extLst>
                        <a:ext uri="{FF2B5EF4-FFF2-40B4-BE49-F238E27FC236}">
                          <a16:creationId xmlns:a16="http://schemas.microsoft.com/office/drawing/2014/main" id="{AC0F3069-B58B-C50A-C9E4-D7C3AE87E8E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54945" y="3765711"/>
                      <a:ext cx="188656" cy="2308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129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D8618B12-F9A3-F5A0-0A85-3CC2D25BEFE4}"/>
                    </a:ext>
                  </a:extLst>
                </p:cNvPr>
                <p:cNvGrpSpPr/>
                <p:nvPr/>
              </p:nvGrpSpPr>
              <p:grpSpPr>
                <a:xfrm>
                  <a:off x="8976444" y="3802083"/>
                  <a:ext cx="346332" cy="359741"/>
                  <a:chOff x="8976444" y="3802083"/>
                  <a:chExt cx="346332" cy="35974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E167B7F-0713-FE69-076E-8A4C44F24A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134120" y="3802083"/>
                        <a:ext cx="188656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900" dirty="0"/>
                      </a:p>
                    </p:txBody>
                  </p:sp>
                </mc:Choice>
                <mc:Fallback xmlns="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E167B7F-0713-FE69-076E-8A4C44F24AE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34120" y="3802083"/>
                        <a:ext cx="188656" cy="23083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r="-161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5" name="文本框 54">
                        <a:extLst>
                          <a:ext uri="{FF2B5EF4-FFF2-40B4-BE49-F238E27FC236}">
                            <a16:creationId xmlns:a16="http://schemas.microsoft.com/office/drawing/2014/main" id="{A51E78C3-607A-0D20-93B1-E545511864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976444" y="3920627"/>
                        <a:ext cx="188656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900" dirty="0"/>
                      </a:p>
                    </p:txBody>
                  </p:sp>
                </mc:Choice>
                <mc:Fallback xmlns="">
                  <p:sp>
                    <p:nvSpPr>
                      <p:cNvPr id="55" name="文本框 54">
                        <a:extLst>
                          <a:ext uri="{FF2B5EF4-FFF2-40B4-BE49-F238E27FC236}">
                            <a16:creationId xmlns:a16="http://schemas.microsoft.com/office/drawing/2014/main" id="{A51E78C3-607A-0D20-93B1-E5455118649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76444" y="3920627"/>
                        <a:ext cx="188656" cy="2308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r="-161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6" name="文本框 55">
                        <a:extLst>
                          <a:ext uri="{FF2B5EF4-FFF2-40B4-BE49-F238E27FC236}">
                            <a16:creationId xmlns:a16="http://schemas.microsoft.com/office/drawing/2014/main" id="{5AB02AE5-6C00-EFCA-1FFE-C2CDABFB84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129479" y="3930992"/>
                        <a:ext cx="188656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oMath>
                          </m:oMathPara>
                        </a14:m>
                        <a:endParaRPr lang="zh-CN" altLang="en-US" sz="900" dirty="0"/>
                      </a:p>
                    </p:txBody>
                  </p:sp>
                </mc:Choice>
                <mc:Fallback xmlns="">
                  <p:sp>
                    <p:nvSpPr>
                      <p:cNvPr id="56" name="文本框 55">
                        <a:extLst>
                          <a:ext uri="{FF2B5EF4-FFF2-40B4-BE49-F238E27FC236}">
                            <a16:creationId xmlns:a16="http://schemas.microsoft.com/office/drawing/2014/main" id="{5AB02AE5-6C00-EFCA-1FFE-C2CDABFB84E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29479" y="3930992"/>
                        <a:ext cx="188656" cy="2308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9389042B-63A3-115E-EA36-3F6ECDB33B9B}"/>
                  </a:ext>
                </a:extLst>
              </p:cNvPr>
              <p:cNvGrpSpPr/>
              <p:nvPr/>
            </p:nvGrpSpPr>
            <p:grpSpPr>
              <a:xfrm>
                <a:off x="8922928" y="3176090"/>
                <a:ext cx="454920" cy="454568"/>
                <a:chOff x="8911498" y="3733867"/>
                <a:chExt cx="454920" cy="4545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文本框 63">
                      <a:extLst>
                        <a:ext uri="{FF2B5EF4-FFF2-40B4-BE49-F238E27FC236}">
                          <a16:creationId xmlns:a16="http://schemas.microsoft.com/office/drawing/2014/main" id="{5005C370-368E-5267-FB9E-19D7A2DF7F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79680" y="3733867"/>
                      <a:ext cx="188656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7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7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7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7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CN" altLang="en-US" sz="900" dirty="0"/>
                    </a:p>
                  </p:txBody>
                </p:sp>
              </mc:Choice>
              <mc:Fallback xmlns="">
                <p:sp>
                  <p:nvSpPr>
                    <p:cNvPr id="64" name="文本框 63">
                      <a:extLst>
                        <a:ext uri="{FF2B5EF4-FFF2-40B4-BE49-F238E27FC236}">
                          <a16:creationId xmlns:a16="http://schemas.microsoft.com/office/drawing/2014/main" id="{5005C370-368E-5267-FB9E-19D7A2DF7F1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79680" y="3733867"/>
                      <a:ext cx="188656" cy="20005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r="-774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5" name="组合 64">
                  <a:extLst>
                    <a:ext uri="{FF2B5EF4-FFF2-40B4-BE49-F238E27FC236}">
                      <a16:creationId xmlns:a16="http://schemas.microsoft.com/office/drawing/2014/main" id="{93168794-B76B-688E-1E68-221D96A45EA5}"/>
                    </a:ext>
                  </a:extLst>
                </p:cNvPr>
                <p:cNvGrpSpPr/>
                <p:nvPr/>
              </p:nvGrpSpPr>
              <p:grpSpPr>
                <a:xfrm>
                  <a:off x="8911498" y="3829031"/>
                  <a:ext cx="454920" cy="359404"/>
                  <a:chOff x="8911498" y="3829031"/>
                  <a:chExt cx="454920" cy="35940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文本框 65">
                        <a:extLst>
                          <a:ext uri="{FF2B5EF4-FFF2-40B4-BE49-F238E27FC236}">
                            <a16:creationId xmlns:a16="http://schemas.microsoft.com/office/drawing/2014/main" id="{18927738-55F2-3AD6-98B6-1954B011B2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911498" y="3862558"/>
                        <a:ext cx="188656" cy="2000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7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7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7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7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7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zh-CN" altLang="en-US" sz="700" dirty="0"/>
                      </a:p>
                    </p:txBody>
                  </p:sp>
                </mc:Choice>
                <mc:Fallback xmlns="">
                  <p:sp>
                    <p:nvSpPr>
                      <p:cNvPr id="66" name="文本框 65">
                        <a:extLst>
                          <a:ext uri="{FF2B5EF4-FFF2-40B4-BE49-F238E27FC236}">
                            <a16:creationId xmlns:a16="http://schemas.microsoft.com/office/drawing/2014/main" id="{18927738-55F2-3AD6-98B6-1954B011B2D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11498" y="3862558"/>
                        <a:ext cx="188656" cy="200055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r="-8064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文本框 66">
                        <a:extLst>
                          <a:ext uri="{FF2B5EF4-FFF2-40B4-BE49-F238E27FC236}">
                            <a16:creationId xmlns:a16="http://schemas.microsoft.com/office/drawing/2014/main" id="{9BDBD513-4A55-7746-19DF-932FB68F93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975404" y="3988380"/>
                        <a:ext cx="188656" cy="2000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7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7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7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7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7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zh-CN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67" name="文本框 66">
                        <a:extLst>
                          <a:ext uri="{FF2B5EF4-FFF2-40B4-BE49-F238E27FC236}">
                            <a16:creationId xmlns:a16="http://schemas.microsoft.com/office/drawing/2014/main" id="{9BDBD513-4A55-7746-19DF-932FB68F93A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75404" y="3988380"/>
                        <a:ext cx="188656" cy="200055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r="-8387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文本框 67">
                        <a:extLst>
                          <a:ext uri="{FF2B5EF4-FFF2-40B4-BE49-F238E27FC236}">
                            <a16:creationId xmlns:a16="http://schemas.microsoft.com/office/drawing/2014/main" id="{56950AD8-B560-9EB0-A0AF-C485E1756B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177762" y="3829031"/>
                        <a:ext cx="188656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oMath>
                          </m:oMathPara>
                        </a14:m>
                        <a:endParaRPr lang="zh-CN" altLang="en-US" sz="900" dirty="0"/>
                      </a:p>
                    </p:txBody>
                  </p:sp>
                </mc:Choice>
                <mc:Fallback xmlns="">
                  <p:sp>
                    <p:nvSpPr>
                      <p:cNvPr id="68" name="文本框 67">
                        <a:extLst>
                          <a:ext uri="{FF2B5EF4-FFF2-40B4-BE49-F238E27FC236}">
                            <a16:creationId xmlns:a16="http://schemas.microsoft.com/office/drawing/2014/main" id="{56950AD8-B560-9EB0-A0AF-C485E1756B1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77762" y="3829031"/>
                        <a:ext cx="188656" cy="230832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EE0F98B5-2378-1D7F-9738-ADFEE4154538}"/>
                </a:ext>
              </a:extLst>
            </p:cNvPr>
            <p:cNvGrpSpPr/>
            <p:nvPr/>
          </p:nvGrpSpPr>
          <p:grpSpPr>
            <a:xfrm>
              <a:off x="10617426" y="3100969"/>
              <a:ext cx="618078" cy="1158883"/>
              <a:chOff x="9928290" y="3100969"/>
              <a:chExt cx="618078" cy="1158883"/>
            </a:xfrm>
          </p:grpSpPr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1BF42B4B-2512-274D-EDD2-0130435AE9DB}"/>
                  </a:ext>
                </a:extLst>
              </p:cNvPr>
              <p:cNvGrpSpPr/>
              <p:nvPr/>
            </p:nvGrpSpPr>
            <p:grpSpPr>
              <a:xfrm>
                <a:off x="9928290" y="3100969"/>
                <a:ext cx="618078" cy="1158883"/>
                <a:chOff x="9599392" y="3100969"/>
                <a:chExt cx="618078" cy="1158883"/>
              </a:xfrm>
            </p:grpSpPr>
            <p:grpSp>
              <p:nvGrpSpPr>
                <p:cNvPr id="47" name="组合 46">
                  <a:extLst>
                    <a:ext uri="{FF2B5EF4-FFF2-40B4-BE49-F238E27FC236}">
                      <a16:creationId xmlns:a16="http://schemas.microsoft.com/office/drawing/2014/main" id="{3E43C405-1F0A-54BD-D302-185E39AFB96C}"/>
                    </a:ext>
                  </a:extLst>
                </p:cNvPr>
                <p:cNvGrpSpPr/>
                <p:nvPr/>
              </p:nvGrpSpPr>
              <p:grpSpPr>
                <a:xfrm>
                  <a:off x="9673815" y="3174708"/>
                  <a:ext cx="469232" cy="1023096"/>
                  <a:chOff x="9673815" y="3174708"/>
                  <a:chExt cx="469232" cy="1023096"/>
                </a:xfrm>
              </p:grpSpPr>
              <p:sp>
                <p:nvSpPr>
                  <p:cNvPr id="42" name="椭圆 41">
                    <a:extLst>
                      <a:ext uri="{FF2B5EF4-FFF2-40B4-BE49-F238E27FC236}">
                        <a16:creationId xmlns:a16="http://schemas.microsoft.com/office/drawing/2014/main" id="{A45D0C3F-D3C6-5C28-E0AE-CEC3EFB0A8CB}"/>
                      </a:ext>
                    </a:extLst>
                  </p:cNvPr>
                  <p:cNvSpPr/>
                  <p:nvPr/>
                </p:nvSpPr>
                <p:spPr>
                  <a:xfrm>
                    <a:off x="9673815" y="3728572"/>
                    <a:ext cx="469232" cy="469232"/>
                  </a:xfrm>
                  <a:prstGeom prst="ellipse">
                    <a:avLst/>
                  </a:prstGeom>
                  <a:noFill/>
                  <a:ln>
                    <a:solidFill>
                      <a:schemeClr val="accent4">
                        <a:lumMod val="7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" name="椭圆 42">
                    <a:extLst>
                      <a:ext uri="{FF2B5EF4-FFF2-40B4-BE49-F238E27FC236}">
                        <a16:creationId xmlns:a16="http://schemas.microsoft.com/office/drawing/2014/main" id="{FDE172B3-8AF4-8FDF-5EB8-E3040100DF59}"/>
                      </a:ext>
                    </a:extLst>
                  </p:cNvPr>
                  <p:cNvSpPr/>
                  <p:nvPr/>
                </p:nvSpPr>
                <p:spPr>
                  <a:xfrm>
                    <a:off x="9673815" y="3174708"/>
                    <a:ext cx="469232" cy="469232"/>
                  </a:xfrm>
                  <a:prstGeom prst="ellipse">
                    <a:avLst/>
                  </a:prstGeom>
                  <a:noFill/>
                  <a:ln>
                    <a:solidFill>
                      <a:schemeClr val="accent2">
                        <a:lumMod val="7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" name="箭头: 上 44">
                    <a:extLst>
                      <a:ext uri="{FF2B5EF4-FFF2-40B4-BE49-F238E27FC236}">
                        <a16:creationId xmlns:a16="http://schemas.microsoft.com/office/drawing/2014/main" id="{15DC9E1A-FE3A-84FE-8B31-72AB4FBC172A}"/>
                      </a:ext>
                    </a:extLst>
                  </p:cNvPr>
                  <p:cNvSpPr/>
                  <p:nvPr/>
                </p:nvSpPr>
                <p:spPr>
                  <a:xfrm>
                    <a:off x="9871254" y="3601746"/>
                    <a:ext cx="75743" cy="152914"/>
                  </a:xfrm>
                  <a:prstGeom prst="upArrow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9A20B8D9-3C16-C28B-D2EF-E38EA91B8E3D}"/>
                    </a:ext>
                  </a:extLst>
                </p:cNvPr>
                <p:cNvSpPr/>
                <p:nvPr/>
              </p:nvSpPr>
              <p:spPr>
                <a:xfrm>
                  <a:off x="9599392" y="3100969"/>
                  <a:ext cx="618078" cy="1158883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FA79DB09-2641-A171-28C6-6362410B300E}"/>
                  </a:ext>
                </a:extLst>
              </p:cNvPr>
              <p:cNvGrpSpPr/>
              <p:nvPr/>
            </p:nvGrpSpPr>
            <p:grpSpPr>
              <a:xfrm>
                <a:off x="9985616" y="3724834"/>
                <a:ext cx="441063" cy="472760"/>
                <a:chOff x="8924325" y="3714550"/>
                <a:chExt cx="441063" cy="47276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文本框 69">
                      <a:extLst>
                        <a:ext uri="{FF2B5EF4-FFF2-40B4-BE49-F238E27FC236}">
                          <a16:creationId xmlns:a16="http://schemas.microsoft.com/office/drawing/2014/main" id="{E6C213D6-073E-9F15-D2C4-F677769835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24325" y="3829966"/>
                      <a:ext cx="188656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900" dirty="0"/>
                    </a:p>
                  </p:txBody>
                </p:sp>
              </mc:Choice>
              <mc:Fallback xmlns="">
                <p:sp>
                  <p:nvSpPr>
                    <p:cNvPr id="70" name="文本框 69">
                      <a:extLst>
                        <a:ext uri="{FF2B5EF4-FFF2-40B4-BE49-F238E27FC236}">
                          <a16:creationId xmlns:a16="http://schemas.microsoft.com/office/drawing/2014/main" id="{E6C213D6-073E-9F15-D2C4-F677769835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24325" y="3829966"/>
                      <a:ext cx="188656" cy="2308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r="-193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1" name="组合 70">
                  <a:extLst>
                    <a:ext uri="{FF2B5EF4-FFF2-40B4-BE49-F238E27FC236}">
                      <a16:creationId xmlns:a16="http://schemas.microsoft.com/office/drawing/2014/main" id="{84AB8708-999B-0DF6-361F-8470A47271B4}"/>
                    </a:ext>
                  </a:extLst>
                </p:cNvPr>
                <p:cNvGrpSpPr/>
                <p:nvPr/>
              </p:nvGrpSpPr>
              <p:grpSpPr>
                <a:xfrm>
                  <a:off x="9044314" y="3714550"/>
                  <a:ext cx="321074" cy="472760"/>
                  <a:chOff x="9044314" y="3714550"/>
                  <a:chExt cx="321074" cy="47276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文本框 71">
                        <a:extLst>
                          <a:ext uri="{FF2B5EF4-FFF2-40B4-BE49-F238E27FC236}">
                            <a16:creationId xmlns:a16="http://schemas.microsoft.com/office/drawing/2014/main" id="{5BB5B6F8-5914-DEEC-20E1-78A02A09B7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44314" y="3714550"/>
                        <a:ext cx="188656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900" dirty="0"/>
                      </a:p>
                    </p:txBody>
                  </p:sp>
                </mc:Choice>
                <mc:Fallback xmlns="">
                  <p:sp>
                    <p:nvSpPr>
                      <p:cNvPr id="72" name="文本框 71">
                        <a:extLst>
                          <a:ext uri="{FF2B5EF4-FFF2-40B4-BE49-F238E27FC236}">
                            <a16:creationId xmlns:a16="http://schemas.microsoft.com/office/drawing/2014/main" id="{5BB5B6F8-5914-DEEC-20E1-78A02A09B7E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44314" y="3714550"/>
                        <a:ext cx="188656" cy="230832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r="-193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文本框 72">
                        <a:extLst>
                          <a:ext uri="{FF2B5EF4-FFF2-40B4-BE49-F238E27FC236}">
                            <a16:creationId xmlns:a16="http://schemas.microsoft.com/office/drawing/2014/main" id="{A7991BC0-9B34-ECE9-7CB1-A6D629A46B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70981" y="3956478"/>
                        <a:ext cx="188656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900" dirty="0"/>
                      </a:p>
                    </p:txBody>
                  </p:sp>
                </mc:Choice>
                <mc:Fallback xmlns="">
                  <p:sp>
                    <p:nvSpPr>
                      <p:cNvPr id="73" name="文本框 72">
                        <a:extLst>
                          <a:ext uri="{FF2B5EF4-FFF2-40B4-BE49-F238E27FC236}">
                            <a16:creationId xmlns:a16="http://schemas.microsoft.com/office/drawing/2014/main" id="{A7991BC0-9B34-ECE9-7CB1-A6D629A46B4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70981" y="3956478"/>
                        <a:ext cx="188656" cy="230832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r="-193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" name="文本框 73">
                        <a:extLst>
                          <a:ext uri="{FF2B5EF4-FFF2-40B4-BE49-F238E27FC236}">
                            <a16:creationId xmlns:a16="http://schemas.microsoft.com/office/drawing/2014/main" id="{78977767-6039-11F3-0FC4-5DDBEE3386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176732" y="3810621"/>
                        <a:ext cx="188656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oMath>
                          </m:oMathPara>
                        </a14:m>
                        <a:endParaRPr lang="zh-CN" altLang="en-US" sz="900" dirty="0"/>
                      </a:p>
                    </p:txBody>
                  </p:sp>
                </mc:Choice>
                <mc:Fallback xmlns="">
                  <p:sp>
                    <p:nvSpPr>
                      <p:cNvPr id="74" name="文本框 73">
                        <a:extLst>
                          <a:ext uri="{FF2B5EF4-FFF2-40B4-BE49-F238E27FC236}">
                            <a16:creationId xmlns:a16="http://schemas.microsoft.com/office/drawing/2014/main" id="{78977767-6039-11F3-0FC4-5DDBEE33862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76732" y="3810621"/>
                        <a:ext cx="188656" cy="230832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74AF4857-8247-714F-C4F7-7BB441BA471C}"/>
                  </a:ext>
                </a:extLst>
              </p:cNvPr>
              <p:cNvGrpSpPr/>
              <p:nvPr/>
            </p:nvGrpSpPr>
            <p:grpSpPr>
              <a:xfrm>
                <a:off x="9978480" y="3175309"/>
                <a:ext cx="340100" cy="454568"/>
                <a:chOff x="8918288" y="3733867"/>
                <a:chExt cx="340100" cy="4545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文本框 75">
                      <a:extLst>
                        <a:ext uri="{FF2B5EF4-FFF2-40B4-BE49-F238E27FC236}">
                          <a16:creationId xmlns:a16="http://schemas.microsoft.com/office/drawing/2014/main" id="{E4E89397-AE30-5A2D-DA22-95DDFF9ECB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79680" y="3733867"/>
                      <a:ext cx="188656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7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sz="7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7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7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CN" altLang="en-US" sz="900" dirty="0"/>
                    </a:p>
                  </p:txBody>
                </p:sp>
              </mc:Choice>
              <mc:Fallback xmlns="">
                <p:sp>
                  <p:nvSpPr>
                    <p:cNvPr id="76" name="文本框 75">
                      <a:extLst>
                        <a:ext uri="{FF2B5EF4-FFF2-40B4-BE49-F238E27FC236}">
                          <a16:creationId xmlns:a16="http://schemas.microsoft.com/office/drawing/2014/main" id="{E4E89397-AE30-5A2D-DA22-95DDFF9ECB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79680" y="3733867"/>
                      <a:ext cx="188656" cy="200055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r="-838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7" name="组合 76">
                  <a:extLst>
                    <a:ext uri="{FF2B5EF4-FFF2-40B4-BE49-F238E27FC236}">
                      <a16:creationId xmlns:a16="http://schemas.microsoft.com/office/drawing/2014/main" id="{D325174B-F94E-D8C0-634A-414057149E6D}"/>
                    </a:ext>
                  </a:extLst>
                </p:cNvPr>
                <p:cNvGrpSpPr/>
                <p:nvPr/>
              </p:nvGrpSpPr>
              <p:grpSpPr>
                <a:xfrm>
                  <a:off x="8918288" y="3796105"/>
                  <a:ext cx="340100" cy="392330"/>
                  <a:chOff x="8918288" y="3796105"/>
                  <a:chExt cx="340100" cy="39233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文本框 77">
                        <a:extLst>
                          <a:ext uri="{FF2B5EF4-FFF2-40B4-BE49-F238E27FC236}">
                            <a16:creationId xmlns:a16="http://schemas.microsoft.com/office/drawing/2014/main" id="{75F35C9E-854C-C325-0C60-5BFF0BB97D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69732" y="3874305"/>
                        <a:ext cx="188656" cy="2000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7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zh-CN" sz="7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7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7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7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zh-CN" altLang="en-US" sz="700" dirty="0"/>
                      </a:p>
                    </p:txBody>
                  </p:sp>
                </mc:Choice>
                <mc:Fallback xmlns="">
                  <p:sp>
                    <p:nvSpPr>
                      <p:cNvPr id="78" name="文本框 77">
                        <a:extLst>
                          <a:ext uri="{FF2B5EF4-FFF2-40B4-BE49-F238E27FC236}">
                            <a16:creationId xmlns:a16="http://schemas.microsoft.com/office/drawing/2014/main" id="{75F35C9E-854C-C325-0C60-5BFF0BB97D0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69732" y="3874305"/>
                        <a:ext cx="188656" cy="200055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r="-8387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文本框 78">
                        <a:extLst>
                          <a:ext uri="{FF2B5EF4-FFF2-40B4-BE49-F238E27FC236}">
                            <a16:creationId xmlns:a16="http://schemas.microsoft.com/office/drawing/2014/main" id="{6D39C26D-4EC5-3C52-8FD0-6DE2070CDE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975404" y="3988380"/>
                        <a:ext cx="188656" cy="2000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7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zh-CN" sz="7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7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7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7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zh-CN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79" name="文本框 78">
                        <a:extLst>
                          <a:ext uri="{FF2B5EF4-FFF2-40B4-BE49-F238E27FC236}">
                            <a16:creationId xmlns:a16="http://schemas.microsoft.com/office/drawing/2014/main" id="{6D39C26D-4EC5-3C52-8FD0-6DE2070CDE5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75404" y="3988380"/>
                        <a:ext cx="188656" cy="200055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r="-870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0" name="文本框 79">
                        <a:extLst>
                          <a:ext uri="{FF2B5EF4-FFF2-40B4-BE49-F238E27FC236}">
                            <a16:creationId xmlns:a16="http://schemas.microsoft.com/office/drawing/2014/main" id="{5E91617C-C683-5137-E81A-31CEE2DF60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918288" y="3796105"/>
                        <a:ext cx="188656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oMath>
                          </m:oMathPara>
                        </a14:m>
                        <a:endParaRPr lang="zh-CN" altLang="en-US" sz="900" dirty="0"/>
                      </a:p>
                    </p:txBody>
                  </p:sp>
                </mc:Choice>
                <mc:Fallback xmlns="">
                  <p:sp>
                    <p:nvSpPr>
                      <p:cNvPr id="80" name="文本框 79">
                        <a:extLst>
                          <a:ext uri="{FF2B5EF4-FFF2-40B4-BE49-F238E27FC236}">
                            <a16:creationId xmlns:a16="http://schemas.microsoft.com/office/drawing/2014/main" id="{5E91617C-C683-5137-E81A-31CEE2DF60F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18288" y="3796105"/>
                        <a:ext cx="188656" cy="230832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9D620E5B-4EB6-7FFB-1E7B-3E891512CC93}"/>
                    </a:ext>
                  </a:extLst>
                </p:cNvPr>
                <p:cNvSpPr txBox="1"/>
                <p:nvPr/>
              </p:nvSpPr>
              <p:spPr>
                <a:xfrm>
                  <a:off x="9375334" y="3502786"/>
                  <a:ext cx="4852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9D620E5B-4EB6-7FFB-1E7B-3E891512CC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5334" y="3502786"/>
                  <a:ext cx="485261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16250" t="-4444" r="-15000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940C15E0-D20A-7C1F-FE5C-D2A0726CF358}"/>
                    </a:ext>
                  </a:extLst>
                </p:cNvPr>
                <p:cNvSpPr txBox="1"/>
                <p:nvPr/>
              </p:nvSpPr>
              <p:spPr>
                <a:xfrm>
                  <a:off x="10343698" y="3509178"/>
                  <a:ext cx="5171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940C15E0-D20A-7C1F-FE5C-D2A0726CF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3698" y="3509178"/>
                  <a:ext cx="517128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10588" t="-4444" r="-15294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箭头: 左右 84">
              <a:extLst>
                <a:ext uri="{FF2B5EF4-FFF2-40B4-BE49-F238E27FC236}">
                  <a16:creationId xmlns:a16="http://schemas.microsoft.com/office/drawing/2014/main" id="{2925264D-4C49-C187-909B-9225BA615BA0}"/>
                </a:ext>
              </a:extLst>
            </p:cNvPr>
            <p:cNvSpPr/>
            <p:nvPr/>
          </p:nvSpPr>
          <p:spPr>
            <a:xfrm>
              <a:off x="9893478" y="3537983"/>
              <a:ext cx="430408" cy="206886"/>
            </a:xfrm>
            <a:prstGeom prst="left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E42D32C5-F8B7-0DD8-AA2A-A76FCD7DF0DB}"/>
                  </a:ext>
                </a:extLst>
              </p:cNvPr>
              <p:cNvSpPr txBox="1"/>
              <p:nvPr/>
            </p:nvSpPr>
            <p:spPr>
              <a:xfrm>
                <a:off x="498856" y="4463411"/>
                <a:ext cx="11108176" cy="1011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* </a:t>
                </a:r>
                <a:r>
                  <a:rPr lang="zh-CN" altLang="en-US" sz="1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粗略的来讲，</a:t>
                </a:r>
                <a:r>
                  <a:rPr lang="en-US" altLang="zh-CN" sz="1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Laplace</a:t>
                </a:r>
                <a:r>
                  <a:rPr lang="zh-CN" altLang="en-US" sz="1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变换就是把一个函数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𝑓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(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𝑡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)</m:t>
                    </m:r>
                  </m:oMath>
                </a14:m>
                <a:r>
                  <a:rPr lang="zh-CN" altLang="en-US" sz="1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变换成另一个函数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𝐹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(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𝑠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)</m:t>
                    </m:r>
                  </m:oMath>
                </a14:m>
                <a:r>
                  <a:rPr lang="zh-CN" altLang="en-US" sz="1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。至于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𝑓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(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𝑡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)</m:t>
                    </m:r>
                  </m:oMath>
                </a14:m>
                <a:r>
                  <a:rPr lang="zh-CN" altLang="en-US" sz="1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的定义域、值域，与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𝐹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(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𝑠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)</m:t>
                    </m:r>
                  </m:oMath>
                </a14:m>
                <a:r>
                  <a:rPr lang="zh-CN" altLang="en-US" sz="1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的并无关系。</a:t>
                </a:r>
                <a:endParaRPr lang="en-US" altLang="zh-CN" sz="14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 这就像 把周期函数的</a:t>
                </a:r>
                <a:r>
                  <a:rPr lang="en-US" altLang="zh-CN" sz="1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Fourier</a:t>
                </a:r>
                <a:r>
                  <a:rPr lang="zh-CN" altLang="en-US" sz="1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级数 表示成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𝑛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关于</a:t>
                </a:r>
                <a14:m>
                  <m:oMath xmlns:m="http://schemas.openxmlformats.org/officeDocument/2006/math">
                    <m:r>
                      <a:rPr lang="zh-CN" altLang="en-US" sz="1400" i="1" dirty="0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𝜔</m:t>
                    </m:r>
                  </m:oMath>
                </a14:m>
                <a:r>
                  <a:rPr lang="zh-CN" altLang="en-US" sz="1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的函数那样，而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𝜔</m:t>
                    </m:r>
                  </m:oMath>
                </a14:m>
                <a:r>
                  <a:rPr lang="zh-CN" altLang="en-US" sz="1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𝑡</m:t>
                    </m:r>
                  </m:oMath>
                </a14:m>
                <a:r>
                  <a:rPr lang="zh-CN" altLang="en-US" sz="1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是没有关系的。</a:t>
                </a:r>
                <a:endParaRPr lang="en-US" altLang="zh-CN" sz="14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 </a:t>
                </a:r>
                <a:r>
                  <a:rPr lang="zh-CN" altLang="en-US" sz="1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只有知道了“特征”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𝐹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的所有值（确定了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𝐹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），才能依此确定对应的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𝑓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𝑡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，才能计算不同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对应的函数值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𝑓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。</a:t>
                </a:r>
                <a:endParaRPr lang="en-US" altLang="zh-CN" sz="14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E42D32C5-F8B7-0DD8-AA2A-A76FCD7DF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56" y="4463411"/>
                <a:ext cx="11108176" cy="1011367"/>
              </a:xfrm>
              <a:prstGeom prst="rect">
                <a:avLst/>
              </a:prstGeom>
              <a:blipFill>
                <a:blip r:embed="rId26"/>
                <a:stretch>
                  <a:fillRect l="-165" b="-5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71770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1" grpId="0" uiExpand="1" build="p"/>
      <p:bldP spid="8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B6E91DD-7AB8-72CB-9BF0-3ED0BB51A2BE}"/>
              </a:ext>
            </a:extLst>
          </p:cNvPr>
          <p:cNvGrpSpPr/>
          <p:nvPr/>
        </p:nvGrpSpPr>
        <p:grpSpPr>
          <a:xfrm>
            <a:off x="3945175" y="1387284"/>
            <a:ext cx="4151745" cy="4275868"/>
            <a:chOff x="449943" y="1784961"/>
            <a:chExt cx="4225385" cy="4275868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62B96FD5-C167-0D83-118C-77BDD1B6055B}"/>
                </a:ext>
              </a:extLst>
            </p:cNvPr>
            <p:cNvSpPr/>
            <p:nvPr/>
          </p:nvSpPr>
          <p:spPr>
            <a:xfrm>
              <a:off x="449943" y="1784961"/>
              <a:ext cx="4225385" cy="4275868"/>
            </a:xfrm>
            <a:prstGeom prst="roundRect">
              <a:avLst>
                <a:gd name="adj" fmla="val 5863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17D456D-37A6-0DB5-01E2-F73E46AE5EA8}"/>
                </a:ext>
              </a:extLst>
            </p:cNvPr>
            <p:cNvCxnSpPr>
              <a:cxnSpLocks/>
            </p:cNvCxnSpPr>
            <p:nvPr/>
          </p:nvCxnSpPr>
          <p:spPr>
            <a:xfrm>
              <a:off x="576363" y="2624353"/>
              <a:ext cx="3929762" cy="0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FA80390-4CB6-7004-E6FB-F7E3A3439784}"/>
                  </a:ext>
                </a:extLst>
              </p:cNvPr>
              <p:cNvSpPr txBox="1"/>
              <p:nvPr/>
            </p:nvSpPr>
            <p:spPr>
              <a:xfrm>
                <a:off x="4071595" y="1539731"/>
                <a:ext cx="39418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1.2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：求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𝑡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func>
                      <m:func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sin</m:t>
                        </m:r>
                      </m:fNam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𝑘𝑡</m:t>
                        </m:r>
                      </m:e>
                    </m:func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方正黑体_GBK" panose="03000509000000000000" pitchFamily="65" charset="-122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为实数）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endParaRPr>
              </a:p>
              <a:p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           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的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Laplace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变换。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FA80390-4CB6-7004-E6FB-F7E3A3439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595" y="1539731"/>
                <a:ext cx="3941849" cy="584775"/>
              </a:xfrm>
              <a:prstGeom prst="rect">
                <a:avLst/>
              </a:prstGeom>
              <a:blipFill>
                <a:blip r:embed="rId3"/>
                <a:stretch>
                  <a:fillRect l="-927"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199DBD5-5F86-A5A2-6655-0473C1C81EC6}"/>
                  </a:ext>
                </a:extLst>
              </p:cNvPr>
              <p:cNvSpPr txBox="1"/>
              <p:nvPr/>
            </p:nvSpPr>
            <p:spPr>
              <a:xfrm>
                <a:off x="4021998" y="2276954"/>
                <a:ext cx="3944052" cy="3174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𝑘𝑡</m:t>
                            </m:r>
                          </m:e>
                        </m:func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func>
                          <m:func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𝑘𝑡</m:t>
                            </m:r>
                          </m:e>
                        </m:func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altLang="zh-CN" sz="1600" b="0" dirty="0">
                  <a:latin typeface="楷体" panose="02010609060101010101" pitchFamily="49" charset="-122"/>
                  <a:ea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b="0" dirty="0">
                    <a:ea typeface="楷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nary>
                      <m:nary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𝑖𝑘𝑡</m:t>
                                </m:r>
                              </m:sup>
                            </m:s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𝑖𝑘𝑡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𝑖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𝑠𝑡</m:t>
                            </m:r>
                          </m:sup>
                        </m:sSup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𝑑𝑡</m:t>
                    </m:r>
                  </m:oMath>
                </a14:m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b="0" dirty="0">
                    <a:ea typeface="楷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</m:den>
                    </m:f>
                    <m:nary>
                      <m:nary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(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𝑖𝑘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)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</m:e>
                    </m:nary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𝑖𝑘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)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𝑑𝑡</m:t>
                    </m:r>
                  </m:oMath>
                </a14:m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b="0" dirty="0">
                    <a:ea typeface="楷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</m:den>
                    </m:f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𝑖𝑘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𝑖𝑘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𝑖𝑘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+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𝑖𝑘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  <a:p>
                <a:pPr>
                  <a:lnSpc>
                    <a:spcPct val="125000"/>
                  </a:lnSpc>
                  <a:spcBef>
                    <a:spcPts val="1200"/>
                  </a:spcBef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这积分在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Re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&gt;0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时收敛，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den>
                    </m:f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𝑖𝑘</m:t>
                            </m:r>
                          </m:den>
                        </m:f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+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𝑖𝑘</m:t>
                            </m:r>
                          </m:den>
                        </m:f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600" b="0" i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b="0" dirty="0">
                    <a:ea typeface="楷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Re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&gt;0)</m:t>
                    </m:r>
                  </m:oMath>
                </a14:m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199DBD5-5F86-A5A2-6655-0473C1C8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998" y="2276954"/>
                <a:ext cx="3944052" cy="3174459"/>
              </a:xfrm>
              <a:prstGeom prst="rect">
                <a:avLst/>
              </a:prstGeom>
              <a:blipFill>
                <a:blip r:embed="rId6"/>
                <a:stretch>
                  <a:fillRect l="-927" t="-11731" b="-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1609483A-1EF4-26DE-A985-B0363E779E45}"/>
              </a:ext>
            </a:extLst>
          </p:cNvPr>
          <p:cNvSpPr txBox="1"/>
          <p:nvPr/>
        </p:nvSpPr>
        <p:spPr>
          <a:xfrm>
            <a:off x="507459" y="496110"/>
            <a:ext cx="2665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Laplace</a:t>
            </a:r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变换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191F41-FE95-B977-A6D1-E38971D64576}"/>
              </a:ext>
            </a:extLst>
          </p:cNvPr>
          <p:cNvSpPr txBox="1"/>
          <p:nvPr/>
        </p:nvSpPr>
        <p:spPr>
          <a:xfrm>
            <a:off x="3172949" y="772420"/>
            <a:ext cx="2239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常见的</a:t>
            </a:r>
            <a:r>
              <a:rPr lang="en-US" altLang="zh-CN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Laplace</a:t>
            </a:r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变换对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069AB6B-B7F1-E907-36FA-F7EC82356198}"/>
              </a:ext>
            </a:extLst>
          </p:cNvPr>
          <p:cNvGrpSpPr/>
          <p:nvPr/>
        </p:nvGrpSpPr>
        <p:grpSpPr>
          <a:xfrm>
            <a:off x="576365" y="1387284"/>
            <a:ext cx="3241422" cy="4275868"/>
            <a:chOff x="449944" y="1784961"/>
            <a:chExt cx="3298915" cy="4275868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D32D8BEF-CEF6-2C90-2695-C9EC274A36D7}"/>
                </a:ext>
              </a:extLst>
            </p:cNvPr>
            <p:cNvSpPr/>
            <p:nvPr/>
          </p:nvSpPr>
          <p:spPr>
            <a:xfrm>
              <a:off x="449944" y="1784961"/>
              <a:ext cx="3298915" cy="4275868"/>
            </a:xfrm>
            <a:prstGeom prst="roundRect">
              <a:avLst>
                <a:gd name="adj" fmla="val 5863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CF08FBA-D4B7-4AD1-EB9F-714A7FD5D7B4}"/>
                </a:ext>
              </a:extLst>
            </p:cNvPr>
            <p:cNvCxnSpPr>
              <a:cxnSpLocks/>
            </p:cNvCxnSpPr>
            <p:nvPr/>
          </p:nvCxnSpPr>
          <p:spPr>
            <a:xfrm>
              <a:off x="576363" y="2624353"/>
              <a:ext cx="3043431" cy="0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02F849E-1072-9069-C045-92CCB3B88CFB}"/>
                  </a:ext>
                </a:extLst>
              </p:cNvPr>
              <p:cNvSpPr txBox="1"/>
              <p:nvPr/>
            </p:nvSpPr>
            <p:spPr>
              <a:xfrm>
                <a:off x="702785" y="1539731"/>
                <a:ext cx="3239220" cy="605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1.1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：求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𝑡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方正黑体_GBK" panose="03000509000000000000" pitchFamily="65" charset="-122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为实数）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endParaRPr>
              </a:p>
              <a:p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           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的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Laplace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变换。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02F849E-1072-9069-C045-92CCB3B88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85" y="1539731"/>
                <a:ext cx="3239220" cy="605871"/>
              </a:xfrm>
              <a:prstGeom prst="rect">
                <a:avLst/>
              </a:prstGeom>
              <a:blipFill>
                <a:blip r:embed="rId7"/>
                <a:stretch>
                  <a:fillRect l="-940" t="-2020" b="-10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085575C-FD7B-42A8-C754-1C871BCF08C5}"/>
                  </a:ext>
                </a:extLst>
              </p:cNvPr>
              <p:cNvSpPr txBox="1"/>
              <p:nvPr/>
            </p:nvSpPr>
            <p:spPr>
              <a:xfrm>
                <a:off x="700581" y="2355252"/>
                <a:ext cx="2930994" cy="2974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𝑘𝑡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b="0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𝑘𝑡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altLang="zh-CN" sz="1600" b="0" dirty="0">
                  <a:latin typeface="楷体" panose="02010609060101010101" pitchFamily="49" charset="-122"/>
                  <a:ea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b="0" dirty="0">
                    <a:ea typeface="楷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nary>
                      <m:nary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(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𝑘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)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𝑑𝑡</m:t>
                    </m:r>
                  </m:oMath>
                </a14:m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b="0" dirty="0">
                    <a:ea typeface="楷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𝑘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den>
                    </m:f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𝑘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)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  <a:p>
                <a:pPr>
                  <a:lnSpc>
                    <a:spcPct val="125000"/>
                  </a:lnSpc>
                  <a:spcBef>
                    <a:spcPts val="1200"/>
                  </a:spcBef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这积分在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Re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&gt;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时收敛，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altLang="zh-CN" sz="1600" b="0" i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b="0" dirty="0">
                    <a:ea typeface="楷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Re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&gt;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𝑘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085575C-FD7B-42A8-C754-1C871BCF0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81" y="2355252"/>
                <a:ext cx="2930994" cy="2974982"/>
              </a:xfrm>
              <a:prstGeom prst="rect">
                <a:avLst/>
              </a:prstGeom>
              <a:blipFill>
                <a:blip r:embed="rId8"/>
                <a:stretch>
                  <a:fillRect l="-1247" t="-1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C3B1AA77-4345-2CBD-10B4-862D476DDE1D}"/>
              </a:ext>
            </a:extLst>
          </p:cNvPr>
          <p:cNvGrpSpPr/>
          <p:nvPr/>
        </p:nvGrpSpPr>
        <p:grpSpPr>
          <a:xfrm>
            <a:off x="8221137" y="1387284"/>
            <a:ext cx="3394498" cy="4275868"/>
            <a:chOff x="449943" y="1784961"/>
            <a:chExt cx="3454706" cy="4275868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580EAC82-752D-4754-F7BE-515587856AAC}"/>
                </a:ext>
              </a:extLst>
            </p:cNvPr>
            <p:cNvSpPr/>
            <p:nvPr/>
          </p:nvSpPr>
          <p:spPr>
            <a:xfrm>
              <a:off x="449943" y="1784961"/>
              <a:ext cx="3454706" cy="4275868"/>
            </a:xfrm>
            <a:prstGeom prst="roundRect">
              <a:avLst>
                <a:gd name="adj" fmla="val 5863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8A059477-0765-ADB5-CE24-3E1EEFA244D4}"/>
                </a:ext>
              </a:extLst>
            </p:cNvPr>
            <p:cNvCxnSpPr>
              <a:cxnSpLocks/>
            </p:cNvCxnSpPr>
            <p:nvPr/>
          </p:nvCxnSpPr>
          <p:spPr>
            <a:xfrm>
              <a:off x="576363" y="2624353"/>
              <a:ext cx="3176718" cy="0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025C988F-1F70-0121-6D87-89604C84BD48}"/>
              </a:ext>
            </a:extLst>
          </p:cNvPr>
          <p:cNvSpPr txBox="1"/>
          <p:nvPr/>
        </p:nvSpPr>
        <p:spPr>
          <a:xfrm>
            <a:off x="8347558" y="1539731"/>
            <a:ext cx="2977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：求单位阶跃函数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Laplace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变换。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B6D9B17-C61E-7E67-708B-16740469DD48}"/>
                  </a:ext>
                </a:extLst>
              </p:cNvPr>
              <p:cNvSpPr txBox="1"/>
              <p:nvPr/>
            </p:nvSpPr>
            <p:spPr>
              <a:xfrm>
                <a:off x="8345354" y="2347601"/>
                <a:ext cx="2991712" cy="2942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CN" sz="1600" b="0" dirty="0">
                  <a:latin typeface="楷体" panose="02010609060101010101" pitchFamily="49" charset="-122"/>
                  <a:ea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b="0" dirty="0">
                    <a:ea typeface="楷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nary>
                      <m:nary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𝑢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𝑑𝑡</m:t>
                    </m:r>
                  </m:oMath>
                </a14:m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b="0" dirty="0">
                    <a:ea typeface="楷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nary>
                      <m:nary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b="0" dirty="0">
                    <a:ea typeface="楷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=−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den>
                    </m:f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</m:t>
                        </m:r>
                      </m:sup>
                    </m:sSup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  <a:p>
                <a:pPr>
                  <a:lnSpc>
                    <a:spcPct val="125000"/>
                  </a:lnSpc>
                  <a:spcBef>
                    <a:spcPts val="1200"/>
                  </a:spcBef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这积分在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Re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&gt;0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时收敛，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altLang="zh-CN" sz="1600" b="0" i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b="0" dirty="0">
                    <a:ea typeface="楷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Re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&gt;0)</m:t>
                    </m:r>
                  </m:oMath>
                </a14:m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B6D9B17-C61E-7E67-708B-16740469D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354" y="2347601"/>
                <a:ext cx="2991712" cy="2942600"/>
              </a:xfrm>
              <a:prstGeom prst="rect">
                <a:avLst/>
              </a:prstGeom>
              <a:blipFill>
                <a:blip r:embed="rId9"/>
                <a:stretch>
                  <a:fillRect l="-1222" t="-2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>
            <a:extLst>
              <a:ext uri="{FF2B5EF4-FFF2-40B4-BE49-F238E27FC236}">
                <a16:creationId xmlns:a16="http://schemas.microsoft.com/office/drawing/2014/main" id="{B3A84FFD-8ED4-69AB-783B-B77FA063892E}"/>
              </a:ext>
            </a:extLst>
          </p:cNvPr>
          <p:cNvGrpSpPr/>
          <p:nvPr/>
        </p:nvGrpSpPr>
        <p:grpSpPr>
          <a:xfrm>
            <a:off x="9989883" y="1486410"/>
            <a:ext cx="1545288" cy="626516"/>
            <a:chOff x="9989883" y="3192379"/>
            <a:chExt cx="1545288" cy="626516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B3F263DB-1733-F13D-080B-1151910E7832}"/>
                </a:ext>
              </a:extLst>
            </p:cNvPr>
            <p:cNvSpPr/>
            <p:nvPr/>
          </p:nvSpPr>
          <p:spPr>
            <a:xfrm>
              <a:off x="9989883" y="3192379"/>
              <a:ext cx="1545288" cy="6265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7A2EA18-A5F5-5394-C22A-C326E2CE8A35}"/>
                    </a:ext>
                  </a:extLst>
                </p:cNvPr>
                <p:cNvSpPr txBox="1"/>
                <p:nvPr/>
              </p:nvSpPr>
              <p:spPr>
                <a:xfrm>
                  <a:off x="10021518" y="3231010"/>
                  <a:ext cx="1482017" cy="5492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7A2EA18-A5F5-5394-C22A-C326E2CE8A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1518" y="3231010"/>
                  <a:ext cx="1482017" cy="549253"/>
                </a:xfrm>
                <a:prstGeom prst="rect">
                  <a:avLst/>
                </a:prstGeom>
                <a:blipFill>
                  <a:blip r:embed="rId10"/>
                  <a:stretch>
                    <a:fillRect b="-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3749591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-2.29167E-6 0.25648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uiExpand="1"/>
      <p:bldP spid="18" grpId="0"/>
      <p:bldP spid="19" grpId="0" uiExpand="1"/>
      <p:bldP spid="25" grpId="0"/>
      <p:bldP spid="26" grpId="0" uiExpan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>
            <a:extLst>
              <a:ext uri="{FF2B5EF4-FFF2-40B4-BE49-F238E27FC236}">
                <a16:creationId xmlns:a16="http://schemas.microsoft.com/office/drawing/2014/main" id="{F66ACA82-0307-1328-BF9C-F328E8ADE29F}"/>
              </a:ext>
            </a:extLst>
          </p:cNvPr>
          <p:cNvGrpSpPr/>
          <p:nvPr/>
        </p:nvGrpSpPr>
        <p:grpSpPr>
          <a:xfrm>
            <a:off x="9718728" y="1433803"/>
            <a:ext cx="1896907" cy="1270927"/>
            <a:chOff x="9718728" y="1433803"/>
            <a:chExt cx="1896907" cy="1270927"/>
          </a:xfrm>
        </p:grpSpPr>
        <p:sp>
          <p:nvSpPr>
            <p:cNvPr id="89" name="思想气泡: 云 88">
              <a:extLst>
                <a:ext uri="{FF2B5EF4-FFF2-40B4-BE49-F238E27FC236}">
                  <a16:creationId xmlns:a16="http://schemas.microsoft.com/office/drawing/2014/main" id="{CE75EE48-A1DB-9D34-8919-9610B473FF17}"/>
                </a:ext>
              </a:extLst>
            </p:cNvPr>
            <p:cNvSpPr/>
            <p:nvPr/>
          </p:nvSpPr>
          <p:spPr>
            <a:xfrm>
              <a:off x="9718728" y="1433803"/>
              <a:ext cx="1896907" cy="1270927"/>
            </a:xfrm>
            <a:prstGeom prst="cloudCallout">
              <a:avLst>
                <a:gd name="adj1" fmla="val -23738"/>
                <a:gd name="adj2" fmla="val 68471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A34AD33-591B-0E9A-073D-BB3578610576}"/>
                </a:ext>
              </a:extLst>
            </p:cNvPr>
            <p:cNvSpPr txBox="1"/>
            <p:nvPr/>
          </p:nvSpPr>
          <p:spPr>
            <a:xfrm>
              <a:off x="10206103" y="1746100"/>
              <a:ext cx="11357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汉仪润圆-65简" panose="00020600040101010101" pitchFamily="18" charset="-122"/>
                  <a:ea typeface="汉仪润圆-65简" panose="00020600040101010101" pitchFamily="18" charset="-122"/>
                </a:rPr>
                <a:t>更复杂的函数呢？</a:t>
              </a:r>
            </a:p>
          </p:txBody>
        </p:sp>
      </p:grp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05A2D70-AF4F-2275-724B-68002DCBE6BC}"/>
              </a:ext>
            </a:extLst>
          </p:cNvPr>
          <p:cNvSpPr txBox="1"/>
          <p:nvPr/>
        </p:nvSpPr>
        <p:spPr>
          <a:xfrm>
            <a:off x="507459" y="496110"/>
            <a:ext cx="2665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Laplace</a:t>
            </a:r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变换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C6E4906-A80C-A622-91A5-CE9F43B85044}"/>
              </a:ext>
            </a:extLst>
          </p:cNvPr>
          <p:cNvSpPr txBox="1"/>
          <p:nvPr/>
        </p:nvSpPr>
        <p:spPr>
          <a:xfrm>
            <a:off x="3172949" y="772420"/>
            <a:ext cx="2239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常见的</a:t>
            </a:r>
            <a:r>
              <a:rPr lang="en-US" altLang="zh-CN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Laplace</a:t>
            </a:r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变换对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6F8CB4C-9244-4965-6F95-FC4551CF6391}"/>
              </a:ext>
            </a:extLst>
          </p:cNvPr>
          <p:cNvGrpSpPr/>
          <p:nvPr/>
        </p:nvGrpSpPr>
        <p:grpSpPr>
          <a:xfrm>
            <a:off x="576364" y="1387285"/>
            <a:ext cx="4095309" cy="3128732"/>
            <a:chOff x="449943" y="1784962"/>
            <a:chExt cx="4167947" cy="3128732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CC6DADB5-54BD-D4FA-A2AB-0942A67B2BB0}"/>
                </a:ext>
              </a:extLst>
            </p:cNvPr>
            <p:cNvSpPr/>
            <p:nvPr/>
          </p:nvSpPr>
          <p:spPr>
            <a:xfrm>
              <a:off x="449943" y="1784962"/>
              <a:ext cx="4167947" cy="3128732"/>
            </a:xfrm>
            <a:prstGeom prst="roundRect">
              <a:avLst>
                <a:gd name="adj" fmla="val 5863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1ED4C50-3240-873D-8C89-AB94AF1E235F}"/>
                </a:ext>
              </a:extLst>
            </p:cNvPr>
            <p:cNvCxnSpPr>
              <a:cxnSpLocks/>
            </p:cNvCxnSpPr>
            <p:nvPr/>
          </p:nvCxnSpPr>
          <p:spPr>
            <a:xfrm>
              <a:off x="576363" y="2367569"/>
              <a:ext cx="3958844" cy="0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3E4DEBBC-91FD-8480-D7D0-4CD1C501EED6}"/>
              </a:ext>
            </a:extLst>
          </p:cNvPr>
          <p:cNvSpPr txBox="1"/>
          <p:nvPr/>
        </p:nvSpPr>
        <p:spPr>
          <a:xfrm>
            <a:off x="702783" y="1539731"/>
            <a:ext cx="383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单位脉冲函数的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Laplace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变换。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814902B-1EB5-39F8-F3B3-BBF4426C4026}"/>
                  </a:ext>
                </a:extLst>
              </p:cNvPr>
              <p:cNvSpPr txBox="1"/>
              <p:nvPr/>
            </p:nvSpPr>
            <p:spPr>
              <a:xfrm>
                <a:off x="700581" y="2129505"/>
                <a:ext cx="2930994" cy="1975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altLang="zh-CN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b="0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altLang="zh-CN" sz="1600" b="0" dirty="0">
                  <a:latin typeface="楷体" panose="02010609060101010101" pitchFamily="49" charset="-122"/>
                  <a:ea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b="0" dirty="0">
                    <a:ea typeface="楷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nary>
                      <m:nary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𝑑𝑡</m:t>
                    </m:r>
                  </m:oMath>
                </a14:m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b="0" dirty="0">
                    <a:ea typeface="楷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=1</m:t>
                    </m:r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1600" b="0" i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814902B-1EB5-39F8-F3B3-BBF4426C4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81" y="2129505"/>
                <a:ext cx="2930994" cy="1975862"/>
              </a:xfrm>
              <a:prstGeom prst="rect">
                <a:avLst/>
              </a:prstGeom>
              <a:blipFill>
                <a:blip r:embed="rId5"/>
                <a:stretch>
                  <a:fillRect l="-1247" t="-1543" b="-30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组合 70">
            <a:extLst>
              <a:ext uri="{FF2B5EF4-FFF2-40B4-BE49-F238E27FC236}">
                <a16:creationId xmlns:a16="http://schemas.microsoft.com/office/drawing/2014/main" id="{EDC8511A-D0CA-FA75-FBE6-C6D85028612B}"/>
              </a:ext>
            </a:extLst>
          </p:cNvPr>
          <p:cNvGrpSpPr/>
          <p:nvPr/>
        </p:nvGrpSpPr>
        <p:grpSpPr>
          <a:xfrm>
            <a:off x="2903474" y="2129505"/>
            <a:ext cx="1586749" cy="2160338"/>
            <a:chOff x="3003682" y="1486410"/>
            <a:chExt cx="1586749" cy="2160338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3C24F9CF-7013-E5EA-AC3B-6A4B44488276}"/>
                </a:ext>
              </a:extLst>
            </p:cNvPr>
            <p:cNvGrpSpPr/>
            <p:nvPr/>
          </p:nvGrpSpPr>
          <p:grpSpPr>
            <a:xfrm>
              <a:off x="3003682" y="1486410"/>
              <a:ext cx="1586749" cy="2160338"/>
              <a:chOff x="9948422" y="3192379"/>
              <a:chExt cx="1586749" cy="2160338"/>
            </a:xfrm>
          </p:grpSpPr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39D0CB79-91A8-0C88-748C-3EDF9AAF4678}"/>
                  </a:ext>
                </a:extLst>
              </p:cNvPr>
              <p:cNvSpPr/>
              <p:nvPr/>
            </p:nvSpPr>
            <p:spPr>
              <a:xfrm>
                <a:off x="9948422" y="3192379"/>
                <a:ext cx="1586749" cy="2160338"/>
              </a:xfrm>
              <a:prstGeom prst="roundRect">
                <a:avLst>
                  <a:gd name="adj" fmla="val 520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AE44FC7B-EB5C-751D-CC03-B59DFF402790}"/>
                      </a:ext>
                    </a:extLst>
                  </p:cNvPr>
                  <p:cNvSpPr txBox="1"/>
                  <p:nvPr/>
                </p:nvSpPr>
                <p:spPr>
                  <a:xfrm>
                    <a:off x="9948422" y="4375363"/>
                    <a:ext cx="1586749" cy="3742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trlPr>
                                <a:rPr lang="zh-CN" alt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zh-CN" altLang="en-US" sz="11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AE44FC7B-EB5C-751D-CC03-B59DFF4027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48422" y="4375363"/>
                    <a:ext cx="1586749" cy="37420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8008" t="-183871" b="-27096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FABD769F-9A6D-2895-89F9-E41DF5B62FC6}"/>
                </a:ext>
              </a:extLst>
            </p:cNvPr>
            <p:cNvGrpSpPr/>
            <p:nvPr/>
          </p:nvGrpSpPr>
          <p:grpSpPr>
            <a:xfrm>
              <a:off x="3276351" y="1582405"/>
              <a:ext cx="1145623" cy="853958"/>
              <a:chOff x="3298394" y="1594101"/>
              <a:chExt cx="1145623" cy="853958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7F766CC8-ED45-CDCE-AE0D-CDC2D6512E06}"/>
                  </a:ext>
                </a:extLst>
              </p:cNvPr>
              <p:cNvGrpSpPr/>
              <p:nvPr/>
            </p:nvGrpSpPr>
            <p:grpSpPr>
              <a:xfrm>
                <a:off x="3298394" y="1594101"/>
                <a:ext cx="1145623" cy="853958"/>
                <a:chOff x="3298394" y="1594101"/>
                <a:chExt cx="1145623" cy="853958"/>
              </a:xfrm>
            </p:grpSpPr>
            <p:cxnSp>
              <p:nvCxnSpPr>
                <p:cNvPr id="39" name="直接箭头连接符 38">
                  <a:extLst>
                    <a:ext uri="{FF2B5EF4-FFF2-40B4-BE49-F238E27FC236}">
                      <a16:creationId xmlns:a16="http://schemas.microsoft.com/office/drawing/2014/main" id="{C70305E7-3B09-CEBA-14C3-A0A2C045D8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98394" y="2224502"/>
                  <a:ext cx="1132413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箭头连接符 40">
                  <a:extLst>
                    <a:ext uri="{FF2B5EF4-FFF2-40B4-BE49-F238E27FC236}">
                      <a16:creationId xmlns:a16="http://schemas.microsoft.com/office/drawing/2014/main" id="{15DF8DD8-56E0-3518-467C-3F5766D042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27564" y="1665560"/>
                  <a:ext cx="0" cy="753175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文本框 48">
                      <a:extLst>
                        <a:ext uri="{FF2B5EF4-FFF2-40B4-BE49-F238E27FC236}">
                          <a16:creationId xmlns:a16="http://schemas.microsoft.com/office/drawing/2014/main" id="{EA0D134B-14BB-330E-A64C-5B7D47C7EE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92694" y="2222192"/>
                      <a:ext cx="15132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zh-CN" altLang="en-US" sz="1400" dirty="0"/>
                    </a:p>
                  </p:txBody>
                </p:sp>
              </mc:Choice>
              <mc:Fallback xmlns="">
                <p:sp>
                  <p:nvSpPr>
                    <p:cNvPr id="49" name="文本框 48">
                      <a:extLst>
                        <a:ext uri="{FF2B5EF4-FFF2-40B4-BE49-F238E27FC236}">
                          <a16:creationId xmlns:a16="http://schemas.microsoft.com/office/drawing/2014/main" id="{EA0D134B-14BB-330E-A64C-5B7D47C7EE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92694" y="2222192"/>
                      <a:ext cx="151323" cy="21544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文本框 52">
                      <a:extLst>
                        <a:ext uri="{FF2B5EF4-FFF2-40B4-BE49-F238E27FC236}">
                          <a16:creationId xmlns:a16="http://schemas.microsoft.com/office/drawing/2014/main" id="{4AA308C8-8154-DCA5-4410-C3CBF0BD06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72231" y="1594101"/>
                      <a:ext cx="1537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zh-CN" altLang="en-US" sz="1400" dirty="0"/>
                    </a:p>
                  </p:txBody>
                </p:sp>
              </mc:Choice>
              <mc:Fallback xmlns="">
                <p:sp>
                  <p:nvSpPr>
                    <p:cNvPr id="53" name="文本框 52">
                      <a:extLst>
                        <a:ext uri="{FF2B5EF4-FFF2-40B4-BE49-F238E27FC236}">
                          <a16:creationId xmlns:a16="http://schemas.microsoft.com/office/drawing/2014/main" id="{4AA308C8-8154-DCA5-4410-C3CBF0BD06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72231" y="1594101"/>
                      <a:ext cx="153760" cy="21544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4000" r="-24000" b="-2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本框 56">
                      <a:extLst>
                        <a:ext uri="{FF2B5EF4-FFF2-40B4-BE49-F238E27FC236}">
                          <a16:creationId xmlns:a16="http://schemas.microsoft.com/office/drawing/2014/main" id="{53388E2A-1A1D-4B2D-9B2B-9267503463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46736" y="2232615"/>
                      <a:ext cx="16489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zh-CN" altLang="en-US" sz="1400" dirty="0"/>
                    </a:p>
                  </p:txBody>
                </p:sp>
              </mc:Choice>
              <mc:Fallback xmlns="">
                <p:sp>
                  <p:nvSpPr>
                    <p:cNvPr id="57" name="文本框 56">
                      <a:extLst>
                        <a:ext uri="{FF2B5EF4-FFF2-40B4-BE49-F238E27FC236}">
                          <a16:creationId xmlns:a16="http://schemas.microsoft.com/office/drawing/2014/main" id="{53388E2A-1A1D-4B2D-9B2B-92675034631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46736" y="2232615"/>
                      <a:ext cx="164892" cy="21544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5926" r="-22222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12E0BF08-1CA0-8A7D-BF0A-3082855FA6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27564" y="1855390"/>
                <a:ext cx="0" cy="36680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文本框 63">
                    <a:extLst>
                      <a:ext uri="{FF2B5EF4-FFF2-40B4-BE49-F238E27FC236}">
                        <a16:creationId xmlns:a16="http://schemas.microsoft.com/office/drawing/2014/main" id="{C69A2F86-5568-ADE2-F485-11738DD71862}"/>
                      </a:ext>
                    </a:extLst>
                  </p:cNvPr>
                  <p:cNvSpPr txBox="1"/>
                  <p:nvPr/>
                </p:nvSpPr>
                <p:spPr>
                  <a:xfrm>
                    <a:off x="3466097" y="1799228"/>
                    <a:ext cx="36127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14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文本框 63">
                    <a:extLst>
                      <a:ext uri="{FF2B5EF4-FFF2-40B4-BE49-F238E27FC236}">
                        <a16:creationId xmlns:a16="http://schemas.microsoft.com/office/drawing/2014/main" id="{C69A2F86-5568-ADE2-F485-11738DD718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6097" y="1799228"/>
                    <a:ext cx="361277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59ADDBD5-A2ED-E398-4115-79E23C111B7B}"/>
                </a:ext>
              </a:extLst>
            </p:cNvPr>
            <p:cNvCxnSpPr>
              <a:cxnSpLocks/>
            </p:cNvCxnSpPr>
            <p:nvPr/>
          </p:nvCxnSpPr>
          <p:spPr>
            <a:xfrm>
              <a:off x="3118705" y="2536837"/>
              <a:ext cx="1375020" cy="0"/>
            </a:xfrm>
            <a:prstGeom prst="line">
              <a:avLst/>
            </a:prstGeom>
            <a:ln w="952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F3C44FFF-8530-DE6C-D516-FB9C2B8DFDE2}"/>
                    </a:ext>
                  </a:extLst>
                </p:cNvPr>
                <p:cNvSpPr txBox="1"/>
                <p:nvPr/>
              </p:nvSpPr>
              <p:spPr>
                <a:xfrm>
                  <a:off x="3003682" y="3080580"/>
                  <a:ext cx="1586749" cy="3742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zh-CN" altLang="en-US" sz="11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zh-CN" altLang="en-US" sz="11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F3C44FFF-8530-DE6C-D516-FB9C2B8DFD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3682" y="3080580"/>
                  <a:ext cx="1586749" cy="374205"/>
                </a:xfrm>
                <a:prstGeom prst="rect">
                  <a:avLst/>
                </a:prstGeom>
                <a:blipFill>
                  <a:blip r:embed="rId11"/>
                  <a:stretch>
                    <a:fillRect l="-32184" t="-188525" b="-2754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3D2AF24D-8E27-D738-9920-FA8DA0BF7B27}"/>
              </a:ext>
            </a:extLst>
          </p:cNvPr>
          <p:cNvSpPr txBox="1"/>
          <p:nvPr/>
        </p:nvSpPr>
        <p:spPr>
          <a:xfrm>
            <a:off x="576364" y="4607624"/>
            <a:ext cx="4095309" cy="891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方正楷体_GBK" panose="02000000000000000000" pitchFamily="2" charset="-122"/>
                <a:ea typeface="方正楷体_GBK" panose="02000000000000000000" pitchFamily="2" charset="-122"/>
              </a:rPr>
              <a:t>* </a:t>
            </a:r>
            <a:r>
              <a:rPr lang="zh-CN" altLang="en-US" sz="1200" dirty="0">
                <a:latin typeface="方正楷体_GBK" panose="02000000000000000000" pitchFamily="2" charset="-122"/>
                <a:ea typeface="方正楷体_GBK" panose="02000000000000000000" pitchFamily="2" charset="-122"/>
              </a:rPr>
              <a:t>严格的来说，单位脉冲函数（或称作</a:t>
            </a:r>
            <a:r>
              <a:rPr lang="en-US" altLang="zh-CN" sz="1200" dirty="0">
                <a:latin typeface="方正楷体_GBK" panose="02000000000000000000" pitchFamily="2" charset="-122"/>
                <a:ea typeface="方正楷体_GBK" panose="02000000000000000000" pitchFamily="2" charset="-122"/>
              </a:rPr>
              <a:t>Dirac</a:t>
            </a:r>
            <a:r>
              <a:rPr lang="zh-CN" altLang="en-US" sz="1200" dirty="0">
                <a:latin typeface="方正楷体_GBK" panose="02000000000000000000" pitchFamily="2" charset="-122"/>
                <a:ea typeface="方正楷体_GBK" panose="02000000000000000000" pitchFamily="2" charset="-122"/>
              </a:rPr>
              <a:t>函数）没有</a:t>
            </a:r>
            <a:endParaRPr lang="en-US" altLang="zh-CN" sz="1200" dirty="0">
              <a:latin typeface="方正楷体_GBK" panose="02000000000000000000" pitchFamily="2" charset="-122"/>
              <a:ea typeface="方正楷体_GBK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方正楷体_GBK" panose="02000000000000000000" pitchFamily="2" charset="-122"/>
                <a:ea typeface="方正楷体_GBK" panose="02000000000000000000" pitchFamily="2" charset="-122"/>
              </a:rPr>
              <a:t>  自变量</a:t>
            </a:r>
            <a:r>
              <a:rPr lang="en-US" altLang="zh-CN" sz="1200" dirty="0">
                <a:latin typeface="方正楷体_GBK" panose="02000000000000000000" pitchFamily="2" charset="-122"/>
                <a:ea typeface="方正楷体_GBK" panose="02000000000000000000" pitchFamily="2" charset="-122"/>
              </a:rPr>
              <a:t>-</a:t>
            </a:r>
            <a:r>
              <a:rPr lang="zh-CN" altLang="en-US" sz="1200" dirty="0">
                <a:latin typeface="方正楷体_GBK" panose="02000000000000000000" pitchFamily="2" charset="-122"/>
                <a:ea typeface="方正楷体_GBK" panose="02000000000000000000" pitchFamily="2" charset="-122"/>
              </a:rPr>
              <a:t>函数值这样的对应关系，它要用泛函的理论来</a:t>
            </a:r>
            <a:endParaRPr lang="en-US" altLang="zh-CN" sz="1200" dirty="0">
              <a:latin typeface="方正楷体_GBK" panose="02000000000000000000" pitchFamily="2" charset="-122"/>
              <a:ea typeface="方正楷体_GBK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方正楷体_GBK" panose="02000000000000000000" pitchFamily="2" charset="-122"/>
                <a:ea typeface="方正楷体_GBK" panose="02000000000000000000" pitchFamily="2" charset="-122"/>
              </a:rPr>
              <a:t>  </a:t>
            </a:r>
            <a:r>
              <a:rPr lang="zh-CN" altLang="en-US" sz="1200" dirty="0">
                <a:latin typeface="方正楷体_GBK" panose="02000000000000000000" pitchFamily="2" charset="-122"/>
                <a:ea typeface="方正楷体_GBK" panose="02000000000000000000" pitchFamily="2" charset="-122"/>
              </a:rPr>
              <a:t>严格定义，我们在此不予讨论。</a:t>
            </a: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A2ADF5E3-0ECC-4E0F-8B5F-F4B272B1B90A}"/>
              </a:ext>
            </a:extLst>
          </p:cNvPr>
          <p:cNvGrpSpPr/>
          <p:nvPr/>
        </p:nvGrpSpPr>
        <p:grpSpPr>
          <a:xfrm>
            <a:off x="4839789" y="1396947"/>
            <a:ext cx="5241066" cy="4027250"/>
            <a:chOff x="6380470" y="1396947"/>
            <a:chExt cx="5241066" cy="4027250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B4F4FF82-1D57-14C4-EB27-D2DAD07F60AB}"/>
                </a:ext>
              </a:extLst>
            </p:cNvPr>
            <p:cNvGrpSpPr/>
            <p:nvPr/>
          </p:nvGrpSpPr>
          <p:grpSpPr>
            <a:xfrm>
              <a:off x="6380470" y="1396947"/>
              <a:ext cx="5241066" cy="4027250"/>
              <a:chOff x="4792596" y="1396947"/>
              <a:chExt cx="5241066" cy="4027250"/>
            </a:xfrm>
          </p:grpSpPr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4B7E5F7A-2518-193B-15CA-1C73296F28BC}"/>
                  </a:ext>
                </a:extLst>
              </p:cNvPr>
              <p:cNvSpPr/>
              <p:nvPr/>
            </p:nvSpPr>
            <p:spPr>
              <a:xfrm>
                <a:off x="4792596" y="1396947"/>
                <a:ext cx="5241066" cy="4027250"/>
              </a:xfrm>
              <a:prstGeom prst="roundRect">
                <a:avLst>
                  <a:gd name="adj" fmla="val 5863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0233841E-E712-939B-86F7-C7FE4D91F7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9340" y="2096841"/>
                <a:ext cx="4615322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83120516-A678-4C98-8452-CE0C665D0E7A}"/>
                  </a:ext>
                </a:extLst>
              </p:cNvPr>
              <p:cNvSpPr txBox="1"/>
              <p:nvPr/>
            </p:nvSpPr>
            <p:spPr>
              <a:xfrm>
                <a:off x="5099340" y="1600560"/>
                <a:ext cx="4615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C00000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</a:rPr>
                  <a:t>常见函数的</a:t>
                </a:r>
                <a:r>
                  <a:rPr lang="en-US" altLang="zh-CN" dirty="0">
                    <a:solidFill>
                      <a:srgbClr val="C00000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</a:rPr>
                  <a:t>Laplace</a:t>
                </a:r>
                <a:r>
                  <a:rPr lang="zh-CN" altLang="en-US" dirty="0">
                    <a:solidFill>
                      <a:srgbClr val="C00000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</a:rPr>
                  <a:t>变换（</a:t>
                </a:r>
                <a:r>
                  <a:rPr lang="en-US" altLang="zh-CN" dirty="0">
                    <a:solidFill>
                      <a:srgbClr val="C00000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</a:rPr>
                  <a:t>1</a:t>
                </a:r>
                <a:r>
                  <a:rPr lang="zh-CN" altLang="en-US" dirty="0">
                    <a:solidFill>
                      <a:srgbClr val="C00000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</a:rPr>
                  <a:t>）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6897FB4B-A2C6-1533-3DA5-C790065860DD}"/>
                    </a:ext>
                  </a:extLst>
                </p:cNvPr>
                <p:cNvSpPr txBox="1"/>
                <p:nvPr/>
              </p:nvSpPr>
              <p:spPr>
                <a:xfrm>
                  <a:off x="6687214" y="2379230"/>
                  <a:ext cx="1255537" cy="7743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altLang="zh-CN" b="0" dirty="0"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d>
                          <m:d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&gt;0)</m:t>
                        </m:r>
                      </m:oMath>
                    </m:oMathPara>
                  </a14:m>
                  <a:endParaRPr lang="zh-CN" altLang="en-US" sz="1100" dirty="0"/>
                </a:p>
              </p:txBody>
            </p:sp>
          </mc:Choice>
          <mc:Fallback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6897FB4B-A2C6-1533-3DA5-C790065860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214" y="2379230"/>
                  <a:ext cx="1255537" cy="774379"/>
                </a:xfrm>
                <a:prstGeom prst="rect">
                  <a:avLst/>
                </a:prstGeom>
                <a:blipFill>
                  <a:blip r:embed="rId12"/>
                  <a:stretch>
                    <a:fillRect b="-31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241D1BF6-D30D-7CEC-D853-EE41A3170C98}"/>
                    </a:ext>
                  </a:extLst>
                </p:cNvPr>
                <p:cNvSpPr txBox="1"/>
                <p:nvPr/>
              </p:nvSpPr>
              <p:spPr>
                <a:xfrm>
                  <a:off x="9272557" y="4358190"/>
                  <a:ext cx="1560299" cy="7743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chemeClr val="accent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den>
                        </m:f>
                      </m:oMath>
                    </m:oMathPara>
                  </a14:m>
                  <a:endParaRPr lang="en-US" altLang="zh-CN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d>
                          <m:d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&gt;0)</m:t>
                        </m:r>
                      </m:oMath>
                    </m:oMathPara>
                  </a14:m>
                  <a:endParaRPr lang="zh-CN" altLang="en-US" sz="1800" dirty="0"/>
                </a:p>
              </p:txBody>
            </p:sp>
          </mc:Choice>
          <mc:Fallback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241D1BF6-D30D-7CEC-D853-EE41A3170C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2557" y="4358190"/>
                  <a:ext cx="1560299" cy="774379"/>
                </a:xfrm>
                <a:prstGeom prst="rect">
                  <a:avLst/>
                </a:prstGeom>
                <a:blipFill>
                  <a:blip r:embed="rId13"/>
                  <a:stretch>
                    <a:fillRect r="-391" b="-31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176C4F52-A7F0-9E0A-DCEC-C7D914E699CF}"/>
                    </a:ext>
                  </a:extLst>
                </p:cNvPr>
                <p:cNvSpPr txBox="1"/>
                <p:nvPr/>
              </p:nvSpPr>
              <p:spPr>
                <a:xfrm>
                  <a:off x="6687214" y="3356960"/>
                  <a:ext cx="1999522" cy="8027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1" i="1" smtClean="0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solidFill>
                                  <a:schemeClr val="accent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𝒌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𝒌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altLang="zh-CN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d>
                          <m:d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&gt;0)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176C4F52-A7F0-9E0A-DCEC-C7D914E699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214" y="3356960"/>
                  <a:ext cx="1999522" cy="802784"/>
                </a:xfrm>
                <a:prstGeom prst="rect">
                  <a:avLst/>
                </a:prstGeom>
                <a:blipFill>
                  <a:blip r:embed="rId14"/>
                  <a:stretch>
                    <a:fillRect b="-15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9EE99FCD-2D9A-AB6B-34BA-8260FDF2799E}"/>
                    </a:ext>
                  </a:extLst>
                </p:cNvPr>
                <p:cNvSpPr txBox="1"/>
                <p:nvPr/>
              </p:nvSpPr>
              <p:spPr>
                <a:xfrm>
                  <a:off x="6687214" y="4358190"/>
                  <a:ext cx="1570366" cy="7725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𝒎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solidFill>
                                  <a:schemeClr val="accent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zh-CN" b="1" i="1" smtClean="0">
                                <a:solidFill>
                                  <a:schemeClr val="accent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altLang="zh-CN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d>
                          <m:d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&gt;0)(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1100" i="1">
                            <a:latin typeface="Cambria Math" panose="02040503050406030204" pitchFamily="18" charset="0"/>
                          </a:rPr>
                          <m:t>为</m:t>
                        </m:r>
                        <m:r>
                          <a:rPr lang="zh-CN" altLang="en-US" sz="1100" i="1" smtClean="0">
                            <a:latin typeface="Cambria Math" panose="02040503050406030204" pitchFamily="18" charset="0"/>
                          </a:rPr>
                          <m:t>正整数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9EE99FCD-2D9A-AB6B-34BA-8260FDF27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214" y="4358190"/>
                  <a:ext cx="1570366" cy="772519"/>
                </a:xfrm>
                <a:prstGeom prst="rect">
                  <a:avLst/>
                </a:prstGeom>
                <a:blipFill>
                  <a:blip r:embed="rId15"/>
                  <a:stretch>
                    <a:fillRect l="-2713" r="-2713" b="-31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1B609577-D89B-1FF1-AA70-ED354778FC7A}"/>
                    </a:ext>
                  </a:extLst>
                </p:cNvPr>
                <p:cNvSpPr txBox="1"/>
                <p:nvPr/>
              </p:nvSpPr>
              <p:spPr>
                <a:xfrm>
                  <a:off x="9272557" y="3350931"/>
                  <a:ext cx="2029979" cy="7328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1" i="1" smtClean="0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𝒔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𝒌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altLang="zh-CN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d>
                          <m:d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&gt;0)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1B609577-D89B-1FF1-AA70-ED354778F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2557" y="3350931"/>
                  <a:ext cx="2029979" cy="732829"/>
                </a:xfrm>
                <a:prstGeom prst="rect">
                  <a:avLst/>
                </a:prstGeom>
                <a:blipFill>
                  <a:blip r:embed="rId16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5E8988DF-C274-C235-0401-A5AC57A6A7BF}"/>
                    </a:ext>
                  </a:extLst>
                </p:cNvPr>
                <p:cNvSpPr txBox="1"/>
                <p:nvPr/>
              </p:nvSpPr>
              <p:spPr>
                <a:xfrm>
                  <a:off x="9272557" y="2513461"/>
                  <a:ext cx="1264129" cy="3126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=1</m:t>
                        </m:r>
                      </m:oMath>
                    </m:oMathPara>
                  </a14:m>
                  <a:endParaRPr lang="en-US" altLang="zh-CN" b="0" dirty="0">
                    <a:ea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5E8988DF-C274-C235-0401-A5AC57A6A7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2557" y="2513461"/>
                  <a:ext cx="1264129" cy="312650"/>
                </a:xfrm>
                <a:prstGeom prst="rect">
                  <a:avLst/>
                </a:prstGeom>
                <a:blipFill>
                  <a:blip r:embed="rId17"/>
                  <a:stretch>
                    <a:fillRect l="-3365" r="-3365" b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7CEE9FD5-AB73-655A-4605-DF9152C7DD86}"/>
              </a:ext>
            </a:extLst>
          </p:cNvPr>
          <p:cNvGrpSpPr/>
          <p:nvPr/>
        </p:nvGrpSpPr>
        <p:grpSpPr>
          <a:xfrm>
            <a:off x="10387599" y="3002469"/>
            <a:ext cx="974626" cy="2360725"/>
            <a:chOff x="10398029" y="3023415"/>
            <a:chExt cx="974626" cy="23607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9BA1F668-E720-AED1-C4DF-C73C36035C3B}"/>
                    </a:ext>
                  </a:extLst>
                </p:cNvPr>
                <p:cNvSpPr txBox="1"/>
                <p:nvPr/>
              </p:nvSpPr>
              <p:spPr>
                <a:xfrm>
                  <a:off x="10509406" y="3023415"/>
                  <a:ext cx="7518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9BA1F668-E720-AED1-C4DF-C73C36035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9406" y="3023415"/>
                  <a:ext cx="751872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4839" r="-5645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3FCBDB50-8151-91FF-1901-CC8E4CDFF264}"/>
                    </a:ext>
                  </a:extLst>
                </p:cNvPr>
                <p:cNvSpPr txBox="1"/>
                <p:nvPr/>
              </p:nvSpPr>
              <p:spPr>
                <a:xfrm>
                  <a:off x="10577149" y="3495395"/>
                  <a:ext cx="616386" cy="5259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𝑘𝑡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3FCBDB50-8151-91FF-1901-CC8E4CDFF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7149" y="3495395"/>
                  <a:ext cx="616386" cy="52591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01C46FC2-01E7-A27F-E752-36906AB93B3A}"/>
                    </a:ext>
                  </a:extLst>
                </p:cNvPr>
                <p:cNvSpPr txBox="1"/>
                <p:nvPr/>
              </p:nvSpPr>
              <p:spPr>
                <a:xfrm>
                  <a:off x="10398029" y="4212933"/>
                  <a:ext cx="9746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01C46FC2-01E7-A27F-E752-36906AB93B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8029" y="4212933"/>
                  <a:ext cx="974626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2500" t="-2222" r="-5000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A079ECD1-CCD4-0FC5-0966-D98A6DD93A5A}"/>
                    </a:ext>
                  </a:extLst>
                </p:cNvPr>
                <p:cNvSpPr txBox="1"/>
                <p:nvPr/>
              </p:nvSpPr>
              <p:spPr>
                <a:xfrm>
                  <a:off x="10446728" y="4685859"/>
                  <a:ext cx="877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A079ECD1-CCD4-0FC5-0966-D98A6DD93A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6728" y="4685859"/>
                  <a:ext cx="877228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2778" t="-2174" r="-8333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CA80A58D-E252-EA66-F677-9D2E5FBBD985}"/>
                    </a:ext>
                  </a:extLst>
                </p:cNvPr>
                <p:cNvSpPr txBox="1"/>
                <p:nvPr/>
              </p:nvSpPr>
              <p:spPr>
                <a:xfrm>
                  <a:off x="10660776" y="5107141"/>
                  <a:ext cx="4472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CA80A58D-E252-EA66-F677-9D2E5FBBD9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0776" y="5107141"/>
                  <a:ext cx="447238" cy="27699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3457725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uiExpand="1"/>
      <p:bldP spid="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CD2243B-6044-E586-5BCC-380B268ADE99}"/>
              </a:ext>
            </a:extLst>
          </p:cNvPr>
          <p:cNvSpPr txBox="1"/>
          <p:nvPr/>
        </p:nvSpPr>
        <p:spPr>
          <a:xfrm>
            <a:off x="507459" y="496110"/>
            <a:ext cx="359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Laplace</a:t>
            </a:r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变换的性质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D74EE8-80D9-97AF-665C-69A1CFED883C}"/>
              </a:ext>
            </a:extLst>
          </p:cNvPr>
          <p:cNvSpPr txBox="1"/>
          <p:nvPr/>
        </p:nvSpPr>
        <p:spPr>
          <a:xfrm>
            <a:off x="4107180" y="772420"/>
            <a:ext cx="3121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线性性质、微分性质、积分性质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8610188-2494-9381-3DEF-8103D991CD6A}"/>
                  </a:ext>
                </a:extLst>
              </p:cNvPr>
              <p:cNvSpPr txBox="1"/>
              <p:nvPr/>
            </p:nvSpPr>
            <p:spPr>
              <a:xfrm>
                <a:off x="507460" y="1298962"/>
                <a:ext cx="11108176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Laplace</a:t>
                </a: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变换 拥有很多优良的性质，这在实际应用中为我们带来了极大的方便。我们不加证明地给出如下性质：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  <a:p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* </a:t>
                </a: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某些性质对变换后的得到的函数（称为“象函数”）的自变量取值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𝑠</m:t>
                    </m:r>
                  </m:oMath>
                </a14:m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作出了限制，但实际应用中我们很少考虑，这里不加讨论。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8610188-2494-9381-3DEF-8103D991C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60" y="1298962"/>
                <a:ext cx="11108176" cy="677108"/>
              </a:xfrm>
              <a:prstGeom prst="rect">
                <a:avLst/>
              </a:prstGeom>
              <a:blipFill>
                <a:blip r:embed="rId5"/>
                <a:stretch>
                  <a:fillRect l="-274"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F9AD0D78-5327-B551-6D08-1DC33BCE794D}"/>
              </a:ext>
            </a:extLst>
          </p:cNvPr>
          <p:cNvGrpSpPr/>
          <p:nvPr/>
        </p:nvGrpSpPr>
        <p:grpSpPr>
          <a:xfrm>
            <a:off x="576364" y="2088568"/>
            <a:ext cx="11039272" cy="721270"/>
            <a:chOff x="576364" y="2205706"/>
            <a:chExt cx="11039272" cy="72127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EB1F4223-9F21-6764-977C-A7243B39A37A}"/>
                </a:ext>
              </a:extLst>
            </p:cNvPr>
            <p:cNvSpPr/>
            <p:nvPr/>
          </p:nvSpPr>
          <p:spPr>
            <a:xfrm>
              <a:off x="576364" y="2205706"/>
              <a:ext cx="11039272" cy="72127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87AFEC0-69F8-C18F-2DED-5B6480822E30}"/>
                </a:ext>
              </a:extLst>
            </p:cNvPr>
            <p:cNvGrpSpPr/>
            <p:nvPr/>
          </p:nvGrpSpPr>
          <p:grpSpPr>
            <a:xfrm>
              <a:off x="694765" y="2357718"/>
              <a:ext cx="1125070" cy="425823"/>
              <a:chOff x="694765" y="2357718"/>
              <a:chExt cx="1125070" cy="425823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FF6ECD43-ACB3-6EDE-4852-897773556349}"/>
                  </a:ext>
                </a:extLst>
              </p:cNvPr>
              <p:cNvSpPr/>
              <p:nvPr/>
            </p:nvSpPr>
            <p:spPr>
              <a:xfrm>
                <a:off x="694765" y="2357718"/>
                <a:ext cx="1125070" cy="425823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FE1E903-5412-1015-7584-2026A57C6938}"/>
                  </a:ext>
                </a:extLst>
              </p:cNvPr>
              <p:cNvSpPr txBox="1"/>
              <p:nvPr/>
            </p:nvSpPr>
            <p:spPr>
              <a:xfrm>
                <a:off x="694765" y="2382682"/>
                <a:ext cx="1125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</a:rPr>
                  <a:t>线性性质</a:t>
                </a:r>
              </a:p>
            </p:txBody>
          </p:sp>
        </p:grp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FD300D7-2F54-E424-BC37-0FE7FE5A02E3}"/>
                </a:ext>
              </a:extLst>
            </p:cNvPr>
            <p:cNvCxnSpPr/>
            <p:nvPr/>
          </p:nvCxnSpPr>
          <p:spPr>
            <a:xfrm>
              <a:off x="1925053" y="2290011"/>
              <a:ext cx="0" cy="56147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43A1610-A88B-831D-A8C9-E809E5BBDFDF}"/>
                </a:ext>
              </a:extLst>
            </p:cNvPr>
            <p:cNvCxnSpPr/>
            <p:nvPr/>
          </p:nvCxnSpPr>
          <p:spPr>
            <a:xfrm>
              <a:off x="6096000" y="2290011"/>
              <a:ext cx="0" cy="56147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A669A280-337B-477B-7BCE-E87D9497C50B}"/>
                    </a:ext>
                  </a:extLst>
                </p:cNvPr>
                <p:cNvSpPr txBox="1"/>
                <p:nvPr/>
              </p:nvSpPr>
              <p:spPr>
                <a:xfrm>
                  <a:off x="1938237" y="2382682"/>
                  <a:ext cx="41577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A669A280-337B-477B-7BCE-E87D9497C5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8237" y="2382682"/>
                  <a:ext cx="4157764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860417E-D16B-785B-EA8C-0EF4A7730ACD}"/>
                </a:ext>
              </a:extLst>
            </p:cNvPr>
            <p:cNvSpPr txBox="1"/>
            <p:nvPr/>
          </p:nvSpPr>
          <p:spPr>
            <a:xfrm>
              <a:off x="6159416" y="2382682"/>
              <a:ext cx="53928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线性组合的函数求</a:t>
              </a:r>
              <a:r>
                <a: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Laplace</a:t>
              </a:r>
              <a:r>
                <a: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变换，等于各自变换的线性组合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E3B6610C-4BF0-B45B-9501-69D7C65E8499}"/>
              </a:ext>
            </a:extLst>
          </p:cNvPr>
          <p:cNvGrpSpPr/>
          <p:nvPr/>
        </p:nvGrpSpPr>
        <p:grpSpPr>
          <a:xfrm>
            <a:off x="694765" y="4024778"/>
            <a:ext cx="10857454" cy="369332"/>
            <a:chOff x="694765" y="3891326"/>
            <a:chExt cx="10857454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53F4339D-7F83-C0B6-9F60-C17ABFFA7FB8}"/>
                    </a:ext>
                  </a:extLst>
                </p:cNvPr>
                <p:cNvSpPr txBox="1"/>
                <p:nvPr/>
              </p:nvSpPr>
              <p:spPr>
                <a:xfrm>
                  <a:off x="694765" y="3891326"/>
                  <a:ext cx="30776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53F4339D-7F83-C0B6-9F60-C17ABFFA7F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65" y="3891326"/>
                  <a:ext cx="307762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0000" r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1E39ECE3-DB8C-3A81-63E3-88D6A1AAD40A}"/>
                    </a:ext>
                  </a:extLst>
                </p:cNvPr>
                <p:cNvSpPr txBox="1"/>
                <p:nvPr/>
              </p:nvSpPr>
              <p:spPr>
                <a:xfrm>
                  <a:off x="1117200" y="3906234"/>
                  <a:ext cx="10435019" cy="3395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𝓛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b="1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altLang="zh-CN" sz="1400" b="1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1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1400" b="1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1400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400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400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400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−…−</m:t>
                      </m:r>
                      <m:sSup>
                        <m:sSupPr>
                          <m:ctrlPr>
                            <a:rPr lang="en-US" altLang="zh-CN" sz="1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14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a14:m>
                  <a:r>
                    <a:rPr lang="zh-CN" altLang="en-US" sz="1400" dirty="0">
                      <a:solidFill>
                        <a:schemeClr val="accent4">
                          <a:lumMod val="50000"/>
                        </a:schemeClr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  除第一项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a14:m>
                  <a:r>
                    <a:rPr lang="zh-CN" altLang="en-US" sz="1400" dirty="0">
                      <a:solidFill>
                        <a:schemeClr val="accent4">
                          <a:lumMod val="50000"/>
                        </a:schemeClr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外，其它项系数次数与导数次数的和始终为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𝑛</m:t>
                      </m:r>
                      <m:r>
                        <a:rPr lang="en-US" altLang="zh-CN" sz="1400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−1</m:t>
                      </m:r>
                    </m:oMath>
                  </a14:m>
                  <a:r>
                    <a:rPr lang="zh-CN" altLang="en-US" sz="1400" dirty="0">
                      <a:solidFill>
                        <a:schemeClr val="accent4">
                          <a:lumMod val="50000"/>
                        </a:schemeClr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。</a:t>
                  </a:r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1E39ECE3-DB8C-3A81-63E3-88D6A1AAD4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200" y="3906234"/>
                  <a:ext cx="10435019" cy="339517"/>
                </a:xfrm>
                <a:prstGeom prst="rect">
                  <a:avLst/>
                </a:prstGeom>
                <a:blipFill>
                  <a:blip r:embed="rId8"/>
                  <a:stretch>
                    <a:fillRect t="-1818" r="-1869" b="-1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1B89D477-DBB3-9CF8-EFE8-AA3522AF67C5}"/>
              </a:ext>
            </a:extLst>
          </p:cNvPr>
          <p:cNvGrpSpPr/>
          <p:nvPr/>
        </p:nvGrpSpPr>
        <p:grpSpPr>
          <a:xfrm>
            <a:off x="694765" y="5636184"/>
            <a:ext cx="10857454" cy="428098"/>
            <a:chOff x="694765" y="3891326"/>
            <a:chExt cx="10857454" cy="4280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D72D8EC0-5BC7-68E2-8C9B-403104E99942}"/>
                    </a:ext>
                  </a:extLst>
                </p:cNvPr>
                <p:cNvSpPr txBox="1"/>
                <p:nvPr/>
              </p:nvSpPr>
              <p:spPr>
                <a:xfrm>
                  <a:off x="694765" y="3891326"/>
                  <a:ext cx="30776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D72D8EC0-5BC7-68E2-8C9B-403104E999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65" y="3891326"/>
                  <a:ext cx="307762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0000" r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44E46B9A-ACA8-FFDB-1760-DA3E21773F92}"/>
                    </a:ext>
                  </a:extLst>
                </p:cNvPr>
                <p:cNvSpPr txBox="1"/>
                <p:nvPr/>
              </p:nvSpPr>
              <p:spPr>
                <a:xfrm>
                  <a:off x="1117200" y="3906234"/>
                  <a:ext cx="10435019" cy="4131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𝓛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altLang="zh-CN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zh-CN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  <m:e>
                              <m:r>
                                <a:rPr lang="en-US" altLang="zh-CN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𝒅𝒕</m:t>
                              </m:r>
                              <m:nary>
                                <m:naryPr>
                                  <m:ctrlPr>
                                    <a:rPr lang="en-US" altLang="zh-CN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zh-CN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  <m:e>
                                  <m:r>
                                    <a:rPr lang="en-US" altLang="zh-CN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  <m:r>
                                    <a:rPr lang="en-US" altLang="zh-CN" sz="1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nary>
                                    <m:naryPr>
                                      <m:ctrlPr>
                                        <a:rPr lang="en-US" altLang="zh-CN" sz="14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14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zh-CN" sz="14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p>
                                    <m:e>
                                      <m:r>
                                        <a:rPr lang="en-US" altLang="zh-CN" sz="14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altLang="zh-CN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zh-CN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a14:m>
                  <a:r>
                    <a:rPr lang="zh-CN" altLang="en-US" sz="1400" dirty="0">
                      <a:solidFill>
                        <a:srgbClr val="C00000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  函数求</a:t>
                  </a:r>
                  <a:r>
                    <a:rPr lang="en-US" altLang="zh-CN" sz="1400" dirty="0">
                      <a:solidFill>
                        <a:srgbClr val="C00000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n</a:t>
                  </a:r>
                  <a:r>
                    <a:rPr lang="zh-CN" altLang="en-US" sz="1400" dirty="0">
                      <a:solidFill>
                        <a:srgbClr val="C00000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次不定积分后再求</a:t>
                  </a:r>
                  <a:r>
                    <a:rPr lang="en-US" altLang="zh-CN" sz="1400" dirty="0">
                      <a:solidFill>
                        <a:srgbClr val="C00000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Laplace</a:t>
                  </a:r>
                  <a:r>
                    <a:rPr lang="zh-CN" altLang="en-US" sz="1400" dirty="0">
                      <a:solidFill>
                        <a:srgbClr val="C00000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变换，等于它原来的</a:t>
                  </a:r>
                  <a:r>
                    <a:rPr lang="en-US" altLang="zh-CN" sz="1400" dirty="0">
                      <a:solidFill>
                        <a:srgbClr val="C00000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Laplace</a:t>
                  </a:r>
                  <a:r>
                    <a:rPr lang="zh-CN" altLang="en-US" sz="1400" dirty="0">
                      <a:solidFill>
                        <a:srgbClr val="C00000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变换再乘以</a:t>
                  </a:r>
                  <a14:m>
                    <m:oMath xmlns:m="http://schemas.openxmlformats.org/officeDocument/2006/math">
                      <m:r>
                        <a:rPr lang="en-US" altLang="zh-CN" sz="1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1/</m:t>
                      </m:r>
                      <m:sSup>
                        <m:sSupPr>
                          <m:ctrlPr>
                            <a:rPr lang="en-US" altLang="zh-CN" sz="1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1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1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zh-CN" altLang="en-US" sz="1400" dirty="0">
                      <a:solidFill>
                        <a:srgbClr val="C00000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。</a:t>
                  </a:r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44E46B9A-ACA8-FFDB-1760-DA3E21773F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200" y="3906234"/>
                  <a:ext cx="10435019" cy="413190"/>
                </a:xfrm>
                <a:prstGeom prst="rect">
                  <a:avLst/>
                </a:prstGeom>
                <a:blipFill>
                  <a:blip r:embed="rId10"/>
                  <a:stretch>
                    <a:fillRect l="-759" t="-82353" b="-1382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147F76D2-D0BE-5C76-414A-C486A2A0494B}"/>
              </a:ext>
            </a:extLst>
          </p:cNvPr>
          <p:cNvGrpSpPr/>
          <p:nvPr/>
        </p:nvGrpSpPr>
        <p:grpSpPr>
          <a:xfrm>
            <a:off x="576364" y="2987305"/>
            <a:ext cx="11039272" cy="1016345"/>
            <a:chOff x="576364" y="2987305"/>
            <a:chExt cx="11039272" cy="1016345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800B1BEC-DE47-FDA5-7DE6-DD6DE8DEDFB5}"/>
                </a:ext>
              </a:extLst>
            </p:cNvPr>
            <p:cNvGrpSpPr/>
            <p:nvPr/>
          </p:nvGrpSpPr>
          <p:grpSpPr>
            <a:xfrm>
              <a:off x="576364" y="2987305"/>
              <a:ext cx="11039272" cy="1016345"/>
              <a:chOff x="576364" y="3158626"/>
              <a:chExt cx="11039272" cy="1016345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5C0D960D-516C-802F-7E54-E47CDCCE418B}"/>
                  </a:ext>
                </a:extLst>
              </p:cNvPr>
              <p:cNvSpPr/>
              <p:nvPr/>
            </p:nvSpPr>
            <p:spPr>
              <a:xfrm>
                <a:off x="576364" y="3158626"/>
                <a:ext cx="11039272" cy="1016345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DA22BC03-5B78-F7C1-B33D-60B8D2367255}"/>
                  </a:ext>
                </a:extLst>
              </p:cNvPr>
              <p:cNvGrpSpPr/>
              <p:nvPr/>
            </p:nvGrpSpPr>
            <p:grpSpPr>
              <a:xfrm>
                <a:off x="694765" y="3463488"/>
                <a:ext cx="1125070" cy="425823"/>
                <a:chOff x="694765" y="3691224"/>
                <a:chExt cx="1125070" cy="425823"/>
              </a:xfrm>
            </p:grpSpPr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FC4FACC4-D100-8A65-DA60-F6F03327FA43}"/>
                    </a:ext>
                  </a:extLst>
                </p:cNvPr>
                <p:cNvSpPr/>
                <p:nvPr/>
              </p:nvSpPr>
              <p:spPr>
                <a:xfrm>
                  <a:off x="694765" y="3691224"/>
                  <a:ext cx="1125070" cy="425823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9D97B1DB-7293-10ED-B001-339D55E2BF0E}"/>
                    </a:ext>
                  </a:extLst>
                </p:cNvPr>
                <p:cNvSpPr txBox="1"/>
                <p:nvPr/>
              </p:nvSpPr>
              <p:spPr>
                <a:xfrm>
                  <a:off x="694765" y="3716188"/>
                  <a:ext cx="11250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dirty="0">
                      <a:solidFill>
                        <a:schemeClr val="bg1"/>
                      </a:solidFill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微分性质</a:t>
                  </a:r>
                </a:p>
              </p:txBody>
            </p:sp>
          </p:grp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FB0078F6-689C-358D-1100-740B31F590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5053" y="3248345"/>
                <a:ext cx="0" cy="847771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45A5EA65-098B-79E3-815C-16733CDD6FA1}"/>
                      </a:ext>
                    </a:extLst>
                  </p:cNvPr>
                  <p:cNvSpPr txBox="1"/>
                  <p:nvPr/>
                </p:nvSpPr>
                <p:spPr>
                  <a:xfrm>
                    <a:off x="1938237" y="3293987"/>
                    <a:ext cx="278997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45A5EA65-098B-79E3-815C-16733CDD6F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8237" y="3293987"/>
                    <a:ext cx="2789970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71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1F8BE3E2-A351-9766-778D-7959709EED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1123" y="3248345"/>
                <a:ext cx="0" cy="847771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0D89ACD-4DD2-6B4B-1472-5236C632E2D3}"/>
                  </a:ext>
                </a:extLst>
              </p:cNvPr>
              <p:cNvSpPr txBox="1"/>
              <p:nvPr/>
            </p:nvSpPr>
            <p:spPr>
              <a:xfrm>
                <a:off x="4877873" y="3293987"/>
                <a:ext cx="66193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函数求导后再求</a:t>
                </a:r>
                <a:r>
                  <a:rPr lang="en-US" altLang="zh-CN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Laplace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变换，等于</a:t>
                </a:r>
                <a:r>
                  <a:rPr lang="en-US" altLang="zh-CN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s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乘它原来的</a:t>
                </a:r>
                <a:r>
                  <a:rPr lang="en-US" altLang="zh-CN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Laplace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变换再减去初值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A58E5265-C669-27F5-44BD-D617086ABF1E}"/>
                    </a:ext>
                  </a:extLst>
                </p:cNvPr>
                <p:cNvSpPr txBox="1"/>
                <p:nvPr/>
              </p:nvSpPr>
              <p:spPr>
                <a:xfrm>
                  <a:off x="1938237" y="3543677"/>
                  <a:ext cx="2789970" cy="355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A58E5265-C669-27F5-44BD-D617086ABF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8237" y="3543677"/>
                  <a:ext cx="2789970" cy="355225"/>
                </a:xfrm>
                <a:prstGeom prst="rect">
                  <a:avLst/>
                </a:prstGeom>
                <a:blipFill>
                  <a:blip r:embed="rId12"/>
                  <a:stretch>
                    <a:fillRect b="-8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4B39560F-53D2-1335-2B15-734DBAF859E4}"/>
                    </a:ext>
                  </a:extLst>
                </p:cNvPr>
                <p:cNvSpPr txBox="1"/>
                <p:nvPr/>
              </p:nvSpPr>
              <p:spPr>
                <a:xfrm>
                  <a:off x="4877873" y="3559065"/>
                  <a:ext cx="661935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Laplace</a:t>
                  </a:r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变换求导后，原函数变为 原来的</a:t>
                  </a:r>
                  <a14:m>
                    <m:oMath xmlns:m="http://schemas.openxmlformats.org/officeDocument/2006/math"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𝑓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(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𝑡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)</m:t>
                      </m:r>
                    </m:oMath>
                  </a14:m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再乘上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 </a:t>
                  </a:r>
                  <a:r>
                    <a:rPr lang="zh-CN" altLang="en-US" sz="1200" dirty="0">
                      <a:solidFill>
                        <a:schemeClr val="accent4">
                          <a:lumMod val="50000"/>
                        </a:schemeClr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（经常反过来用）</a:t>
                  </a:r>
                  <a:endParaRPr lang="zh-CN" altLang="en-US" sz="1600" dirty="0">
                    <a:solidFill>
                      <a:schemeClr val="accent4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4B39560F-53D2-1335-2B15-734DBAF859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7873" y="3559065"/>
                  <a:ext cx="6619355" cy="338554"/>
                </a:xfrm>
                <a:prstGeom prst="rect">
                  <a:avLst/>
                </a:prstGeom>
                <a:blipFill>
                  <a:blip r:embed="rId13"/>
                  <a:stretch>
                    <a:fillRect l="-460" t="-7273" b="-2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A4DF5EC6-C481-E131-2FDA-7FC46FAF382E}"/>
              </a:ext>
            </a:extLst>
          </p:cNvPr>
          <p:cNvGrpSpPr/>
          <p:nvPr/>
        </p:nvGrpSpPr>
        <p:grpSpPr>
          <a:xfrm>
            <a:off x="576364" y="4542693"/>
            <a:ext cx="11039272" cy="1016345"/>
            <a:chOff x="576364" y="4542693"/>
            <a:chExt cx="11039272" cy="1016345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9FFFCB6E-42F2-08EF-5698-86523A83094D}"/>
                </a:ext>
              </a:extLst>
            </p:cNvPr>
            <p:cNvGrpSpPr/>
            <p:nvPr/>
          </p:nvGrpSpPr>
          <p:grpSpPr>
            <a:xfrm>
              <a:off x="576364" y="4542693"/>
              <a:ext cx="11039272" cy="1016345"/>
              <a:chOff x="576364" y="3158626"/>
              <a:chExt cx="11039272" cy="1016345"/>
            </a:xfrm>
          </p:grpSpPr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298FC547-7A6C-51A4-1191-9FA293A0EC91}"/>
                  </a:ext>
                </a:extLst>
              </p:cNvPr>
              <p:cNvSpPr/>
              <p:nvPr/>
            </p:nvSpPr>
            <p:spPr>
              <a:xfrm>
                <a:off x="576364" y="3158626"/>
                <a:ext cx="11039272" cy="101634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E64613A8-BB93-A289-F69D-305D540E67EF}"/>
                  </a:ext>
                </a:extLst>
              </p:cNvPr>
              <p:cNvGrpSpPr/>
              <p:nvPr/>
            </p:nvGrpSpPr>
            <p:grpSpPr>
              <a:xfrm>
                <a:off x="694765" y="3454313"/>
                <a:ext cx="1125070" cy="425823"/>
                <a:chOff x="694765" y="3682049"/>
                <a:chExt cx="1125070" cy="425823"/>
              </a:xfrm>
            </p:grpSpPr>
            <p:sp>
              <p:nvSpPr>
                <p:cNvPr id="54" name="矩形: 圆角 53">
                  <a:extLst>
                    <a:ext uri="{FF2B5EF4-FFF2-40B4-BE49-F238E27FC236}">
                      <a16:creationId xmlns:a16="http://schemas.microsoft.com/office/drawing/2014/main" id="{323FEAFC-3329-20AE-3CF8-DE58D78F12AC}"/>
                    </a:ext>
                  </a:extLst>
                </p:cNvPr>
                <p:cNvSpPr/>
                <p:nvPr/>
              </p:nvSpPr>
              <p:spPr>
                <a:xfrm>
                  <a:off x="694765" y="3682049"/>
                  <a:ext cx="1125070" cy="425823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613503AB-F6B9-50E2-3D9A-5FD21925E82F}"/>
                    </a:ext>
                  </a:extLst>
                </p:cNvPr>
                <p:cNvSpPr txBox="1"/>
                <p:nvPr/>
              </p:nvSpPr>
              <p:spPr>
                <a:xfrm>
                  <a:off x="694765" y="3707013"/>
                  <a:ext cx="11250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dirty="0">
                      <a:solidFill>
                        <a:schemeClr val="bg1"/>
                      </a:solidFill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积分性质</a:t>
                  </a:r>
                </a:p>
              </p:txBody>
            </p:sp>
          </p:grp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E1E1BAC8-99A6-C8F5-AC4A-74BDBC598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5053" y="3248345"/>
                <a:ext cx="0" cy="831196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32A1BD37-7A47-B12A-B7C0-B03F83AF2920}"/>
                      </a:ext>
                    </a:extLst>
                  </p:cNvPr>
                  <p:cNvSpPr txBox="1"/>
                  <p:nvPr/>
                </p:nvSpPr>
                <p:spPr>
                  <a:xfrm>
                    <a:off x="1938236" y="3221018"/>
                    <a:ext cx="2821229" cy="4590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a14:m>
                    <a:r>
                      <a:rPr lang="zh-CN" altLang="en-US" sz="16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32A1BD37-7A47-B12A-B7C0-B03F83AF29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8236" y="3221018"/>
                    <a:ext cx="2821229" cy="45903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t="-89474" b="-1434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2924A326-08A0-BCFB-9826-EA69D44A91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1123" y="3248345"/>
                <a:ext cx="0" cy="831196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59D3B507-D8F2-EF36-ED87-2827BE6BD581}"/>
                      </a:ext>
                    </a:extLst>
                  </p:cNvPr>
                  <p:cNvSpPr txBox="1"/>
                  <p:nvPr/>
                </p:nvSpPr>
                <p:spPr>
                  <a:xfrm>
                    <a:off x="4877873" y="3281259"/>
                    <a:ext cx="661935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600" dirty="0"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a:t>函数不定积分后再求</a:t>
                    </a:r>
                    <a:r>
                      <a:rPr lang="en-US" altLang="zh-CN" sz="1600" dirty="0"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a:t>Laplace</a:t>
                    </a:r>
                    <a:r>
                      <a:rPr lang="zh-CN" altLang="en-US" sz="1600" dirty="0"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a:t>变换，等于它原来的</a:t>
                    </a:r>
                    <a:r>
                      <a:rPr lang="en-US" altLang="zh-CN" sz="1600" dirty="0"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a:t>Laplace</a:t>
                    </a:r>
                    <a:r>
                      <a:rPr lang="zh-CN" altLang="en-US" sz="1600" dirty="0"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a:t>变换再乘以</a:t>
                    </a:r>
                    <a14:m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𝑠</m:t>
                        </m:r>
                      </m:oMath>
                    </a14:m>
                    <a:endPara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59D3B507-D8F2-EF36-ED87-2827BE6BD5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7873" y="3281259"/>
                    <a:ext cx="6619355" cy="33855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460" t="-7143" b="-196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37B8B668-667D-EE24-E280-801A981C283A}"/>
                    </a:ext>
                  </a:extLst>
                </p:cNvPr>
                <p:cNvSpPr txBox="1"/>
                <p:nvPr/>
              </p:nvSpPr>
              <p:spPr>
                <a:xfrm>
                  <a:off x="1938236" y="5064121"/>
                  <a:ext cx="2821229" cy="4644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nary>
                        <m:nary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nary>
                            <m:nary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nary>
                        </m:e>
                      </m:nary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a14:m>
                  <a:r>
                    <a:rPr lang="zh-CN" altLang="en-US" sz="16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37B8B668-667D-EE24-E280-801A981C28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8236" y="5064121"/>
                  <a:ext cx="2821229" cy="464423"/>
                </a:xfrm>
                <a:prstGeom prst="rect">
                  <a:avLst/>
                </a:prstGeom>
                <a:blipFill>
                  <a:blip r:embed="rId16"/>
                  <a:stretch>
                    <a:fillRect l="-9719" t="-88158" b="-144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DFA30329-67AB-0860-405F-21DF260995E7}"/>
                    </a:ext>
                  </a:extLst>
                </p:cNvPr>
                <p:cNvSpPr txBox="1"/>
                <p:nvPr/>
              </p:nvSpPr>
              <p:spPr>
                <a:xfrm>
                  <a:off x="4872043" y="5128723"/>
                  <a:ext cx="661935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Laplace</a:t>
                  </a:r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变换求积分后，原函数变为 原来的</a:t>
                  </a:r>
                  <a14:m>
                    <m:oMath xmlns:m="http://schemas.openxmlformats.org/officeDocument/2006/math"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𝑓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(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𝑡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)</m:t>
                      </m:r>
                    </m:oMath>
                  </a14:m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再除去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zh-CN" altLang="en-US" sz="1200" dirty="0">
                      <a:solidFill>
                        <a:srgbClr val="C00000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 （经常反过来用） </a:t>
                  </a:r>
                  <a:endParaRPr lang="zh-CN" altLang="en-US" sz="1600" dirty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DFA30329-67AB-0860-405F-21DF260995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2043" y="5128723"/>
                  <a:ext cx="6619355" cy="338554"/>
                </a:xfrm>
                <a:prstGeom prst="rect">
                  <a:avLst/>
                </a:prstGeom>
                <a:blipFill>
                  <a:blip r:embed="rId17"/>
                  <a:stretch>
                    <a:fillRect l="-460" t="-7143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1899197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B6E91DD-7AB8-72CB-9BF0-3ED0BB51A2BE}"/>
              </a:ext>
            </a:extLst>
          </p:cNvPr>
          <p:cNvGrpSpPr/>
          <p:nvPr/>
        </p:nvGrpSpPr>
        <p:grpSpPr>
          <a:xfrm>
            <a:off x="576364" y="1387284"/>
            <a:ext cx="4068269" cy="2355631"/>
            <a:chOff x="449943" y="1784961"/>
            <a:chExt cx="4225385" cy="2355631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62B96FD5-C167-0D83-118C-77BDD1B6055B}"/>
                </a:ext>
              </a:extLst>
            </p:cNvPr>
            <p:cNvSpPr/>
            <p:nvPr/>
          </p:nvSpPr>
          <p:spPr>
            <a:xfrm>
              <a:off x="449943" y="1784961"/>
              <a:ext cx="4225385" cy="2355631"/>
            </a:xfrm>
            <a:prstGeom prst="roundRect">
              <a:avLst>
                <a:gd name="adj" fmla="val 586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17D456D-37A6-0DB5-01E2-F73E46AE5EA8}"/>
                </a:ext>
              </a:extLst>
            </p:cNvPr>
            <p:cNvCxnSpPr>
              <a:cxnSpLocks/>
            </p:cNvCxnSpPr>
            <p:nvPr/>
          </p:nvCxnSpPr>
          <p:spPr>
            <a:xfrm>
              <a:off x="576363" y="2602477"/>
              <a:ext cx="3929762" cy="0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FA80390-4CB6-7004-E6FB-F7E3A3439784}"/>
                  </a:ext>
                </a:extLst>
              </p:cNvPr>
              <p:cNvSpPr txBox="1"/>
              <p:nvPr/>
            </p:nvSpPr>
            <p:spPr>
              <a:xfrm>
                <a:off x="702784" y="1539731"/>
                <a:ext cx="39418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2.1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：求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𝑡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𝑡</m:t>
                    </m:r>
                    <m:func>
                      <m:func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sin</m:t>
                        </m:r>
                      </m:fNam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𝑘𝑡</m:t>
                        </m:r>
                      </m:e>
                    </m:func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方正黑体_GBK" panose="03000509000000000000" pitchFamily="65" charset="-122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为实数）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endParaRPr>
              </a:p>
              <a:p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           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的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Laplace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变换。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FA80390-4CB6-7004-E6FB-F7E3A3439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84" y="1539731"/>
                <a:ext cx="3941849" cy="584775"/>
              </a:xfrm>
              <a:prstGeom prst="rect">
                <a:avLst/>
              </a:prstGeom>
              <a:blipFill>
                <a:blip r:embed="rId3"/>
                <a:stretch>
                  <a:fillRect l="-773"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199DBD5-5F86-A5A2-6655-0473C1C81EC6}"/>
                  </a:ext>
                </a:extLst>
              </p:cNvPr>
              <p:cNvSpPr txBox="1"/>
              <p:nvPr/>
            </p:nvSpPr>
            <p:spPr>
              <a:xfrm>
                <a:off x="618015" y="2204800"/>
                <a:ext cx="3944052" cy="146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解：由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𝑘𝑡</m:t>
                            </m:r>
                          </m:e>
                        </m:func>
                      </m:e>
                    </m:d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得，</a:t>
                </a:r>
                <a:endPara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func>
                          <m:func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𝑘𝑡</m:t>
                            </m:r>
                          </m:e>
                        </m:func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)′</m:t>
                    </m:r>
                  </m:oMath>
                </a14:m>
                <a:endPara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func>
                          <m:func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𝑘𝑡</m:t>
                            </m:r>
                          </m:e>
                        </m:func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𝑘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199DBD5-5F86-A5A2-6655-0473C1C8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15" y="2204800"/>
                <a:ext cx="3944052" cy="1461875"/>
              </a:xfrm>
              <a:prstGeom prst="rect">
                <a:avLst/>
              </a:prstGeom>
              <a:blipFill>
                <a:blip r:embed="rId4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C3B1AA77-4345-2CBD-10B4-862D476DDE1D}"/>
              </a:ext>
            </a:extLst>
          </p:cNvPr>
          <p:cNvGrpSpPr/>
          <p:nvPr/>
        </p:nvGrpSpPr>
        <p:grpSpPr>
          <a:xfrm>
            <a:off x="4724701" y="1387285"/>
            <a:ext cx="3524361" cy="2777462"/>
            <a:chOff x="449943" y="1784962"/>
            <a:chExt cx="3454706" cy="2777462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580EAC82-752D-4754-F7BE-515587856AAC}"/>
                </a:ext>
              </a:extLst>
            </p:cNvPr>
            <p:cNvSpPr/>
            <p:nvPr/>
          </p:nvSpPr>
          <p:spPr>
            <a:xfrm>
              <a:off x="449943" y="1784962"/>
              <a:ext cx="3454706" cy="2777462"/>
            </a:xfrm>
            <a:prstGeom prst="roundRect">
              <a:avLst>
                <a:gd name="adj" fmla="val 586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8A059477-0765-ADB5-CE24-3E1EEFA244D4}"/>
                </a:ext>
              </a:extLst>
            </p:cNvPr>
            <p:cNvCxnSpPr>
              <a:cxnSpLocks/>
            </p:cNvCxnSpPr>
            <p:nvPr/>
          </p:nvCxnSpPr>
          <p:spPr>
            <a:xfrm>
              <a:off x="576363" y="2602477"/>
              <a:ext cx="3176718" cy="0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25C988F-1F70-0121-6D87-89604C84BD48}"/>
                  </a:ext>
                </a:extLst>
              </p:cNvPr>
              <p:cNvSpPr txBox="1"/>
              <p:nvPr/>
            </p:nvSpPr>
            <p:spPr>
              <a:xfrm>
                <a:off x="4826243" y="1539731"/>
                <a:ext cx="32849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2.3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：用微分性质求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𝑡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cos</m:t>
                        </m:r>
                      </m:fName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𝑘𝑡</m:t>
                        </m:r>
                      </m:e>
                    </m:func>
                  </m:oMath>
                </a14:m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endParaRPr>
              </a:p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      （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方正黑体_GBK" panose="03000509000000000000" pitchFamily="65" charset="-122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为实数）的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Laplace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变换。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25C988F-1F70-0121-6D87-89604C84B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243" y="1539731"/>
                <a:ext cx="3284964" cy="584775"/>
              </a:xfrm>
              <a:prstGeom prst="rect">
                <a:avLst/>
              </a:prstGeom>
              <a:blipFill>
                <a:blip r:embed="rId5"/>
                <a:stretch>
                  <a:fillRect l="-1113"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B6D9B17-C61E-7E67-708B-16740469DD48}"/>
                  </a:ext>
                </a:extLst>
              </p:cNvPr>
              <p:cNvSpPr txBox="1"/>
              <p:nvPr/>
            </p:nvSpPr>
            <p:spPr>
              <a:xfrm>
                <a:off x="4848919" y="2204800"/>
                <a:ext cx="3262288" cy="1833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解：由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𝑘𝑡</m:t>
                            </m:r>
                          </m:e>
                        </m:func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得，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𝑘𝑡</m:t>
                            </m:r>
                          </m:e>
                        </m:func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)′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func>
                      <m:func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sin</m:t>
                        </m:r>
                      </m:fNam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e>
                    </m:func>
                  </m:oMath>
                </a14:m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𝑘𝑡</m:t>
                            </m:r>
                          </m:e>
                        </m:func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𝑘𝑠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</m:oMath>
                </a14:m>
                <a:endParaRPr lang="en-US" altLang="zh-CN" sz="1600" b="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𝑘𝑡</m:t>
                            </m:r>
                          </m:e>
                        </m:func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B6D9B17-C61E-7E67-708B-16740469D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919" y="2204800"/>
                <a:ext cx="3262288" cy="1833964"/>
              </a:xfrm>
              <a:prstGeom prst="rect">
                <a:avLst/>
              </a:prstGeom>
              <a:blipFill>
                <a:blip r:embed="rId6"/>
                <a:stretch>
                  <a:fillRect l="-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8F5B7960-CE3F-12FE-0972-9CE790211F61}"/>
              </a:ext>
            </a:extLst>
          </p:cNvPr>
          <p:cNvSpPr txBox="1"/>
          <p:nvPr/>
        </p:nvSpPr>
        <p:spPr>
          <a:xfrm>
            <a:off x="507459" y="496110"/>
            <a:ext cx="359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Laplace</a:t>
            </a:r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变换的性质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EC48E6-DC33-5A91-ED4C-24A02BB0E95E}"/>
              </a:ext>
            </a:extLst>
          </p:cNvPr>
          <p:cNvSpPr txBox="1"/>
          <p:nvPr/>
        </p:nvSpPr>
        <p:spPr>
          <a:xfrm>
            <a:off x="4107180" y="772420"/>
            <a:ext cx="3121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线性性质、微分性质、积分性质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E807222-C4D6-BCFF-1417-430C586F0C0A}"/>
              </a:ext>
            </a:extLst>
          </p:cNvPr>
          <p:cNvGrpSpPr/>
          <p:nvPr/>
        </p:nvGrpSpPr>
        <p:grpSpPr>
          <a:xfrm>
            <a:off x="576364" y="3823209"/>
            <a:ext cx="4068269" cy="2407470"/>
            <a:chOff x="449943" y="1784961"/>
            <a:chExt cx="4225385" cy="2407470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17C08D03-9F51-7F17-8544-5330DFC0BFC5}"/>
                </a:ext>
              </a:extLst>
            </p:cNvPr>
            <p:cNvSpPr/>
            <p:nvPr/>
          </p:nvSpPr>
          <p:spPr>
            <a:xfrm>
              <a:off x="449943" y="1784961"/>
              <a:ext cx="4225385" cy="2407470"/>
            </a:xfrm>
            <a:prstGeom prst="roundRect">
              <a:avLst>
                <a:gd name="adj" fmla="val 586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E81A7BF5-D23B-A7EB-1AEA-28B058A99A9A}"/>
                </a:ext>
              </a:extLst>
            </p:cNvPr>
            <p:cNvCxnSpPr>
              <a:cxnSpLocks/>
            </p:cNvCxnSpPr>
            <p:nvPr/>
          </p:nvCxnSpPr>
          <p:spPr>
            <a:xfrm>
              <a:off x="576363" y="2602477"/>
              <a:ext cx="3929762" cy="0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0679F75-5B13-D65B-CFE3-741D195B2CF4}"/>
                  </a:ext>
                </a:extLst>
              </p:cNvPr>
              <p:cNvSpPr txBox="1"/>
              <p:nvPr/>
            </p:nvSpPr>
            <p:spPr>
              <a:xfrm>
                <a:off x="702784" y="3895362"/>
                <a:ext cx="3941849" cy="696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2.2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：求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𝑡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𝑘𝑡</m:t>
                            </m:r>
                          </m:e>
                        </m:func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方正黑体_GBK" panose="03000509000000000000" pitchFamily="65" charset="-122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为实数）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endParaRPr>
              </a:p>
              <a:p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           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的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Laplace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变换。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0679F75-5B13-D65B-CFE3-741D195B2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84" y="3895362"/>
                <a:ext cx="3941849" cy="696794"/>
              </a:xfrm>
              <a:prstGeom prst="rect">
                <a:avLst/>
              </a:prstGeom>
              <a:blipFill>
                <a:blip r:embed="rId7"/>
                <a:stretch>
                  <a:fillRect l="-773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77C2764-95BD-148E-4038-905B93DDE37D}"/>
                  </a:ext>
                </a:extLst>
              </p:cNvPr>
              <p:cNvSpPr txBox="1"/>
              <p:nvPr/>
            </p:nvSpPr>
            <p:spPr>
              <a:xfrm>
                <a:off x="618014" y="4640725"/>
                <a:ext cx="4308673" cy="1531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解：由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𝑘𝑡</m:t>
                            </m:r>
                          </m:e>
                        </m:func>
                      </m:e>
                    </m:d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得，</a:t>
                </a:r>
                <a:endPara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𝑘𝑡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𝑑𝑠</m:t>
                        </m:r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1+(</m:t>
                                </m:r>
                                <m:f>
                                  <m:f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𝑠</m:t>
                                    </m:r>
                                  </m:num>
                                  <m:den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𝑘</m:t>
                                    </m:r>
                                  </m:den>
                                </m:f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𝑑𝑠</m:t>
                        </m:r>
                      </m:e>
                    </m:nary>
                  </m:oMath>
                </a14:m>
                <a:endParaRPr lang="en-US" altLang="zh-CN" sz="16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𝑘𝑡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i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arc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tan</m:t>
                        </m:r>
                      </m:fName>
                      <m:e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𝑘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77C2764-95BD-148E-4038-905B93DDE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14" y="4640725"/>
                <a:ext cx="4308673" cy="1531317"/>
              </a:xfrm>
              <a:prstGeom prst="rect">
                <a:avLst/>
              </a:prstGeom>
              <a:blipFill>
                <a:blip r:embed="rId8"/>
                <a:stretch>
                  <a:fillRect l="-707" b="-95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组合 39">
            <a:extLst>
              <a:ext uri="{FF2B5EF4-FFF2-40B4-BE49-F238E27FC236}">
                <a16:creationId xmlns:a16="http://schemas.microsoft.com/office/drawing/2014/main" id="{73A95EAE-885F-0697-F3AC-64D94F0B580A}"/>
              </a:ext>
            </a:extLst>
          </p:cNvPr>
          <p:cNvGrpSpPr/>
          <p:nvPr/>
        </p:nvGrpSpPr>
        <p:grpSpPr>
          <a:xfrm>
            <a:off x="8329131" y="1387284"/>
            <a:ext cx="3286506" cy="2777462"/>
            <a:chOff x="449943" y="1784962"/>
            <a:chExt cx="3454706" cy="2777462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23792B1D-72C0-2078-9E45-11ACE75A5D7C}"/>
                </a:ext>
              </a:extLst>
            </p:cNvPr>
            <p:cNvSpPr/>
            <p:nvPr/>
          </p:nvSpPr>
          <p:spPr>
            <a:xfrm>
              <a:off x="449943" y="1784962"/>
              <a:ext cx="3454706" cy="2777462"/>
            </a:xfrm>
            <a:prstGeom prst="roundRect">
              <a:avLst>
                <a:gd name="adj" fmla="val 586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9F9AFA8A-111D-3C74-AD61-C7CCD7752344}"/>
                </a:ext>
              </a:extLst>
            </p:cNvPr>
            <p:cNvCxnSpPr>
              <a:cxnSpLocks/>
            </p:cNvCxnSpPr>
            <p:nvPr/>
          </p:nvCxnSpPr>
          <p:spPr>
            <a:xfrm>
              <a:off x="576363" y="2602477"/>
              <a:ext cx="3176718" cy="0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9281EA5-C8AB-3B0B-BA6C-1CC6359AB0CD}"/>
                  </a:ext>
                </a:extLst>
              </p:cNvPr>
              <p:cNvSpPr txBox="1"/>
              <p:nvPr/>
            </p:nvSpPr>
            <p:spPr>
              <a:xfrm>
                <a:off x="8430672" y="1539730"/>
                <a:ext cx="32849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2.4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：用微分性质求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𝑡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sSup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𝑡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endParaRPr>
              </a:p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 （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  <a:sym typeface="Wingdings" panose="05000000000000000000" pitchFamily="2" charset="2"/>
                      </a:rPr>
                      <m:t>𝑚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为正整数）的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Laplace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变换。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9281EA5-C8AB-3B0B-BA6C-1CC6359AB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672" y="1539730"/>
                <a:ext cx="3284964" cy="584775"/>
              </a:xfrm>
              <a:prstGeom prst="rect">
                <a:avLst/>
              </a:prstGeom>
              <a:blipFill>
                <a:blip r:embed="rId9"/>
                <a:stretch>
                  <a:fillRect l="-1113"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C14670-1EED-467F-93C4-40020A2D0E8B}"/>
                  </a:ext>
                </a:extLst>
              </p:cNvPr>
              <p:cNvSpPr txBox="1"/>
              <p:nvPr/>
            </p:nvSpPr>
            <p:spPr>
              <a:xfrm>
                <a:off x="8453348" y="2204799"/>
                <a:ext cx="3162288" cy="1865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解：由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𝑚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+1)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𝑚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!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得，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𝑚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!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−0</m:t>
                    </m:r>
                  </m:oMath>
                </a14:m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𝑚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𝑚</m:t>
                            </m:r>
                          </m:sup>
                        </m:sSup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𝑚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C14670-1EED-467F-93C4-40020A2D0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348" y="2204799"/>
                <a:ext cx="3162288" cy="1865832"/>
              </a:xfrm>
              <a:prstGeom prst="rect">
                <a:avLst/>
              </a:prstGeom>
              <a:blipFill>
                <a:blip r:embed="rId12"/>
                <a:stretch>
                  <a:fillRect l="-1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组合 61">
            <a:extLst>
              <a:ext uri="{FF2B5EF4-FFF2-40B4-BE49-F238E27FC236}">
                <a16:creationId xmlns:a16="http://schemas.microsoft.com/office/drawing/2014/main" id="{25B69283-41AA-85BE-155A-03C1CD4349BC}"/>
              </a:ext>
            </a:extLst>
          </p:cNvPr>
          <p:cNvGrpSpPr/>
          <p:nvPr/>
        </p:nvGrpSpPr>
        <p:grpSpPr>
          <a:xfrm>
            <a:off x="4731318" y="4243759"/>
            <a:ext cx="6884318" cy="1986918"/>
            <a:chOff x="4731318" y="4243759"/>
            <a:chExt cx="6884318" cy="1986918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C22AF0DC-2ABB-9AAC-A062-8BB2F17A32C6}"/>
                </a:ext>
              </a:extLst>
            </p:cNvPr>
            <p:cNvGrpSpPr/>
            <p:nvPr/>
          </p:nvGrpSpPr>
          <p:grpSpPr>
            <a:xfrm>
              <a:off x="4731318" y="4243759"/>
              <a:ext cx="6884318" cy="1986918"/>
              <a:chOff x="4731318" y="4243759"/>
              <a:chExt cx="6884318" cy="1986918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8A28FECA-627A-A005-B4B6-625CF761AAF9}"/>
                  </a:ext>
                </a:extLst>
              </p:cNvPr>
              <p:cNvGrpSpPr/>
              <p:nvPr/>
            </p:nvGrpSpPr>
            <p:grpSpPr>
              <a:xfrm>
                <a:off x="4731318" y="4243759"/>
                <a:ext cx="6884318" cy="1986918"/>
                <a:chOff x="6374570" y="1396947"/>
                <a:chExt cx="6884318" cy="1986918"/>
              </a:xfrm>
            </p:grpSpPr>
            <p:grpSp>
              <p:nvGrpSpPr>
                <p:cNvPr id="46" name="组合 45">
                  <a:extLst>
                    <a:ext uri="{FF2B5EF4-FFF2-40B4-BE49-F238E27FC236}">
                      <a16:creationId xmlns:a16="http://schemas.microsoft.com/office/drawing/2014/main" id="{2169D7CC-C3C9-BB3C-E147-53E6585BEEB9}"/>
                    </a:ext>
                  </a:extLst>
                </p:cNvPr>
                <p:cNvGrpSpPr/>
                <p:nvPr/>
              </p:nvGrpSpPr>
              <p:grpSpPr>
                <a:xfrm>
                  <a:off x="6374570" y="1396947"/>
                  <a:ext cx="6884318" cy="1986918"/>
                  <a:chOff x="4786696" y="1396947"/>
                  <a:chExt cx="6884318" cy="1986918"/>
                </a:xfrm>
              </p:grpSpPr>
              <p:sp>
                <p:nvSpPr>
                  <p:cNvPr id="53" name="矩形: 圆角 52">
                    <a:extLst>
                      <a:ext uri="{FF2B5EF4-FFF2-40B4-BE49-F238E27FC236}">
                        <a16:creationId xmlns:a16="http://schemas.microsoft.com/office/drawing/2014/main" id="{4A3F6B8C-9BF5-35AF-004E-7D2879EA8725}"/>
                      </a:ext>
                    </a:extLst>
                  </p:cNvPr>
                  <p:cNvSpPr/>
                  <p:nvPr/>
                </p:nvSpPr>
                <p:spPr>
                  <a:xfrm>
                    <a:off x="4786696" y="1396947"/>
                    <a:ext cx="6884318" cy="1986918"/>
                  </a:xfrm>
                  <a:prstGeom prst="roundRect">
                    <a:avLst>
                      <a:gd name="adj" fmla="val 5863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4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4" name="直接连接符 53">
                    <a:extLst>
                      <a:ext uri="{FF2B5EF4-FFF2-40B4-BE49-F238E27FC236}">
                        <a16:creationId xmlns:a16="http://schemas.microsoft.com/office/drawing/2014/main" id="{9AA13BC0-0C3A-EEFD-C392-128DF91776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99340" y="2065435"/>
                    <a:ext cx="6188145" cy="0"/>
                  </a:xfrm>
                  <a:prstGeom prst="line">
                    <a:avLst/>
                  </a:prstGeom>
                  <a:ln w="28575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文本框 54">
                    <a:extLst>
                      <a:ext uri="{FF2B5EF4-FFF2-40B4-BE49-F238E27FC236}">
                        <a16:creationId xmlns:a16="http://schemas.microsoft.com/office/drawing/2014/main" id="{450A8AF0-EEF6-37D3-BC6E-9E25FFFF7E36}"/>
                      </a:ext>
                    </a:extLst>
                  </p:cNvPr>
                  <p:cNvSpPr txBox="1"/>
                  <p:nvPr/>
                </p:nvSpPr>
                <p:spPr>
                  <a:xfrm>
                    <a:off x="5099339" y="1569154"/>
                    <a:ext cx="618814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</a:rPr>
                      <a:t>常见函数的</a:t>
                    </a:r>
                    <a:r>
                      <a:rPr lang="en-US" altLang="zh-CN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</a:rPr>
                      <a:t>Laplace</a:t>
                    </a:r>
                    <a:r>
                      <a: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</a:rPr>
                      <a:t>变换（</a:t>
                    </a:r>
                    <a:r>
                      <a:rPr lang="en-US" altLang="zh-CN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</a:rPr>
                      <a:t>2</a:t>
                    </a:r>
                    <a:r>
                      <a: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</a:rPr>
                      <a:t>）</a:t>
                    </a:r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9" name="文本框 48">
                      <a:extLst>
                        <a:ext uri="{FF2B5EF4-FFF2-40B4-BE49-F238E27FC236}">
                          <a16:creationId xmlns:a16="http://schemas.microsoft.com/office/drawing/2014/main" id="{5DE90170-BAEF-2F69-CF9B-1975225023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1589" y="2233217"/>
                      <a:ext cx="2166875" cy="50231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func>
                                  <m:func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1600" b="1" i="1" smtClean="0"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2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𝒌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𝒔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600" b="1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</a:rPr>
                                              <m:t>𝒔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600" b="1" i="1" smtClean="0">
                                                <a:solidFill>
                                                  <a:schemeClr val="accent1"/>
                                                </a:solidFill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</a:rPr>
                                              <m:t>𝒌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oMath>
                        </m:oMathPara>
                      </a14:m>
                      <a:endParaRPr lang="en-US" altLang="zh-CN" sz="1600" dirty="0"/>
                    </a:p>
                  </p:txBody>
                </p:sp>
              </mc:Choice>
              <mc:Fallback>
                <p:sp>
                  <p:nvSpPr>
                    <p:cNvPr id="49" name="文本框 48">
                      <a:extLst>
                        <a:ext uri="{FF2B5EF4-FFF2-40B4-BE49-F238E27FC236}">
                          <a16:creationId xmlns:a16="http://schemas.microsoft.com/office/drawing/2014/main" id="{5DE90170-BAEF-2F69-CF9B-1975225023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1589" y="2233217"/>
                      <a:ext cx="2166875" cy="50231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1" name="文本框 50">
                      <a:extLst>
                        <a:ext uri="{FF2B5EF4-FFF2-40B4-BE49-F238E27FC236}">
                          <a16:creationId xmlns:a16="http://schemas.microsoft.com/office/drawing/2014/main" id="{5343E671-C28B-594C-585A-F5C95060B1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840196" y="2210515"/>
                      <a:ext cx="2179251" cy="55322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方正黑体_GBK" panose="03000509000000000000" pitchFamily="65" charset="-122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方正黑体_GBK" panose="03000509000000000000" pitchFamily="65" charset="-122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altLang="zh-CN" sz="1600" b="1" i="1" smtClean="0">
                                            <a:solidFill>
                                              <a:schemeClr val="accent1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方正黑体_GBK" panose="03000509000000000000" pitchFamily="65" charset="-122"/>
                                          </a:rPr>
                                          <m:t>𝒌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方正黑体_GBK" panose="03000509000000000000" pitchFamily="65" charset="-122"/>
                                          </a:rPr>
                                          <m:t>𝑡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=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arctan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𝒔</m:t>
                                    </m:r>
                                  </m:num>
                                  <m:den>
                                    <m:r>
                                      <a:rPr lang="en-US" altLang="zh-CN" sz="1600" b="1" i="1" smtClean="0"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𝒌</m:t>
                                    </m:r>
                                  </m:den>
                                </m:f>
                              </m:e>
                            </m:func>
                          </m:oMath>
                        </m:oMathPara>
                      </a14:m>
                      <a:endParaRPr lang="en-US" altLang="zh-CN" sz="1600" dirty="0"/>
                    </a:p>
                  </p:txBody>
                </p:sp>
              </mc:Choice>
              <mc:Fallback>
                <p:sp>
                  <p:nvSpPr>
                    <p:cNvPr id="51" name="文本框 50">
                      <a:extLst>
                        <a:ext uri="{FF2B5EF4-FFF2-40B4-BE49-F238E27FC236}">
                          <a16:creationId xmlns:a16="http://schemas.microsoft.com/office/drawing/2014/main" id="{5343E671-C28B-594C-585A-F5C95060B1A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840196" y="2210515"/>
                      <a:ext cx="2179251" cy="553228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r="-280" b="-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CA90235A-D77A-5FE0-0A06-B23A0794E8EE}"/>
                      </a:ext>
                    </a:extLst>
                  </p:cNvPr>
                  <p:cNvSpPr txBox="1"/>
                  <p:nvPr/>
                </p:nvSpPr>
                <p:spPr>
                  <a:xfrm>
                    <a:off x="7304880" y="5082465"/>
                    <a:ext cx="1735603" cy="497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1600" b="1" i="1" smtClean="0"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方正黑体_GBK" panose="03000509000000000000" pitchFamily="65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𝒔</m:t>
                                      </m:r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+</m:t>
                                      </m:r>
                                      <m:r>
                                        <a:rPr lang="en-US" altLang="zh-CN" sz="1600" b="1" i="1" smtClean="0"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𝒂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altLang="zh-CN" sz="1600" dirty="0"/>
                  </a:p>
                </p:txBody>
              </p:sp>
            </mc:Choice>
            <mc:Fallback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CA90235A-D77A-5FE0-0A06-B23A0794E8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4880" y="5082465"/>
                    <a:ext cx="1735603" cy="497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5C4C0005-5872-3224-89D7-95D268A379BB}"/>
                    </a:ext>
                  </a:extLst>
                </p:cNvPr>
                <p:cNvSpPr txBox="1"/>
                <p:nvPr/>
              </p:nvSpPr>
              <p:spPr>
                <a:xfrm>
                  <a:off x="5667765" y="5746397"/>
                  <a:ext cx="1800337" cy="307777"/>
                </a:xfrm>
                <a:prstGeom prst="rect">
                  <a:avLst/>
                </a:prstGeom>
                <a:noFill/>
                <a:ln>
                  <a:solidFill>
                    <a:schemeClr val="accent4"/>
                  </a:solidFill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400" dirty="0">
                      <a:solidFill>
                        <a:schemeClr val="accent4">
                          <a:lumMod val="75000"/>
                        </a:schemeClr>
                      </a:solidFill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形如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1400" dirty="0">
                      <a:solidFill>
                        <a:schemeClr val="accent4">
                          <a:lumMod val="75000"/>
                        </a:schemeClr>
                      </a:solidFill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的函数</a:t>
                  </a:r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5C4C0005-5872-3224-89D7-95D268A37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7765" y="5746397"/>
                  <a:ext cx="1800337" cy="307777"/>
                </a:xfrm>
                <a:prstGeom prst="rect">
                  <a:avLst/>
                </a:prstGeom>
                <a:blipFill>
                  <a:blip r:embed="rId16"/>
                  <a:stretch>
                    <a:fillRect t="-1923" b="-17308"/>
                  </a:stretch>
                </a:blipFill>
                <a:ln>
                  <a:solidFill>
                    <a:schemeClr val="accent4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01232E2F-80D9-09DC-D723-7E1B6DC1F2CF}"/>
                    </a:ext>
                  </a:extLst>
                </p:cNvPr>
                <p:cNvSpPr txBox="1"/>
                <p:nvPr/>
              </p:nvSpPr>
              <p:spPr>
                <a:xfrm>
                  <a:off x="9072477" y="5746396"/>
                  <a:ext cx="1799814" cy="307777"/>
                </a:xfrm>
                <a:prstGeom prst="rect">
                  <a:avLst/>
                </a:prstGeom>
                <a:noFill/>
                <a:ln>
                  <a:solidFill>
                    <a:schemeClr val="accent4"/>
                  </a:solidFill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400" dirty="0">
                      <a:solidFill>
                        <a:schemeClr val="accent4">
                          <a:lumMod val="75000"/>
                        </a:schemeClr>
                      </a:solidFill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形如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p>
                        <m:sSupPr>
                          <m:ctrlPr>
                            <a:rPr lang="en-US" altLang="zh-CN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zh-CN" altLang="en-US" sz="1400" dirty="0">
                      <a:solidFill>
                        <a:schemeClr val="accent4">
                          <a:lumMod val="75000"/>
                        </a:schemeClr>
                      </a:solidFill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的函数</a:t>
                  </a:r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01232E2F-80D9-09DC-D723-7E1B6DC1F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477" y="5746396"/>
                  <a:ext cx="1799814" cy="307777"/>
                </a:xfrm>
                <a:prstGeom prst="rect">
                  <a:avLst/>
                </a:prstGeom>
                <a:blipFill>
                  <a:blip r:embed="rId17"/>
                  <a:stretch>
                    <a:fillRect t="-1923" b="-17308"/>
                  </a:stretch>
                </a:blipFill>
                <a:ln>
                  <a:solidFill>
                    <a:schemeClr val="accent4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359419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uiExpand="1"/>
      <p:bldP spid="25" grpId="0"/>
      <p:bldP spid="26" grpId="0" uiExpand="1"/>
      <p:bldP spid="30" grpId="0"/>
      <p:bldP spid="31" grpId="0" uiExpand="1"/>
      <p:bldP spid="43" grpId="0"/>
      <p:bldP spid="44" grpId="0" uiExpan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CD2243B-6044-E586-5BCC-380B268ADE99}"/>
              </a:ext>
            </a:extLst>
          </p:cNvPr>
          <p:cNvSpPr txBox="1"/>
          <p:nvPr/>
        </p:nvSpPr>
        <p:spPr>
          <a:xfrm>
            <a:off x="507459" y="496110"/>
            <a:ext cx="359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Laplace</a:t>
            </a:r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变换的性质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D74EE8-80D9-97AF-665C-69A1CFED883C}"/>
              </a:ext>
            </a:extLst>
          </p:cNvPr>
          <p:cNvSpPr txBox="1"/>
          <p:nvPr/>
        </p:nvSpPr>
        <p:spPr>
          <a:xfrm>
            <a:off x="4107181" y="772419"/>
            <a:ext cx="217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延迟性质、位移性质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8610188-2494-9381-3DEF-8103D991CD6A}"/>
                  </a:ext>
                </a:extLst>
              </p:cNvPr>
              <p:cNvSpPr txBox="1"/>
              <p:nvPr/>
            </p:nvSpPr>
            <p:spPr>
              <a:xfrm>
                <a:off x="507460" y="1298962"/>
                <a:ext cx="11108176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Laplace</a:t>
                </a: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变换 拥有很多优良的性质，这在实际应用中为我们带来了极大的方便。我们不加证明地给出如下性质：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  <a:p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* </a:t>
                </a: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某些性质对变换后的得到的函数（称为“象函数”）的自变量取值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𝑠</m:t>
                    </m:r>
                  </m:oMath>
                </a14:m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作出了限制，但实际应用中我们很少考虑，这里不加讨论。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8610188-2494-9381-3DEF-8103D991C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60" y="1298962"/>
                <a:ext cx="11108176" cy="677108"/>
              </a:xfrm>
              <a:prstGeom prst="rect">
                <a:avLst/>
              </a:prstGeom>
              <a:blipFill>
                <a:blip r:embed="rId5"/>
                <a:stretch>
                  <a:fillRect l="-274"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F9AD0D78-5327-B551-6D08-1DC33BCE794D}"/>
              </a:ext>
            </a:extLst>
          </p:cNvPr>
          <p:cNvGrpSpPr/>
          <p:nvPr/>
        </p:nvGrpSpPr>
        <p:grpSpPr>
          <a:xfrm>
            <a:off x="576364" y="2088568"/>
            <a:ext cx="11039272" cy="721270"/>
            <a:chOff x="576364" y="2205706"/>
            <a:chExt cx="11039272" cy="72127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EB1F4223-9F21-6764-977C-A7243B39A37A}"/>
                </a:ext>
              </a:extLst>
            </p:cNvPr>
            <p:cNvSpPr/>
            <p:nvPr/>
          </p:nvSpPr>
          <p:spPr>
            <a:xfrm>
              <a:off x="576364" y="2205706"/>
              <a:ext cx="11039272" cy="72127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87AFEC0-69F8-C18F-2DED-5B6480822E30}"/>
                </a:ext>
              </a:extLst>
            </p:cNvPr>
            <p:cNvGrpSpPr/>
            <p:nvPr/>
          </p:nvGrpSpPr>
          <p:grpSpPr>
            <a:xfrm>
              <a:off x="694765" y="2357718"/>
              <a:ext cx="1125070" cy="425823"/>
              <a:chOff x="694765" y="2357718"/>
              <a:chExt cx="1125070" cy="425823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FF6ECD43-ACB3-6EDE-4852-897773556349}"/>
                  </a:ext>
                </a:extLst>
              </p:cNvPr>
              <p:cNvSpPr/>
              <p:nvPr/>
            </p:nvSpPr>
            <p:spPr>
              <a:xfrm>
                <a:off x="694765" y="2357718"/>
                <a:ext cx="1125070" cy="425823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FE1E903-5412-1015-7584-2026A57C6938}"/>
                  </a:ext>
                </a:extLst>
              </p:cNvPr>
              <p:cNvSpPr txBox="1"/>
              <p:nvPr/>
            </p:nvSpPr>
            <p:spPr>
              <a:xfrm>
                <a:off x="694765" y="2382682"/>
                <a:ext cx="1125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</a:rPr>
                  <a:t>延迟性质</a:t>
                </a:r>
              </a:p>
            </p:txBody>
          </p:sp>
        </p:grp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FD300D7-2F54-E424-BC37-0FE7FE5A02E3}"/>
                </a:ext>
              </a:extLst>
            </p:cNvPr>
            <p:cNvCxnSpPr/>
            <p:nvPr/>
          </p:nvCxnSpPr>
          <p:spPr>
            <a:xfrm>
              <a:off x="1925053" y="2290011"/>
              <a:ext cx="0" cy="561473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43A1610-A88B-831D-A8C9-E809E5BBDFDF}"/>
                </a:ext>
              </a:extLst>
            </p:cNvPr>
            <p:cNvCxnSpPr/>
            <p:nvPr/>
          </p:nvCxnSpPr>
          <p:spPr>
            <a:xfrm>
              <a:off x="5044358" y="2290011"/>
              <a:ext cx="0" cy="561473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A669A280-337B-477B-7BCE-E87D9497C50B}"/>
                    </a:ext>
                  </a:extLst>
                </p:cNvPr>
                <p:cNvSpPr txBox="1"/>
                <p:nvPr/>
              </p:nvSpPr>
              <p:spPr>
                <a:xfrm>
                  <a:off x="1938236" y="2382682"/>
                  <a:ext cx="310611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zh-CN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A669A280-337B-477B-7BCE-E87D9497C5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8236" y="2382682"/>
                  <a:ext cx="3106119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5860417E-D16B-785B-EA8C-0EF4A7730ACD}"/>
                    </a:ext>
                  </a:extLst>
                </p:cNvPr>
                <p:cNvSpPr txBox="1"/>
                <p:nvPr/>
              </p:nvSpPr>
              <p:spPr>
                <a:xfrm>
                  <a:off x="5151169" y="2382682"/>
                  <a:ext cx="635764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chemeClr val="accent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(</a:t>
                  </a:r>
                  <a:r>
                    <a:rPr lang="zh-CN" altLang="en-US" sz="1600" b="1" dirty="0">
                      <a:solidFill>
                        <a:schemeClr val="accent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在负半轴上恒为</a:t>
                  </a:r>
                  <a:r>
                    <a:rPr lang="en-US" altLang="zh-CN" sz="1600" b="1" dirty="0">
                      <a:solidFill>
                        <a:schemeClr val="accent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0</a:t>
                  </a:r>
                  <a:r>
                    <a:rPr lang="zh-CN" altLang="en-US" sz="1600" b="1" dirty="0">
                      <a:solidFill>
                        <a:schemeClr val="accent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的</a:t>
                  </a:r>
                  <a:r>
                    <a:rPr lang="en-US" altLang="zh-CN" sz="1600" b="1" dirty="0">
                      <a:solidFill>
                        <a:schemeClr val="accent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)</a:t>
                  </a:r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函数向右平移</a:t>
                  </a:r>
                  <a14:m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𝜏</m:t>
                      </m:r>
                    </m:oMath>
                  </a14:m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，其</a:t>
                  </a:r>
                  <a:r>
                    <a:rPr lang="en-US" altLang="zh-CN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Laplace</a:t>
                  </a:r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变换乘以因子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</m:oMath>
                  </a14:m>
                  <a:endPara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5860417E-D16B-785B-EA8C-0EF4A7730A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1169" y="2382682"/>
                  <a:ext cx="6357649" cy="338554"/>
                </a:xfrm>
                <a:prstGeom prst="rect">
                  <a:avLst/>
                </a:prstGeom>
                <a:blipFill>
                  <a:blip r:embed="rId7"/>
                  <a:stretch>
                    <a:fillRect l="-479" t="-7273" b="-2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844F5192-0E14-D8EA-E1A0-4EFDEBD2597B}"/>
              </a:ext>
            </a:extLst>
          </p:cNvPr>
          <p:cNvGrpSpPr/>
          <p:nvPr/>
        </p:nvGrpSpPr>
        <p:grpSpPr>
          <a:xfrm>
            <a:off x="576364" y="3326893"/>
            <a:ext cx="11052453" cy="721270"/>
            <a:chOff x="576364" y="2205706"/>
            <a:chExt cx="11052453" cy="721270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05E702A-61DC-E3B7-7C0A-51C75EB190E9}"/>
                </a:ext>
              </a:extLst>
            </p:cNvPr>
            <p:cNvSpPr/>
            <p:nvPr/>
          </p:nvSpPr>
          <p:spPr>
            <a:xfrm>
              <a:off x="576364" y="2205706"/>
              <a:ext cx="11039272" cy="72127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D95F7F1-8FD9-41EE-9899-FA2DEEA32408}"/>
                </a:ext>
              </a:extLst>
            </p:cNvPr>
            <p:cNvGrpSpPr/>
            <p:nvPr/>
          </p:nvGrpSpPr>
          <p:grpSpPr>
            <a:xfrm>
              <a:off x="694765" y="2357718"/>
              <a:ext cx="1125070" cy="425823"/>
              <a:chOff x="694765" y="2357718"/>
              <a:chExt cx="1125070" cy="425823"/>
            </a:xfrm>
          </p:grpSpPr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74D4C28E-5C73-1D74-DEDD-4BF814ED42D5}"/>
                  </a:ext>
                </a:extLst>
              </p:cNvPr>
              <p:cNvSpPr/>
              <p:nvPr/>
            </p:nvSpPr>
            <p:spPr>
              <a:xfrm>
                <a:off x="694765" y="2357718"/>
                <a:ext cx="1125070" cy="425823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733CBAE-9BE8-8F0B-AA0A-735FE7622532}"/>
                  </a:ext>
                </a:extLst>
              </p:cNvPr>
              <p:cNvSpPr txBox="1"/>
              <p:nvPr/>
            </p:nvSpPr>
            <p:spPr>
              <a:xfrm>
                <a:off x="694765" y="2382682"/>
                <a:ext cx="1125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</a:rPr>
                  <a:t>位移性质</a:t>
                </a:r>
              </a:p>
            </p:txBody>
          </p:sp>
        </p:grp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6365DAE-584D-4CA8-461A-4587C5D6CFDF}"/>
                </a:ext>
              </a:extLst>
            </p:cNvPr>
            <p:cNvCxnSpPr/>
            <p:nvPr/>
          </p:nvCxnSpPr>
          <p:spPr>
            <a:xfrm>
              <a:off x="1925053" y="2290011"/>
              <a:ext cx="0" cy="561473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009DA04D-8C9E-8D13-5DA6-8AE506F2530B}"/>
                </a:ext>
              </a:extLst>
            </p:cNvPr>
            <p:cNvCxnSpPr/>
            <p:nvPr/>
          </p:nvCxnSpPr>
          <p:spPr>
            <a:xfrm>
              <a:off x="5044358" y="2290011"/>
              <a:ext cx="0" cy="561473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DD7ABE48-3BB2-953E-F5FC-CE2B3E74F027}"/>
                    </a:ext>
                  </a:extLst>
                </p:cNvPr>
                <p:cNvSpPr txBox="1"/>
                <p:nvPr/>
              </p:nvSpPr>
              <p:spPr>
                <a:xfrm>
                  <a:off x="1938236" y="2382682"/>
                  <a:ext cx="310611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𝑎𝑡</m:t>
                                </m:r>
                              </m:sup>
                            </m:s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DD7ABE48-3BB2-953E-F5FC-CE2B3E74F0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8236" y="2382682"/>
                  <a:ext cx="3106119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6A3495CA-C421-DEB4-7E07-2540F6BFED03}"/>
                    </a:ext>
                  </a:extLst>
                </p:cNvPr>
                <p:cNvSpPr txBox="1"/>
                <p:nvPr/>
              </p:nvSpPr>
              <p:spPr>
                <a:xfrm>
                  <a:off x="5151169" y="2382682"/>
                  <a:ext cx="647764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Laplace</a:t>
                  </a:r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变换右移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𝑎</m:t>
                      </m:r>
                    </m:oMath>
                  </a14:m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，原函数变为 原来的</a:t>
                  </a:r>
                  <a14:m>
                    <m:oMath xmlns:m="http://schemas.openxmlformats.org/officeDocument/2006/math"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𝑓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(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𝑡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)</m:t>
                      </m:r>
                    </m:oMath>
                  </a14:m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再乘上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</m:oMath>
                  </a14:m>
                  <a:r>
                    <a:rPr lang="zh-CN" altLang="en-US" sz="1200" dirty="0">
                      <a:solidFill>
                        <a:schemeClr val="accent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 （经常反过来用）</a:t>
                  </a:r>
                  <a:endParaRPr lang="zh-CN" altLang="en-US" sz="1600" dirty="0">
                    <a:solidFill>
                      <a:schemeClr val="accent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6A3495CA-C421-DEB4-7E07-2540F6BFED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1169" y="2382682"/>
                  <a:ext cx="6477648" cy="338554"/>
                </a:xfrm>
                <a:prstGeom prst="rect">
                  <a:avLst/>
                </a:prstGeom>
                <a:blipFill>
                  <a:blip r:embed="rId9"/>
                  <a:stretch>
                    <a:fillRect l="-470" t="-7273" b="-2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6B5CDC2-EA29-72E6-CEC5-B3F14C3C10D4}"/>
              </a:ext>
            </a:extLst>
          </p:cNvPr>
          <p:cNvGrpSpPr/>
          <p:nvPr/>
        </p:nvGrpSpPr>
        <p:grpSpPr>
          <a:xfrm>
            <a:off x="694765" y="2816548"/>
            <a:ext cx="10857454" cy="369332"/>
            <a:chOff x="694765" y="3891326"/>
            <a:chExt cx="10857454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2504E9BF-C9CC-F707-2402-0EAB64CF1590}"/>
                    </a:ext>
                  </a:extLst>
                </p:cNvPr>
                <p:cNvSpPr txBox="1"/>
                <p:nvPr/>
              </p:nvSpPr>
              <p:spPr>
                <a:xfrm>
                  <a:off x="694765" y="3891326"/>
                  <a:ext cx="30776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2504E9BF-C9CC-F707-2402-0EAB64CF15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65" y="3891326"/>
                  <a:ext cx="307762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0000" r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C7B54305-C48F-2B60-DFC8-8427D0968065}"/>
                    </a:ext>
                  </a:extLst>
                </p:cNvPr>
                <p:cNvSpPr txBox="1"/>
                <p:nvPr/>
              </p:nvSpPr>
              <p:spPr>
                <a:xfrm>
                  <a:off x="1117200" y="3922103"/>
                  <a:ext cx="104350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1400" dirty="0">
                      <a:solidFill>
                        <a:schemeClr val="accent5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是保证</a:t>
                  </a:r>
                  <a14:m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zh-CN" altLang="en-US" sz="1400" dirty="0">
                      <a:solidFill>
                        <a:schemeClr val="accent5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在</a:t>
                  </a:r>
                  <a14:m>
                    <m:oMath xmlns:m="http://schemas.openxmlformats.org/officeDocument/2006/math">
                      <m:r>
                        <a:rPr lang="en-US" altLang="zh-CN" sz="1400" b="0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𝑡</m:t>
                      </m:r>
                      <m:r>
                        <a:rPr lang="en-US" altLang="zh-CN" sz="1400" b="0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&lt;0</m:t>
                      </m:r>
                    </m:oMath>
                  </a14:m>
                  <a:r>
                    <a:rPr lang="zh-CN" altLang="en-US" sz="1400" dirty="0">
                      <a:solidFill>
                        <a:schemeClr val="accent5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时函数值恒为</a:t>
                  </a:r>
                  <a:r>
                    <a:rPr lang="en-US" altLang="zh-CN" sz="1400" dirty="0">
                      <a:solidFill>
                        <a:schemeClr val="accent5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0.</a:t>
                  </a:r>
                  <a:r>
                    <a:rPr lang="zh-CN" altLang="en-US" sz="1400" dirty="0">
                      <a:solidFill>
                        <a:schemeClr val="accent5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  换言之，</a:t>
                  </a:r>
                  <a:r>
                    <a:rPr lang="zh-CN" altLang="en-US" sz="1400" b="1" dirty="0">
                      <a:solidFill>
                        <a:schemeClr val="accent5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若</a:t>
                  </a:r>
                  <a14:m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𝒇</m:t>
                      </m:r>
                      <m:r>
                        <a:rPr lang="en-US" altLang="zh-CN" sz="1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𝒕</m:t>
                      </m:r>
                      <m:r>
                        <a:rPr lang="en-US" altLang="zh-CN" sz="1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)</m:t>
                      </m:r>
                    </m:oMath>
                  </a14:m>
                  <a:r>
                    <a:rPr lang="zh-CN" altLang="en-US" sz="1400" b="1" dirty="0">
                      <a:solidFill>
                        <a:schemeClr val="accent5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在负实轴上值不恒为</a:t>
                  </a:r>
                  <a:r>
                    <a:rPr lang="en-US" altLang="zh-CN" sz="1400" b="1" dirty="0">
                      <a:solidFill>
                        <a:schemeClr val="accent5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0</a:t>
                  </a:r>
                  <a:r>
                    <a:rPr lang="zh-CN" altLang="en-US" sz="1400" b="1" dirty="0">
                      <a:solidFill>
                        <a:schemeClr val="accent5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，那么它本身不能直接使用延迟性质</a:t>
                  </a:r>
                  <a:r>
                    <a:rPr lang="zh-CN" altLang="en-US" sz="1400" dirty="0">
                      <a:solidFill>
                        <a:schemeClr val="accent5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，必须乘上</a:t>
                  </a:r>
                  <a14:m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zh-CN" altLang="en-US" sz="1400" dirty="0">
                    <a:solidFill>
                      <a:schemeClr val="accent5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C7B54305-C48F-2B60-DFC8-8427D0968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200" y="3922103"/>
                  <a:ext cx="10435019" cy="307777"/>
                </a:xfrm>
                <a:prstGeom prst="rect">
                  <a:avLst/>
                </a:prstGeom>
                <a:blipFill>
                  <a:blip r:embed="rId11"/>
                  <a:stretch>
                    <a:fillRect t="-5882"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7818162-D8DA-CC43-1856-C4A6E7BC40DA}"/>
              </a:ext>
            </a:extLst>
          </p:cNvPr>
          <p:cNvGrpSpPr/>
          <p:nvPr/>
        </p:nvGrpSpPr>
        <p:grpSpPr>
          <a:xfrm>
            <a:off x="694765" y="4048163"/>
            <a:ext cx="10857454" cy="369332"/>
            <a:chOff x="694765" y="3891326"/>
            <a:chExt cx="10857454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5E6ACDA1-5884-DBF1-CF33-0EB978DBC529}"/>
                    </a:ext>
                  </a:extLst>
                </p:cNvPr>
                <p:cNvSpPr txBox="1"/>
                <p:nvPr/>
              </p:nvSpPr>
              <p:spPr>
                <a:xfrm>
                  <a:off x="694765" y="3891326"/>
                  <a:ext cx="30776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5E6ACDA1-5884-DBF1-CF33-0EB978DBC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65" y="3891326"/>
                  <a:ext cx="307762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20000" r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530F246F-1486-CEDA-CAFE-0C4A3BA9133D}"/>
                    </a:ext>
                  </a:extLst>
                </p:cNvPr>
                <p:cNvSpPr txBox="1"/>
                <p:nvPr/>
              </p:nvSpPr>
              <p:spPr>
                <a:xfrm>
                  <a:off x="1117200" y="3922103"/>
                  <a:ext cx="104350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>
                      <a:solidFill>
                        <a:schemeClr val="accent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常用来求解形如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𝑎𝑡</m:t>
                          </m:r>
                        </m:sup>
                      </m:sSup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𝑓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(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𝑡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)</m:t>
                      </m:r>
                    </m:oMath>
                  </a14:m>
                  <a:r>
                    <a:rPr lang="zh-CN" altLang="en-US" sz="1400" dirty="0">
                      <a:solidFill>
                        <a:schemeClr val="accent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的函数的</a:t>
                  </a:r>
                  <a:r>
                    <a:rPr lang="en-US" altLang="zh-CN" sz="1400" dirty="0">
                      <a:solidFill>
                        <a:schemeClr val="accent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Laplace</a:t>
                  </a:r>
                  <a:r>
                    <a:rPr lang="zh-CN" altLang="en-US" sz="1400" dirty="0">
                      <a:solidFill>
                        <a:schemeClr val="accent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变换。</a:t>
                  </a:r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530F246F-1486-CEDA-CAFE-0C4A3BA91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200" y="3922103"/>
                  <a:ext cx="10435019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75" t="-5882"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D8BDC60B-008A-D1EC-4A93-1AA39DED5B6A}"/>
              </a:ext>
            </a:extLst>
          </p:cNvPr>
          <p:cNvGrpSpPr/>
          <p:nvPr/>
        </p:nvGrpSpPr>
        <p:grpSpPr>
          <a:xfrm>
            <a:off x="421102" y="4585402"/>
            <a:ext cx="11349796" cy="1373189"/>
            <a:chOff x="421102" y="4585402"/>
            <a:chExt cx="11349796" cy="1373189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7FF64C6A-CCB3-1D2E-C1D5-674F84C384DF}"/>
                </a:ext>
              </a:extLst>
            </p:cNvPr>
            <p:cNvSpPr/>
            <p:nvPr/>
          </p:nvSpPr>
          <p:spPr>
            <a:xfrm>
              <a:off x="421102" y="4748667"/>
              <a:ext cx="11349796" cy="12099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FC20592B-DB92-138D-7C6C-33DF98C7554E}"/>
                </a:ext>
              </a:extLst>
            </p:cNvPr>
            <p:cNvGrpSpPr/>
            <p:nvPr/>
          </p:nvGrpSpPr>
          <p:grpSpPr>
            <a:xfrm>
              <a:off x="1606803" y="4585402"/>
              <a:ext cx="9209291" cy="429106"/>
              <a:chOff x="1451896" y="4714067"/>
              <a:chExt cx="9209291" cy="429106"/>
            </a:xfrm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E914F1EC-372E-3919-DDEB-94F9787BC9C0}"/>
                  </a:ext>
                </a:extLst>
              </p:cNvPr>
              <p:cNvGrpSpPr/>
              <p:nvPr/>
            </p:nvGrpSpPr>
            <p:grpSpPr>
              <a:xfrm>
                <a:off x="1451896" y="4717350"/>
                <a:ext cx="1125070" cy="425823"/>
                <a:chOff x="1176396" y="4726639"/>
                <a:chExt cx="1125070" cy="425823"/>
              </a:xfrm>
            </p:grpSpPr>
            <p:sp>
              <p:nvSpPr>
                <p:cNvPr id="33" name="矩形: 圆角 32">
                  <a:extLst>
                    <a:ext uri="{FF2B5EF4-FFF2-40B4-BE49-F238E27FC236}">
                      <a16:creationId xmlns:a16="http://schemas.microsoft.com/office/drawing/2014/main" id="{AD36B4A1-C639-8EEA-1E0E-C30386B2F6F8}"/>
                    </a:ext>
                  </a:extLst>
                </p:cNvPr>
                <p:cNvSpPr/>
                <p:nvPr/>
              </p:nvSpPr>
              <p:spPr>
                <a:xfrm>
                  <a:off x="1176396" y="4726639"/>
                  <a:ext cx="1125070" cy="425823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5A7BAEDF-9D0F-A6BE-99DF-EC0602E61D21}"/>
                    </a:ext>
                  </a:extLst>
                </p:cNvPr>
                <p:cNvSpPr txBox="1"/>
                <p:nvPr/>
              </p:nvSpPr>
              <p:spPr>
                <a:xfrm>
                  <a:off x="1176396" y="4751603"/>
                  <a:ext cx="11250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dirty="0">
                      <a:solidFill>
                        <a:schemeClr val="bg1"/>
                      </a:solidFill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微分性质</a:t>
                  </a:r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CC547037-1F06-C484-412F-BFF6DF950F62}"/>
                  </a:ext>
                </a:extLst>
              </p:cNvPr>
              <p:cNvGrpSpPr/>
              <p:nvPr/>
            </p:nvGrpSpPr>
            <p:grpSpPr>
              <a:xfrm>
                <a:off x="4540562" y="4714067"/>
                <a:ext cx="1125070" cy="425823"/>
                <a:chOff x="1088691" y="4838380"/>
                <a:chExt cx="1125070" cy="425823"/>
              </a:xfrm>
            </p:grpSpPr>
            <p:sp>
              <p:nvSpPr>
                <p:cNvPr id="36" name="矩形: 圆角 35">
                  <a:extLst>
                    <a:ext uri="{FF2B5EF4-FFF2-40B4-BE49-F238E27FC236}">
                      <a16:creationId xmlns:a16="http://schemas.microsoft.com/office/drawing/2014/main" id="{8C3EA5FB-D02A-AF05-18D7-E826DAAF6E16}"/>
                    </a:ext>
                  </a:extLst>
                </p:cNvPr>
                <p:cNvSpPr/>
                <p:nvPr/>
              </p:nvSpPr>
              <p:spPr>
                <a:xfrm>
                  <a:off x="1088691" y="4838380"/>
                  <a:ext cx="1125070" cy="425823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7691CAA2-8F60-AC59-9C15-F709BFA26908}"/>
                    </a:ext>
                  </a:extLst>
                </p:cNvPr>
                <p:cNvSpPr txBox="1"/>
                <p:nvPr/>
              </p:nvSpPr>
              <p:spPr>
                <a:xfrm>
                  <a:off x="1088691" y="4863344"/>
                  <a:ext cx="11250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dirty="0">
                      <a:solidFill>
                        <a:schemeClr val="bg1"/>
                      </a:solidFill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积分性质</a:t>
                  </a:r>
                </a:p>
              </p:txBody>
            </p:sp>
          </p:grp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FD21302F-75F0-FECD-01B3-B9AC6C6809A6}"/>
                  </a:ext>
                </a:extLst>
              </p:cNvPr>
              <p:cNvGrpSpPr/>
              <p:nvPr/>
            </p:nvGrpSpPr>
            <p:grpSpPr>
              <a:xfrm>
                <a:off x="7285976" y="4717348"/>
                <a:ext cx="1125070" cy="425823"/>
                <a:chOff x="1291764" y="2392980"/>
                <a:chExt cx="1125070" cy="425823"/>
              </a:xfrm>
            </p:grpSpPr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DA46DF15-780F-6C1A-DC7D-413D95F67555}"/>
                    </a:ext>
                  </a:extLst>
                </p:cNvPr>
                <p:cNvSpPr/>
                <p:nvPr/>
              </p:nvSpPr>
              <p:spPr>
                <a:xfrm>
                  <a:off x="1291764" y="2392980"/>
                  <a:ext cx="1125070" cy="425823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D2B63485-F0FC-494A-23A9-7EFCD17A3EC1}"/>
                    </a:ext>
                  </a:extLst>
                </p:cNvPr>
                <p:cNvSpPr txBox="1"/>
                <p:nvPr/>
              </p:nvSpPr>
              <p:spPr>
                <a:xfrm>
                  <a:off x="1291764" y="2417944"/>
                  <a:ext cx="11250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dirty="0">
                      <a:solidFill>
                        <a:schemeClr val="bg1"/>
                      </a:solidFill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延迟性质</a:t>
                  </a:r>
                </a:p>
              </p:txBody>
            </p:sp>
          </p:grp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0697D82A-D607-6179-764E-083E45B2DA05}"/>
                  </a:ext>
                </a:extLst>
              </p:cNvPr>
              <p:cNvGrpSpPr/>
              <p:nvPr/>
            </p:nvGrpSpPr>
            <p:grpSpPr>
              <a:xfrm>
                <a:off x="9536117" y="4717349"/>
                <a:ext cx="1125070" cy="425823"/>
                <a:chOff x="847165" y="3631305"/>
                <a:chExt cx="1125070" cy="425823"/>
              </a:xfrm>
            </p:grpSpPr>
            <p:sp>
              <p:nvSpPr>
                <p:cNvPr id="65" name="矩形: 圆角 64">
                  <a:extLst>
                    <a:ext uri="{FF2B5EF4-FFF2-40B4-BE49-F238E27FC236}">
                      <a16:creationId xmlns:a16="http://schemas.microsoft.com/office/drawing/2014/main" id="{BC9E4494-831A-EABB-27BF-342B2E49CFD8}"/>
                    </a:ext>
                  </a:extLst>
                </p:cNvPr>
                <p:cNvSpPr/>
                <p:nvPr/>
              </p:nvSpPr>
              <p:spPr>
                <a:xfrm>
                  <a:off x="847165" y="3631305"/>
                  <a:ext cx="1125070" cy="42582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07E9B093-0929-E694-6609-03FAE70E8B3B}"/>
                    </a:ext>
                  </a:extLst>
                </p:cNvPr>
                <p:cNvSpPr txBox="1"/>
                <p:nvPr/>
              </p:nvSpPr>
              <p:spPr>
                <a:xfrm>
                  <a:off x="847165" y="3656269"/>
                  <a:ext cx="11250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dirty="0">
                      <a:solidFill>
                        <a:schemeClr val="bg1"/>
                      </a:solidFill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位移性质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AF886306-A776-B38D-0F83-035E5BA0947C}"/>
                    </a:ext>
                  </a:extLst>
                </p:cNvPr>
                <p:cNvSpPr txBox="1"/>
                <p:nvPr/>
              </p:nvSpPr>
              <p:spPr>
                <a:xfrm>
                  <a:off x="576364" y="5484994"/>
                  <a:ext cx="319666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1400" dirty="0">
                      <a:solidFill>
                        <a:schemeClr val="accent4">
                          <a:lumMod val="75000"/>
                        </a:schemeClr>
                      </a:solidFill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②形如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1400" dirty="0">
                      <a:solidFill>
                        <a:schemeClr val="accent4">
                          <a:lumMod val="75000"/>
                        </a:schemeClr>
                      </a:solidFill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函数（给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方正楷体_GBK" panose="02000000000000000000" pitchFamily="2" charset="-122"/>
                        </a:rPr>
                        <m:t>𝐹</m:t>
                      </m:r>
                      <m:r>
                        <a:rPr lang="en-US" altLang="zh-CN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方正楷体_GBK" panose="02000000000000000000" pitchFamily="2" charset="-122"/>
                        </a:rPr>
                        <m:t>(</m:t>
                      </m:r>
                      <m:r>
                        <a:rPr lang="en-US" altLang="zh-CN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方正楷体_GBK" panose="02000000000000000000" pitchFamily="2" charset="-122"/>
                        </a:rPr>
                        <m:t>𝑠</m:t>
                      </m:r>
                      <m:r>
                        <a:rPr lang="en-US" altLang="zh-CN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方正楷体_GBK" panose="02000000000000000000" pitchFamily="2" charset="-122"/>
                        </a:rPr>
                        <m:t>)</m:t>
                      </m:r>
                    </m:oMath>
                  </a14:m>
                  <a:r>
                    <a:rPr lang="zh-CN" altLang="en-US" sz="1400" dirty="0">
                      <a:solidFill>
                        <a:schemeClr val="accent4">
                          <a:lumMod val="75000"/>
                        </a:schemeClr>
                      </a:solidFill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求导）</a:t>
                  </a:r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AF886306-A776-B38D-0F83-035E5BA09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364" y="5484994"/>
                  <a:ext cx="3196669" cy="307777"/>
                </a:xfrm>
                <a:prstGeom prst="rect">
                  <a:avLst/>
                </a:prstGeom>
                <a:blipFill>
                  <a:blip r:embed="rId14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857983C1-C6F2-AAB8-8433-53C5759F04BB}"/>
                    </a:ext>
                  </a:extLst>
                </p:cNvPr>
                <p:cNvSpPr txBox="1"/>
                <p:nvPr/>
              </p:nvSpPr>
              <p:spPr>
                <a:xfrm>
                  <a:off x="662721" y="5149525"/>
                  <a:ext cx="319666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1400" dirty="0">
                      <a:solidFill>
                        <a:schemeClr val="accent4">
                          <a:lumMod val="75000"/>
                        </a:schemeClr>
                      </a:solidFill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①形如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zh-CN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1400" dirty="0">
                      <a:solidFill>
                        <a:schemeClr val="accent4">
                          <a:lumMod val="75000"/>
                        </a:schemeClr>
                      </a:solidFill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函数（给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方正楷体_GBK" panose="02000000000000000000" pitchFamily="2" charset="-122"/>
                        </a:rPr>
                        <m:t>𝐹</m:t>
                      </m:r>
                      <m:r>
                        <a:rPr lang="en-US" altLang="zh-CN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方正楷体_GBK" panose="02000000000000000000" pitchFamily="2" charset="-122"/>
                        </a:rPr>
                        <m:t>(</m:t>
                      </m:r>
                      <m:r>
                        <a:rPr lang="en-US" altLang="zh-CN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方正楷体_GBK" panose="02000000000000000000" pitchFamily="2" charset="-122"/>
                        </a:rPr>
                        <m:t>𝑠</m:t>
                      </m:r>
                      <m:r>
                        <a:rPr lang="en-US" altLang="zh-CN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方正楷体_GBK" panose="02000000000000000000" pitchFamily="2" charset="-122"/>
                        </a:rPr>
                        <m:t>)</m:t>
                      </m:r>
                    </m:oMath>
                  </a14:m>
                  <a:r>
                    <a:rPr lang="zh-CN" altLang="en-US" sz="1400" dirty="0">
                      <a:solidFill>
                        <a:schemeClr val="accent4">
                          <a:lumMod val="75000"/>
                        </a:schemeClr>
                      </a:solidFill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乘</a:t>
                  </a:r>
                  <a14:m>
                    <m:oMath xmlns:m="http://schemas.openxmlformats.org/officeDocument/2006/math">
                      <m:r>
                        <a:rPr lang="en-US" altLang="zh-CN" sz="140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方正楷体_GBK" panose="02000000000000000000" pitchFamily="2" charset="-122"/>
                        </a:rPr>
                        <m:t>𝑠</m:t>
                      </m:r>
                    </m:oMath>
                  </a14:m>
                  <a:r>
                    <a:rPr lang="zh-CN" altLang="en-US" sz="1400" dirty="0">
                      <a:solidFill>
                        <a:schemeClr val="accent4">
                          <a:lumMod val="75000"/>
                        </a:schemeClr>
                      </a:solidFill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减初值）</a:t>
                  </a:r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857983C1-C6F2-AAB8-8433-53C5759F04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721" y="5149525"/>
                  <a:ext cx="3196669" cy="307777"/>
                </a:xfrm>
                <a:prstGeom prst="rect">
                  <a:avLst/>
                </a:prstGeom>
                <a:blipFill>
                  <a:blip r:embed="rId15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575EDB8F-19DB-B864-160A-7BE2F24289AC}"/>
                    </a:ext>
                  </a:extLst>
                </p:cNvPr>
                <p:cNvSpPr txBox="1"/>
                <p:nvPr/>
              </p:nvSpPr>
              <p:spPr>
                <a:xfrm>
                  <a:off x="3735195" y="5102645"/>
                  <a:ext cx="3196669" cy="38234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1400" dirty="0">
                      <a:solidFill>
                        <a:srgbClr val="C00000"/>
                      </a:solidFill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①形如</a:t>
                  </a:r>
                  <a14:m>
                    <m:oMath xmlns:m="http://schemas.openxmlformats.org/officeDocument/2006/math">
                      <m:nary>
                        <m:naryPr>
                          <m:ctrlP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a14:m>
                  <a:r>
                    <a:rPr lang="zh-CN" altLang="en-US" sz="1400" dirty="0">
                      <a:solidFill>
                        <a:srgbClr val="C00000"/>
                      </a:solidFill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函数（给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方正楷体_GBK" panose="02000000000000000000" pitchFamily="2" charset="-122"/>
                        </a:rPr>
                        <m:t>𝐹</m:t>
                      </m:r>
                      <m:r>
                        <a:rPr lang="en-US" altLang="zh-CN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方正楷体_GBK" panose="02000000000000000000" pitchFamily="2" charset="-122"/>
                        </a:rPr>
                        <m:t>(</m:t>
                      </m:r>
                      <m:r>
                        <a:rPr lang="en-US" altLang="zh-CN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方正楷体_GBK" panose="02000000000000000000" pitchFamily="2" charset="-122"/>
                        </a:rPr>
                        <m:t>𝑠</m:t>
                      </m:r>
                      <m:r>
                        <a:rPr lang="en-US" altLang="zh-CN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方正楷体_GBK" panose="02000000000000000000" pitchFamily="2" charset="-122"/>
                        </a:rPr>
                        <m:t>)</m:t>
                      </m:r>
                    </m:oMath>
                  </a14:m>
                  <a:r>
                    <a:rPr lang="zh-CN" altLang="en-US" sz="1400" dirty="0">
                      <a:solidFill>
                        <a:srgbClr val="C00000"/>
                      </a:solidFill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除以</a:t>
                  </a:r>
                  <a14:m>
                    <m:oMath xmlns:m="http://schemas.openxmlformats.org/officeDocument/2006/math">
                      <m:r>
                        <a:rPr lang="en-US" altLang="zh-CN" sz="1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方正楷体_GBK" panose="02000000000000000000" pitchFamily="2" charset="-122"/>
                        </a:rPr>
                        <m:t>𝑠</m:t>
                      </m:r>
                    </m:oMath>
                  </a14:m>
                  <a:r>
                    <a:rPr lang="zh-CN" altLang="en-US" sz="1400" dirty="0">
                      <a:solidFill>
                        <a:srgbClr val="C00000"/>
                      </a:solidFill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）</a:t>
                  </a:r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575EDB8F-19DB-B864-160A-7BE2F24289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5195" y="5102645"/>
                  <a:ext cx="3196669" cy="382349"/>
                </a:xfrm>
                <a:prstGeom prst="rect">
                  <a:avLst/>
                </a:prstGeom>
                <a:blipFill>
                  <a:blip r:embed="rId16"/>
                  <a:stretch>
                    <a:fillRect t="-92063" b="-15396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ACEA5DAB-C2F7-2F0C-0835-236A632CF838}"/>
                    </a:ext>
                  </a:extLst>
                </p:cNvPr>
                <p:cNvSpPr txBox="1"/>
                <p:nvPr/>
              </p:nvSpPr>
              <p:spPr>
                <a:xfrm>
                  <a:off x="3735194" y="5500470"/>
                  <a:ext cx="319666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1400" dirty="0">
                      <a:solidFill>
                        <a:srgbClr val="C00000"/>
                      </a:solidFill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②形如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p>
                        <m:sSupPr>
                          <m:ctrlPr>
                            <a:rPr lang="en-US" altLang="zh-CN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zh-CN" altLang="en-US" sz="1400" dirty="0">
                      <a:solidFill>
                        <a:srgbClr val="C00000"/>
                      </a:solidFill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函数（给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方正楷体_GBK" panose="02000000000000000000" pitchFamily="2" charset="-122"/>
                        </a:rPr>
                        <m:t>𝐹</m:t>
                      </m:r>
                      <m:r>
                        <a:rPr lang="en-US" altLang="zh-CN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方正楷体_GBK" panose="02000000000000000000" pitchFamily="2" charset="-122"/>
                        </a:rPr>
                        <m:t>(</m:t>
                      </m:r>
                      <m:r>
                        <a:rPr lang="en-US" altLang="zh-CN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方正楷体_GBK" panose="02000000000000000000" pitchFamily="2" charset="-122"/>
                        </a:rPr>
                        <m:t>𝑠</m:t>
                      </m:r>
                      <m:r>
                        <a:rPr lang="en-US" altLang="zh-CN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方正楷体_GBK" panose="02000000000000000000" pitchFamily="2" charset="-122"/>
                        </a:rPr>
                        <m:t>)</m:t>
                      </m:r>
                    </m:oMath>
                  </a14:m>
                  <a:r>
                    <a:rPr lang="zh-CN" altLang="en-US" sz="1400" dirty="0">
                      <a:solidFill>
                        <a:srgbClr val="C00000"/>
                      </a:solidFill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积分）</a:t>
                  </a:r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ACEA5DAB-C2F7-2F0C-0835-236A632CF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5194" y="5500470"/>
                  <a:ext cx="3196669" cy="307777"/>
                </a:xfrm>
                <a:prstGeom prst="rect">
                  <a:avLst/>
                </a:prstGeom>
                <a:blipFill>
                  <a:blip r:embed="rId17"/>
                  <a:stretch>
                    <a:fillRect t="-1961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16814EBF-C110-3F53-89BB-9FCABA1F954F}"/>
                    </a:ext>
                  </a:extLst>
                </p:cNvPr>
                <p:cNvSpPr txBox="1"/>
                <p:nvPr/>
              </p:nvSpPr>
              <p:spPr>
                <a:xfrm>
                  <a:off x="7006572" y="5216472"/>
                  <a:ext cx="1993692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1400" dirty="0">
                      <a:solidFill>
                        <a:schemeClr val="accent5"/>
                      </a:solidFill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含有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a14:m>
                  <a:r>
                    <a:rPr lang="zh-CN" altLang="en-US" sz="1400" dirty="0">
                      <a:solidFill>
                        <a:schemeClr val="accent5"/>
                      </a:solidFill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的函数</a:t>
                  </a:r>
                  <a:endParaRPr lang="en-US" altLang="zh-CN" sz="1400" dirty="0">
                    <a:solidFill>
                      <a:schemeClr val="accent5"/>
                    </a:solidFill>
                    <a:latin typeface="方正楷体_GBK" panose="02000000000000000000" pitchFamily="2" charset="-122"/>
                    <a:ea typeface="方正楷体_GBK" panose="02000000000000000000" pitchFamily="2" charset="-122"/>
                  </a:endParaRPr>
                </a:p>
                <a:p>
                  <a:pPr algn="ctr"/>
                  <a:r>
                    <a:rPr lang="zh-CN" altLang="en-US" sz="1400" dirty="0">
                      <a:solidFill>
                        <a:schemeClr val="accent5"/>
                      </a:solidFill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（给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方正楷体_GBK" panose="02000000000000000000" pitchFamily="2" charset="-122"/>
                        </a:rPr>
                        <m:t>𝐹</m:t>
                      </m:r>
                      <m:r>
                        <a:rPr lang="en-US" altLang="zh-CN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方正楷体_GBK" panose="02000000000000000000" pitchFamily="2" charset="-122"/>
                        </a:rPr>
                        <m:t>(</m:t>
                      </m:r>
                      <m:r>
                        <a:rPr lang="en-US" altLang="zh-CN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方正楷体_GBK" panose="02000000000000000000" pitchFamily="2" charset="-122"/>
                        </a:rPr>
                        <m:t>𝑠</m:t>
                      </m:r>
                      <m:r>
                        <a:rPr lang="en-US" altLang="zh-CN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方正楷体_GBK" panose="02000000000000000000" pitchFamily="2" charset="-122"/>
                        </a:rPr>
                        <m:t>)</m:t>
                      </m:r>
                    </m:oMath>
                  </a14:m>
                  <a:r>
                    <a:rPr lang="zh-CN" altLang="en-US" sz="1400" dirty="0">
                      <a:solidFill>
                        <a:schemeClr val="accent5"/>
                      </a:solidFill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乘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  <m:r>
                        <a:rPr lang="zh-CN" altLang="en-US" sz="14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sz="1400" dirty="0">
                      <a:solidFill>
                        <a:schemeClr val="accent5"/>
                      </a:solidFill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）</a:t>
                  </a:r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16814EBF-C110-3F53-89BB-9FCABA1F95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572" y="5216472"/>
                  <a:ext cx="1993692" cy="523220"/>
                </a:xfrm>
                <a:prstGeom prst="rect">
                  <a:avLst/>
                </a:prstGeom>
                <a:blipFill>
                  <a:blip r:embed="rId18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AB7B737E-098C-A4D7-6039-144386E747E9}"/>
                    </a:ext>
                  </a:extLst>
                </p:cNvPr>
                <p:cNvSpPr txBox="1"/>
                <p:nvPr/>
              </p:nvSpPr>
              <p:spPr>
                <a:xfrm>
                  <a:off x="9128212" y="5216472"/>
                  <a:ext cx="2250694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1400" dirty="0">
                      <a:solidFill>
                        <a:schemeClr val="accent1"/>
                      </a:solidFill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形如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1400" dirty="0">
                      <a:solidFill>
                        <a:schemeClr val="accent1"/>
                      </a:solidFill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的函数</a:t>
                  </a:r>
                  <a:endParaRPr lang="en-US" altLang="zh-CN" sz="1400" dirty="0">
                    <a:solidFill>
                      <a:schemeClr val="accent1"/>
                    </a:solidFill>
                    <a:latin typeface="方正楷体_GBK" panose="02000000000000000000" pitchFamily="2" charset="-122"/>
                    <a:ea typeface="方正楷体_GBK" panose="02000000000000000000" pitchFamily="2" charset="-122"/>
                  </a:endParaRPr>
                </a:p>
                <a:p>
                  <a:pPr algn="ctr"/>
                  <a:r>
                    <a:rPr lang="zh-CN" altLang="en-US" sz="1400" dirty="0">
                      <a:solidFill>
                        <a:schemeClr val="accent1"/>
                      </a:solidFill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（把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方正楷体_GBK" panose="02000000000000000000" pitchFamily="2" charset="-122"/>
                        </a:rPr>
                        <m:t>𝐹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方正楷体_GBK" panose="02000000000000000000" pitchFamily="2" charset="-122"/>
                        </a:rPr>
                        <m:t>(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方正楷体_GBK" panose="02000000000000000000" pitchFamily="2" charset="-122"/>
                        </a:rPr>
                        <m:t>𝑠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方正楷体_GBK" panose="02000000000000000000" pitchFamily="2" charset="-122"/>
                        </a:rPr>
                        <m:t>)</m:t>
                      </m:r>
                    </m:oMath>
                  </a14:m>
                  <a:r>
                    <a:rPr lang="zh-CN" altLang="en-US" sz="1400" dirty="0">
                      <a:solidFill>
                        <a:schemeClr val="accent1"/>
                      </a:solidFill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的</a:t>
                  </a:r>
                  <a14:m>
                    <m:oMath xmlns:m="http://schemas.openxmlformats.org/officeDocument/2006/math">
                      <m:r>
                        <a:rPr lang="en-US" altLang="zh-CN" sz="1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方正楷体_GBK" panose="02000000000000000000" pitchFamily="2" charset="-122"/>
                        </a:rPr>
                        <m:t>𝑠</m:t>
                      </m:r>
                    </m:oMath>
                  </a14:m>
                  <a:r>
                    <a:rPr lang="zh-CN" altLang="en-US" sz="1400" dirty="0">
                      <a:solidFill>
                        <a:schemeClr val="accent1"/>
                      </a:solidFill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变成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zh-CN" altLang="en-US" sz="1400" dirty="0">
                      <a:solidFill>
                        <a:schemeClr val="accent1"/>
                      </a:solidFill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）</a:t>
                  </a:r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AB7B737E-098C-A4D7-6039-144386E747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8212" y="5216472"/>
                  <a:ext cx="2250694" cy="523220"/>
                </a:xfrm>
                <a:prstGeom prst="rect">
                  <a:avLst/>
                </a:prstGeom>
                <a:blipFill>
                  <a:blip r:embed="rId19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1232592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B6E91DD-7AB8-72CB-9BF0-3ED0BB51A2BE}"/>
              </a:ext>
            </a:extLst>
          </p:cNvPr>
          <p:cNvGrpSpPr/>
          <p:nvPr/>
        </p:nvGrpSpPr>
        <p:grpSpPr>
          <a:xfrm>
            <a:off x="576364" y="1387285"/>
            <a:ext cx="4170140" cy="1977147"/>
            <a:chOff x="449943" y="1784962"/>
            <a:chExt cx="4225385" cy="1977147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62B96FD5-C167-0D83-118C-77BDD1B6055B}"/>
                </a:ext>
              </a:extLst>
            </p:cNvPr>
            <p:cNvSpPr/>
            <p:nvPr/>
          </p:nvSpPr>
          <p:spPr>
            <a:xfrm>
              <a:off x="449943" y="1784962"/>
              <a:ext cx="4225385" cy="1977147"/>
            </a:xfrm>
            <a:prstGeom prst="roundRect">
              <a:avLst>
                <a:gd name="adj" fmla="val 5863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17D456D-37A6-0DB5-01E2-F73E46AE5EA8}"/>
                </a:ext>
              </a:extLst>
            </p:cNvPr>
            <p:cNvCxnSpPr>
              <a:cxnSpLocks/>
            </p:cNvCxnSpPr>
            <p:nvPr/>
          </p:nvCxnSpPr>
          <p:spPr>
            <a:xfrm>
              <a:off x="576363" y="2602477"/>
              <a:ext cx="3929762" cy="0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FA80390-4CB6-7004-E6FB-F7E3A3439784}"/>
                  </a:ext>
                </a:extLst>
              </p:cNvPr>
              <p:cNvSpPr txBox="1"/>
              <p:nvPr/>
            </p:nvSpPr>
            <p:spPr>
              <a:xfrm>
                <a:off x="702784" y="1539731"/>
                <a:ext cx="39418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3.1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：求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𝑡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𝑎𝑡</m:t>
                        </m:r>
                      </m:sup>
                    </m:sSup>
                    <m:func>
                      <m:func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sin</m:t>
                        </m:r>
                      </m:fNam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𝑘𝑡</m:t>
                        </m:r>
                      </m:e>
                    </m:func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方正黑体_GBK" panose="03000509000000000000" pitchFamily="65" charset="-122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为实数）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endParaRPr>
              </a:p>
              <a:p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           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的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Laplace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变换。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FA80390-4CB6-7004-E6FB-F7E3A3439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84" y="1539731"/>
                <a:ext cx="3941849" cy="584775"/>
              </a:xfrm>
              <a:prstGeom prst="rect">
                <a:avLst/>
              </a:prstGeom>
              <a:blipFill>
                <a:blip r:embed="rId3"/>
                <a:stretch>
                  <a:fillRect l="-773"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199DBD5-5F86-A5A2-6655-0473C1C81EC6}"/>
                  </a:ext>
                </a:extLst>
              </p:cNvPr>
              <p:cNvSpPr txBox="1"/>
              <p:nvPr/>
            </p:nvSpPr>
            <p:spPr>
              <a:xfrm>
                <a:off x="618015" y="2204800"/>
                <a:ext cx="3944052" cy="1018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解：由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𝑘𝑡</m:t>
                            </m:r>
                          </m:e>
                        </m:func>
                      </m:e>
                    </m:d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得，</a:t>
                </a:r>
                <a:endPara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(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−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𝑎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)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𝑡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𝑘𝑡</m:t>
                            </m:r>
                          </m:e>
                        </m:func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(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+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𝑎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.</m:t>
                    </m:r>
                  </m:oMath>
                </a14:m>
                <a:endPara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199DBD5-5F86-A5A2-6655-0473C1C8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15" y="2204800"/>
                <a:ext cx="3944052" cy="1018612"/>
              </a:xfrm>
              <a:prstGeom prst="rect">
                <a:avLst/>
              </a:prstGeom>
              <a:blipFill>
                <a:blip r:embed="rId4"/>
                <a:stretch>
                  <a:fillRect l="-773" b="-1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C3B1AA77-4345-2CBD-10B4-862D476DDE1D}"/>
              </a:ext>
            </a:extLst>
          </p:cNvPr>
          <p:cNvGrpSpPr/>
          <p:nvPr/>
        </p:nvGrpSpPr>
        <p:grpSpPr>
          <a:xfrm>
            <a:off x="4872924" y="1387285"/>
            <a:ext cx="6742712" cy="2777462"/>
            <a:chOff x="449943" y="1784962"/>
            <a:chExt cx="3454706" cy="2777462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580EAC82-752D-4754-F7BE-515587856AAC}"/>
                </a:ext>
              </a:extLst>
            </p:cNvPr>
            <p:cNvSpPr/>
            <p:nvPr/>
          </p:nvSpPr>
          <p:spPr>
            <a:xfrm>
              <a:off x="449943" y="1784962"/>
              <a:ext cx="3454706" cy="2777462"/>
            </a:xfrm>
            <a:prstGeom prst="roundRect">
              <a:avLst>
                <a:gd name="adj" fmla="val 5863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8A059477-0765-ADB5-CE24-3E1EEFA244D4}"/>
                </a:ext>
              </a:extLst>
            </p:cNvPr>
            <p:cNvCxnSpPr>
              <a:cxnSpLocks/>
            </p:cNvCxnSpPr>
            <p:nvPr/>
          </p:nvCxnSpPr>
          <p:spPr>
            <a:xfrm>
              <a:off x="576363" y="2521255"/>
              <a:ext cx="3176718" cy="0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25C988F-1F70-0121-6D87-89604C84BD48}"/>
                  </a:ext>
                </a:extLst>
              </p:cNvPr>
              <p:cNvSpPr txBox="1"/>
              <p:nvPr/>
            </p:nvSpPr>
            <p:spPr>
              <a:xfrm>
                <a:off x="4974466" y="1539731"/>
                <a:ext cx="6345348" cy="423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3.3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：求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𝑡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nary>
                      <m:nary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0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𝑡</m:t>
                        </m:r>
                      </m:sup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𝑡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𝑡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3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𝑑𝑡</m:t>
                        </m:r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的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Laplace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变换。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25C988F-1F70-0121-6D87-89604C84B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466" y="1539731"/>
                <a:ext cx="6345348" cy="423706"/>
              </a:xfrm>
              <a:prstGeom prst="rect">
                <a:avLst/>
              </a:prstGeom>
              <a:blipFill>
                <a:blip r:embed="rId5"/>
                <a:stretch>
                  <a:fillRect l="-480" t="-101449" b="-16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B6D9B17-C61E-7E67-708B-16740469DD48}"/>
                  </a:ext>
                </a:extLst>
              </p:cNvPr>
              <p:cNvSpPr txBox="1"/>
              <p:nvPr/>
            </p:nvSpPr>
            <p:spPr>
              <a:xfrm>
                <a:off x="4997142" y="2204800"/>
                <a:ext cx="6322672" cy="1904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解：由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9</m:t>
                        </m:r>
                      </m:den>
                    </m:f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−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𝑡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(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+1)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+9</m:t>
                        </m:r>
                      </m:den>
                    </m:f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由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−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𝑡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(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+1)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+9</m:t>
                        </m:r>
                      </m:den>
                    </m:f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−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𝑡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3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𝑠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+9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由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−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𝑡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3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(2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+2)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𝑠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+9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𝑡</m:t>
                            </m:r>
                          </m:sup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−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𝑡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3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𝑡</m:t>
                                </m:r>
                              </m:e>
                            </m:func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𝑑𝑡</m:t>
                            </m:r>
                          </m:e>
                        </m:nary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6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+1)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𝑠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+9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B6D9B17-C61E-7E67-708B-16740469D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142" y="2204800"/>
                <a:ext cx="6322672" cy="1904239"/>
              </a:xfrm>
              <a:prstGeom prst="rect">
                <a:avLst/>
              </a:prstGeom>
              <a:blipFill>
                <a:blip r:embed="rId6"/>
                <a:stretch>
                  <a:fillRect l="-579" r="-482" b="-19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8F5B7960-CE3F-12FE-0972-9CE790211F61}"/>
              </a:ext>
            </a:extLst>
          </p:cNvPr>
          <p:cNvSpPr txBox="1"/>
          <p:nvPr/>
        </p:nvSpPr>
        <p:spPr>
          <a:xfrm>
            <a:off x="507459" y="496110"/>
            <a:ext cx="359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Laplace</a:t>
            </a:r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变换的性质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E807222-C4D6-BCFF-1417-430C586F0C0A}"/>
              </a:ext>
            </a:extLst>
          </p:cNvPr>
          <p:cNvGrpSpPr/>
          <p:nvPr/>
        </p:nvGrpSpPr>
        <p:grpSpPr>
          <a:xfrm>
            <a:off x="576364" y="3443443"/>
            <a:ext cx="4185041" cy="2787233"/>
            <a:chOff x="449943" y="1784960"/>
            <a:chExt cx="4225385" cy="2787233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17C08D03-9F51-7F17-8544-5330DFC0BFC5}"/>
                </a:ext>
              </a:extLst>
            </p:cNvPr>
            <p:cNvSpPr/>
            <p:nvPr/>
          </p:nvSpPr>
          <p:spPr>
            <a:xfrm>
              <a:off x="449943" y="1784960"/>
              <a:ext cx="4225385" cy="2787233"/>
            </a:xfrm>
            <a:prstGeom prst="roundRect">
              <a:avLst>
                <a:gd name="adj" fmla="val 5863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E81A7BF5-D23B-A7EB-1AEA-28B058A99A9A}"/>
                </a:ext>
              </a:extLst>
            </p:cNvPr>
            <p:cNvCxnSpPr>
              <a:cxnSpLocks/>
            </p:cNvCxnSpPr>
            <p:nvPr/>
          </p:nvCxnSpPr>
          <p:spPr>
            <a:xfrm>
              <a:off x="576363" y="2602477"/>
              <a:ext cx="3929762" cy="0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0679F75-5B13-D65B-CFE3-741D195B2CF4}"/>
                  </a:ext>
                </a:extLst>
              </p:cNvPr>
              <p:cNvSpPr txBox="1"/>
              <p:nvPr/>
            </p:nvSpPr>
            <p:spPr>
              <a:xfrm>
                <a:off x="702784" y="3578417"/>
                <a:ext cx="39418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3.2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：求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𝑡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𝑡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𝑢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𝑡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−2)</m:t>
                    </m:r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的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Laplace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变换。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0679F75-5B13-D65B-CFE3-741D195B2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84" y="3578417"/>
                <a:ext cx="3941849" cy="584775"/>
              </a:xfrm>
              <a:prstGeom prst="rect">
                <a:avLst/>
              </a:prstGeom>
              <a:blipFill>
                <a:blip r:embed="rId7"/>
                <a:stretch>
                  <a:fillRect l="-773"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77C2764-95BD-148E-4038-905B93DDE37D}"/>
                  </a:ext>
                </a:extLst>
              </p:cNvPr>
              <p:cNvSpPr txBox="1"/>
              <p:nvPr/>
            </p:nvSpPr>
            <p:spPr>
              <a:xfrm>
                <a:off x="618014" y="4260960"/>
                <a:ext cx="4308673" cy="1751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解：由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den>
                    </m:f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den>
                    </m:f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−2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.</m:t>
                    </m:r>
                  </m:oMath>
                </a14:m>
                <a:endParaRPr lang="en-US" altLang="zh-CN" sz="1600" b="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−2)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−2)</m:t>
                        </m:r>
                      </m:e>
                    </m:d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−2)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den>
                    </m:f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−2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)′′</m:t>
                    </m:r>
                  </m:oMath>
                </a14:m>
                <a:endPara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−2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(4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+4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+2)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77C2764-95BD-148E-4038-905B93DDE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14" y="4260960"/>
                <a:ext cx="4308673" cy="1751633"/>
              </a:xfrm>
              <a:prstGeom prst="rect">
                <a:avLst/>
              </a:prstGeom>
              <a:blipFill>
                <a:blip r:embed="rId8"/>
                <a:stretch>
                  <a:fillRect l="-707" b="-6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组合 61">
            <a:extLst>
              <a:ext uri="{FF2B5EF4-FFF2-40B4-BE49-F238E27FC236}">
                <a16:creationId xmlns:a16="http://schemas.microsoft.com/office/drawing/2014/main" id="{25B69283-41AA-85BE-155A-03C1CD4349BC}"/>
              </a:ext>
            </a:extLst>
          </p:cNvPr>
          <p:cNvGrpSpPr/>
          <p:nvPr/>
        </p:nvGrpSpPr>
        <p:grpSpPr>
          <a:xfrm>
            <a:off x="4872924" y="4243759"/>
            <a:ext cx="6742712" cy="1986917"/>
            <a:chOff x="4872924" y="4243759"/>
            <a:chExt cx="6742712" cy="1986917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C22AF0DC-2ABB-9AAC-A062-8BB2F17A32C6}"/>
                </a:ext>
              </a:extLst>
            </p:cNvPr>
            <p:cNvGrpSpPr/>
            <p:nvPr/>
          </p:nvGrpSpPr>
          <p:grpSpPr>
            <a:xfrm>
              <a:off x="4872924" y="4243759"/>
              <a:ext cx="6742712" cy="1986917"/>
              <a:chOff x="4872924" y="4243759"/>
              <a:chExt cx="6742712" cy="1986917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8A28FECA-627A-A005-B4B6-625CF761AAF9}"/>
                  </a:ext>
                </a:extLst>
              </p:cNvPr>
              <p:cNvGrpSpPr/>
              <p:nvPr/>
            </p:nvGrpSpPr>
            <p:grpSpPr>
              <a:xfrm>
                <a:off x="4872924" y="4243759"/>
                <a:ext cx="6742712" cy="1986917"/>
                <a:chOff x="6516176" y="1396947"/>
                <a:chExt cx="6742712" cy="1986917"/>
              </a:xfrm>
            </p:grpSpPr>
            <p:grpSp>
              <p:nvGrpSpPr>
                <p:cNvPr id="46" name="组合 45">
                  <a:extLst>
                    <a:ext uri="{FF2B5EF4-FFF2-40B4-BE49-F238E27FC236}">
                      <a16:creationId xmlns:a16="http://schemas.microsoft.com/office/drawing/2014/main" id="{2169D7CC-C3C9-BB3C-E147-53E6585BEEB9}"/>
                    </a:ext>
                  </a:extLst>
                </p:cNvPr>
                <p:cNvGrpSpPr/>
                <p:nvPr/>
              </p:nvGrpSpPr>
              <p:grpSpPr>
                <a:xfrm>
                  <a:off x="6516176" y="1396947"/>
                  <a:ext cx="6742712" cy="1986917"/>
                  <a:chOff x="4928302" y="1396947"/>
                  <a:chExt cx="6742712" cy="1986917"/>
                </a:xfrm>
              </p:grpSpPr>
              <p:sp>
                <p:nvSpPr>
                  <p:cNvPr id="53" name="矩形: 圆角 52">
                    <a:extLst>
                      <a:ext uri="{FF2B5EF4-FFF2-40B4-BE49-F238E27FC236}">
                        <a16:creationId xmlns:a16="http://schemas.microsoft.com/office/drawing/2014/main" id="{4A3F6B8C-9BF5-35AF-004E-7D2879EA8725}"/>
                      </a:ext>
                    </a:extLst>
                  </p:cNvPr>
                  <p:cNvSpPr/>
                  <p:nvPr/>
                </p:nvSpPr>
                <p:spPr>
                  <a:xfrm>
                    <a:off x="4928302" y="1396947"/>
                    <a:ext cx="6742712" cy="1986917"/>
                  </a:xfrm>
                  <a:prstGeom prst="roundRect">
                    <a:avLst>
                      <a:gd name="adj" fmla="val 5863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5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4" name="直接连接符 53">
                    <a:extLst>
                      <a:ext uri="{FF2B5EF4-FFF2-40B4-BE49-F238E27FC236}">
                        <a16:creationId xmlns:a16="http://schemas.microsoft.com/office/drawing/2014/main" id="{9AA13BC0-0C3A-EEFD-C392-128DF91776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7047" y="2065435"/>
                    <a:ext cx="6188145" cy="0"/>
                  </a:xfrm>
                  <a:prstGeom prst="line">
                    <a:avLst/>
                  </a:prstGeom>
                  <a:ln w="28575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文本框 54">
                    <a:extLst>
                      <a:ext uri="{FF2B5EF4-FFF2-40B4-BE49-F238E27FC236}">
                        <a16:creationId xmlns:a16="http://schemas.microsoft.com/office/drawing/2014/main" id="{450A8AF0-EEF6-37D3-BC6E-9E25FFFF7E36}"/>
                      </a:ext>
                    </a:extLst>
                  </p:cNvPr>
                  <p:cNvSpPr txBox="1"/>
                  <p:nvPr/>
                </p:nvSpPr>
                <p:spPr>
                  <a:xfrm>
                    <a:off x="5187047" y="1569154"/>
                    <a:ext cx="610043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dirty="0">
                        <a:solidFill>
                          <a:schemeClr val="accent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</a:rPr>
                      <a:t>常见函数的</a:t>
                    </a:r>
                    <a:r>
                      <a:rPr lang="en-US" altLang="zh-CN" dirty="0">
                        <a:solidFill>
                          <a:schemeClr val="accent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</a:rPr>
                      <a:t>Laplace</a:t>
                    </a:r>
                    <a:r>
                      <a:rPr lang="zh-CN" altLang="en-US" dirty="0">
                        <a:solidFill>
                          <a:schemeClr val="accent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</a:rPr>
                      <a:t>变换（</a:t>
                    </a:r>
                    <a:r>
                      <a:rPr lang="en-US" altLang="zh-CN" dirty="0">
                        <a:solidFill>
                          <a:schemeClr val="accent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</a:rPr>
                      <a:t>3</a:t>
                    </a:r>
                    <a:r>
                      <a:rPr lang="zh-CN" altLang="en-US" dirty="0">
                        <a:solidFill>
                          <a:schemeClr val="accent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</a:rPr>
                      <a:t>）</a:t>
                    </a:r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9" name="文本框 48">
                      <a:extLst>
                        <a:ext uri="{FF2B5EF4-FFF2-40B4-BE49-F238E27FC236}">
                          <a16:creationId xmlns:a16="http://schemas.microsoft.com/office/drawing/2014/main" id="{5DE90170-BAEF-2F69-CF9B-1975225023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88323" y="2233217"/>
                      <a:ext cx="2645724" cy="5111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600" b="1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𝒂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𝑡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1600" b="1" i="1" smtClean="0"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𝒌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600" b="1" i="1" smtClean="0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𝒌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(</m:t>
                                    </m:r>
                                    <m:r>
                                      <a:rPr lang="en-US" altLang="zh-CN" sz="1600" b="1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𝒔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600" b="1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𝒂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1" i="1" smtClean="0"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𝒌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oMath>
                        </m:oMathPara>
                      </a14:m>
                      <a:endParaRPr lang="en-US" altLang="zh-CN" sz="1600" dirty="0"/>
                    </a:p>
                  </p:txBody>
                </p:sp>
              </mc:Choice>
              <mc:Fallback>
                <p:sp>
                  <p:nvSpPr>
                    <p:cNvPr id="49" name="文本框 48">
                      <a:extLst>
                        <a:ext uri="{FF2B5EF4-FFF2-40B4-BE49-F238E27FC236}">
                          <a16:creationId xmlns:a16="http://schemas.microsoft.com/office/drawing/2014/main" id="{5DE90170-BAEF-2F69-CF9B-1975225023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88323" y="2233217"/>
                      <a:ext cx="2645724" cy="51116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CA90235A-D77A-5FE0-0A06-B23A0794E8EE}"/>
                      </a:ext>
                    </a:extLst>
                  </p:cNvPr>
                  <p:cNvSpPr txBox="1"/>
                  <p:nvPr/>
                </p:nvSpPr>
                <p:spPr>
                  <a:xfrm>
                    <a:off x="8467567" y="5082465"/>
                    <a:ext cx="2790123" cy="48212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方正黑体_GBK" panose="03000509000000000000" pitchFamily="65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方正黑体_GBK" panose="03000509000000000000" pitchFamily="65" charset="-122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方正黑体_GBK" panose="03000509000000000000" pitchFamily="65" charset="-122"/>
                                    </a:rPr>
                                    <m:t>−</m:t>
                                  </m:r>
                                  <m:r>
                                    <a:rPr lang="en-US" altLang="zh-CN" sz="1600" b="1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方正黑体_GBK" panose="03000509000000000000" pitchFamily="65" charset="-122"/>
                                    </a:rPr>
                                    <m:t>𝒂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方正黑体_GBK" panose="03000509000000000000" pitchFamily="65" charset="-122"/>
                                    </a:rPr>
                                    <m:t>𝑡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方正黑体_GBK" panose="03000509000000000000" pitchFamily="65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 smtClean="0">
                                      <a:latin typeface="Cambria Math" panose="02040503050406030204" pitchFamily="18" charset="0"/>
                                      <a:ea typeface="方正黑体_GBK" panose="03000509000000000000" pitchFamily="65" charset="-122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600" b="1" i="1" smtClean="0"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方正黑体_GBK" panose="03000509000000000000" pitchFamily="65" charset="-122"/>
                                    </a:rPr>
                                    <m:t>𝒌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方正黑体_GBK" panose="03000509000000000000" pitchFamily="65" charset="-122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方正黑体_GBK" panose="03000509000000000000" pitchFamily="65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6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𝒔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+</m:t>
                              </m:r>
                              <m:r>
                                <a:rPr lang="en-US" altLang="zh-CN" sz="16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𝒂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𝒔</m:t>
                                      </m:r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+</m:t>
                                      </m:r>
                                      <m:r>
                                        <a:rPr lang="en-US" altLang="zh-CN" sz="1600" b="1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𝒂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1" i="1" smtClean="0"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altLang="zh-CN" sz="1600" dirty="0"/>
                  </a:p>
                </p:txBody>
              </p:sp>
            </mc:Choice>
            <mc:Fallback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CA90235A-D77A-5FE0-0A06-B23A0794E8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7567" y="5082465"/>
                    <a:ext cx="2790123" cy="4821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26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5C4C0005-5872-3224-89D7-95D268A379BB}"/>
                    </a:ext>
                  </a:extLst>
                </p:cNvPr>
                <p:cNvSpPr txBox="1"/>
                <p:nvPr/>
              </p:nvSpPr>
              <p:spPr>
                <a:xfrm>
                  <a:off x="7319570" y="5746397"/>
                  <a:ext cx="1800337" cy="307777"/>
                </a:xfrm>
                <a:prstGeom prst="rect">
                  <a:avLst/>
                </a:prstGeom>
                <a:noFill/>
                <a:ln>
                  <a:solidFill>
                    <a:schemeClr val="accent5"/>
                  </a:solidFill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400" dirty="0">
                      <a:solidFill>
                        <a:schemeClr val="accent1"/>
                      </a:solidFill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形如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1400" dirty="0">
                      <a:solidFill>
                        <a:schemeClr val="accent1"/>
                      </a:solidFill>
                      <a:latin typeface="方正楷体_GBK" panose="02000000000000000000" pitchFamily="2" charset="-122"/>
                      <a:ea typeface="方正楷体_GBK" panose="02000000000000000000" pitchFamily="2" charset="-122"/>
                    </a:rPr>
                    <a:t>的函数</a:t>
                  </a:r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5C4C0005-5872-3224-89D7-95D268A37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9570" y="5746397"/>
                  <a:ext cx="1800337" cy="307777"/>
                </a:xfrm>
                <a:prstGeom prst="rect">
                  <a:avLst/>
                </a:prstGeom>
                <a:blipFill>
                  <a:blip r:embed="rId13"/>
                  <a:stretch>
                    <a:fillRect t="-1923" b="-17308"/>
                  </a:stretch>
                </a:blipFill>
                <a:ln>
                  <a:solidFill>
                    <a:schemeClr val="accent5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ADBB1E59-C8A1-D272-0B6A-494748EFA0F9}"/>
              </a:ext>
            </a:extLst>
          </p:cNvPr>
          <p:cNvSpPr txBox="1"/>
          <p:nvPr/>
        </p:nvSpPr>
        <p:spPr>
          <a:xfrm>
            <a:off x="4107181" y="772419"/>
            <a:ext cx="217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延迟性质、位移性质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9273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uiExpand="1"/>
      <p:bldP spid="25" grpId="0"/>
      <p:bldP spid="26" grpId="0" uiExpand="1"/>
      <p:bldP spid="30" grpId="0"/>
      <p:bldP spid="31" grpId="0" uiExpan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4.7|19.8|22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2|182|13.3|64.2|23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5|6.7|18.3|4.2|3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98.3|35.1|72.1|34.6|33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6|12.7|14.8|22|5.8|5.3|5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|4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144.5|5|43.6|5.9|4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125.1|53.9|46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8|199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31.8|17.8|82.3|15.3|33.4|39.6|43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3|33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32|46.3|100.9|24.5|90.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21640</TotalTime>
  <Words>2878</Words>
  <Application>Microsoft Office PowerPoint</Application>
  <PresentationFormat>宽屏</PresentationFormat>
  <Paragraphs>304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仿宋</vt:lpstr>
      <vt:lpstr>等线</vt:lpstr>
      <vt:lpstr>方正小标宋简体</vt:lpstr>
      <vt:lpstr>方正楷体_GBK</vt:lpstr>
      <vt:lpstr>等线 Light</vt:lpstr>
      <vt:lpstr>华文宋体</vt:lpstr>
      <vt:lpstr>楷体</vt:lpstr>
      <vt:lpstr>汉仪润圆-65简</vt:lpstr>
      <vt:lpstr>微软雅黑</vt:lpstr>
      <vt:lpstr>Cambria Math</vt:lpstr>
      <vt:lpstr>Arial</vt:lpstr>
      <vt:lpstr>方正清刻本悦宋简体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展 未央</dc:creator>
  <cp:lastModifiedBy>展 未央</cp:lastModifiedBy>
  <cp:revision>219</cp:revision>
  <dcterms:created xsi:type="dcterms:W3CDTF">2022-05-05T07:14:53Z</dcterms:created>
  <dcterms:modified xsi:type="dcterms:W3CDTF">2023-03-22T14:23:47Z</dcterms:modified>
</cp:coreProperties>
</file>