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9" r:id="rId2"/>
    <p:sldId id="276" r:id="rId3"/>
    <p:sldId id="293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embeddedFontLst>
    <p:embeddedFont>
      <p:font typeface="等线" panose="02010600030101010101" pitchFamily="2" charset="-122"/>
      <p:regular r:id="rId11"/>
      <p:bold r:id="rId12"/>
    </p:embeddedFont>
    <p:embeddedFont>
      <p:font typeface="等线 Light" panose="02010600030101010101" pitchFamily="2" charset="-122"/>
      <p:regular r:id="rId13"/>
    </p:embeddedFont>
    <p:embeddedFont>
      <p:font typeface="方正清刻本悦宋简体" panose="02000000000000000000" pitchFamily="2" charset="-122"/>
      <p:regular r:id="rId14"/>
    </p:embeddedFont>
    <p:embeddedFont>
      <p:font typeface="方正小标宋简体" panose="02000000000000000000" pitchFamily="2" charset="-122"/>
      <p:regular r:id="rId15"/>
    </p:embeddedFont>
    <p:embeddedFont>
      <p:font typeface="仿宋" panose="02010609060101010101" pitchFamily="49" charset="-122"/>
      <p:regular r:id="rId16"/>
    </p:embeddedFont>
    <p:embeddedFont>
      <p:font typeface="华文宋体" panose="02010600040101010101" pitchFamily="2" charset="-122"/>
      <p:regular r:id="rId17"/>
    </p:embeddedFont>
    <p:embeddedFont>
      <p:font typeface="楷体" panose="02010609060101010101" pitchFamily="49" charset="-122"/>
      <p:regular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FFFFF"/>
    <a:srgbClr val="F19149"/>
    <a:srgbClr val="EC6941"/>
    <a:srgbClr val="FEF183"/>
    <a:srgbClr val="84CCC9"/>
    <a:srgbClr val="E6E6E6"/>
    <a:srgbClr val="80C269"/>
    <a:srgbClr val="00B7EE"/>
    <a:srgbClr val="00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DF9F-C0DA-4FE2-84EA-324EBD3BAF4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2C95-9A5B-4517-8C3E-EBEB74498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8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9.svg"/><Relationship Id="rId17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3.png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11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5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4887E1D-C6CF-1FB4-AA55-CDB7659AB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/>
          <a:stretch/>
        </p:blipFill>
        <p:spPr>
          <a:xfrm>
            <a:off x="7881700" y="543241"/>
            <a:ext cx="3841512" cy="527756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1066368" y="2613888"/>
            <a:ext cx="533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1241423" y="3945537"/>
            <a:ext cx="498574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洛伦兹变换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狭义相对论的时空观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狭义相对论的速度变换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狭义相对论的动力学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468788" y="3741377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1900605" y="1886508"/>
            <a:ext cx="366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大学物理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（上）</a:t>
            </a:r>
            <a:endParaRPr lang="en-US" altLang="zh-CN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6F7E3-B2C7-A565-B11B-1F34FAE4E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46" y="1974190"/>
            <a:ext cx="2742040" cy="411158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60" y="496110"/>
            <a:ext cx="27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洛伦兹变换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425186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经典力学 仅适用于 宏观物体的低速运动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。当物体的运动速度可以与光速相比拟时，经典力学将不再适用。</a:t>
            </a:r>
            <a:endParaRPr lang="en-US" altLang="zh-CN" sz="1600" b="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683641-9377-46F6-AFAE-D54DA1CA1D26}"/>
              </a:ext>
            </a:extLst>
          </p:cNvPr>
          <p:cNvSpPr txBox="1"/>
          <p:nvPr/>
        </p:nvSpPr>
        <p:spPr>
          <a:xfrm>
            <a:off x="507460" y="1968054"/>
            <a:ext cx="5186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 两个基本假设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·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在所有惯性系中，物理规律具有相同的表达形式。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·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在所有惯性系中，真空光速都是绝对不变量。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B762BB-4BF0-D5AA-0899-9D1B59A3C980}"/>
                  </a:ext>
                </a:extLst>
              </p:cNvPr>
              <p:cNvSpPr txBox="1"/>
              <p:nvPr/>
            </p:nvSpPr>
            <p:spPr>
              <a:xfrm>
                <a:off x="507460" y="3420478"/>
                <a:ext cx="6095010" cy="2287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如图选取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系，（各坐标轴平行，只在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方向上相对运动）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系中观测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点，其空间坐标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𝑥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,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𝑦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,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，时间坐标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系中观测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点，其空间坐标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𝑥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’,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𝑦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’,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，时间坐标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系以速度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𝑢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相对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系运动。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1600" b="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洛伦兹变换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；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sz="1600" dirty="0"/>
                  <a:t> </a:t>
                </a:r>
                <a:r>
                  <a:rPr lang="zh-CN" altLang="zh-CN" sz="1600" dirty="0"/>
                  <a:t>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B762BB-4BF0-D5AA-0899-9D1B59A3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3420478"/>
                <a:ext cx="6095010" cy="2287614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357A2B-5F01-BC91-4A0C-805099B18562}"/>
              </a:ext>
            </a:extLst>
          </p:cNvPr>
          <p:cNvSpPr/>
          <p:nvPr/>
        </p:nvSpPr>
        <p:spPr>
          <a:xfrm>
            <a:off x="6602470" y="4892634"/>
            <a:ext cx="5013166" cy="81545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注意参考系与物理量间的对应关系。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各物理量互换，将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换为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-u 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即为逆变换。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A1F220-1F95-49F0-495A-A5E67610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60" y="2027752"/>
            <a:ext cx="5177072" cy="2559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31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8D1F27-F1F3-DBE5-AC53-E5213E93D602}"/>
              </a:ext>
            </a:extLst>
          </p:cNvPr>
          <p:cNvSpPr txBox="1"/>
          <p:nvPr/>
        </p:nvSpPr>
        <p:spPr>
          <a:xfrm>
            <a:off x="507460" y="496110"/>
            <a:ext cx="27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洛伦兹变换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CF396E-4829-1504-EED1-CF89DE66A41A}"/>
                  </a:ext>
                </a:extLst>
              </p:cNvPr>
              <p:cNvSpPr txBox="1"/>
              <p:nvPr/>
            </p:nvSpPr>
            <p:spPr>
              <a:xfrm>
                <a:off x="507458" y="1471586"/>
                <a:ext cx="11108177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例：两艘宇宙飞船沿同一方向飞行，相对速度为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=0.8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。在前面那个飞船上有一个光脉冲从船尾传到船头，该飞船上的观测者测得船尾到船头的距离为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m</m:t>
                    </m:r>
                  </m:oMath>
                </a14:m>
                <a:r>
                  <a:rPr lang="zh-CN" altLang="en-US" sz="1600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。求</a:t>
                </a:r>
                <a:r>
                  <a: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Wingdings" panose="05000000000000000000" pitchFamily="2" charset="2"/>
                  </a:rPr>
                  <a:t>另一飞船上的观测者测得这个光脉冲传过的距离和所用的时间。</a:t>
                </a:r>
                <a:endParaRPr lang="en-US" altLang="zh-CN" sz="1600" b="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CF396E-4829-1504-EED1-CF89DE66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8" y="1471586"/>
                <a:ext cx="11108177" cy="795795"/>
              </a:xfrm>
              <a:prstGeom prst="rect">
                <a:avLst/>
              </a:prstGeom>
              <a:blipFill>
                <a:blip r:embed="rId3"/>
                <a:stretch>
                  <a:fillRect l="-274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D00FD06-E8A7-AA79-7D1B-D9D1E511724C}"/>
                  </a:ext>
                </a:extLst>
              </p:cNvPr>
              <p:cNvSpPr txBox="1"/>
              <p:nvPr/>
            </p:nvSpPr>
            <p:spPr>
              <a:xfrm>
                <a:off x="507459" y="2346065"/>
                <a:ext cx="6344604" cy="356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解：设光脉冲在船尾发射为事件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，到达船头为事件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则在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’</m:t>
                    </m:r>
                  </m:oMath>
                </a14:m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系中，</a:t>
                </a:r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的时空坐标为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=(0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s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的时空坐标为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s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在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的时空坐标为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B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的时空坐标为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由洛伦兹变换的逆变换，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10+8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1−0.8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e>
                        </m:ra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；</a:t>
                </a:r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1−0.8²</m:t>
                            </m:r>
                          </m:e>
                        </m:rad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D00FD06-E8A7-AA79-7D1B-D9D1E5117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346065"/>
                <a:ext cx="6344604" cy="3565848"/>
              </a:xfrm>
              <a:prstGeom prst="rect">
                <a:avLst/>
              </a:prstGeom>
              <a:blipFill>
                <a:blip r:embed="rId4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形 24" descr="火箭">
            <a:extLst>
              <a:ext uri="{FF2B5EF4-FFF2-40B4-BE49-F238E27FC236}">
                <a16:creationId xmlns:a16="http://schemas.microsoft.com/office/drawing/2014/main" id="{C44648D2-95F8-DF66-9FC6-87F5D3D3F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7041440" y="3252553"/>
            <a:ext cx="914400" cy="914400"/>
          </a:xfrm>
          <a:prstGeom prst="rect">
            <a:avLst/>
          </a:prstGeom>
        </p:spPr>
      </p:pic>
      <p:pic>
        <p:nvPicPr>
          <p:cNvPr id="32" name="图形 31" descr="火箭">
            <a:extLst>
              <a:ext uri="{FF2B5EF4-FFF2-40B4-BE49-F238E27FC236}">
                <a16:creationId xmlns:a16="http://schemas.microsoft.com/office/drawing/2014/main" id="{DE5C23C2-93ED-7E92-BA10-3A6C1D96E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9415879" y="325255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C15A37-69F7-5F60-6695-136EF30CD642}"/>
                  </a:ext>
                </a:extLst>
              </p:cNvPr>
              <p:cNvSpPr txBox="1"/>
              <p:nvPr/>
            </p:nvSpPr>
            <p:spPr>
              <a:xfrm>
                <a:off x="6939498" y="4576294"/>
                <a:ext cx="4628585" cy="115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故在另一飞船中观测，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光脉冲传过的距离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=30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所用的时间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C15A37-69F7-5F60-6695-136EF30CD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98" y="4576294"/>
                <a:ext cx="4628585" cy="1151662"/>
              </a:xfrm>
              <a:prstGeom prst="rect">
                <a:avLst/>
              </a:prstGeom>
              <a:blipFill>
                <a:blip r:embed="rId7"/>
                <a:stretch>
                  <a:fillRect l="-658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BA95CB-7142-1001-F312-18F0EF9B8EB4}"/>
              </a:ext>
            </a:extLst>
          </p:cNvPr>
          <p:cNvGrpSpPr/>
          <p:nvPr/>
        </p:nvGrpSpPr>
        <p:grpSpPr>
          <a:xfrm>
            <a:off x="6777050" y="2395639"/>
            <a:ext cx="2162059" cy="1636839"/>
            <a:chOff x="6777050" y="2395639"/>
            <a:chExt cx="2162059" cy="163683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8EC24A-6C31-10C1-F0A8-0622F2877F7A}"/>
                </a:ext>
              </a:extLst>
            </p:cNvPr>
            <p:cNvGrpSpPr/>
            <p:nvPr/>
          </p:nvGrpSpPr>
          <p:grpSpPr>
            <a:xfrm>
              <a:off x="6777050" y="2395639"/>
              <a:ext cx="2162059" cy="1636839"/>
              <a:chOff x="6777050" y="2395639"/>
              <a:chExt cx="2162059" cy="163683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2B763FF-AC7C-0482-40FB-71704B8EA0A2}"/>
                  </a:ext>
                </a:extLst>
              </p:cNvPr>
              <p:cNvGrpSpPr/>
              <p:nvPr/>
            </p:nvGrpSpPr>
            <p:grpSpPr>
              <a:xfrm>
                <a:off x="7101947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AEBB5BFC-1138-1E11-D4F1-F2CA939DFA34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7CA80348-5905-38E4-DEC2-7CDDF665C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C903CAA-4495-9743-13C3-26BEAF08D301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C903CAA-4495-9743-13C3-26BEAF08D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5E90FFFE-B522-5E2E-714A-0D313F8ED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5E90FFFE-B522-5E2E-714A-0D313F8ED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561A5EFC-AF69-11DD-049B-5297AA236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561A5EFC-AF69-11DD-049B-5297AA236D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F4120E3-106A-8729-8C29-1C75CF1F79E0}"/>
                    </a:ext>
                  </a:extLst>
                </p:cNvPr>
                <p:cNvSpPr txBox="1"/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a14:m>
                  <a:r>
                    <a:rPr lang="zh-CN" altLang="en-US" sz="16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F4120E3-106A-8729-8C29-1C75CF1F7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C4029DA-DAF6-7853-FB1C-54EF6D1C0539}"/>
              </a:ext>
            </a:extLst>
          </p:cNvPr>
          <p:cNvGrpSpPr/>
          <p:nvPr/>
        </p:nvGrpSpPr>
        <p:grpSpPr>
          <a:xfrm>
            <a:off x="9172126" y="2411468"/>
            <a:ext cx="2162059" cy="1636839"/>
            <a:chOff x="9172126" y="2411468"/>
            <a:chExt cx="2162059" cy="163683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7BEF4D-61BC-3F73-A203-EBEF23604921}"/>
                </a:ext>
              </a:extLst>
            </p:cNvPr>
            <p:cNvGrpSpPr/>
            <p:nvPr/>
          </p:nvGrpSpPr>
          <p:grpSpPr>
            <a:xfrm>
              <a:off x="9172126" y="2411468"/>
              <a:ext cx="2162059" cy="1636839"/>
              <a:chOff x="9172126" y="2411468"/>
              <a:chExt cx="2162059" cy="163683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10BDB0E-E543-9312-1F5D-390DFC9FB5DD}"/>
                  </a:ext>
                </a:extLst>
              </p:cNvPr>
              <p:cNvGrpSpPr/>
              <p:nvPr/>
            </p:nvGrpSpPr>
            <p:grpSpPr>
              <a:xfrm>
                <a:off x="9476386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34A833E2-F7C5-D631-A1E5-6BB6D45F3F77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9D02418D-C5E2-88D7-BA2C-1A4B1A93C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1D0CD18D-CB77-0661-B576-94B462FDA18E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1D0CD18D-CB77-0661-B576-94B462FDA1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774" r="-9434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CB6B596-7298-FAEE-B61D-7556782EE6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CB6B596-7298-FAEE-B61D-7556782EE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75365EEF-C55F-B62A-BF6E-6B27C9598375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75365EEF-C55F-B62A-BF6E-6B27C95983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13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3131C10-A9C8-48A4-6855-836911586F08}"/>
                    </a:ext>
                  </a:extLst>
                </p:cNvPr>
                <p:cNvSpPr txBox="1"/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  <m:r>
                        <a:rPr lang="en-US" altLang="zh-CN" sz="1600" b="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′</m:t>
                      </m:r>
                    </m:oMath>
                  </a14:m>
                  <a:r>
                    <a:rPr lang="zh-CN" altLang="en-US" sz="1600" dirty="0">
                      <a:solidFill>
                        <a:srgbClr val="00A0E9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3131C10-A9C8-48A4-6855-836911586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BA954D-583D-074E-CF6B-81A9B3973E7B}"/>
              </a:ext>
            </a:extLst>
          </p:cNvPr>
          <p:cNvGrpSpPr/>
          <p:nvPr/>
        </p:nvGrpSpPr>
        <p:grpSpPr>
          <a:xfrm>
            <a:off x="9149947" y="3335852"/>
            <a:ext cx="377781" cy="413870"/>
            <a:chOff x="9149947" y="3335852"/>
            <a:chExt cx="377781" cy="41387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A1A37C8-5A8B-D4A9-86B2-F623AC3A5DDA}"/>
                </a:ext>
              </a:extLst>
            </p:cNvPr>
            <p:cNvSpPr/>
            <p:nvPr/>
          </p:nvSpPr>
          <p:spPr>
            <a:xfrm>
              <a:off x="9421958" y="3643952"/>
              <a:ext cx="105770" cy="10577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AFEF8C1-899D-8B96-93AD-D6BF78F3C1C4}"/>
                    </a:ext>
                  </a:extLst>
                </p:cNvPr>
                <p:cNvSpPr txBox="1"/>
                <p:nvPr/>
              </p:nvSpPr>
              <p:spPr>
                <a:xfrm>
                  <a:off x="9149947" y="3335852"/>
                  <a:ext cx="324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AFEF8C1-899D-8B96-93AD-D6BF78F3C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947" y="3335852"/>
                  <a:ext cx="32489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F9685F-BAC1-E5A7-BF11-3A3C21F16C77}"/>
              </a:ext>
            </a:extLst>
          </p:cNvPr>
          <p:cNvGrpSpPr/>
          <p:nvPr/>
        </p:nvGrpSpPr>
        <p:grpSpPr>
          <a:xfrm>
            <a:off x="10317123" y="3331231"/>
            <a:ext cx="324896" cy="418491"/>
            <a:chOff x="10317123" y="3331231"/>
            <a:chExt cx="324896" cy="418491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B961EA9-B5C2-2EA7-547F-2978E83E98C8}"/>
                </a:ext>
              </a:extLst>
            </p:cNvPr>
            <p:cNvSpPr/>
            <p:nvPr/>
          </p:nvSpPr>
          <p:spPr>
            <a:xfrm>
              <a:off x="10361004" y="3643952"/>
              <a:ext cx="105770" cy="1057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1FA1496-0B26-9D05-9BE8-18CEEFB4659D}"/>
                    </a:ext>
                  </a:extLst>
                </p:cNvPr>
                <p:cNvSpPr txBox="1"/>
                <p:nvPr/>
              </p:nvSpPr>
              <p:spPr>
                <a:xfrm>
                  <a:off x="10317123" y="3331231"/>
                  <a:ext cx="324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1FA1496-0B26-9D05-9BE8-18CEEFB46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123" y="3331231"/>
                  <a:ext cx="324896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38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61" y="496110"/>
            <a:ext cx="43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狭义相对论的时空观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425186"/>
            <a:ext cx="11108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同时性的相对性：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经典时空观认为：在 不同的参考系中 观测 同一事件，其 时间坐标总是相同的（观测到在同一时刻发生的）。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狭义相对论否决了这一看法。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88DED4-3D18-5355-2BEA-0FA650F8C6C7}"/>
                  </a:ext>
                </a:extLst>
              </p:cNvPr>
              <p:cNvSpPr txBox="1"/>
              <p:nvPr/>
            </p:nvSpPr>
            <p:spPr>
              <a:xfrm>
                <a:off x="6786466" y="3099871"/>
                <a:ext cx="4211215" cy="1235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则：</a:t>
                </a: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88DED4-3D18-5355-2BEA-0FA650F8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466" y="3099871"/>
                <a:ext cx="4211215" cy="1235595"/>
              </a:xfrm>
              <a:prstGeom prst="rect">
                <a:avLst/>
              </a:prstGeom>
              <a:blipFill>
                <a:blip r:embed="rId3"/>
                <a:stretch>
                  <a:fillRect l="-724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CC245A-916D-8A19-4333-F06846EF1BA7}"/>
              </a:ext>
            </a:extLst>
          </p:cNvPr>
          <p:cNvGrpSpPr/>
          <p:nvPr/>
        </p:nvGrpSpPr>
        <p:grpSpPr>
          <a:xfrm>
            <a:off x="455740" y="2925700"/>
            <a:ext cx="2162059" cy="1636839"/>
            <a:chOff x="6777050" y="2395639"/>
            <a:chExt cx="2162059" cy="163683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D04F545-684B-4296-4F46-6095186102C0}"/>
                </a:ext>
              </a:extLst>
            </p:cNvPr>
            <p:cNvGrpSpPr/>
            <p:nvPr/>
          </p:nvGrpSpPr>
          <p:grpSpPr>
            <a:xfrm>
              <a:off x="6777050" y="2395639"/>
              <a:ext cx="2162059" cy="1636839"/>
              <a:chOff x="6777050" y="2395639"/>
              <a:chExt cx="2162059" cy="163683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5C721948-68A1-AF7A-566F-07115F9289BC}"/>
                  </a:ext>
                </a:extLst>
              </p:cNvPr>
              <p:cNvGrpSpPr/>
              <p:nvPr/>
            </p:nvGrpSpPr>
            <p:grpSpPr>
              <a:xfrm>
                <a:off x="7101947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2B96D25E-7DBA-878F-FB14-1225AF00465C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BA9A37CE-A98E-B6A8-6B01-DF9E061E6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8A5AECC-D669-E8BC-940F-5BD230BB4C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8A5AECC-D669-E8BC-940F-5BD230BB4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A8E721EF-5D40-A502-910A-FADD2BB1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A8E721EF-5D40-A502-910A-FADD2BB13A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4156E0C-1859-AB14-E185-F4F2DB88F9BC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4156E0C-1859-AB14-E185-F4F2DB88F9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522EB5C-488D-EA42-A1F8-29F49B2E4149}"/>
                    </a:ext>
                  </a:extLst>
                </p:cNvPr>
                <p:cNvSpPr txBox="1"/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a14:m>
                  <a:r>
                    <a:rPr lang="zh-CN" altLang="en-US" sz="16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522EB5C-488D-EA42-A1F8-29F49B2E4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blipFill>
                  <a:blip r:embed="rId7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5A0AA44-672A-0F60-1D90-B957417B3EB8}"/>
              </a:ext>
            </a:extLst>
          </p:cNvPr>
          <p:cNvGrpSpPr/>
          <p:nvPr/>
        </p:nvGrpSpPr>
        <p:grpSpPr>
          <a:xfrm>
            <a:off x="2886586" y="2925700"/>
            <a:ext cx="2162059" cy="1636839"/>
            <a:chOff x="9172126" y="2411468"/>
            <a:chExt cx="2162059" cy="163683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7A75853-36A9-010D-2D5B-66D54A958A47}"/>
                </a:ext>
              </a:extLst>
            </p:cNvPr>
            <p:cNvGrpSpPr/>
            <p:nvPr/>
          </p:nvGrpSpPr>
          <p:grpSpPr>
            <a:xfrm>
              <a:off x="9172126" y="2411468"/>
              <a:ext cx="2162059" cy="1636839"/>
              <a:chOff x="9172126" y="2411468"/>
              <a:chExt cx="2162059" cy="1636839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D83530E-195D-3404-39D3-1782DB2099FE}"/>
                  </a:ext>
                </a:extLst>
              </p:cNvPr>
              <p:cNvGrpSpPr/>
              <p:nvPr/>
            </p:nvGrpSpPr>
            <p:grpSpPr>
              <a:xfrm>
                <a:off x="9476386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5B6558E2-9613-2A12-4403-041370F391A0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0ABD2F9-E44A-799E-EB24-19D6345F4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D4C0726-FAE2-EDD0-BE9D-94F992F47711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D4C0726-FAE2-EDD0-BE9D-94F992F47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774" r="-9434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9A580837-8F5E-6AAC-CDE8-CE79616C92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9A580837-8F5E-6AAC-CDE8-CE79616C92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CE2343A5-F19C-9C04-7DE9-ECDA7DE18070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CE2343A5-F19C-9C04-7DE9-ECDA7DE18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13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D7C908-C783-0601-E595-E611D96135CB}"/>
                    </a:ext>
                  </a:extLst>
                </p:cNvPr>
                <p:cNvSpPr txBox="1"/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  <m:r>
                        <a:rPr lang="en-US" altLang="zh-CN" sz="1600" b="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′</m:t>
                      </m:r>
                    </m:oMath>
                  </a14:m>
                  <a:r>
                    <a:rPr lang="zh-CN" altLang="en-US" sz="1600" dirty="0">
                      <a:solidFill>
                        <a:srgbClr val="00A0E9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D7C908-C783-0601-E595-E611D9613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E03FD20-E289-C64A-EFEC-E21D89C00061}"/>
              </a:ext>
            </a:extLst>
          </p:cNvPr>
          <p:cNvGrpSpPr/>
          <p:nvPr/>
        </p:nvGrpSpPr>
        <p:grpSpPr>
          <a:xfrm>
            <a:off x="3354733" y="3874274"/>
            <a:ext cx="377781" cy="413870"/>
            <a:chOff x="9149947" y="3335852"/>
            <a:chExt cx="377781" cy="41387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3392B7E-FC94-3958-9F28-3712788129FE}"/>
                </a:ext>
              </a:extLst>
            </p:cNvPr>
            <p:cNvSpPr/>
            <p:nvPr/>
          </p:nvSpPr>
          <p:spPr>
            <a:xfrm>
              <a:off x="9421958" y="3643952"/>
              <a:ext cx="105770" cy="10577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E9710E-0CDE-D971-2AB5-D42C08C8847D}"/>
                    </a:ext>
                  </a:extLst>
                </p:cNvPr>
                <p:cNvSpPr txBox="1"/>
                <p:nvPr/>
              </p:nvSpPr>
              <p:spPr>
                <a:xfrm>
                  <a:off x="9149947" y="3335852"/>
                  <a:ext cx="324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E9710E-0CDE-D971-2AB5-D42C08C88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947" y="3335852"/>
                  <a:ext cx="32489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32158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61" y="496110"/>
            <a:ext cx="43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狭义相对论的时空观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59431-939D-D47F-C8FE-1CC479F73B19}"/>
              </a:ext>
            </a:extLst>
          </p:cNvPr>
          <p:cNvSpPr txBox="1"/>
          <p:nvPr/>
        </p:nvSpPr>
        <p:spPr>
          <a:xfrm>
            <a:off x="507460" y="1425186"/>
            <a:ext cx="9950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钟慢效应：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经典时空观认为：在 不同的参考系中 观测 两个先后发生的事件，它们的 时间间隔 总是相同的。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狭义相对论否决了这一看法。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91F9F1-05A3-9D00-1D9E-D625372CE328}"/>
              </a:ext>
            </a:extLst>
          </p:cNvPr>
          <p:cNvGrpSpPr/>
          <p:nvPr/>
        </p:nvGrpSpPr>
        <p:grpSpPr>
          <a:xfrm>
            <a:off x="507460" y="2714025"/>
            <a:ext cx="2162059" cy="1636839"/>
            <a:chOff x="6777050" y="2395639"/>
            <a:chExt cx="2162059" cy="16368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1F2836B-8280-0FDD-8356-4EF6DE1A795C}"/>
                </a:ext>
              </a:extLst>
            </p:cNvPr>
            <p:cNvGrpSpPr/>
            <p:nvPr/>
          </p:nvGrpSpPr>
          <p:grpSpPr>
            <a:xfrm>
              <a:off x="6777050" y="2395639"/>
              <a:ext cx="2162059" cy="1636839"/>
              <a:chOff x="6777050" y="2395639"/>
              <a:chExt cx="2162059" cy="163683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C96CD3A-22E2-420C-4E44-8DD48BD0640E}"/>
                  </a:ext>
                </a:extLst>
              </p:cNvPr>
              <p:cNvGrpSpPr/>
              <p:nvPr/>
            </p:nvGrpSpPr>
            <p:grpSpPr>
              <a:xfrm>
                <a:off x="7101947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DBCD141-9F28-6276-20BD-D88AC395C8B0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76F12FE1-3035-CFBE-554D-BBE9EC089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765F585-D60A-7F9C-6D91-B704A942D54E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765F585-D60A-7F9C-6D91-B704A942D5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1FD8359-31E2-8034-5EDD-0F35E2A9C76D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81FD8359-31E2-8034-5EDD-0F35E2A9C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4F7B5F1C-6B4E-61F9-8B9F-A1FF80654AE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4F7B5F1C-6B4E-61F9-8B9F-A1FF80654A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7A9A6A0-502C-3873-980D-86A57DF827A8}"/>
                    </a:ext>
                  </a:extLst>
                </p:cNvPr>
                <p:cNvSpPr txBox="1"/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a14:m>
                  <a:r>
                    <a:rPr lang="zh-CN" altLang="en-US" sz="16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7A9A6A0-502C-3873-980D-86A57DF8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04BC8-38FF-A306-37C8-A3BB453166B4}"/>
              </a:ext>
            </a:extLst>
          </p:cNvPr>
          <p:cNvGrpSpPr/>
          <p:nvPr/>
        </p:nvGrpSpPr>
        <p:grpSpPr>
          <a:xfrm>
            <a:off x="3243476" y="2784024"/>
            <a:ext cx="2162059" cy="1636839"/>
            <a:chOff x="9172126" y="2411468"/>
            <a:chExt cx="2162059" cy="16368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187E1F2-CDB7-52A1-EF05-2C046E4D487E}"/>
                </a:ext>
              </a:extLst>
            </p:cNvPr>
            <p:cNvGrpSpPr/>
            <p:nvPr/>
          </p:nvGrpSpPr>
          <p:grpSpPr>
            <a:xfrm>
              <a:off x="9172126" y="2411468"/>
              <a:ext cx="2162059" cy="1636839"/>
              <a:chOff x="9172126" y="2411468"/>
              <a:chExt cx="2162059" cy="1636839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50AF14E-3F6D-F1FA-931B-177A399F8FFD}"/>
                  </a:ext>
                </a:extLst>
              </p:cNvPr>
              <p:cNvGrpSpPr/>
              <p:nvPr/>
            </p:nvGrpSpPr>
            <p:grpSpPr>
              <a:xfrm>
                <a:off x="9476386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B37D787C-67E4-D258-46FD-FB33577EF4E3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354BE7A2-5521-680A-5E09-1EA55A2C8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97E8DA0D-BEB3-D28A-57B0-3B3CBC5147CA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97E8DA0D-BEB3-D28A-57B0-3B3CBC5147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7" r="-11321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30741E6C-7B24-3469-31F3-B733B65289F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30741E6C-7B24-3469-31F3-B733B65289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8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8E460CF-6174-D38D-D4FB-C72B1569C318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8E460CF-6174-D38D-D4FB-C72B1569C3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3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D517D13-D061-EF45-23A7-D55B5533BD2F}"/>
                    </a:ext>
                  </a:extLst>
                </p:cNvPr>
                <p:cNvSpPr txBox="1"/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  <m:r>
                        <a:rPr lang="en-US" altLang="zh-CN" sz="1600" b="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′</m:t>
                      </m:r>
                    </m:oMath>
                  </a14:m>
                  <a:r>
                    <a:rPr lang="zh-CN" altLang="en-US" sz="1600" dirty="0">
                      <a:solidFill>
                        <a:srgbClr val="00A0E9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D517D13-D061-EF45-23A7-D55B5533B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7FABD2-D83A-C023-E897-13C86225E762}"/>
                  </a:ext>
                </a:extLst>
              </p:cNvPr>
              <p:cNvSpPr txBox="1"/>
              <p:nvPr/>
            </p:nvSpPr>
            <p:spPr>
              <a:xfrm>
                <a:off x="6287869" y="2818990"/>
                <a:ext cx="5396670" cy="41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 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7FABD2-D83A-C023-E897-13C86225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69" y="2818990"/>
                <a:ext cx="5396670" cy="412998"/>
              </a:xfrm>
              <a:prstGeom prst="rect">
                <a:avLst/>
              </a:prstGeom>
              <a:blipFill>
                <a:blip r:embed="rId11"/>
                <a:stretch>
                  <a:fillRect l="-56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D6810FB-F777-0E27-9E48-6E8E5D73FE05}"/>
                  </a:ext>
                </a:extLst>
              </p:cNvPr>
              <p:cNvSpPr txBox="1"/>
              <p:nvPr/>
            </p:nvSpPr>
            <p:spPr>
              <a:xfrm>
                <a:off x="6287869" y="3231988"/>
                <a:ext cx="4742987" cy="41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 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D6810FB-F777-0E27-9E48-6E8E5D73F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69" y="3231988"/>
                <a:ext cx="4742987" cy="412998"/>
              </a:xfrm>
              <a:prstGeom prst="rect">
                <a:avLst/>
              </a:prstGeom>
              <a:blipFill>
                <a:blip r:embed="rId12"/>
                <a:stretch>
                  <a:fillRect l="-64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C96E27A-3E5B-B660-3352-F69DE0DFC9B6}"/>
              </a:ext>
            </a:extLst>
          </p:cNvPr>
          <p:cNvGrpSpPr/>
          <p:nvPr/>
        </p:nvGrpSpPr>
        <p:grpSpPr>
          <a:xfrm>
            <a:off x="3920103" y="3665632"/>
            <a:ext cx="794068" cy="647338"/>
            <a:chOff x="3920103" y="3882201"/>
            <a:chExt cx="794068" cy="647338"/>
          </a:xfrm>
        </p:grpSpPr>
        <p:pic>
          <p:nvPicPr>
            <p:cNvPr id="3" name="图形 2" descr="秒表">
              <a:extLst>
                <a:ext uri="{FF2B5EF4-FFF2-40B4-BE49-F238E27FC236}">
                  <a16:creationId xmlns:a16="http://schemas.microsoft.com/office/drawing/2014/main" id="{C0016576-170C-DC77-1371-2FC88151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20103" y="4006178"/>
              <a:ext cx="523361" cy="5233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D7E2C5A-92A1-2A34-646A-456ED9DF0E45}"/>
                    </a:ext>
                  </a:extLst>
                </p:cNvPr>
                <p:cNvSpPr txBox="1"/>
                <p:nvPr/>
              </p:nvSpPr>
              <p:spPr>
                <a:xfrm>
                  <a:off x="4389275" y="3882201"/>
                  <a:ext cx="324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D7E2C5A-92A1-2A34-646A-456ED9DF0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75" y="3882201"/>
                  <a:ext cx="324896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ACBD9C-506F-E5A1-EEAA-F5C59E7FC67D}"/>
              </a:ext>
            </a:extLst>
          </p:cNvPr>
          <p:cNvGrpSpPr/>
          <p:nvPr/>
        </p:nvGrpSpPr>
        <p:grpSpPr>
          <a:xfrm>
            <a:off x="3689528" y="3665632"/>
            <a:ext cx="753936" cy="647062"/>
            <a:chOff x="3689528" y="3882201"/>
            <a:chExt cx="753936" cy="647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1C7074E-7C3A-4B59-65F9-FC9E14913482}"/>
                    </a:ext>
                  </a:extLst>
                </p:cNvPr>
                <p:cNvSpPr txBox="1"/>
                <p:nvPr/>
              </p:nvSpPr>
              <p:spPr>
                <a:xfrm>
                  <a:off x="3689528" y="3882201"/>
                  <a:ext cx="324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1C7074E-7C3A-4B59-65F9-FC9E14913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528" y="3882201"/>
                  <a:ext cx="32489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形 39" descr="秒表">
              <a:extLst>
                <a:ext uri="{FF2B5EF4-FFF2-40B4-BE49-F238E27FC236}">
                  <a16:creationId xmlns:a16="http://schemas.microsoft.com/office/drawing/2014/main" id="{02C26F8F-95EE-D2F8-46CF-FE266662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920103" y="4005902"/>
              <a:ext cx="523361" cy="52336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BE97186-C7FB-9A97-640D-4BFE024BBB66}"/>
                  </a:ext>
                </a:extLst>
              </p:cNvPr>
              <p:cNvSpPr txBox="1"/>
              <p:nvPr/>
            </p:nvSpPr>
            <p:spPr>
              <a:xfrm>
                <a:off x="5979492" y="3644986"/>
                <a:ext cx="5071999" cy="78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时间间隔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BE97186-C7FB-9A97-640D-4BFE024B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92" y="3644986"/>
                <a:ext cx="5071999" cy="782330"/>
              </a:xfrm>
              <a:prstGeom prst="rect">
                <a:avLst/>
              </a:prstGeom>
              <a:blipFill>
                <a:blip r:embed="rId19"/>
                <a:stretch>
                  <a:fillRect l="-721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A4DADB-63AD-EDC0-F927-998D7317C777}"/>
                  </a:ext>
                </a:extLst>
              </p:cNvPr>
              <p:cNvSpPr txBox="1"/>
              <p:nvPr/>
            </p:nvSpPr>
            <p:spPr>
              <a:xfrm>
                <a:off x="507460" y="4681827"/>
                <a:ext cx="11108176" cy="1254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若称 本惯性系中的时间间隔 为 固有时间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则 从本惯性系看去，相对本惯性系运动着的惯性系中，时间间隔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（运动着的钟变慢了）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A4DADB-63AD-EDC0-F927-998D7317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4681827"/>
                <a:ext cx="11108176" cy="1254574"/>
              </a:xfrm>
              <a:prstGeom prst="rect">
                <a:avLst/>
              </a:prstGeom>
              <a:blipFill>
                <a:blip r:embed="rId20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8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61" y="496110"/>
            <a:ext cx="43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狭义相对论的时空观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68370B-F54B-5D58-76B8-FE7766120DB4}"/>
              </a:ext>
            </a:extLst>
          </p:cNvPr>
          <p:cNvSpPr txBox="1"/>
          <p:nvPr/>
        </p:nvSpPr>
        <p:spPr>
          <a:xfrm>
            <a:off x="507460" y="1425186"/>
            <a:ext cx="10095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尺缩效应：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经典时空观认为：在 不同的参考系中 观测 两个不同位置的物体，它们的 空间间隔 总是相同的。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狭义相对论否决了这一看法。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9FE4C7-2D79-95A8-D984-8368AE53EA69}"/>
              </a:ext>
            </a:extLst>
          </p:cNvPr>
          <p:cNvGrpSpPr/>
          <p:nvPr/>
        </p:nvGrpSpPr>
        <p:grpSpPr>
          <a:xfrm>
            <a:off x="507460" y="2714025"/>
            <a:ext cx="2162059" cy="1636839"/>
            <a:chOff x="6777050" y="2395639"/>
            <a:chExt cx="2162059" cy="16368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0A22BD5-9F1B-81F6-6FB1-FABEC407CD94}"/>
                </a:ext>
              </a:extLst>
            </p:cNvPr>
            <p:cNvGrpSpPr/>
            <p:nvPr/>
          </p:nvGrpSpPr>
          <p:grpSpPr>
            <a:xfrm>
              <a:off x="6777050" y="2395639"/>
              <a:ext cx="2162059" cy="1636839"/>
              <a:chOff x="6777050" y="2395639"/>
              <a:chExt cx="2162059" cy="163683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A60AF7D-EB96-3DAA-2158-BE584997C1F9}"/>
                  </a:ext>
                </a:extLst>
              </p:cNvPr>
              <p:cNvGrpSpPr/>
              <p:nvPr/>
            </p:nvGrpSpPr>
            <p:grpSpPr>
              <a:xfrm>
                <a:off x="7101947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FDB3224-1505-7407-87B6-EB13BF635958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990302EE-7BFE-0C39-0D8A-2097F782A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34C1077-6705-F991-0B13-559B2A100C5D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34C1077-6705-F991-0B13-559B2A100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1" y="2395639"/>
                    <a:ext cx="32489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00B1B115-4D9B-6008-4BA1-CFC10C620BD3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00B1B115-4D9B-6008-4BA1-CFC10C620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213" y="3693924"/>
                    <a:ext cx="32489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25B8F6E0-C775-C178-D131-0D84C98FA316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25B8F6E0-C775-C178-D131-0D84C98FA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50" y="3689030"/>
                    <a:ext cx="32489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958D2C1-8531-9356-7DBD-93EE2B9B5620}"/>
                    </a:ext>
                  </a:extLst>
                </p:cNvPr>
                <p:cNvSpPr txBox="1"/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a14:m>
                  <a:r>
                    <a:rPr lang="zh-CN" altLang="en-US" sz="1600" dirty="0">
                      <a:solidFill>
                        <a:schemeClr val="accent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958D2C1-8531-9356-7DBD-93EE2B9B5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028" y="2500604"/>
                  <a:ext cx="69563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F6C0FA-A0C9-CF7C-B4D2-CB423064E2C4}"/>
              </a:ext>
            </a:extLst>
          </p:cNvPr>
          <p:cNvGrpSpPr/>
          <p:nvPr/>
        </p:nvGrpSpPr>
        <p:grpSpPr>
          <a:xfrm>
            <a:off x="3243476" y="2784024"/>
            <a:ext cx="2162059" cy="1636839"/>
            <a:chOff x="9172126" y="2411468"/>
            <a:chExt cx="2162059" cy="16368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51DD84C-C2DF-B033-FC06-81B5459FFF57}"/>
                </a:ext>
              </a:extLst>
            </p:cNvPr>
            <p:cNvGrpSpPr/>
            <p:nvPr/>
          </p:nvGrpSpPr>
          <p:grpSpPr>
            <a:xfrm>
              <a:off x="9172126" y="2411468"/>
              <a:ext cx="2162059" cy="1636839"/>
              <a:chOff x="9172126" y="2411468"/>
              <a:chExt cx="2162059" cy="1636839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0156A22-0F11-51CC-A5D8-BC46FAEA83EF}"/>
                  </a:ext>
                </a:extLst>
              </p:cNvPr>
              <p:cNvGrpSpPr/>
              <p:nvPr/>
            </p:nvGrpSpPr>
            <p:grpSpPr>
              <a:xfrm>
                <a:off x="9476386" y="2630533"/>
                <a:ext cx="1695351" cy="1079220"/>
                <a:chOff x="7490499" y="2496833"/>
                <a:chExt cx="1695351" cy="10792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907CBA5C-FB6E-4106-47AB-3FB860ADE5F4}"/>
                    </a:ext>
                  </a:extLst>
                </p:cNvPr>
                <p:cNvCxnSpPr/>
                <p:nvPr/>
              </p:nvCxnSpPr>
              <p:spPr>
                <a:xfrm flipV="1">
                  <a:off x="7490499" y="2496833"/>
                  <a:ext cx="0" cy="107922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2DEC4C8-EF90-7DA7-413B-2EDD6E329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499" y="3576053"/>
                  <a:ext cx="1695351" cy="0"/>
                </a:xfrm>
                <a:prstGeom prst="straightConnector1">
                  <a:avLst/>
                </a:prstGeom>
                <a:ln w="19050">
                  <a:solidFill>
                    <a:srgbClr val="00A0E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BC46DBF-3F7B-D4D9-9D12-92CACF0BF76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1BC46DBF-3F7B-D4D9-9D12-92CACF0BF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7" y="2411468"/>
                    <a:ext cx="32489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7" r="-11321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FDE0BB2E-2CC0-DD92-A757-48EDC21F6AD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FDE0BB2E-2CC0-DD92-A757-48EDC21F6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9289" y="3709753"/>
                    <a:ext cx="32489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8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CC6C54C-2502-0E40-2E22-1FA0FD2E905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1600" b="0" i="1" smtClean="0">
                              <a:solidFill>
                                <a:srgbClr val="00A0E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rgbClr val="00A0E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1CC6C54C-2502-0E40-2E22-1FA0FD2E9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2126" y="3704859"/>
                    <a:ext cx="32489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3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8673AF1-6EAC-DBC3-8F01-9F4E887B8021}"/>
                    </a:ext>
                  </a:extLst>
                </p:cNvPr>
                <p:cNvSpPr txBox="1"/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  <m:r>
                        <a:rPr lang="en-US" altLang="zh-CN" sz="1600" b="0" i="1" dirty="0" smtClean="0">
                          <a:solidFill>
                            <a:srgbClr val="00A0E9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′</m:t>
                      </m:r>
                    </m:oMath>
                  </a14:m>
                  <a:r>
                    <a:rPr lang="zh-CN" altLang="en-US" sz="1600" dirty="0">
                      <a:solidFill>
                        <a:srgbClr val="00A0E9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系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8673AF1-6EAC-DBC3-8F01-9F4E887B8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373" y="2497065"/>
                  <a:ext cx="695633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AC9A1D-4E33-8096-398A-9C68BC4A5DF6}"/>
              </a:ext>
            </a:extLst>
          </p:cNvPr>
          <p:cNvGrpSpPr/>
          <p:nvPr/>
        </p:nvGrpSpPr>
        <p:grpSpPr>
          <a:xfrm>
            <a:off x="3656502" y="3585273"/>
            <a:ext cx="1392689" cy="835579"/>
            <a:chOff x="3656502" y="3585273"/>
            <a:chExt cx="1392689" cy="835579"/>
          </a:xfrm>
        </p:grpSpPr>
        <p:pic>
          <p:nvPicPr>
            <p:cNvPr id="3" name="图形 2" descr="标尺">
              <a:extLst>
                <a:ext uri="{FF2B5EF4-FFF2-40B4-BE49-F238E27FC236}">
                  <a16:creationId xmlns:a16="http://schemas.microsoft.com/office/drawing/2014/main" id="{2C43FA53-A0ED-7FB4-93DB-CE2C6AEB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700000">
              <a:off x="3959586" y="3585273"/>
              <a:ext cx="778683" cy="778683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DE4DB44-81B9-BEE0-6E5E-E9ACEF7E463A}"/>
                </a:ext>
              </a:extLst>
            </p:cNvPr>
            <p:cNvGrpSpPr/>
            <p:nvPr/>
          </p:nvGrpSpPr>
          <p:grpSpPr>
            <a:xfrm>
              <a:off x="3656502" y="4035944"/>
              <a:ext cx="338495" cy="384908"/>
              <a:chOff x="9189233" y="3643952"/>
              <a:chExt cx="338495" cy="38490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37B3AD4-C52A-77FD-7205-DBBAAF048F53}"/>
                  </a:ext>
                </a:extLst>
              </p:cNvPr>
              <p:cNvSpPr/>
              <p:nvPr/>
            </p:nvSpPr>
            <p:spPr>
              <a:xfrm>
                <a:off x="9421958" y="3643952"/>
                <a:ext cx="105770" cy="10577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3876750C-BE53-81EF-944E-C845AC12ADB6}"/>
                      </a:ext>
                    </a:extLst>
                  </p:cNvPr>
                  <p:cNvSpPr txBox="1"/>
                  <p:nvPr/>
                </p:nvSpPr>
                <p:spPr>
                  <a:xfrm>
                    <a:off x="9189233" y="3690306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3876750C-BE53-81EF-944E-C845AC12A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9233" y="3690306"/>
                    <a:ext cx="32489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0FB9C8-8A8E-8093-A15A-D989A5D99497}"/>
                </a:ext>
              </a:extLst>
            </p:cNvPr>
            <p:cNvGrpSpPr/>
            <p:nvPr/>
          </p:nvGrpSpPr>
          <p:grpSpPr>
            <a:xfrm>
              <a:off x="4699749" y="4035944"/>
              <a:ext cx="349442" cy="380025"/>
              <a:chOff x="10361004" y="3643952"/>
              <a:chExt cx="349442" cy="380025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245D3B0-E466-1C37-64AC-EB99B9DD7C62}"/>
                  </a:ext>
                </a:extLst>
              </p:cNvPr>
              <p:cNvSpPr/>
              <p:nvPr/>
            </p:nvSpPr>
            <p:spPr>
              <a:xfrm>
                <a:off x="10361004" y="3643952"/>
                <a:ext cx="105770" cy="1057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0FB0211-BF5A-759C-003B-87A08DA2BB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550" y="3685423"/>
                    <a:ext cx="3248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0FB0211-BF5A-759C-003B-87A08DA2B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550" y="3685423"/>
                    <a:ext cx="32489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C742C08-46F1-5C7C-C4A9-E87C7D705289}"/>
                  </a:ext>
                </a:extLst>
              </p:cNvPr>
              <p:cNvSpPr txBox="1"/>
              <p:nvPr/>
            </p:nvSpPr>
            <p:spPr>
              <a:xfrm>
                <a:off x="6287869" y="2818990"/>
                <a:ext cx="5396670" cy="41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 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>
                  <a:latin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C742C08-46F1-5C7C-C4A9-E87C7D705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69" y="2818990"/>
                <a:ext cx="5396670" cy="412998"/>
              </a:xfrm>
              <a:prstGeom prst="rect">
                <a:avLst/>
              </a:prstGeom>
              <a:blipFill>
                <a:blip r:embed="rId15"/>
                <a:stretch>
                  <a:fillRect l="-56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15D18B2-4145-E08E-A101-ABFB02442B20}"/>
                  </a:ext>
                </a:extLst>
              </p:cNvPr>
              <p:cNvSpPr txBox="1"/>
              <p:nvPr/>
            </p:nvSpPr>
            <p:spPr>
              <a:xfrm>
                <a:off x="6287869" y="3231988"/>
                <a:ext cx="4742987" cy="4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事件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 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15D18B2-4145-E08E-A101-ABFB0244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69" y="3231988"/>
                <a:ext cx="4742987" cy="413190"/>
              </a:xfrm>
              <a:prstGeom prst="rect">
                <a:avLst/>
              </a:prstGeom>
              <a:blipFill>
                <a:blip r:embed="rId16"/>
                <a:stretch>
                  <a:fillRect l="-64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8DF51F-79A3-96C9-F4B6-02FA3DB1B1B1}"/>
                  </a:ext>
                </a:extLst>
              </p:cNvPr>
              <p:cNvSpPr txBox="1"/>
              <p:nvPr/>
            </p:nvSpPr>
            <p:spPr>
              <a:xfrm>
                <a:off x="5979492" y="3644986"/>
                <a:ext cx="5071999" cy="78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空间间隔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系中：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8DF51F-79A3-96C9-F4B6-02FA3DB1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92" y="3644986"/>
                <a:ext cx="5071999" cy="782330"/>
              </a:xfrm>
              <a:prstGeom prst="rect">
                <a:avLst/>
              </a:prstGeom>
              <a:blipFill>
                <a:blip r:embed="rId17"/>
                <a:stretch>
                  <a:fillRect l="-721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441F891-D223-3D05-90F0-7F4C27BBA22D}"/>
                  </a:ext>
                </a:extLst>
              </p:cNvPr>
              <p:cNvSpPr txBox="1"/>
              <p:nvPr/>
            </p:nvSpPr>
            <p:spPr>
              <a:xfrm>
                <a:off x="507460" y="4681827"/>
                <a:ext cx="11108176" cy="115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若称 本惯性系中的空间间隔 为 固有长度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则 从本惯性系看去，相对本惯性系运动着的惯性系中，时间间隔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（运动着的尺子变短了）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441F891-D223-3D05-90F0-7F4C27BBA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4681827"/>
                <a:ext cx="11108176" cy="1150700"/>
              </a:xfrm>
              <a:prstGeom prst="rect">
                <a:avLst/>
              </a:prstGeom>
              <a:blipFill>
                <a:blip r:embed="rId18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67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430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狭义相对论的速度变换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425186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对</a:t>
            </a:r>
            <a:r>
              <a:rPr lang="zh-CN" altLang="en-US" sz="1600" b="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洛伦兹变换中各物理量求微分，即可得到狭义相对论的速度变换公式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。</a:t>
            </a:r>
            <a:endParaRPr lang="en-US" altLang="zh-CN" sz="1600" b="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683641-9377-46F6-AFAE-D54DA1CA1D26}"/>
                  </a:ext>
                </a:extLst>
              </p:cNvPr>
              <p:cNvSpPr txBox="1"/>
              <p:nvPr/>
            </p:nvSpPr>
            <p:spPr>
              <a:xfrm>
                <a:off x="507460" y="4923320"/>
                <a:ext cx="5186758" cy="79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光速不变原理 与 速度变换（洛伦兹变换）是自洽的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即：若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，不论式中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𝑢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为何值，</a:t>
                </a:r>
                <a:r>
                  <a:rPr lang="zh-CN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683641-9377-46F6-AFAE-D54DA1CA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4923320"/>
                <a:ext cx="5186758" cy="798617"/>
              </a:xfrm>
              <a:prstGeom prst="rect">
                <a:avLst/>
              </a:prstGeom>
              <a:blipFill>
                <a:blip r:embed="rId3"/>
                <a:stretch>
                  <a:fillRect l="-588" b="-6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7D47521-2E7A-63A6-80C9-FA2743119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60" y="2027752"/>
            <a:ext cx="5177072" cy="2559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B762BB-4BF0-D5AA-0899-9D1B59A3C980}"/>
                  </a:ext>
                </a:extLst>
              </p:cNvPr>
              <p:cNvSpPr txBox="1"/>
              <p:nvPr/>
            </p:nvSpPr>
            <p:spPr>
              <a:xfrm>
                <a:off x="507460" y="2178593"/>
                <a:ext cx="6282446" cy="2500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如图选取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系，（各坐标轴平行，只在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方向上相对运动）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系中观测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点，其空间速度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/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/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系中观测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点，其空间速度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b="0" i="0" smtClean="0"/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b="0" i="0" smtClean="0"/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’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系以速度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𝑢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相对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𝐾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系运动。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600" b="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狭义相对论速度变换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600" dirty="0"/>
                  <a:t> </a:t>
                </a:r>
                <a:r>
                  <a:rPr lang="zh-CN" altLang="zh-CN" sz="1600" dirty="0"/>
                  <a:t>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B762BB-4BF0-D5AA-0899-9D1B59A3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2178593"/>
                <a:ext cx="6282446" cy="2500813"/>
              </a:xfrm>
              <a:prstGeom prst="rect">
                <a:avLst/>
              </a:prstGeom>
              <a:blipFill>
                <a:blip r:embed="rId6"/>
                <a:stretch>
                  <a:fillRect l="-485" r="-3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357A2B-5F01-BC91-4A0C-805099B18562}"/>
              </a:ext>
            </a:extLst>
          </p:cNvPr>
          <p:cNvSpPr/>
          <p:nvPr/>
        </p:nvSpPr>
        <p:spPr>
          <a:xfrm>
            <a:off x="7010400" y="4892634"/>
            <a:ext cx="4605236" cy="81545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注意参考系与物理量间的对应关系。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各物理量互换，将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换为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-u 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即为逆变换。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9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430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狭义相对论的动力学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425186"/>
            <a:ext cx="1110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对同一个物体，在不同参考系中观测它，观测到的速度不一样，因此得到的物体质量也不一样。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latin typeface="仿宋" panose="02010609060101010101" pitchFamily="49" charset="-122"/>
                <a:ea typeface="仿宋" panose="02010609060101010101" pitchFamily="49" charset="-122"/>
              </a:rPr>
              <a:t>本质上说，是因为动量守恒定律无论在经典力学还是相对论中都应当是成立的，它是宇宙间的一条普适规律。</a:t>
            </a:r>
            <a:endParaRPr lang="en-US" altLang="zh-CN" sz="1600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AC5D75-DC67-B43C-654F-4128C80DFE85}"/>
                  </a:ext>
                </a:extLst>
              </p:cNvPr>
              <p:cNvSpPr txBox="1"/>
              <p:nvPr/>
            </p:nvSpPr>
            <p:spPr>
              <a:xfrm>
                <a:off x="507459" y="2554451"/>
                <a:ext cx="11108175" cy="41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点静止时质量为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，它相对于某参考系运动时，其速度为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AC5D75-DC67-B43C-654F-4128C80D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554451"/>
                <a:ext cx="11108175" cy="412998"/>
              </a:xfrm>
              <a:prstGeom prst="rect">
                <a:avLst/>
              </a:prstGeom>
              <a:blipFill>
                <a:blip r:embed="rId3"/>
                <a:stretch>
                  <a:fillRect l="-27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F30505-818F-2660-028E-9C66AFF4EADE}"/>
                  </a:ext>
                </a:extLst>
              </p:cNvPr>
              <p:cNvSpPr txBox="1"/>
              <p:nvPr/>
            </p:nvSpPr>
            <p:spPr>
              <a:xfrm>
                <a:off x="513943" y="2967449"/>
                <a:ext cx="4187759" cy="2515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相对论质量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：</a:t>
                </a:r>
                <a:r>
                  <a:rPr lang="zh-CN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kern="100" dirty="0">
                    <a:effectLst/>
                    <a:latin typeface="方正小标宋简体" panose="02000000000000000000" pitchFamily="2" charset="-122"/>
                    <a:ea typeface="方正小标宋简体" panose="02000000000000000000" pitchFamily="2" charset="-122"/>
                    <a:cs typeface="Times New Roman" panose="02020603050405020304" pitchFamily="18" charset="0"/>
                  </a:rPr>
                  <a:t>相对论动量：</a:t>
                </a:r>
                <a14:m>
                  <m:oMath xmlns:m="http://schemas.openxmlformats.org/officeDocument/2006/math">
                    <m:r>
                      <a:rPr lang="en-US" altLang="zh-CN" sz="1600" b="1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1600" b="1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 kern="100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1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𝒗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 kern="100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 kern="100"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 kern="100"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²</m:t>
                                </m:r>
                              </m:num>
                              <m:den>
                                <m:r>
                                  <a:rPr lang="en-US" altLang="zh-CN" sz="1600" i="1" kern="100"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600" i="1" kern="100"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zh-CN" sz="1600" kern="100" dirty="0">
                  <a:effectLst/>
                  <a:latin typeface="方正小标宋简体" panose="02000000000000000000" pitchFamily="2" charset="-122"/>
                  <a:ea typeface="方正小标宋简体" panose="02000000000000000000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effectLst/>
                    <a:latin typeface="方正小标宋简体" panose="02000000000000000000" pitchFamily="2" charset="-122"/>
                    <a:ea typeface="方正小标宋简体" panose="02000000000000000000" pitchFamily="2" charset="-122"/>
                    <a:cs typeface="Times New Roman" panose="02020603050405020304" pitchFamily="18" charset="0"/>
                  </a:rPr>
                  <a:t>相对论动力学方程：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80808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rgbClr val="80808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1600" i="1">
                        <a:solidFill>
                          <a:srgbClr val="80808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zh-CN" altLang="zh-CN" sz="1600" i="1">
                                    <a:solidFill>
                                      <a:srgbClr val="80808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1600" i="1">
                                <a:solidFill>
                                  <a:srgbClr val="808080"/>
                                </a:solidFill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³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zh-CN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808080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CN" altLang="zh-CN" sz="1600" dirty="0">
                    <a:solidFill>
                      <a:srgbClr val="808080"/>
                    </a:solidFill>
                    <a:effectLst/>
                    <a:latin typeface="方正小标宋简体" panose="02000000000000000000" pitchFamily="2" charset="-122"/>
                    <a:ea typeface="方正小标宋简体" panose="02000000000000000000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F30505-818F-2660-028E-9C66AFF4E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3" y="2967449"/>
                <a:ext cx="4187759" cy="2515689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658279-F499-EDC2-45A3-00A40ABF494D}"/>
                  </a:ext>
                </a:extLst>
              </p:cNvPr>
              <p:cNvSpPr txBox="1"/>
              <p:nvPr/>
            </p:nvSpPr>
            <p:spPr>
              <a:xfrm>
                <a:off x="5934685" y="3175230"/>
                <a:ext cx="5680949" cy="2100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相对论动能：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“动能”的“动”表现在物体动质量为</a:t>
                </a: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相对论能量：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600" kern="100" dirty="0">
                  <a:effectLst/>
                  <a:latin typeface="方正小标宋简体" panose="02000000000000000000" pitchFamily="2" charset="-122"/>
                  <a:ea typeface="方正小标宋简体" panose="02000000000000000000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kern="1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当物体静止时，物体的静能量为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600" kern="100" dirty="0"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相对论能量与动量的关系：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658279-F499-EDC2-45A3-00A40ABF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85" y="3175230"/>
                <a:ext cx="5680949" cy="2100127"/>
              </a:xfrm>
              <a:prstGeom prst="rect">
                <a:avLst/>
              </a:prstGeom>
              <a:blipFill>
                <a:blip r:embed="rId5"/>
                <a:stretch>
                  <a:fillRect l="-644" b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85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88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1205</Words>
  <Application>Microsoft Office PowerPoint</Application>
  <PresentationFormat>宽屏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方正小标宋简体</vt:lpstr>
      <vt:lpstr>Cambria Math</vt:lpstr>
      <vt:lpstr>Arial</vt:lpstr>
      <vt:lpstr>等线 Light</vt:lpstr>
      <vt:lpstr>方正清刻本悦宋简体</vt:lpstr>
      <vt:lpstr>华文宋体</vt:lpstr>
      <vt:lpstr>等线</vt:lpstr>
      <vt:lpstr>仿宋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54</cp:revision>
  <dcterms:created xsi:type="dcterms:W3CDTF">2022-05-05T07:14:53Z</dcterms:created>
  <dcterms:modified xsi:type="dcterms:W3CDTF">2023-02-19T16:44:39Z</dcterms:modified>
</cp:coreProperties>
</file>