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58" r:id="rId5"/>
    <p:sldId id="267" r:id="rId6"/>
    <p:sldId id="262" r:id="rId7"/>
    <p:sldId id="260" r:id="rId8"/>
    <p:sldId id="265" r:id="rId9"/>
    <p:sldId id="266" r:id="rId10"/>
    <p:sldId id="264" r:id="rId11"/>
    <p:sldId id="268" r:id="rId12"/>
    <p:sldId id="263" r:id="rId13"/>
    <p:sldId id="269" r:id="rId14"/>
    <p:sldId id="271" r:id="rId15"/>
    <p:sldId id="270" r:id="rId16"/>
    <p:sldId id="272" r:id="rId17"/>
    <p:sldId id="273" r:id="rId18"/>
    <p:sldId id="275" r:id="rId19"/>
    <p:sldId id="274" r:id="rId20"/>
    <p:sldId id="278" r:id="rId21"/>
    <p:sldId id="276" r:id="rId22"/>
    <p:sldId id="287" r:id="rId23"/>
    <p:sldId id="277" r:id="rId24"/>
    <p:sldId id="282" r:id="rId25"/>
    <p:sldId id="290" r:id="rId26"/>
    <p:sldId id="280" r:id="rId27"/>
    <p:sldId id="292" r:id="rId28"/>
    <p:sldId id="291" r:id="rId29"/>
    <p:sldId id="283" r:id="rId30"/>
    <p:sldId id="279" r:id="rId31"/>
    <p:sldId id="284" r:id="rId32"/>
    <p:sldId id="289" r:id="rId33"/>
    <p:sldId id="285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AED3F9E-CAF5-49C2-BB1E-BD1137B8C509}">
          <p14:sldIdLst>
            <p14:sldId id="256"/>
            <p14:sldId id="257"/>
            <p14:sldId id="259"/>
            <p14:sldId id="258"/>
            <p14:sldId id="267"/>
            <p14:sldId id="262"/>
            <p14:sldId id="260"/>
            <p14:sldId id="265"/>
            <p14:sldId id="266"/>
            <p14:sldId id="264"/>
            <p14:sldId id="268"/>
            <p14:sldId id="263"/>
            <p14:sldId id="269"/>
            <p14:sldId id="271"/>
            <p14:sldId id="270"/>
            <p14:sldId id="272"/>
            <p14:sldId id="273"/>
            <p14:sldId id="275"/>
            <p14:sldId id="274"/>
            <p14:sldId id="278"/>
            <p14:sldId id="276"/>
            <p14:sldId id="287"/>
            <p14:sldId id="277"/>
            <p14:sldId id="282"/>
            <p14:sldId id="290"/>
            <p14:sldId id="280"/>
            <p14:sldId id="292"/>
            <p14:sldId id="291"/>
            <p14:sldId id="283"/>
            <p14:sldId id="279"/>
            <p14:sldId id="284"/>
            <p14:sldId id="289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1_Versuchsanlage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'[1_Versuchsanlagen.xlsx]Лист1'!$B$1</c:f>
              <c:strCache>
                <c:ptCount val="1"/>
                <c:pt idx="0">
                  <c:v>Aktuelle Linie</c:v>
                </c:pt>
              </c:strCache>
            </c:strRef>
          </c:tx>
          <c:invertIfNegative val="0"/>
          <c:cat>
            <c:strRef>
              <c:f>'[1_Versuchsanlagen.xlsx]Лист1'!$A$2:$A$6</c:f>
              <c:strCache>
                <c:ptCount val="5"/>
                <c:pt idx="0">
                  <c:v>i.o</c:v>
                </c:pt>
                <c:pt idx="1">
                  <c:v>Design</c:v>
                </c:pt>
                <c:pt idx="2">
                  <c:v>Geometrie</c:v>
                </c:pt>
                <c:pt idx="3">
                  <c:v>Materialfehler</c:v>
                </c:pt>
                <c:pt idx="4">
                  <c:v>Stückzahl</c:v>
                </c:pt>
              </c:strCache>
            </c:strRef>
          </c:cat>
          <c:val>
            <c:numRef>
              <c:f>'[1_Versuchsanlagen.xlsx]Лист1'!$B$2:$B$6</c:f>
              <c:numCache>
                <c:formatCode>General</c:formatCode>
                <c:ptCount val="5"/>
                <c:pt idx="0">
                  <c:v>243</c:v>
                </c:pt>
                <c:pt idx="1">
                  <c:v>15</c:v>
                </c:pt>
                <c:pt idx="2">
                  <c:v>18</c:v>
                </c:pt>
                <c:pt idx="3">
                  <c:v>15</c:v>
                </c:pt>
                <c:pt idx="4">
                  <c:v>9</c:v>
                </c:pt>
              </c:numCache>
            </c:numRef>
          </c:val>
        </c:ser>
        <c:ser>
          <c:idx val="1"/>
          <c:order val="1"/>
          <c:tx>
            <c:strRef>
              <c:f>'[1_Versuchsanlagen.xlsx]Лист1'!$C$1</c:f>
              <c:strCache>
                <c:ptCount val="1"/>
                <c:pt idx="0">
                  <c:v>TA1</c:v>
                </c:pt>
              </c:strCache>
            </c:strRef>
          </c:tx>
          <c:invertIfNegative val="0"/>
          <c:cat>
            <c:strRef>
              <c:f>'[1_Versuchsanlagen.xlsx]Лист1'!$A$2:$A$6</c:f>
              <c:strCache>
                <c:ptCount val="5"/>
                <c:pt idx="0">
                  <c:v>i.o</c:v>
                </c:pt>
                <c:pt idx="1">
                  <c:v>Design</c:v>
                </c:pt>
                <c:pt idx="2">
                  <c:v>Geometrie</c:v>
                </c:pt>
                <c:pt idx="3">
                  <c:v>Materialfehler</c:v>
                </c:pt>
                <c:pt idx="4">
                  <c:v>Stückzahl</c:v>
                </c:pt>
              </c:strCache>
            </c:strRef>
          </c:cat>
          <c:val>
            <c:numRef>
              <c:f>'[1_Versuchsanlagen.xlsx]Лист1'!$C$2:$C$6</c:f>
              <c:numCache>
                <c:formatCode>General</c:formatCode>
                <c:ptCount val="5"/>
                <c:pt idx="0">
                  <c:v>166</c:v>
                </c:pt>
                <c:pt idx="1">
                  <c:v>10</c:v>
                </c:pt>
                <c:pt idx="2">
                  <c:v>10</c:v>
                </c:pt>
                <c:pt idx="3">
                  <c:v>6</c:v>
                </c:pt>
                <c:pt idx="4">
                  <c:v>8</c:v>
                </c:pt>
              </c:numCache>
            </c:numRef>
          </c:val>
        </c:ser>
        <c:ser>
          <c:idx val="2"/>
          <c:order val="2"/>
          <c:tx>
            <c:strRef>
              <c:f>'[1_Versuchsanlagen.xlsx]Лист1'!$D$1</c:f>
              <c:strCache>
                <c:ptCount val="1"/>
                <c:pt idx="0">
                  <c:v>TA2</c:v>
                </c:pt>
              </c:strCache>
            </c:strRef>
          </c:tx>
          <c:invertIfNegative val="0"/>
          <c:cat>
            <c:strRef>
              <c:f>'[1_Versuchsanlagen.xlsx]Лист1'!$A$2:$A$6</c:f>
              <c:strCache>
                <c:ptCount val="5"/>
                <c:pt idx="0">
                  <c:v>i.o</c:v>
                </c:pt>
                <c:pt idx="1">
                  <c:v>Design</c:v>
                </c:pt>
                <c:pt idx="2">
                  <c:v>Geometrie</c:v>
                </c:pt>
                <c:pt idx="3">
                  <c:v>Materialfehler</c:v>
                </c:pt>
                <c:pt idx="4">
                  <c:v>Stückzahl</c:v>
                </c:pt>
              </c:strCache>
            </c:strRef>
          </c:cat>
          <c:val>
            <c:numRef>
              <c:f>'[1_Versuchsanlagen.xlsx]Лист1'!$D$2:$D$6</c:f>
              <c:numCache>
                <c:formatCode>General</c:formatCode>
                <c:ptCount val="5"/>
                <c:pt idx="0">
                  <c:v>164</c:v>
                </c:pt>
                <c:pt idx="1">
                  <c:v>10</c:v>
                </c:pt>
                <c:pt idx="2">
                  <c:v>11</c:v>
                </c:pt>
                <c:pt idx="3">
                  <c:v>8</c:v>
                </c:pt>
                <c:pt idx="4">
                  <c:v>7</c:v>
                </c:pt>
              </c:numCache>
            </c:numRef>
          </c:val>
        </c:ser>
        <c:ser>
          <c:idx val="3"/>
          <c:order val="3"/>
          <c:tx>
            <c:strRef>
              <c:f>'[1_Versuchsanlagen.xlsx]Лист1'!$E$1</c:f>
              <c:strCache>
                <c:ptCount val="1"/>
                <c:pt idx="0">
                  <c:v>TA3</c:v>
                </c:pt>
              </c:strCache>
            </c:strRef>
          </c:tx>
          <c:invertIfNegative val="0"/>
          <c:cat>
            <c:strRef>
              <c:f>'[1_Versuchsanlagen.xlsx]Лист1'!$A$2:$A$6</c:f>
              <c:strCache>
                <c:ptCount val="5"/>
                <c:pt idx="0">
                  <c:v>i.o</c:v>
                </c:pt>
                <c:pt idx="1">
                  <c:v>Design</c:v>
                </c:pt>
                <c:pt idx="2">
                  <c:v>Geometrie</c:v>
                </c:pt>
                <c:pt idx="3">
                  <c:v>Materialfehler</c:v>
                </c:pt>
                <c:pt idx="4">
                  <c:v>Stückzahl</c:v>
                </c:pt>
              </c:strCache>
            </c:strRef>
          </c:cat>
          <c:val>
            <c:numRef>
              <c:f>'[1_Versuchsanlagen.xlsx]Лист1'!$E$2:$E$6</c:f>
              <c:numCache>
                <c:formatCode>General</c:formatCode>
                <c:ptCount val="5"/>
                <c:pt idx="0">
                  <c:v>252</c:v>
                </c:pt>
                <c:pt idx="1">
                  <c:v>12</c:v>
                </c:pt>
                <c:pt idx="2">
                  <c:v>15</c:v>
                </c:pt>
                <c:pt idx="3">
                  <c:v>12</c:v>
                </c:pt>
                <c:pt idx="4">
                  <c:v>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7063040"/>
        <c:axId val="183769280"/>
        <c:axId val="0"/>
      </c:bar3DChart>
      <c:catAx>
        <c:axId val="207063040"/>
        <c:scaling>
          <c:orientation val="minMax"/>
        </c:scaling>
        <c:delete val="0"/>
        <c:axPos val="b"/>
        <c:majorTickMark val="none"/>
        <c:minorTickMark val="none"/>
        <c:tickLblPos val="nextTo"/>
        <c:crossAx val="183769280"/>
        <c:crosses val="autoZero"/>
        <c:auto val="1"/>
        <c:lblAlgn val="ctr"/>
        <c:lblOffset val="100"/>
        <c:noMultiLvlLbl val="0"/>
      </c:catAx>
      <c:valAx>
        <c:axId val="1837692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706304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3405365995917174"/>
          <c:y val="8.4180979826834635E-3"/>
          <c:w val="0.34886786721104307"/>
          <c:h val="0.213491139896636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'[1_Versuchsanlagen.xlsx]Лист1'!$K$26</c:f>
              <c:strCache>
                <c:ptCount val="1"/>
                <c:pt idx="0">
                  <c:v>Aktuelle Linie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'[1_Versuchsanlagen.xlsx]Лист1'!$J$27:$J$31</c:f>
              <c:strCache>
                <c:ptCount val="5"/>
                <c:pt idx="0">
                  <c:v>i.o</c:v>
                </c:pt>
                <c:pt idx="1">
                  <c:v>Design</c:v>
                </c:pt>
                <c:pt idx="2">
                  <c:v>Geometrie</c:v>
                </c:pt>
                <c:pt idx="3">
                  <c:v>Materialfehler</c:v>
                </c:pt>
                <c:pt idx="4">
                  <c:v>Stückzahl</c:v>
                </c:pt>
              </c:strCache>
            </c:strRef>
          </c:cat>
          <c:val>
            <c:numRef>
              <c:f>'[1_Versuchsanlagen.xlsx]Лист1'!$K$27:$K$31</c:f>
              <c:numCache>
                <c:formatCode>General</c:formatCode>
                <c:ptCount val="5"/>
                <c:pt idx="0">
                  <c:v>243</c:v>
                </c:pt>
                <c:pt idx="1">
                  <c:v>15</c:v>
                </c:pt>
                <c:pt idx="2">
                  <c:v>18</c:v>
                </c:pt>
                <c:pt idx="3">
                  <c:v>15</c:v>
                </c:pt>
                <c:pt idx="4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'[1_Versuchsanlagen.xlsx]Лист1'!$L$26</c:f>
              <c:strCache>
                <c:ptCount val="1"/>
                <c:pt idx="0">
                  <c:v>TA1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val>
            <c:numRef>
              <c:f>'[1_Versuchsanlagen.xlsx]Лист1'!$L$27:$L$31</c:f>
              <c:numCache>
                <c:formatCode>General</c:formatCode>
                <c:ptCount val="5"/>
                <c:pt idx="0">
                  <c:v>166</c:v>
                </c:pt>
                <c:pt idx="1">
                  <c:v>10</c:v>
                </c:pt>
                <c:pt idx="2">
                  <c:v>10</c:v>
                </c:pt>
                <c:pt idx="3">
                  <c:v>6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val>
            <c:numRef>
              <c:f>'[1_Versuchsanlagen.xlsx]Лист1'!$M$27:$M$31</c:f>
              <c:numCache>
                <c:formatCode>General</c:formatCode>
                <c:ptCount val="5"/>
                <c:pt idx="0">
                  <c:v>164</c:v>
                </c:pt>
                <c:pt idx="1">
                  <c:v>10</c:v>
                </c:pt>
                <c:pt idx="2">
                  <c:v>11</c:v>
                </c:pt>
                <c:pt idx="3">
                  <c:v>8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'[1_Versuchsanlagen.xlsx]Лист1'!$N$26</c:f>
              <c:strCache>
                <c:ptCount val="1"/>
                <c:pt idx="0">
                  <c:v>TA3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val>
            <c:numRef>
              <c:f>'[1_Versuchsanlagen.xlsx]Лист1'!$N$27:$N$31</c:f>
              <c:numCache>
                <c:formatCode>General</c:formatCode>
                <c:ptCount val="5"/>
                <c:pt idx="0">
                  <c:v>243.00000000000003</c:v>
                </c:pt>
                <c:pt idx="1">
                  <c:v>15</c:v>
                </c:pt>
                <c:pt idx="2">
                  <c:v>18</c:v>
                </c:pt>
                <c:pt idx="3">
                  <c:v>15</c:v>
                </c:pt>
                <c:pt idx="4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473F6-3D75-4DC0-9CEE-8BDAD25238D0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C6C63-FBB8-4930-A75D-0C5276C29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16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6C63-FBB8-4930-A75D-0C5276C29B9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67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893-4671-49BA-AAE7-1162E15558B4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F1ED-0842-4C38-A9FB-33FD614FE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4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893-4671-49BA-AAE7-1162E15558B4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F1ED-0842-4C38-A9FB-33FD614FE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89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893-4671-49BA-AAE7-1162E15558B4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F1ED-0842-4C38-A9FB-33FD614FE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25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893-4671-49BA-AAE7-1162E15558B4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F1ED-0842-4C38-A9FB-33FD614FE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1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893-4671-49BA-AAE7-1162E15558B4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F1ED-0842-4C38-A9FB-33FD614FE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88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893-4671-49BA-AAE7-1162E15558B4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F1ED-0842-4C38-A9FB-33FD614FE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21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893-4671-49BA-AAE7-1162E15558B4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F1ED-0842-4C38-A9FB-33FD614FE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66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893-4671-49BA-AAE7-1162E15558B4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F1ED-0842-4C38-A9FB-33FD614FE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05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893-4671-49BA-AAE7-1162E15558B4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F1ED-0842-4C38-A9FB-33FD614FE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3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893-4671-49BA-AAE7-1162E15558B4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F1ED-0842-4C38-A9FB-33FD614FE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51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7893-4671-49BA-AAE7-1162E15558B4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F1ED-0842-4C38-A9FB-33FD614FE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24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7893-4671-49BA-AAE7-1162E15558B4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F1ED-0842-4C38-A9FB-33FD614FE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2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Statistik Projektaufgabe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062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err="1" smtClean="0"/>
              <a:t>Berechnung</a:t>
            </a:r>
            <a:r>
              <a:rPr lang="ru-RU" sz="4000" dirty="0" smtClean="0"/>
              <a:t> </a:t>
            </a:r>
            <a:r>
              <a:rPr lang="ru-RU" sz="4000" dirty="0" err="1"/>
              <a:t>in</a:t>
            </a:r>
            <a:r>
              <a:rPr lang="ru-RU" sz="4000" dirty="0"/>
              <a:t> R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>
                <a:solidFill>
                  <a:srgbClr val="0000FF"/>
                </a:solidFill>
                <a:effectLst/>
              </a:rPr>
              <a:t>&gt; </a:t>
            </a:r>
            <a:r>
              <a:rPr lang="de-DE" sz="2800" dirty="0" err="1" smtClean="0">
                <a:solidFill>
                  <a:srgbClr val="0000FF"/>
                </a:solidFill>
                <a:effectLst/>
              </a:rPr>
              <a:t>obs</a:t>
            </a:r>
            <a:r>
              <a:rPr lang="de-DE" sz="2800" dirty="0" smtClean="0">
                <a:solidFill>
                  <a:srgbClr val="0000FF"/>
                </a:solidFill>
                <a:effectLst/>
              </a:rPr>
              <a:t>&lt;-c(252,12,15,12,9)</a:t>
            </a:r>
            <a:endParaRPr lang="en-US" sz="2800" dirty="0" smtClean="0">
              <a:solidFill>
                <a:srgbClr val="C5060B"/>
              </a:solidFill>
            </a:endParaRPr>
          </a:p>
          <a:p>
            <a:r>
              <a:rPr lang="ru-RU" sz="2800" dirty="0" smtClean="0">
                <a:solidFill>
                  <a:srgbClr val="0000FF"/>
                </a:solidFill>
                <a:effectLst/>
              </a:rPr>
              <a:t>&gt; </a:t>
            </a:r>
            <a:r>
              <a:rPr lang="de-DE" sz="2800" dirty="0" err="1" smtClean="0">
                <a:solidFill>
                  <a:srgbClr val="0000FF"/>
                </a:solidFill>
                <a:effectLst/>
              </a:rPr>
              <a:t>erw</a:t>
            </a:r>
            <a:r>
              <a:rPr lang="de-DE" sz="2800" dirty="0" smtClean="0">
                <a:solidFill>
                  <a:srgbClr val="0000FF"/>
                </a:solidFill>
                <a:effectLst/>
              </a:rPr>
              <a:t>&lt;-c(0.81,0.05,0.06,0.05,0.03) </a:t>
            </a:r>
          </a:p>
          <a:p>
            <a:r>
              <a:rPr lang="de-DE" sz="2800" dirty="0" smtClean="0">
                <a:solidFill>
                  <a:srgbClr val="0000FF"/>
                </a:solidFill>
                <a:effectLst/>
              </a:rPr>
              <a:t>&gt; </a:t>
            </a:r>
            <a:r>
              <a:rPr lang="de-DE" sz="2800" dirty="0" err="1" smtClean="0">
                <a:solidFill>
                  <a:srgbClr val="0000FF"/>
                </a:solidFill>
                <a:effectLst/>
              </a:rPr>
              <a:t>chisq.test</a:t>
            </a:r>
            <a:r>
              <a:rPr lang="de-DE" sz="2800" dirty="0" smtClean="0">
                <a:solidFill>
                  <a:srgbClr val="0000FF"/>
                </a:solidFill>
                <a:effectLst/>
              </a:rPr>
              <a:t>(x=</a:t>
            </a:r>
            <a:r>
              <a:rPr lang="de-DE" sz="2800" dirty="0" err="1" smtClean="0">
                <a:solidFill>
                  <a:srgbClr val="0000FF"/>
                </a:solidFill>
                <a:effectLst/>
              </a:rPr>
              <a:t>obs,p</a:t>
            </a:r>
            <a:r>
              <a:rPr lang="de-DE" sz="2800" dirty="0" smtClean="0">
                <a:solidFill>
                  <a:srgbClr val="0000FF"/>
                </a:solidFill>
                <a:effectLst/>
              </a:rPr>
              <a:t>=</a:t>
            </a:r>
            <a:r>
              <a:rPr lang="de-DE" sz="2800" dirty="0" err="1" smtClean="0">
                <a:solidFill>
                  <a:srgbClr val="0000FF"/>
                </a:solidFill>
                <a:effectLst/>
              </a:rPr>
              <a:t>erw</a:t>
            </a:r>
            <a:r>
              <a:rPr lang="de-DE" sz="2800" dirty="0" smtClean="0">
                <a:solidFill>
                  <a:srgbClr val="0000FF"/>
                </a:solidFill>
                <a:effectLst/>
              </a:rPr>
              <a:t>)</a:t>
            </a:r>
          </a:p>
          <a:p>
            <a:pPr marL="0" indent="0">
              <a:buNone/>
            </a:pPr>
            <a:r>
              <a:rPr lang="de-DE" sz="2800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de-DE" sz="2800" dirty="0" smtClean="0">
                <a:effectLst/>
              </a:rPr>
              <a:t>Chi-</a:t>
            </a:r>
            <a:r>
              <a:rPr lang="de-DE" sz="2800" dirty="0" err="1" smtClean="0">
                <a:effectLst/>
              </a:rPr>
              <a:t>squared</a:t>
            </a:r>
            <a:r>
              <a:rPr lang="de-DE" sz="2800" dirty="0" smtClean="0">
                <a:effectLst/>
              </a:rPr>
              <a:t> </a:t>
            </a:r>
            <a:r>
              <a:rPr lang="de-DE" sz="2800" dirty="0" err="1" smtClean="0">
                <a:effectLst/>
              </a:rPr>
              <a:t>test</a:t>
            </a:r>
            <a:r>
              <a:rPr lang="de-DE" sz="2800" dirty="0" smtClean="0">
                <a:effectLst/>
              </a:rPr>
              <a:t> </a:t>
            </a:r>
            <a:r>
              <a:rPr lang="de-DE" sz="2800" dirty="0" err="1" smtClean="0">
                <a:effectLst/>
              </a:rPr>
              <a:t>for</a:t>
            </a:r>
            <a:r>
              <a:rPr lang="de-DE" sz="2800" dirty="0" smtClean="0">
                <a:effectLst/>
              </a:rPr>
              <a:t> </a:t>
            </a:r>
            <a:r>
              <a:rPr lang="de-DE" sz="2800" dirty="0" err="1" smtClean="0">
                <a:effectLst/>
              </a:rPr>
              <a:t>given</a:t>
            </a:r>
            <a:r>
              <a:rPr lang="de-DE" sz="2800" dirty="0" smtClean="0">
                <a:effectLst/>
              </a:rPr>
              <a:t> </a:t>
            </a:r>
            <a:r>
              <a:rPr lang="de-DE" sz="2800" dirty="0" err="1" smtClean="0">
                <a:effectLst/>
              </a:rPr>
              <a:t>probabilities</a:t>
            </a:r>
            <a:r>
              <a:rPr lang="de-DE" sz="2800" dirty="0" smtClean="0">
                <a:effectLst/>
              </a:rPr>
              <a:t> </a:t>
            </a:r>
            <a:r>
              <a:rPr lang="de-DE" sz="2800" dirty="0" err="1" smtClean="0">
                <a:effectLst/>
              </a:rPr>
              <a:t>data</a:t>
            </a:r>
            <a:r>
              <a:rPr lang="de-DE" sz="2800" dirty="0" smtClean="0">
                <a:effectLst/>
              </a:rPr>
              <a:t>:</a:t>
            </a:r>
          </a:p>
          <a:p>
            <a:pPr marL="0" indent="0">
              <a:buNone/>
            </a:pPr>
            <a:r>
              <a:rPr lang="de-DE" sz="2800" dirty="0" smtClean="0">
                <a:effectLst/>
              </a:rPr>
              <a:t> </a:t>
            </a:r>
            <a:r>
              <a:rPr lang="de-DE" sz="2800" dirty="0" err="1" smtClean="0">
                <a:effectLst/>
              </a:rPr>
              <a:t>obs</a:t>
            </a:r>
            <a:r>
              <a:rPr lang="de-DE" sz="2800" dirty="0" smtClean="0">
                <a:effectLst/>
              </a:rPr>
              <a:t> X-</a:t>
            </a:r>
            <a:r>
              <a:rPr lang="de-DE" sz="2800" dirty="0" err="1" smtClean="0">
                <a:effectLst/>
              </a:rPr>
              <a:t>squared</a:t>
            </a:r>
            <a:r>
              <a:rPr lang="de-DE" sz="2800" dirty="0" smtClean="0">
                <a:effectLst/>
              </a:rPr>
              <a:t> = </a:t>
            </a:r>
            <a:r>
              <a:rPr lang="de-DE" sz="2800" b="1" dirty="0" smtClean="0">
                <a:effectLst/>
              </a:rPr>
              <a:t>2.0333,</a:t>
            </a:r>
            <a:r>
              <a:rPr lang="de-DE" sz="2800" dirty="0" smtClean="0">
                <a:effectLst/>
              </a:rPr>
              <a:t> </a:t>
            </a:r>
            <a:r>
              <a:rPr lang="de-DE" sz="2800" dirty="0" err="1" smtClean="0">
                <a:effectLst/>
              </a:rPr>
              <a:t>df</a:t>
            </a:r>
            <a:r>
              <a:rPr lang="de-DE" sz="2800" dirty="0" smtClean="0">
                <a:effectLst/>
              </a:rPr>
              <a:t> = 4, p-</a:t>
            </a:r>
            <a:r>
              <a:rPr lang="de-DE" sz="2800" dirty="0" err="1" smtClean="0">
                <a:effectLst/>
              </a:rPr>
              <a:t>value</a:t>
            </a:r>
            <a:r>
              <a:rPr lang="de-DE" sz="2800" dirty="0" smtClean="0">
                <a:effectLst/>
              </a:rPr>
              <a:t> = </a:t>
            </a:r>
            <a:r>
              <a:rPr lang="de-DE" sz="2800" b="1" dirty="0" smtClean="0">
                <a:effectLst/>
              </a:rPr>
              <a:t>0.7296</a:t>
            </a:r>
            <a:r>
              <a:rPr lang="de-DE" sz="2800" dirty="0" smtClean="0">
                <a:effectLst/>
              </a:rPr>
              <a:t>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4797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/>
              <a:t>Für 1-a=95% ergibt sich:</a:t>
            </a:r>
            <a:br>
              <a:rPr lang="de-DE" b="1" dirty="0"/>
            </a:br>
            <a:r>
              <a:rPr lang="ru-RU" b="1" dirty="0"/>
              <a:t>𝝌𝟐 = </a:t>
            </a:r>
            <a:r>
              <a:rPr lang="en-US" b="1" dirty="0" smtClean="0"/>
              <a:t>2.0333 &lt;</a:t>
            </a:r>
            <a:r>
              <a:rPr lang="ru-RU" b="1" dirty="0" smtClean="0"/>
              <a:t> 𝝌</a:t>
            </a:r>
            <a:r>
              <a:rPr lang="en-US" b="1" dirty="0" smtClean="0"/>
              <a:t>2 </a:t>
            </a:r>
            <a:r>
              <a:rPr lang="ru-RU" b="1" dirty="0" smtClean="0"/>
              <a:t>𝒌𝒓𝒊𝒕𝒊𝒔𝒄𝒉 </a:t>
            </a:r>
            <a:r>
              <a:rPr lang="ru-RU" b="1" dirty="0"/>
              <a:t>= </a:t>
            </a:r>
            <a:r>
              <a:rPr lang="en-US" b="1" dirty="0" smtClean="0"/>
              <a:t>9.488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5661248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Wir bleiben bei der  Nullhypothese</a:t>
            </a:r>
            <a:r>
              <a:rPr lang="ru-RU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TA3 </a:t>
            </a:r>
            <a:r>
              <a:rPr lang="de-DE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weicht nicht signifikant  von der Erwartung (Aktuelle Linie)  ab</a:t>
            </a:r>
            <a:endParaRPr lang="de-DE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2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Unabhängigkeitstest</a:t>
            </a:r>
            <a:endParaRPr lang="ru-RU" sz="4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1"/>
            <a:ext cx="756084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8367" y="3861048"/>
            <a:ext cx="7134967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&gt;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data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&lt;-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matrix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(c(243,166, 164, 252,15, 10, 10,12,18,10,11, 15,15, 6,8,12,9,8,7,9),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ncol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=4,byrow=TRUE) 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&gt;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colnames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data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)&lt;-c("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Actuelle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Linie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 ", "TA1", "TA2", "TA3") 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&gt;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rownames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data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)&lt;-c("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I.o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", 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Design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", 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Geometrie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", 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Materialfehler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", 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Stückzahl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") 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&gt;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data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&lt;-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as.table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data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) 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&gt;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data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540" y="3381920"/>
            <a:ext cx="171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Berechnung</a:t>
            </a:r>
            <a:r>
              <a:rPr lang="en-US" dirty="0" smtClean="0"/>
              <a:t> in R</a:t>
            </a:r>
            <a:endParaRPr lang="ru-RU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80222" y="4653136"/>
            <a:ext cx="346729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Pearson's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Chi-squared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test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data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: 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data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 X-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squared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2.6544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,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df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12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, p-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value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 = 0.9975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11560" y="50500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 smtClean="0"/>
              <a:t>Für 1-a=95% ergibt sich:</a:t>
            </a:r>
            <a:br>
              <a:rPr lang="de-DE" b="1" dirty="0" smtClean="0"/>
            </a:br>
            <a:r>
              <a:rPr lang="ru-RU" b="1" dirty="0" smtClean="0"/>
              <a:t>𝝌𝟐 = </a:t>
            </a:r>
            <a:r>
              <a:rPr lang="en-US" b="1" dirty="0" smtClean="0"/>
              <a:t>2.6544 &lt;</a:t>
            </a:r>
            <a:r>
              <a:rPr lang="ru-RU" b="1" dirty="0" smtClean="0"/>
              <a:t> 𝝌</a:t>
            </a:r>
            <a:r>
              <a:rPr lang="en-US" b="1" dirty="0" smtClean="0"/>
              <a:t>2 </a:t>
            </a:r>
            <a:r>
              <a:rPr lang="ru-RU" b="1" dirty="0" smtClean="0"/>
              <a:t>𝒌𝒓𝒊𝒕𝒊𝒔𝒄𝒉 = </a:t>
            </a:r>
            <a:r>
              <a:rPr lang="en-US" b="1" dirty="0" smtClean="0"/>
              <a:t>21.026</a:t>
            </a:r>
            <a:endParaRPr lang="ru-RU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76575" y="580526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Es gilt die Nullhypothese, die Linien sind nicht voneinander unabhängig, d.h. sie produzieren mit vergleichbaren Zahlen</a:t>
            </a:r>
            <a:r>
              <a:rPr lang="de-DE" dirty="0" smtClean="0">
                <a:solidFill>
                  <a:schemeClr val="tx1"/>
                </a:solidFill>
                <a:cs typeface="Courier New" panose="02070309020205020404" pitchFamily="49" charset="0"/>
              </a:rPr>
              <a:t>. </a:t>
            </a:r>
            <a:endParaRPr lang="de-DE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6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Fazit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</a:pPr>
            <a:r>
              <a:rPr lang="de-DE" sz="2800" dirty="0">
                <a:solidFill>
                  <a:schemeClr val="accent5">
                    <a:lumMod val="75000"/>
                  </a:schemeClr>
                </a:solidFill>
              </a:rPr>
              <a:t>Die Linien weichen nicht signifikant voneinander ab, d.h. die problematischen Fehlertypen ballen sich nicht bei einer Linie, sondern sind gleichmäßig verteilt</a:t>
            </a: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Die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Wirksamkeit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2800" dirty="0" smtClean="0">
                <a:solidFill>
                  <a:schemeClr val="accent5">
                    <a:lumMod val="75000"/>
                  </a:schemeClr>
                </a:solidFill>
              </a:rPr>
              <a:t>möglicher Veränderungen ist nicht bewiesen, </a:t>
            </a:r>
            <a:r>
              <a:rPr lang="de-DE" sz="2800" dirty="0" err="1" smtClean="0">
                <a:solidFill>
                  <a:schemeClr val="accent5">
                    <a:lumMod val="75000"/>
                  </a:schemeClr>
                </a:solidFill>
              </a:rPr>
              <a:t>d.h</a:t>
            </a:r>
            <a:r>
              <a:rPr lang="de-DE" sz="2800" dirty="0" smtClean="0">
                <a:solidFill>
                  <a:schemeClr val="accent5">
                    <a:lumMod val="75000"/>
                  </a:schemeClr>
                </a:solidFill>
              </a:rPr>
              <a:t> keine Verbesserungen zur aktuellen Situation beobachtet werden.</a:t>
            </a:r>
          </a:p>
          <a:p>
            <a:r>
              <a:rPr lang="de-DE" sz="2800" dirty="0" smtClean="0">
                <a:solidFill>
                  <a:schemeClr val="accent5">
                    <a:lumMod val="75000"/>
                  </a:schemeClr>
                </a:solidFill>
              </a:rPr>
              <a:t>Es gibt keinen Vorteil für das Unternehmen, dass diese </a:t>
            </a:r>
            <a:r>
              <a:rPr lang="de-DE" sz="2800" dirty="0" smtClean="0">
                <a:solidFill>
                  <a:schemeClr val="accent5">
                    <a:lumMod val="75000"/>
                  </a:schemeClr>
                </a:solidFill>
              </a:rPr>
              <a:t>Veränderungen</a:t>
            </a:r>
            <a:r>
              <a:rPr lang="de-DE" sz="2800" dirty="0" smtClean="0">
                <a:solidFill>
                  <a:schemeClr val="accent5">
                    <a:lumMod val="75000"/>
                  </a:schemeClr>
                </a:solidFill>
              </a:rPr>
              <a:t> in den wirklichen Produktionsprozess integriert werden. 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14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Aufgabe 2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2_Base_vs_Alternative </a:t>
            </a:r>
          </a:p>
          <a:p>
            <a:pPr marL="0" indent="0">
              <a:buNone/>
            </a:pPr>
            <a:r>
              <a:rPr lang="de-DE" sz="2400" dirty="0" smtClean="0"/>
              <a:t>Eine Veränderung der Schneidevorrichtung für die Flugmodelle soll auf Verbesserung der Flugeigenschafften untersucht werden.</a:t>
            </a:r>
          </a:p>
          <a:p>
            <a:pPr marL="0" indent="0">
              <a:buNone/>
            </a:pPr>
            <a:r>
              <a:rPr lang="de-DE" sz="2400" dirty="0" smtClean="0"/>
              <a:t> </a:t>
            </a:r>
          </a:p>
          <a:p>
            <a:pPr marL="0" indent="0">
              <a:buNone/>
            </a:pPr>
            <a:r>
              <a:rPr lang="de-DE" sz="2400" dirty="0" smtClean="0"/>
              <a:t>Der Produktionsleiter schlägt vor, dass bei der Untersuchung auf nicht parametrische Verfahren verzichtet werden soll. </a:t>
            </a:r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r>
              <a:rPr lang="de-DE" sz="2400" dirty="0" smtClean="0"/>
              <a:t>Überprüfen Sie die Veränderung auf entsprechende Weise. </a:t>
            </a:r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r>
              <a:rPr lang="de-DE" sz="2400" dirty="0" smtClean="0"/>
              <a:t>Sind die Bedenken des Produktionsleiters berechtigt?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195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Voraussetzungen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>
                <a:solidFill>
                  <a:schemeClr val="tx1"/>
                </a:solidFill>
                <a:cs typeface="Courier New" panose="02070309020205020404" pitchFamily="49" charset="0"/>
              </a:rPr>
              <a:t>Vorliegende Daten sind intervallskaliert (Base und Alternative)</a:t>
            </a:r>
          </a:p>
          <a:p>
            <a:endParaRPr lang="de-DE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cs typeface="Courier New" panose="02070309020205020404" pitchFamily="49" charset="0"/>
              </a:rPr>
              <a:t>Deskriptive Statistik über Histogramme, </a:t>
            </a:r>
            <a:r>
              <a:rPr lang="de-DE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Boxplots</a:t>
            </a:r>
            <a:r>
              <a:rPr lang="de-DE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QQ.</a:t>
            </a:r>
          </a:p>
          <a:p>
            <a:endParaRPr lang="de-DE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cs typeface="Courier New" panose="02070309020205020404" pitchFamily="49" charset="0"/>
              </a:rPr>
              <a:t>Untersuchung von Normalverteilung und Varianzhomogenität</a:t>
            </a:r>
          </a:p>
          <a:p>
            <a:endParaRPr lang="de-DE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cs typeface="Courier New" panose="02070309020205020404" pitchFamily="49" charset="0"/>
              </a:rPr>
              <a:t>Danach Festlegung des Tests zur Feststellung von möglichen Unterschieden in der Zentrallage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85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900" dirty="0" smtClean="0"/>
              <a:t/>
            </a:r>
            <a:br>
              <a:rPr lang="de-DE" sz="4900" dirty="0" smtClean="0"/>
            </a:br>
            <a:r>
              <a:rPr lang="de-DE" dirty="0" smtClean="0"/>
              <a:t>Vergleiche</a:t>
            </a:r>
            <a:r>
              <a:rPr lang="de-DE" sz="4000" dirty="0" smtClean="0"/>
              <a:t> der Kennwerte </a:t>
            </a:r>
            <a:r>
              <a:rPr lang="de-DE" dirty="0" smtClean="0"/>
              <a:t/>
            </a:r>
            <a:br>
              <a:rPr lang="de-DE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556792"/>
            <a:ext cx="4427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 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5943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07" y="1628800"/>
            <a:ext cx="5942532" cy="103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83814"/>
            <a:ext cx="2664296" cy="280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83814"/>
            <a:ext cx="2730252" cy="273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83814"/>
            <a:ext cx="2581490" cy="258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30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900" dirty="0" smtClean="0"/>
              <a:t>Vergleiche</a:t>
            </a:r>
            <a:r>
              <a:rPr lang="de-DE" dirty="0" smtClean="0"/>
              <a:t> der Kennwerte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de-DE" sz="24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Boxplot und QQ</a:t>
            </a:r>
            <a:r>
              <a:rPr lang="ru-RU" sz="24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: </a:t>
            </a:r>
            <a:r>
              <a:rPr lang="de-DE" sz="24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Verteilung</a:t>
            </a:r>
            <a:r>
              <a:rPr lang="ru-RU" sz="24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Base </a:t>
            </a:r>
            <a:r>
              <a:rPr lang="de-DE" sz="24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deutet </a:t>
            </a:r>
            <a:r>
              <a:rPr lang="de-DE" sz="2400" dirty="0">
                <a:solidFill>
                  <a:prstClr val="black"/>
                </a:solidFill>
                <a:cs typeface="Courier New" panose="02070309020205020404" pitchFamily="49" charset="0"/>
              </a:rPr>
              <a:t>auf mögliche Ausreißer hin </a:t>
            </a:r>
            <a:endParaRPr lang="de-DE" sz="2400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0" latinLnBrk="1"/>
            <a:r>
              <a:rPr lang="de-DE" sz="2400" dirty="0"/>
              <a:t>Deskriptive Statistik zeigt </a:t>
            </a:r>
            <a:r>
              <a:rPr lang="de-DE" sz="2400" dirty="0" smtClean="0"/>
              <a:t>Unterschiede </a:t>
            </a:r>
            <a:r>
              <a:rPr lang="de-DE" sz="2400" dirty="0"/>
              <a:t>im Mittelwert </a:t>
            </a:r>
            <a:r>
              <a:rPr lang="de-DE" sz="2400" dirty="0" smtClean="0"/>
              <a:t>und</a:t>
            </a:r>
          </a:p>
          <a:p>
            <a:pPr marL="0" lvl="0" indent="0" latinLnBrk="1">
              <a:buNone/>
            </a:pPr>
            <a:r>
              <a:rPr lang="de-DE" sz="2400" dirty="0"/>
              <a:t> </a:t>
            </a:r>
            <a:r>
              <a:rPr lang="de-DE" sz="2400" dirty="0" smtClean="0"/>
              <a:t>    </a:t>
            </a:r>
            <a:r>
              <a:rPr lang="de-DE" sz="2400" dirty="0"/>
              <a:t>in der </a:t>
            </a:r>
            <a:r>
              <a:rPr lang="de-DE" sz="2400" dirty="0" smtClean="0"/>
              <a:t>Streuung</a:t>
            </a:r>
            <a:endParaRPr lang="ru-RU" sz="2400" dirty="0"/>
          </a:p>
          <a:p>
            <a:pPr lvl="0"/>
            <a:r>
              <a:rPr lang="de-DE" sz="2400" dirty="0" err="1"/>
              <a:t>Mittelwertsunterschiede</a:t>
            </a:r>
            <a:r>
              <a:rPr lang="de-DE" sz="2400" dirty="0"/>
              <a:t> </a:t>
            </a:r>
            <a:r>
              <a:rPr lang="de-DE" sz="2400" dirty="0" smtClean="0"/>
              <a:t>(Boxplot)</a:t>
            </a:r>
            <a:endParaRPr lang="ru-RU" sz="2400" dirty="0"/>
          </a:p>
          <a:p>
            <a:pPr lvl="0"/>
            <a:r>
              <a:rPr lang="de-DE" sz="2400" dirty="0"/>
              <a:t>Das Histogramm </a:t>
            </a:r>
            <a:r>
              <a:rPr lang="de-DE" sz="2400" dirty="0" smtClean="0"/>
              <a:t>Base</a:t>
            </a:r>
            <a:r>
              <a:rPr lang="en-US" sz="2400" dirty="0" smtClean="0"/>
              <a:t> </a:t>
            </a:r>
            <a:r>
              <a:rPr lang="de-DE" sz="2400" dirty="0" smtClean="0"/>
              <a:t>sieht </a:t>
            </a:r>
            <a:r>
              <a:rPr lang="de-DE" sz="2400" dirty="0"/>
              <a:t>ungewöhnlich aus=&gt; Auf Normalität testen</a:t>
            </a:r>
            <a:endParaRPr lang="ru-RU" sz="2400" dirty="0"/>
          </a:p>
          <a:p>
            <a:pPr lvl="0">
              <a:spcBef>
                <a:spcPts val="0"/>
              </a:spcBef>
            </a:pPr>
            <a:endParaRPr lang="de-DE" sz="2400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663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Test auf </a:t>
            </a:r>
            <a:r>
              <a:rPr lang="en-US" sz="4000" dirty="0" err="1" smtClean="0"/>
              <a:t>Normalverteilung</a:t>
            </a:r>
            <a:endParaRPr lang="ru-RU" sz="4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13476"/>
            <a:ext cx="5942532" cy="340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7544" y="4869160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  <a:cs typeface="Courier New" panose="02070309020205020404" pitchFamily="49" charset="0"/>
              </a:rPr>
              <a:t>Base: p &lt; 5%: Es gilt die Alternativhypothese, die Daten sind nicht normalverteilt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  <a:cs typeface="Courier New" panose="02070309020205020404" pitchFamily="49" charset="0"/>
              </a:rPr>
              <a:t>Alternative: p &gt; 5%: Es gilt die Nullhypothese, die Daten sind normalverteilt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  <a:cs typeface="Courier New" panose="02070309020205020404" pitchFamily="49" charset="0"/>
              </a:rPr>
              <a:t>=&gt; Mögliches Vorgehen: Datentransformation, Entfernen von Ausreißern</a:t>
            </a:r>
            <a:endParaRPr lang="de-DE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32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193204"/>
            <a:ext cx="8229600" cy="1143000"/>
          </a:xfrm>
        </p:spPr>
        <p:txBody>
          <a:bodyPr>
            <a:normAutofit/>
          </a:bodyPr>
          <a:lstStyle/>
          <a:p>
            <a:r>
              <a:rPr lang="de-DE" sz="4000" dirty="0" smtClean="0"/>
              <a:t>Mögliche Lösung</a:t>
            </a:r>
            <a:endParaRPr lang="ru-RU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" y="1124743"/>
            <a:ext cx="3738364" cy="35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6423" y="1412776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Wir sehen trotzdem Ausreißer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brauchen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L</a:t>
            </a:r>
            <a:r>
              <a:rPr lang="de-DE" dirty="0" err="1" smtClean="0"/>
              <a:t>ösung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Ändern wir den Ausreißer 2.55 auf den Mittelwert  der Stichprobe Base 2.2 </a:t>
            </a:r>
          </a:p>
          <a:p>
            <a:pPr marL="342900" indent="-342900">
              <a:buAutoNum type="arabicPeriod"/>
            </a:pPr>
            <a:r>
              <a:rPr lang="de-DE" dirty="0" smtClean="0"/>
              <a:t>Führen wir noch mal den Test auf Normalverteilung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56" y="4676131"/>
            <a:ext cx="59436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39552" y="6093296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 </a:t>
            </a:r>
            <a:r>
              <a:rPr lang="en-US" b="1" dirty="0" smtClean="0">
                <a:cs typeface="Courier New" panose="02070309020205020404" pitchFamily="49" charset="0"/>
              </a:rPr>
              <a:t>&gt; </a:t>
            </a:r>
            <a:r>
              <a:rPr lang="de-DE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5%: Es gilt die Nullhypothese, die Daten sind normalverteilt</a:t>
            </a:r>
            <a:endParaRPr lang="de-DE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56" y="5517232"/>
            <a:ext cx="5943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70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auf </a:t>
            </a:r>
            <a:r>
              <a:rPr lang="en-US" sz="4000" dirty="0" err="1" smtClean="0"/>
              <a:t>Varianzhomogenität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3068960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2400" b="1" dirty="0">
                <a:solidFill>
                  <a:prstClr val="black"/>
                </a:solidFill>
                <a:cs typeface="Courier New" panose="02070309020205020404" pitchFamily="49" charset="0"/>
              </a:rPr>
              <a:t>p </a:t>
            </a:r>
            <a:r>
              <a:rPr lang="de-DE" sz="2400" b="1" dirty="0" smtClean="0">
                <a:solidFill>
                  <a:prstClr val="black"/>
                </a:solidFill>
                <a:cs typeface="Courier New" panose="02070309020205020404" pitchFamily="49" charset="0"/>
              </a:rPr>
              <a:t>&lt; 5</a:t>
            </a:r>
            <a:r>
              <a:rPr lang="de-DE" sz="2400" b="1" dirty="0">
                <a:solidFill>
                  <a:prstClr val="black"/>
                </a:solidFill>
                <a:cs typeface="Courier New" panose="02070309020205020404" pitchFamily="49" charset="0"/>
              </a:rPr>
              <a:t>%: Es gilt die </a:t>
            </a:r>
            <a:r>
              <a:rPr lang="de-DE" sz="2400" b="1" dirty="0" smtClean="0">
                <a:solidFill>
                  <a:prstClr val="black"/>
                </a:solidFill>
                <a:cs typeface="Courier New" panose="02070309020205020404" pitchFamily="49" charset="0"/>
              </a:rPr>
              <a:t>Alternativhypothese, </a:t>
            </a:r>
            <a:r>
              <a:rPr lang="de-DE" sz="2400" b="1" dirty="0">
                <a:solidFill>
                  <a:prstClr val="black"/>
                </a:solidFill>
                <a:cs typeface="Courier New" panose="02070309020205020404" pitchFamily="49" charset="0"/>
              </a:rPr>
              <a:t>wir </a:t>
            </a:r>
            <a:r>
              <a:rPr lang="de-DE" sz="2400" b="1" dirty="0" smtClean="0">
                <a:solidFill>
                  <a:prstClr val="black"/>
                </a:solidFill>
                <a:cs typeface="Courier New" panose="02070309020205020404" pitchFamily="49" charset="0"/>
              </a:rPr>
              <a:t>können nicht  </a:t>
            </a:r>
            <a:r>
              <a:rPr lang="de-DE" sz="2400" b="1" dirty="0">
                <a:solidFill>
                  <a:prstClr val="black"/>
                </a:solidFill>
                <a:cs typeface="Courier New" panose="02070309020205020404" pitchFamily="49" charset="0"/>
              </a:rPr>
              <a:t>von gleichen Varianzen ausgehen</a:t>
            </a:r>
            <a:endParaRPr lang="de-DE" sz="2400" b="1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5943600" cy="147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40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Aufgabe 1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400" dirty="0" smtClean="0">
                <a:latin typeface="+mj-lt"/>
                <a:cs typeface="Arial" panose="020B0604020202020204" pitchFamily="34" charset="0"/>
              </a:rPr>
              <a:t>1_ Versuchsanlagen </a:t>
            </a:r>
          </a:p>
          <a:p>
            <a:pPr marL="0" indent="0">
              <a:buNone/>
            </a:pPr>
            <a:endParaRPr lang="de-DE" sz="24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400" dirty="0" smtClean="0">
                <a:latin typeface="+mj-lt"/>
                <a:cs typeface="Arial" panose="020B0604020202020204" pitchFamily="34" charset="0"/>
              </a:rPr>
              <a:t>Mögliche Änderungen an den aktuellen Produktionsanlagen werden an einer Testanlage ausprobiert und ihre Wirksamkeit belegt, bevor sie in der wirklichen Produktion zum Einsatz kommen. </a:t>
            </a:r>
          </a:p>
          <a:p>
            <a:pPr marL="0" indent="0">
              <a:buNone/>
            </a:pPr>
            <a:endParaRPr lang="de-DE" sz="2400" dirty="0" smtClean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400" dirty="0" smtClean="0">
                <a:latin typeface="+mj-lt"/>
                <a:cs typeface="Arial" panose="020B0604020202020204" pitchFamily="34" charset="0"/>
              </a:rPr>
              <a:t>Zur Zeit gibt es Daten für 3 Änderungen. Überprüfen Sie, ob sie Verbesserungen zur aktuellen Situation darstellen. </a:t>
            </a:r>
          </a:p>
          <a:p>
            <a:pPr marL="0" indent="0">
              <a:buNone/>
            </a:pPr>
            <a:endParaRPr lang="de-DE" sz="2400" dirty="0" smtClean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400" dirty="0" smtClean="0">
                <a:latin typeface="+mj-lt"/>
                <a:cs typeface="Arial" panose="020B0604020202020204" pitchFamily="34" charset="0"/>
              </a:rPr>
              <a:t>Unterscheiden sich Wenn ja, wo? </a:t>
            </a:r>
            <a:endParaRPr lang="ru-RU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23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Testpower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71905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60032" y="1628800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ru-RU" dirty="0" smtClean="0"/>
              <a:t>= 0.82</a:t>
            </a:r>
          </a:p>
          <a:p>
            <a:r>
              <a:rPr lang="en-US" dirty="0" err="1" smtClean="0"/>
              <a:t>Auflösung</a:t>
            </a:r>
            <a:r>
              <a:rPr lang="en-US" dirty="0" smtClean="0"/>
              <a:t> </a:t>
            </a:r>
            <a:r>
              <a:rPr lang="ru-RU" dirty="0" smtClean="0"/>
              <a:t>= 0,1</a:t>
            </a:r>
          </a:p>
          <a:p>
            <a:r>
              <a:rPr lang="en-US" dirty="0" smtClean="0"/>
              <a:t>Unser Test </a:t>
            </a:r>
            <a:r>
              <a:rPr lang="en-US" dirty="0" err="1" smtClean="0"/>
              <a:t>ist</a:t>
            </a:r>
            <a:r>
              <a:rPr lang="en-US" dirty="0" smtClean="0"/>
              <a:t> stark </a:t>
            </a:r>
            <a:r>
              <a:rPr lang="en-US" dirty="0" err="1" smtClean="0"/>
              <a:t>genug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5004048" y="2924944"/>
            <a:ext cx="37331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>t-Test</a:t>
            </a:r>
            <a:r>
              <a:rPr lang="de-DE" dirty="0" smtClean="0">
                <a:effectLst/>
              </a:rPr>
              <a:t/>
            </a:r>
            <a:br>
              <a:rPr lang="de-DE" dirty="0" smtClean="0">
                <a:effectLst/>
              </a:rPr>
            </a:br>
            <a:r>
              <a:rPr lang="de-DE" dirty="0"/>
              <a:t>• einseitig</a:t>
            </a:r>
            <a:r>
              <a:rPr lang="de-DE" dirty="0" smtClean="0">
                <a:effectLst/>
              </a:rPr>
              <a:t/>
            </a:r>
            <a:br>
              <a:rPr lang="de-DE" dirty="0" smtClean="0">
                <a:effectLst/>
              </a:rPr>
            </a:br>
            <a:r>
              <a:rPr lang="de-DE" dirty="0"/>
              <a:t>• Effektstärke </a:t>
            </a:r>
            <a:r>
              <a:rPr lang="ru-RU" dirty="0"/>
              <a:t>𝑑 = 𝐴𝑢𝑓𝑙</a:t>
            </a:r>
            <a:r>
              <a:rPr lang="de-DE" dirty="0"/>
              <a:t>ö</a:t>
            </a:r>
            <a:r>
              <a:rPr lang="ru-RU" dirty="0"/>
              <a:t>𝑠𝑢𝑛𝑔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/>
              <a:t>𝑆𝑡𝑑𝐴𝑏𝑤 = 0,1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/>
              <a:t>0,2 = 0,5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/>
              <a:t>• 𝛼 = 5%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/>
              <a:t>• 1 − 𝛽 = 90%</a:t>
            </a:r>
            <a:endParaRPr lang="ru-RU" dirty="0" smtClean="0">
              <a:effectLst/>
            </a:endParaRP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67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T-test</a:t>
            </a:r>
            <a:r>
              <a:rPr lang="de-DE" sz="2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für zwei unabhängige Stichproben, einseitig</a:t>
            </a:r>
            <a:endParaRPr lang="ru-RU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28" y="2543302"/>
            <a:ext cx="59436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67544" y="4077072"/>
                <a:ext cx="7488832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de-DE" sz="1600" dirty="0" smtClean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r>
                  <a:rPr lang="de-DE" sz="1600" b="1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p </a:t>
                </a:r>
                <a:r>
                  <a:rPr lang="en-US" sz="1600" b="1" dirty="0" smtClean="0">
                    <a:cs typeface="Courier New" panose="02070309020205020404" pitchFamily="49" charset="0"/>
                  </a:rPr>
                  <a:t>&lt; </a:t>
                </a:r>
                <a:r>
                  <a:rPr lang="de-DE" sz="1600" b="1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5%: Es gilt die Alternativhypothese,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1" i="1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e-DE" sz="1600" b="1" i="1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𝑩𝒂𝒔𝒆</m:t>
                        </m:r>
                      </m:sub>
                    </m:sSub>
                    <m:r>
                      <a:rPr lang="de-DE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sSub>
                      <m:sSubPr>
                        <m:ctrlPr>
                          <a:rPr lang="de-DE" sz="1600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e-DE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𝑨𝒍𝒕𝒆𝒓𝒏𝒕𝒂𝒕𝒊𝒗𝒆</m:t>
                        </m:r>
                      </m:sub>
                    </m:sSub>
                  </m:oMath>
                </a14:m>
                <a:endParaRPr lang="en-US" sz="1600" b="1" dirty="0" smtClean="0"/>
              </a:p>
              <a:p>
                <a:r>
                  <a:rPr lang="de-DE" sz="1600" b="1" dirty="0" smtClean="0"/>
                  <a:t>Eine Veränderung der Schneidevorrichtung für die Flugmodelle </a:t>
                </a:r>
                <a:r>
                  <a:rPr lang="de-DE" sz="1600" b="1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führt zu einem besseren Flugverhalten</a:t>
                </a:r>
              </a:p>
              <a:p>
                <a:endParaRPr lang="en-US" dirty="0" smtClean="0"/>
              </a:p>
              <a:p>
                <a:endParaRPr lang="de-DE" dirty="0" smtClean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77072"/>
                <a:ext cx="7488832" cy="1631216"/>
              </a:xfrm>
              <a:prstGeom prst="rect">
                <a:avLst/>
              </a:prstGeom>
              <a:blipFill rotWithShape="1">
                <a:blip r:embed="rId3"/>
                <a:stretch>
                  <a:fillRect l="-4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545528" y="1340768"/>
                <a:ext cx="4572000" cy="14773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de-DE" dirty="0"/>
                  <a:t>Hypothesen:</a:t>
                </a:r>
                <a:r>
                  <a:rPr lang="de-DE" dirty="0" smtClean="0">
                    <a:effectLst/>
                  </a:rPr>
                  <a:t/>
                </a:r>
                <a:br>
                  <a:rPr lang="de-DE" dirty="0" smtClean="0">
                    <a:effectLst/>
                  </a:rPr>
                </a:br>
                <a:r>
                  <a:rPr lang="de-DE" dirty="0"/>
                  <a:t>• </a:t>
                </a:r>
                <a:r>
                  <a:rPr lang="ru-RU" dirty="0"/>
                  <a:t>𝐻</a:t>
                </a:r>
                <a:r>
                  <a:rPr lang="ru-RU" sz="1600" dirty="0"/>
                  <a:t>0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dirty="0" smtClean="0"/>
                  <a:t>alternative </a:t>
                </a:r>
                <a:r>
                  <a:rPr lang="ru-RU" dirty="0" smtClean="0"/>
                  <a:t>≤ </a:t>
                </a:r>
                <a14:m>
                  <m:oMath xmlns:m="http://schemas.openxmlformats.org/officeDocument/2006/math"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dirty="0" smtClean="0"/>
                  <a:t>base</a:t>
                </a:r>
              </a:p>
              <a:p>
                <a:pPr lvl="0"/>
                <a:r>
                  <a:rPr lang="ru-RU" dirty="0" smtClean="0"/>
                  <a:t>• 𝐻</a:t>
                </a:r>
                <a:r>
                  <a:rPr lang="ru-RU" sz="1600" dirty="0" smtClean="0"/>
                  <a:t>1</a:t>
                </a:r>
                <a:r>
                  <a:rPr lang="ru-RU" dirty="0" smtClean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</a:rPr>
                  <a:t>alternative </a:t>
                </a:r>
                <a:r>
                  <a:rPr lang="en-US" sz="1600" u="sng" dirty="0" smtClean="0">
                    <a:solidFill>
                      <a:prstClr val="black"/>
                    </a:solidFill>
                  </a:rPr>
                  <a:t>&gt; </a:t>
                </a:r>
                <a14:m>
                  <m:oMath xmlns:m="http://schemas.openxmlformats.org/officeDocument/2006/math"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</a:rPr>
                  <a:t>base</a:t>
                </a:r>
                <a:endParaRPr lang="en-US" sz="1400" dirty="0">
                  <a:solidFill>
                    <a:prstClr val="black"/>
                  </a:solidFill>
                </a:endParaRPr>
              </a:p>
              <a:p>
                <a:r>
                  <a:rPr lang="ru-RU" dirty="0" smtClean="0"/>
                  <a:t/>
                </a:r>
                <a:br>
                  <a:rPr lang="ru-RU" dirty="0" smtClean="0"/>
                </a:br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8" y="1340768"/>
                <a:ext cx="4572000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1067" t="-20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10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de-DE" dirty="0" smtClean="0">
                <a:solidFill>
                  <a:schemeClr val="accent5">
                    <a:lumMod val="50000"/>
                  </a:schemeClr>
                </a:solidFill>
              </a:rPr>
              <a:t>Das Alternativmodel hat deutliche Vorteile gegenüber dem Base Model.</a:t>
            </a:r>
          </a:p>
          <a:p>
            <a:pPr marL="285750" indent="-285750"/>
            <a:r>
              <a:rPr lang="de-DE" dirty="0" smtClean="0">
                <a:solidFill>
                  <a:schemeClr val="accent5">
                    <a:lumMod val="50000"/>
                  </a:schemeClr>
                </a:solidFill>
              </a:rPr>
              <a:t>Basierend auf der ursprünglichen nicht normalen Verteilung der Stichprobe Base und unterschiedlicher Varianz wäre die Durchführung  eines nichtparametrischen Tests durchaus gerechtfertigt.  </a:t>
            </a:r>
            <a:endParaRPr lang="ru-RU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775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 dirty="0" smtClean="0"/>
              <a:t>Aufgabe</a:t>
            </a:r>
            <a:r>
              <a:rPr lang="de-DE" b="1" dirty="0" smtClean="0"/>
              <a:t> 3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smtClean="0"/>
              <a:t>3_ Vergleiche Mehrere geänderte Flugmodelle sollen überprüft werden. </a:t>
            </a:r>
          </a:p>
          <a:p>
            <a:r>
              <a:rPr lang="de-DE" sz="2800" dirty="0" smtClean="0"/>
              <a:t>Aus Kostengründen aus den FL auf Wirksamkeit werden die eingesetzten Base Modelle Modellen umgearbeitet, dazu müssen nur die Flügel gekürzt werden. </a:t>
            </a:r>
          </a:p>
          <a:p>
            <a:r>
              <a:rPr lang="de-DE" sz="2800" dirty="0" smtClean="0"/>
              <a:t>Die restlichen Modell müssen neu gebaut werden. Gibt es Unterschiede in der Wirksamkeit der Änderungen hinsichtlich Base Modell? Welcher Modelltyp besitzt die besten Flugeigenschaften?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36794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Deskriptive Statistik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nterschiedliche </a:t>
            </a:r>
            <a:r>
              <a:rPr lang="de-DE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Niveaulagen sind </a:t>
            </a:r>
            <a:r>
              <a:rPr lang="de-DE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deutlich erkennbar.</a:t>
            </a:r>
            <a:endParaRPr lang="en-US" sz="2000" dirty="0" smtClean="0"/>
          </a:p>
          <a:p>
            <a:r>
              <a:rPr lang="en-US" sz="2000" dirty="0" err="1" smtClean="0"/>
              <a:t>Histogramme</a:t>
            </a:r>
            <a:r>
              <a:rPr lang="en-US" sz="2000" dirty="0" smtClean="0"/>
              <a:t> </a:t>
            </a:r>
            <a:r>
              <a:rPr lang="en-US" sz="2000" dirty="0" err="1" smtClean="0"/>
              <a:t>sehen</a:t>
            </a:r>
            <a:r>
              <a:rPr lang="en-US" sz="2000" dirty="0" smtClean="0"/>
              <a:t> </a:t>
            </a:r>
            <a:r>
              <a:rPr lang="en-US" sz="2000" dirty="0" err="1" smtClean="0"/>
              <a:t>unsymmetrich</a:t>
            </a:r>
            <a:r>
              <a:rPr lang="en-US" sz="2000" dirty="0" smtClean="0"/>
              <a:t> </a:t>
            </a:r>
            <a:r>
              <a:rPr lang="en-US" sz="2000" dirty="0" err="1" smtClean="0"/>
              <a:t>aus.</a:t>
            </a:r>
            <a:endParaRPr lang="ru-RU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7" y="2588739"/>
            <a:ext cx="2882106" cy="314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789" y="2763675"/>
            <a:ext cx="1866156" cy="186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978" y="2780928"/>
            <a:ext cx="1866156" cy="186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780" y="2780928"/>
            <a:ext cx="1866156" cy="186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30" y="4629831"/>
            <a:ext cx="1794148" cy="179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59" y="4567860"/>
            <a:ext cx="1918089" cy="191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535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Deskriptive Statistik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sz="2800" dirty="0"/>
              <a:t>Die QQs deuten alle auf Normalverteilung hin.  </a:t>
            </a:r>
          </a:p>
          <a:p>
            <a:endParaRPr lang="ru-RU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09" y="2132856"/>
            <a:ext cx="2442220" cy="244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15" y="2124819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68860"/>
            <a:ext cx="2370212" cy="23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" y="4323048"/>
            <a:ext cx="2442220" cy="244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998" y="4359052"/>
            <a:ext cx="2370212" cy="23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117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 smtClean="0">
                <a:effectLst/>
                <a:latin typeface="Arial"/>
              </a:rPr>
              <a:t>Voraussetzungen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4978"/>
          </a:xfrm>
        </p:spPr>
        <p:txBody>
          <a:bodyPr>
            <a:normAutofit/>
          </a:bodyPr>
          <a:lstStyle/>
          <a:p>
            <a:r>
              <a:rPr lang="de-DE" sz="2800" dirty="0"/>
              <a:t>Wir haben  intervallskalierte Daten</a:t>
            </a:r>
          </a:p>
          <a:p>
            <a:endParaRPr lang="de-DE" sz="2800" dirty="0"/>
          </a:p>
          <a:p>
            <a:endParaRPr lang="de-DE" sz="2800" dirty="0" smtClean="0"/>
          </a:p>
          <a:p>
            <a:r>
              <a:rPr lang="de-DE" sz="2800" dirty="0" smtClean="0"/>
              <a:t>Normalverteilung </a:t>
            </a:r>
            <a:r>
              <a:rPr lang="de-DE" sz="2800" dirty="0"/>
              <a:t>der abhängigen Variable in allen </a:t>
            </a:r>
            <a:r>
              <a:rPr lang="de-DE" sz="2800" dirty="0" smtClean="0"/>
              <a:t>Gruppen</a:t>
            </a:r>
          </a:p>
          <a:p>
            <a:endParaRPr lang="de-DE" sz="2800" dirty="0" smtClean="0"/>
          </a:p>
          <a:p>
            <a:endParaRPr lang="de-DE" sz="2800" dirty="0"/>
          </a:p>
          <a:p>
            <a:endParaRPr lang="de-DE" sz="2800" dirty="0" smtClean="0"/>
          </a:p>
          <a:p>
            <a:endParaRPr lang="de-DE" sz="28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93096"/>
            <a:ext cx="59436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67944" y="54100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 &gt; 5%: Es gilt die Nullhypothese, die Datens</a:t>
            </a:r>
            <a:r>
              <a:rPr lang="de-DE" b="1" dirty="0" smtClean="0">
                <a:cs typeface="Courier New" panose="02070309020205020404" pitchFamily="49" charset="0"/>
              </a:rPr>
              <a:t>ätze </a:t>
            </a:r>
            <a:r>
              <a:rPr lang="de-DE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sind normalverteilt</a:t>
            </a:r>
            <a:endParaRPr lang="de-DE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99" y="2204864"/>
            <a:ext cx="5943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576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Auff</a:t>
            </a:r>
            <a:r>
              <a:rPr lang="de-DE" dirty="0" err="1" smtClean="0"/>
              <a:t>älligkeiten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6084" y="1425716"/>
            <a:ext cx="8229600" cy="2404864"/>
          </a:xfrm>
        </p:spPr>
        <p:txBody>
          <a:bodyPr/>
          <a:lstStyle/>
          <a:p>
            <a:r>
              <a:rPr lang="de-DE" dirty="0" smtClean="0"/>
              <a:t>Ungleiche Varianz in den Gruppen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21" y="2175376"/>
            <a:ext cx="5943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27584" y="2924944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 </a:t>
            </a:r>
            <a:r>
              <a:rPr lang="en-US" b="1" dirty="0">
                <a:cs typeface="Courier New" panose="02070309020205020404" pitchFamily="49" charset="0"/>
              </a:rPr>
              <a:t>&lt;</a:t>
            </a:r>
            <a:r>
              <a:rPr lang="de-DE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5%: Es gilt die Alternativhypothese, es gibt ungleiche Varianz in den Gruppen</a:t>
            </a:r>
            <a:r>
              <a:rPr lang="de-DE" b="1" dirty="0" smtClean="0">
                <a:cs typeface="Courier New" panose="02070309020205020404" pitchFamily="49" charset="0"/>
              </a:rPr>
              <a:t>. </a:t>
            </a:r>
            <a:endParaRPr lang="de-DE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8205" y="3407543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Darüber hinaus sind nicht alle Gruppen unabhängig voneinander. Da das Modell FL  auf Basis des Basismodells hergestellt wird, werden wir zu Beginn einen </a:t>
            </a:r>
            <a:r>
              <a:rPr lang="en-US" dirty="0" smtClean="0"/>
              <a:t>T -</a:t>
            </a:r>
            <a:r>
              <a:rPr lang="de-DE" dirty="0" smtClean="0"/>
              <a:t>Test für zwei abhängige Stichproben durchführen.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Daten sind normal verteilt (wir haben schon geprüft</a:t>
            </a:r>
            <a:r>
              <a:rPr lang="ru-RU" dirty="0" smtClean="0"/>
              <a:t>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Varianze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gleich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3" y="5085184"/>
            <a:ext cx="59436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935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</a:t>
            </a:r>
            <a:r>
              <a:rPr lang="ru-RU" sz="3200" dirty="0" smtClean="0"/>
              <a:t>-</a:t>
            </a:r>
            <a:r>
              <a:rPr lang="en-US" sz="3200" dirty="0" smtClean="0"/>
              <a:t>test f</a:t>
            </a:r>
            <a:r>
              <a:rPr lang="de-DE" sz="3200" dirty="0" err="1" smtClean="0"/>
              <a:t>ür</a:t>
            </a:r>
            <a:r>
              <a:rPr lang="de-DE" sz="3200" dirty="0" smtClean="0"/>
              <a:t> abhängige Stichproben, einseitig</a:t>
            </a:r>
            <a:endParaRPr lang="ru-RU" sz="3200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5942532" cy="127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545528" y="1340768"/>
                <a:ext cx="4572000" cy="14773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de-DE" dirty="0"/>
                  <a:t>Hypothesen:</a:t>
                </a:r>
                <a:r>
                  <a:rPr lang="de-DE" dirty="0" smtClean="0">
                    <a:effectLst/>
                  </a:rPr>
                  <a:t/>
                </a:r>
                <a:br>
                  <a:rPr lang="de-DE" dirty="0" smtClean="0">
                    <a:effectLst/>
                  </a:rPr>
                </a:br>
                <a:r>
                  <a:rPr lang="de-DE" dirty="0"/>
                  <a:t>• </a:t>
                </a:r>
                <a:r>
                  <a:rPr lang="ru-RU" dirty="0"/>
                  <a:t>𝐻</a:t>
                </a:r>
                <a:r>
                  <a:rPr lang="ru-RU" sz="1400" dirty="0"/>
                  <a:t>0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i="1" dirty="0" smtClean="0"/>
                  <a:t>base</a:t>
                </a:r>
                <a:r>
                  <a:rPr lang="en-US" sz="1400" dirty="0" smtClean="0"/>
                  <a:t> </a:t>
                </a:r>
                <a:r>
                  <a:rPr lang="en-US" u="sng" dirty="0" smtClean="0"/>
                  <a:t>&gt;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i="1" dirty="0" smtClean="0"/>
                  <a:t>FL</a:t>
                </a:r>
              </a:p>
              <a:p>
                <a:pPr lvl="0"/>
                <a:r>
                  <a:rPr lang="ru-RU" dirty="0" smtClean="0"/>
                  <a:t>• 𝐻</a:t>
                </a:r>
                <a:r>
                  <a:rPr lang="ru-RU" sz="1400" dirty="0" smtClean="0"/>
                  <a:t>1</a:t>
                </a:r>
                <a:r>
                  <a:rPr lang="ru-RU" dirty="0" smtClean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i="1" dirty="0" smtClean="0">
                    <a:solidFill>
                      <a:prstClr val="black"/>
                    </a:solidFill>
                  </a:rPr>
                  <a:t>base</a:t>
                </a:r>
                <a:r>
                  <a:rPr lang="en-US" sz="1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1600" u="sng" dirty="0" smtClean="0">
                    <a:solidFill>
                      <a:prstClr val="black"/>
                    </a:solidFill>
                  </a:rPr>
                  <a:t>&lt; </a:t>
                </a:r>
                <a14:m>
                  <m:oMath xmlns:m="http://schemas.openxmlformats.org/officeDocument/2006/math"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i="1" dirty="0" smtClean="0">
                    <a:solidFill>
                      <a:prstClr val="black"/>
                    </a:solidFill>
                  </a:rPr>
                  <a:t>FL</a:t>
                </a:r>
                <a:endParaRPr lang="en-US" sz="1400" i="1" dirty="0">
                  <a:solidFill>
                    <a:prstClr val="black"/>
                  </a:solidFill>
                </a:endParaRPr>
              </a:p>
              <a:p>
                <a:r>
                  <a:rPr lang="ru-RU" dirty="0" smtClean="0"/>
                  <a:t/>
                </a:r>
                <a:br>
                  <a:rPr lang="ru-RU" dirty="0" smtClean="0"/>
                </a:br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8" y="1340768"/>
                <a:ext cx="4572000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1067" t="-20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611560" y="4077072"/>
                <a:ext cx="79208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p </a:t>
                </a:r>
                <a:r>
                  <a:rPr lang="en-US" b="1" dirty="0" smtClean="0">
                    <a:cs typeface="Courier New" panose="02070309020205020404" pitchFamily="49" charset="0"/>
                  </a:rPr>
                  <a:t>&lt; </a:t>
                </a:r>
                <a:r>
                  <a:rPr lang="de-DE" b="1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5%: Es gilt die Alternativhypothese,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𝑩𝒂𝒔𝒆</m:t>
                        </m:r>
                      </m:sub>
                    </m:sSub>
                    <m:r>
                      <a:rPr lang="de-DE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sSub>
                      <m:sSubPr>
                        <m:ctrlPr>
                          <a:rPr lang="de-DE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𝑭𝑳</m:t>
                        </m:r>
                      </m:sub>
                    </m:sSub>
                  </m:oMath>
                </a14:m>
                <a:endParaRPr lang="en-US" b="1" dirty="0" smtClean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077072"/>
                <a:ext cx="792088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15"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59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Auff</a:t>
            </a:r>
            <a:r>
              <a:rPr lang="de-DE" dirty="0" err="1" smtClean="0"/>
              <a:t>älligkeiten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66998" y="1556792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Mögliche Lösung für weitere </a:t>
            </a:r>
            <a:r>
              <a:rPr lang="de-DE" dirty="0" err="1" smtClean="0"/>
              <a:t>Untersichung</a:t>
            </a:r>
            <a:r>
              <a:rPr lang="de-DE" dirty="0" smtClean="0"/>
              <a:t> in den anderen </a:t>
            </a:r>
            <a:r>
              <a:rPr lang="de-DE" dirty="0" err="1" smtClean="0"/>
              <a:t>Grouppen</a:t>
            </a:r>
            <a:r>
              <a:rPr lang="de-DE" dirty="0" smtClean="0"/>
              <a:t> </a:t>
            </a:r>
            <a:r>
              <a:rPr lang="ru-RU" dirty="0" smtClean="0"/>
              <a:t>- </a:t>
            </a:r>
            <a:r>
              <a:rPr lang="de-DE" dirty="0" smtClean="0"/>
              <a:t>Kruskal Wallis-- Test als nicht</a:t>
            </a:r>
            <a:r>
              <a:rPr lang="ru-RU" dirty="0" smtClean="0"/>
              <a:t>-</a:t>
            </a:r>
            <a:r>
              <a:rPr lang="en-US" dirty="0" err="1" smtClean="0"/>
              <a:t>parametricher</a:t>
            </a:r>
            <a:r>
              <a:rPr lang="en-US" dirty="0" smtClean="0"/>
              <a:t> </a:t>
            </a:r>
            <a:r>
              <a:rPr lang="de-DE" dirty="0" smtClean="0"/>
              <a:t> Ersatz für die </a:t>
            </a:r>
            <a:r>
              <a:rPr lang="de-DE" dirty="0" err="1" smtClean="0"/>
              <a:t>einfaktorielle</a:t>
            </a:r>
            <a:r>
              <a:rPr lang="de-DE" dirty="0" smtClean="0"/>
              <a:t> ANOVA</a:t>
            </a:r>
            <a:endParaRPr lang="ru-R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96" y="3068960"/>
            <a:ext cx="5738560" cy="71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81793" y="2420888"/>
            <a:ext cx="6613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/>
              <a:t>𝑯</a:t>
            </a:r>
            <a:r>
              <a:rPr lang="de-DE" sz="1100" dirty="0" smtClean="0"/>
              <a:t>𝟎</a:t>
            </a:r>
            <a:r>
              <a:rPr lang="de-DE" sz="1200" dirty="0" smtClean="0"/>
              <a:t> Es gibt keinen Unterschied zwischen den einzelnen Gruppen für die untersuchte Variable</a:t>
            </a:r>
            <a:br>
              <a:rPr lang="de-DE" sz="1200" dirty="0" smtClean="0"/>
            </a:br>
            <a:r>
              <a:rPr lang="de-DE" sz="1200" dirty="0" smtClean="0"/>
              <a:t>𝑯</a:t>
            </a:r>
            <a:r>
              <a:rPr lang="de-DE" sz="1100" dirty="0" smtClean="0"/>
              <a:t>𝟏</a:t>
            </a:r>
            <a:r>
              <a:rPr lang="de-DE" sz="1200" dirty="0" smtClean="0"/>
              <a:t> Es gibt mindestens einen Unterschied zwischen den einzelnen Gruppen für die untersuchte Variable</a:t>
            </a:r>
            <a:endParaRPr lang="de-DE" sz="12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766998" y="4149080"/>
            <a:ext cx="7723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 &lt; 5%: Es gilt die Alternativhypothese, </a:t>
            </a:r>
            <a:r>
              <a:rPr lang="de-DE" sz="1600" b="1" dirty="0" smtClean="0"/>
              <a:t>es gibt mindestens einen Unterschied bei den Mittelwerten</a:t>
            </a:r>
            <a:endParaRPr lang="de-DE" sz="16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4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de-DE" sz="2400" dirty="0"/>
                  <a:t>Unsere Daten sind nominal. </a:t>
                </a:r>
                <a:endParaRPr lang="ru-RU" sz="2400" dirty="0"/>
              </a:p>
              <a:p>
                <a:pPr lvl="0"/>
                <a:r>
                  <a:rPr lang="de-DE" sz="2400" dirty="0"/>
                  <a:t>Untersuchung der Daten mittels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r>
                          <a:rPr lang="de-DE" sz="2400" i="1"/>
                          <m:t>𝜒</m:t>
                        </m:r>
                      </m:e>
                      <m:sup>
                        <m:r>
                          <a:rPr lang="de-DE" sz="2400" i="1"/>
                          <m:t>2</m:t>
                        </m:r>
                      </m:sup>
                    </m:sSup>
                  </m:oMath>
                </a14:m>
                <a:r>
                  <a:rPr lang="de-DE" sz="2400" dirty="0"/>
                  <a:t>-Anpassungstest bzw.    -</a:t>
                </a:r>
                <a:r>
                  <a:rPr lang="de-DE" sz="2400" dirty="0" smtClean="0"/>
                  <a:t>Unabhängigkeitstest</a:t>
                </a:r>
              </a:p>
              <a:p>
                <a:r>
                  <a:rPr lang="de-DE" sz="2400" dirty="0"/>
                  <a:t>Alle Zellen sind mit mindestens 5 Werten </a:t>
                </a:r>
                <a:r>
                  <a:rPr lang="de-DE" sz="2400" dirty="0" smtClean="0"/>
                  <a:t>belegt</a:t>
                </a:r>
              </a:p>
              <a:p>
                <a:pPr lvl="0"/>
                <a:r>
                  <a:rPr lang="ru-RU" sz="2400" dirty="0" err="1"/>
                  <a:t>Mindestens</a:t>
                </a:r>
                <a:r>
                  <a:rPr lang="ru-RU" sz="2400" dirty="0"/>
                  <a:t> 50 </a:t>
                </a:r>
                <a:r>
                  <a:rPr lang="ru-RU" sz="2400" dirty="0" err="1"/>
                  <a:t>Datenpunkte</a:t>
                </a:r>
                <a:endParaRPr lang="ru-RU" sz="2400" dirty="0"/>
              </a:p>
              <a:p>
                <a:pPr lvl="0"/>
                <a:r>
                  <a:rPr lang="ru-RU" sz="2400" dirty="0" err="1"/>
                  <a:t>Daten</a:t>
                </a:r>
                <a:r>
                  <a:rPr lang="ru-RU" sz="2400" dirty="0"/>
                  <a:t> </a:t>
                </a:r>
                <a:r>
                  <a:rPr lang="ru-RU" sz="2400" dirty="0" err="1"/>
                  <a:t>liegen</a:t>
                </a:r>
                <a:r>
                  <a:rPr lang="ru-RU" sz="2400" dirty="0"/>
                  <a:t> </a:t>
                </a:r>
                <a:r>
                  <a:rPr lang="ru-RU" sz="2400" dirty="0" err="1"/>
                  <a:t>in</a:t>
                </a:r>
                <a:r>
                  <a:rPr lang="ru-RU" sz="2400" dirty="0"/>
                  <a:t> </a:t>
                </a:r>
                <a:r>
                  <a:rPr lang="ru-RU" sz="2400" dirty="0" err="1"/>
                  <a:t>Absolutwerten</a:t>
                </a:r>
                <a:r>
                  <a:rPr lang="ru-RU" sz="2400" dirty="0"/>
                  <a:t> </a:t>
                </a:r>
                <a:r>
                  <a:rPr lang="ru-RU" sz="2400" dirty="0" err="1"/>
                  <a:t>vor</a:t>
                </a:r>
                <a:endParaRPr lang="ru-RU" sz="2400" dirty="0"/>
              </a:p>
              <a:p>
                <a:endParaRPr lang="ru-RU" sz="2400" dirty="0"/>
              </a:p>
              <a:p>
                <a:pPr lvl="0"/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760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de-DE" dirty="0" err="1" smtClean="0"/>
              <a:t>ösung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Oder führen wir trotzdem einen </a:t>
            </a:r>
            <a:r>
              <a:rPr lang="de-DE" sz="2400" dirty="0" err="1" smtClean="0"/>
              <a:t>einfaktoriellen</a:t>
            </a:r>
            <a:r>
              <a:rPr lang="de-DE" sz="2400" dirty="0" smtClean="0"/>
              <a:t> ANOVA Test</a:t>
            </a:r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r>
              <a:rPr lang="de-DE" sz="1400" dirty="0" smtClean="0"/>
              <a:t>𝑯</a:t>
            </a:r>
            <a:r>
              <a:rPr lang="de-DE" sz="1200" dirty="0" smtClean="0"/>
              <a:t>𝟎</a:t>
            </a:r>
            <a:r>
              <a:rPr lang="de-DE" sz="1400" dirty="0" smtClean="0"/>
              <a:t> </a:t>
            </a:r>
            <a:r>
              <a:rPr lang="de-DE" sz="1400" dirty="0"/>
              <a:t>Es gibt keinen Unterschied zwischen den </a:t>
            </a:r>
            <a:r>
              <a:rPr lang="de-DE" sz="1400" dirty="0" smtClean="0"/>
              <a:t>einzelnen Gruppen </a:t>
            </a:r>
            <a:r>
              <a:rPr lang="de-DE" sz="1400" dirty="0"/>
              <a:t>für die untersuchte Variable</a:t>
            </a:r>
            <a:br>
              <a:rPr lang="de-DE" sz="1400" dirty="0"/>
            </a:br>
            <a:r>
              <a:rPr lang="de-DE" sz="1400" dirty="0"/>
              <a:t>𝑯</a:t>
            </a:r>
            <a:r>
              <a:rPr lang="de-DE" sz="1200" dirty="0"/>
              <a:t>𝟏</a:t>
            </a:r>
            <a:r>
              <a:rPr lang="de-DE" sz="1400" dirty="0"/>
              <a:t> Es gibt mindestens einen Unterschied zwischen </a:t>
            </a:r>
            <a:r>
              <a:rPr lang="de-DE" sz="1400" dirty="0" smtClean="0"/>
              <a:t>den einzelnen </a:t>
            </a:r>
            <a:r>
              <a:rPr lang="de-DE" sz="1400" dirty="0"/>
              <a:t>Gruppen für die untersuchte </a:t>
            </a:r>
            <a:r>
              <a:rPr lang="de-DE" sz="1400" dirty="0" smtClean="0"/>
              <a:t>Variable</a:t>
            </a:r>
            <a:endParaRPr lang="de-DE" sz="1600" dirty="0" smtClean="0"/>
          </a:p>
          <a:p>
            <a:pPr marL="0" indent="0">
              <a:buNone/>
            </a:pPr>
            <a:r>
              <a:rPr lang="ru-RU" sz="1600" dirty="0" smtClean="0"/>
              <a:t>𝑯𝟎</a:t>
            </a:r>
            <a:r>
              <a:rPr lang="ru-RU" sz="1600" dirty="0"/>
              <a:t>: </a:t>
            </a:r>
            <a:r>
              <a:rPr lang="ru-RU" sz="1600" dirty="0" smtClean="0"/>
              <a:t>𝝁</a:t>
            </a:r>
            <a:r>
              <a:rPr lang="de-DE" sz="1600" b="1" i="1" dirty="0"/>
              <a:t>Base</a:t>
            </a:r>
            <a:r>
              <a:rPr lang="ru-RU" sz="1600" dirty="0"/>
              <a:t>= </a:t>
            </a:r>
            <a:r>
              <a:rPr lang="ru-RU" sz="1600" dirty="0" smtClean="0"/>
              <a:t>= 𝝁</a:t>
            </a:r>
            <a:r>
              <a:rPr lang="de-DE" sz="1600" b="1" i="1" dirty="0" smtClean="0"/>
              <a:t>KB</a:t>
            </a:r>
            <a:r>
              <a:rPr lang="ru-RU" sz="1600" dirty="0" smtClean="0"/>
              <a:t>  </a:t>
            </a:r>
            <a:r>
              <a:rPr lang="ru-RU" sz="1600" dirty="0"/>
              <a:t>= </a:t>
            </a:r>
            <a:r>
              <a:rPr lang="ru-RU" sz="1600" dirty="0" smtClean="0"/>
              <a:t>𝝁</a:t>
            </a:r>
            <a:r>
              <a:rPr lang="de-DE" sz="1600" b="1" i="1" dirty="0" smtClean="0"/>
              <a:t>KL</a:t>
            </a:r>
            <a:r>
              <a:rPr lang="ru-RU" sz="1600" dirty="0" smtClean="0"/>
              <a:t>= 𝝁</a:t>
            </a:r>
            <a:r>
              <a:rPr lang="de-DE" sz="1600" b="1" i="1" dirty="0" smtClean="0"/>
              <a:t>P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𝑯𝟏: </a:t>
            </a:r>
            <a:r>
              <a:rPr lang="de-DE" sz="1600" dirty="0"/>
              <a:t>Es gibt mindestens einen Unterschied bei den</a:t>
            </a:r>
            <a:br>
              <a:rPr lang="de-DE" sz="1600" dirty="0"/>
            </a:br>
            <a:r>
              <a:rPr lang="de-DE" sz="1600" dirty="0" smtClean="0"/>
              <a:t>Mittelwerten</a:t>
            </a:r>
          </a:p>
          <a:p>
            <a:endParaRPr lang="de-DE" sz="1600" dirty="0"/>
          </a:p>
          <a:p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5190293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/>
              <a:t>𝐹 &gt; 𝐹𝑘𝑟𝑖𝑡𝑖𝑠𝑐ℎ     2,6506              </a:t>
            </a:r>
            <a:r>
              <a:rPr lang="de-DE" dirty="0" smtClean="0"/>
              <a:t>Wechsel von Nullhypothese zur Alternativhypothese, es gibt mindestens einen Unterschied zwischen den einzelnen Gruppen für die untersuchte Variable</a:t>
            </a:r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07" y="3789040"/>
            <a:ext cx="59436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234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</a:t>
            </a:r>
            <a:r>
              <a:rPr lang="de-DE" sz="4000" dirty="0" err="1" smtClean="0"/>
              <a:t>ösung</a:t>
            </a:r>
            <a:endParaRPr lang="ru-RU" sz="4000" dirty="0"/>
          </a:p>
        </p:txBody>
      </p:sp>
      <p:sp>
        <p:nvSpPr>
          <p:cNvPr id="10" name="Овал 9"/>
          <p:cNvSpPr/>
          <p:nvPr/>
        </p:nvSpPr>
        <p:spPr>
          <a:xfrm>
            <a:off x="7740352" y="1997031"/>
            <a:ext cx="618657" cy="22414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13180"/>
            <a:ext cx="59436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вал 4"/>
          <p:cNvSpPr/>
          <p:nvPr/>
        </p:nvSpPr>
        <p:spPr>
          <a:xfrm>
            <a:off x="1049600" y="1900894"/>
            <a:ext cx="618657" cy="19227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95536" y="3663164"/>
            <a:ext cx="43624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/>
              <a:t>Model </a:t>
            </a:r>
            <a:r>
              <a:rPr lang="en-US" b="1" dirty="0" smtClean="0"/>
              <a:t>KB</a:t>
            </a:r>
            <a:r>
              <a:rPr lang="de-DE" b="1" dirty="0" smtClean="0"/>
              <a:t> hat die besten Flugeigenschaften.</a:t>
            </a:r>
          </a:p>
          <a:p>
            <a:r>
              <a:rPr lang="de-DE" b="1" dirty="0" smtClean="0"/>
              <a:t>Vergleichen wir es jetzt mit dem Model FL</a:t>
            </a:r>
          </a:p>
          <a:p>
            <a:endParaRPr lang="ru-RU" dirty="0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51" y="4906851"/>
            <a:ext cx="59436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985" y="1340768"/>
            <a:ext cx="3837720" cy="38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2487551" y="5945521"/>
            <a:ext cx="6318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400" b="1" dirty="0">
                <a:solidFill>
                  <a:prstClr val="black"/>
                </a:solidFill>
                <a:cs typeface="Courier New" panose="02070309020205020404" pitchFamily="49" charset="0"/>
              </a:rPr>
              <a:t>p &lt; 5%: Es gilt die Alternativhypothese, wir können nicht  von gleichen Varianzen ausgehen</a:t>
            </a:r>
            <a:endParaRPr lang="de-DE" sz="1400" b="1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578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prstClr val="black"/>
                </a:solidFill>
              </a:rPr>
              <a:t>T-test</a:t>
            </a:r>
            <a:r>
              <a:rPr lang="de-DE" sz="2800" dirty="0">
                <a:solidFill>
                  <a:prstClr val="black"/>
                </a:solidFill>
                <a:cs typeface="Courier New" panose="02070309020205020404" pitchFamily="49" charset="0"/>
              </a:rPr>
              <a:t> für zwei unabhängige Stichproben, einseitig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61414" y="4149080"/>
            <a:ext cx="8063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8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 &lt; 5%: Es gilt die Alternativhypothese, der Mittelwert KB ist weniger als FL</a:t>
            </a:r>
            <a:endParaRPr lang="de-DE" sz="18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545528" y="1340768"/>
                <a:ext cx="4572000" cy="14773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de-DE" dirty="0"/>
                  <a:t>Hypothesen:</a:t>
                </a:r>
                <a:r>
                  <a:rPr lang="de-DE" dirty="0" smtClean="0">
                    <a:effectLst/>
                  </a:rPr>
                  <a:t/>
                </a:r>
                <a:br>
                  <a:rPr lang="de-DE" dirty="0" smtClean="0">
                    <a:effectLst/>
                  </a:rPr>
                </a:br>
                <a:r>
                  <a:rPr lang="de-DE" dirty="0"/>
                  <a:t>• </a:t>
                </a:r>
                <a:r>
                  <a:rPr lang="ru-RU" dirty="0"/>
                  <a:t>𝐻</a:t>
                </a:r>
                <a:r>
                  <a:rPr lang="ru-RU" sz="1600" dirty="0"/>
                  <a:t>0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dirty="0" smtClean="0"/>
                  <a:t>KB </a:t>
                </a:r>
                <a:r>
                  <a:rPr lang="ru-RU" dirty="0" smtClean="0"/>
                  <a:t>≤ </a:t>
                </a:r>
                <a14:m>
                  <m:oMath xmlns:m="http://schemas.openxmlformats.org/officeDocument/2006/math"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dirty="0" smtClean="0"/>
                  <a:t>FL</a:t>
                </a:r>
              </a:p>
              <a:p>
                <a:pPr lvl="0"/>
                <a:r>
                  <a:rPr lang="ru-RU" dirty="0" smtClean="0"/>
                  <a:t>• 𝐻</a:t>
                </a:r>
                <a:r>
                  <a:rPr lang="ru-RU" sz="1600" dirty="0" smtClean="0"/>
                  <a:t>1</a:t>
                </a:r>
                <a:r>
                  <a:rPr lang="ru-RU" dirty="0" smtClean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</a:rPr>
                  <a:t>KB </a:t>
                </a:r>
                <a:r>
                  <a:rPr lang="en-US" sz="1600" u="sng" dirty="0" smtClean="0">
                    <a:solidFill>
                      <a:prstClr val="black"/>
                    </a:solidFill>
                  </a:rPr>
                  <a:t>&lt; </a:t>
                </a:r>
                <a14:m>
                  <m:oMath xmlns:m="http://schemas.openxmlformats.org/officeDocument/2006/math"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</a:rPr>
                  <a:t>FL</a:t>
                </a:r>
                <a:endParaRPr lang="en-US" sz="1400" dirty="0">
                  <a:solidFill>
                    <a:prstClr val="black"/>
                  </a:solidFill>
                </a:endParaRPr>
              </a:p>
              <a:p>
                <a:r>
                  <a:rPr lang="ru-RU" dirty="0" smtClean="0"/>
                  <a:t/>
                </a:r>
                <a:br>
                  <a:rPr lang="ru-RU" dirty="0" smtClean="0"/>
                </a:br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8" y="1340768"/>
                <a:ext cx="457200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1067" t="-20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4" y="2420888"/>
            <a:ext cx="59436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104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Es gibt die deutlichen  Unterschiede in der Wirksamkeit der Änderungen hinsichtlich Base Modell.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Die durchgeführten Tests haben bewiesen, dass das  Modell  FL besitzt die besten Flugeigenschaften.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Basierend auf der Tatsache, dass das Model FL aus dem   Base Modell umgearbeitet wird, ist die Produktion des Modells FL für das Unternehmen maximal lukrativ. </a:t>
            </a:r>
          </a:p>
          <a:p>
            <a:endParaRPr lang="de-DE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724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Säulendiagramm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887978"/>
              </p:ext>
            </p:extLst>
          </p:nvPr>
        </p:nvGraphicFramePr>
        <p:xfrm>
          <a:off x="467544" y="1556792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112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Kreisdiagramm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115613"/>
              </p:ext>
            </p:extLst>
          </p:nvPr>
        </p:nvGraphicFramePr>
        <p:xfrm>
          <a:off x="457200" y="1600201"/>
          <a:ext cx="3754760" cy="21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417726"/>
              </p:ext>
            </p:extLst>
          </p:nvPr>
        </p:nvGraphicFramePr>
        <p:xfrm>
          <a:off x="4355976" y="1700808"/>
          <a:ext cx="4104456" cy="2239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836374"/>
              </p:ext>
            </p:extLst>
          </p:nvPr>
        </p:nvGraphicFramePr>
        <p:xfrm>
          <a:off x="467544" y="4077072"/>
          <a:ext cx="3096344" cy="2311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713789"/>
              </p:ext>
            </p:extLst>
          </p:nvPr>
        </p:nvGraphicFramePr>
        <p:xfrm>
          <a:off x="4283968" y="4077072"/>
          <a:ext cx="4248472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397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Auff</a:t>
            </a:r>
            <a:r>
              <a:rPr lang="de-DE" dirty="0" err="1" smtClean="0"/>
              <a:t>älligkeiten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Bereits im Balkendiagramm sehen wir, dass die Anzahl der </a:t>
            </a:r>
            <a:r>
              <a:rPr lang="de-DE" sz="2400" dirty="0" err="1" smtClean="0"/>
              <a:t>I.o.Teile</a:t>
            </a:r>
            <a:r>
              <a:rPr lang="de-DE" sz="2400" dirty="0" smtClean="0"/>
              <a:t> auf den Linien 1 und 2 deutlich niedriger ist als auf der Aktuellen Linie und auf der Linie 3. </a:t>
            </a:r>
          </a:p>
          <a:p>
            <a:r>
              <a:rPr lang="de-DE" sz="2400" dirty="0" smtClean="0"/>
              <a:t>Im Kreisdiagramm sehen wir, dass es keine sichtbaren Unterschiede im Prozentwert gibt</a:t>
            </a:r>
          </a:p>
          <a:p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66481"/>
            <a:ext cx="7407158" cy="213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7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476672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/>
                        </m:ctrlPr>
                      </m:sSupPr>
                      <m:e>
                        <m:r>
                          <a:rPr lang="de-DE" b="0" i="1"/>
                          <m:t>𝜒</m:t>
                        </m:r>
                      </m:e>
                      <m:sup>
                        <m:r>
                          <a:rPr lang="de-DE" b="0" i="1"/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-</a:t>
                </a:r>
                <a:r>
                  <a:rPr lang="de-DE" dirty="0" smtClean="0"/>
                  <a:t>Anpassungstest</a:t>
                </a:r>
                <a:r>
                  <a:rPr lang="ru-RU" dirty="0"/>
                  <a:t/>
                </a:r>
                <a:br>
                  <a:rPr lang="ru-RU" dirty="0"/>
                </a:br>
                <a:endParaRPr lang="ru-RU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476672"/>
                <a:ext cx="8229600" cy="1143000"/>
              </a:xfrm>
              <a:blipFill rotWithShape="1">
                <a:blip r:embed="rId2"/>
                <a:stretch>
                  <a:fillRect t="-159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8" y="1412776"/>
            <a:ext cx="7758796" cy="159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8748" y="3284984"/>
            <a:ext cx="7758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Wir führen einen Anpassungstest um zu </a:t>
            </a:r>
            <a:r>
              <a:rPr lang="de-DE" dirty="0"/>
              <a:t>überprüfen, ob ein gegebener Datensatz </a:t>
            </a:r>
            <a:r>
              <a:rPr lang="de-DE" dirty="0" smtClean="0"/>
              <a:t>der angenommenen </a:t>
            </a:r>
            <a:r>
              <a:rPr lang="de-DE" dirty="0"/>
              <a:t>Verteilung entspricht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8748" y="4149080"/>
            <a:ext cx="7845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𝑯</a:t>
            </a:r>
            <a:r>
              <a:rPr lang="ru-RU" sz="1400" dirty="0"/>
              <a:t>𝟎</a:t>
            </a:r>
            <a:r>
              <a:rPr lang="ru-RU" dirty="0"/>
              <a:t> </a:t>
            </a:r>
            <a:r>
              <a:rPr lang="de-DE" dirty="0"/>
              <a:t>Der Datensatz entspricht der </a:t>
            </a:r>
            <a:r>
              <a:rPr lang="de-DE" dirty="0" smtClean="0"/>
              <a:t>angenommenen</a:t>
            </a:r>
            <a:r>
              <a:rPr lang="de-DE" dirty="0"/>
              <a:t> </a:t>
            </a:r>
            <a:r>
              <a:rPr lang="de-DE" dirty="0" smtClean="0"/>
              <a:t>Verteilung</a:t>
            </a:r>
            <a:r>
              <a:rPr lang="de-DE" dirty="0" smtClean="0">
                <a:effectLst/>
              </a:rPr>
              <a:t/>
            </a:r>
            <a:br>
              <a:rPr lang="de-DE" dirty="0" smtClean="0">
                <a:effectLst/>
              </a:rPr>
            </a:br>
            <a:r>
              <a:rPr lang="ru-RU" dirty="0"/>
              <a:t>𝑯</a:t>
            </a:r>
            <a:r>
              <a:rPr lang="ru-RU" sz="1600" dirty="0"/>
              <a:t>𝟏</a:t>
            </a:r>
            <a:r>
              <a:rPr lang="ru-RU" dirty="0"/>
              <a:t> </a:t>
            </a:r>
            <a:r>
              <a:rPr lang="de-DE" dirty="0"/>
              <a:t>Der Datensatz entspricht nicht der </a:t>
            </a:r>
            <a:r>
              <a:rPr lang="de-DE" dirty="0" smtClean="0"/>
              <a:t>angenommenen</a:t>
            </a:r>
            <a:r>
              <a:rPr lang="de-DE" dirty="0"/>
              <a:t> </a:t>
            </a:r>
            <a:r>
              <a:rPr lang="de-DE" dirty="0" smtClean="0"/>
              <a:t>Verteilung</a:t>
            </a:r>
            <a:r>
              <a:rPr lang="de-DE" dirty="0" smtClean="0">
                <a:effectLst/>
              </a:rPr>
              <a:t/>
            </a:r>
            <a:br>
              <a:rPr lang="de-DE" dirty="0" smtClean="0">
                <a:effectLst/>
              </a:rPr>
            </a:br>
            <a:r>
              <a:rPr lang="ru-RU" dirty="0"/>
              <a:t>𝝌</a:t>
            </a:r>
            <a:r>
              <a:rPr lang="ru-RU" dirty="0"/>
              <a:t>𝟐</a:t>
            </a:r>
            <a:r>
              <a:rPr lang="ru-RU" dirty="0"/>
              <a:t> ≥ </a:t>
            </a:r>
            <a:r>
              <a:rPr lang="ru-RU" dirty="0" smtClean="0"/>
              <a:t>𝝌</a:t>
            </a:r>
            <a:r>
              <a:rPr lang="de-DE" b="1" dirty="0"/>
              <a:t>2</a:t>
            </a:r>
            <a:r>
              <a:rPr lang="de-DE" dirty="0" smtClean="0"/>
              <a:t> </a:t>
            </a:r>
            <a:r>
              <a:rPr lang="ru-RU" dirty="0" smtClean="0"/>
              <a:t>𝒌𝒓𝒊𝒕𝒊𝒔𝒄𝒉 </a:t>
            </a:r>
            <a:r>
              <a:rPr lang="de-DE" dirty="0"/>
              <a:t>Verwerfen der Nullhypothese</a:t>
            </a:r>
            <a:r>
              <a:rPr lang="de-DE" dirty="0" smtClean="0">
                <a:effectLst/>
              </a:rPr>
              <a:t/>
            </a:r>
            <a:br>
              <a:rPr lang="de-DE" dirty="0" smtClean="0">
                <a:effectLst/>
              </a:rPr>
            </a:br>
            <a:endParaRPr lang="ru-RU" dirty="0" smtClean="0">
              <a:effectLst/>
            </a:endParaRPr>
          </a:p>
          <a:p>
            <a:r>
              <a:rPr lang="de-DE" dirty="0" smtClean="0"/>
              <a:t>1-a=95%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df</a:t>
            </a:r>
            <a:r>
              <a:rPr lang="de-DE" dirty="0" smtClean="0"/>
              <a:t> </a:t>
            </a:r>
            <a:r>
              <a:rPr lang="ru-RU" dirty="0" smtClean="0"/>
              <a:t>= 4</a:t>
            </a:r>
          </a:p>
          <a:p>
            <a:r>
              <a:rPr lang="ru-RU" dirty="0" smtClean="0"/>
              <a:t>𝝌</a:t>
            </a:r>
            <a:r>
              <a:rPr lang="de-DE" b="1" dirty="0" smtClean="0"/>
              <a:t>2</a:t>
            </a:r>
            <a:r>
              <a:rPr lang="de-DE" dirty="0" smtClean="0"/>
              <a:t> </a:t>
            </a:r>
            <a:r>
              <a:rPr lang="ru-RU" dirty="0" smtClean="0"/>
              <a:t>𝒌𝒓𝒊𝒕𝒊𝒔𝒄𝒉 = 9,488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49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 smtClean="0"/>
              <a:t>Berechnung</a:t>
            </a:r>
            <a:r>
              <a:rPr lang="ru-RU" dirty="0" smtClean="0"/>
              <a:t> </a:t>
            </a:r>
            <a:r>
              <a:rPr lang="ru-RU" dirty="0" err="1" smtClean="0"/>
              <a:t>in</a:t>
            </a:r>
            <a:r>
              <a:rPr lang="ru-RU" dirty="0" smtClean="0"/>
              <a:t> R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solidFill>
                  <a:srgbClr val="0000FF"/>
                </a:solidFill>
                <a:effectLst/>
              </a:rPr>
              <a:t>&gt; </a:t>
            </a:r>
            <a:r>
              <a:rPr lang="de-DE" sz="2800" dirty="0" err="1" smtClean="0">
                <a:solidFill>
                  <a:srgbClr val="0000FF"/>
                </a:solidFill>
                <a:effectLst/>
              </a:rPr>
              <a:t>obs</a:t>
            </a:r>
            <a:r>
              <a:rPr lang="de-DE" sz="2800" dirty="0" smtClean="0">
                <a:solidFill>
                  <a:srgbClr val="0000FF"/>
                </a:solidFill>
                <a:effectLst/>
              </a:rPr>
              <a:t>&lt;-c(166,10,10,6,8) </a:t>
            </a:r>
            <a:endParaRPr lang="ru-RU" sz="2800" dirty="0" smtClean="0">
              <a:solidFill>
                <a:srgbClr val="0000FF"/>
              </a:solidFill>
              <a:effectLst/>
            </a:endParaRPr>
          </a:p>
          <a:p>
            <a:r>
              <a:rPr lang="de-DE" sz="2800" dirty="0" smtClean="0">
                <a:solidFill>
                  <a:srgbClr val="0000FF"/>
                </a:solidFill>
                <a:effectLst/>
              </a:rPr>
              <a:t>&gt; </a:t>
            </a:r>
            <a:r>
              <a:rPr lang="de-DE" sz="2800" dirty="0" err="1" smtClean="0">
                <a:solidFill>
                  <a:srgbClr val="0000FF"/>
                </a:solidFill>
                <a:effectLst/>
              </a:rPr>
              <a:t>erw</a:t>
            </a:r>
            <a:r>
              <a:rPr lang="de-DE" sz="2800" dirty="0" smtClean="0">
                <a:solidFill>
                  <a:srgbClr val="0000FF"/>
                </a:solidFill>
                <a:effectLst/>
              </a:rPr>
              <a:t>&lt;-c(0.81,0.05,0.06,0.05,0.03)</a:t>
            </a:r>
            <a:endParaRPr lang="ru-RU" sz="2800" dirty="0" smtClean="0">
              <a:solidFill>
                <a:srgbClr val="0000FF"/>
              </a:solidFill>
              <a:effectLst/>
            </a:endParaRPr>
          </a:p>
          <a:p>
            <a:r>
              <a:rPr lang="de-DE" sz="2800" dirty="0" smtClean="0">
                <a:solidFill>
                  <a:srgbClr val="0000FF"/>
                </a:solidFill>
                <a:effectLst/>
              </a:rPr>
              <a:t> &gt; </a:t>
            </a:r>
            <a:r>
              <a:rPr lang="de-DE" sz="2800" dirty="0" err="1" smtClean="0">
                <a:solidFill>
                  <a:srgbClr val="0000FF"/>
                </a:solidFill>
                <a:effectLst/>
              </a:rPr>
              <a:t>chisq.test</a:t>
            </a:r>
            <a:r>
              <a:rPr lang="de-DE" sz="2800" dirty="0" smtClean="0">
                <a:solidFill>
                  <a:srgbClr val="0000FF"/>
                </a:solidFill>
                <a:effectLst/>
              </a:rPr>
              <a:t>(x=</a:t>
            </a:r>
            <a:r>
              <a:rPr lang="de-DE" sz="2800" dirty="0" err="1" smtClean="0">
                <a:solidFill>
                  <a:srgbClr val="0000FF"/>
                </a:solidFill>
                <a:effectLst/>
              </a:rPr>
              <a:t>obs,p</a:t>
            </a:r>
            <a:r>
              <a:rPr lang="de-DE" sz="2800" dirty="0" smtClean="0">
                <a:solidFill>
                  <a:srgbClr val="0000FF"/>
                </a:solidFill>
                <a:effectLst/>
              </a:rPr>
              <a:t>=</a:t>
            </a:r>
            <a:r>
              <a:rPr lang="de-DE" sz="2800" dirty="0" err="1" smtClean="0">
                <a:solidFill>
                  <a:srgbClr val="0000FF"/>
                </a:solidFill>
                <a:effectLst/>
              </a:rPr>
              <a:t>erw</a:t>
            </a:r>
            <a:r>
              <a:rPr lang="de-DE" sz="2800" dirty="0" smtClean="0">
                <a:solidFill>
                  <a:srgbClr val="0000FF"/>
                </a:solidFill>
                <a:effectLst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Chi-squared test for given probabilities data: </a:t>
            </a:r>
          </a:p>
          <a:p>
            <a:pPr marL="0" indent="0">
              <a:buNone/>
            </a:pPr>
            <a:r>
              <a:rPr lang="en-US" sz="2800" dirty="0" err="1" smtClean="0">
                <a:effectLst/>
              </a:rPr>
              <a:t>obs</a:t>
            </a:r>
            <a:r>
              <a:rPr lang="en-US" sz="2800" dirty="0" smtClean="0">
                <a:effectLst/>
              </a:rPr>
              <a:t> X-squared = </a:t>
            </a:r>
            <a:r>
              <a:rPr lang="en-US" sz="2800" b="1" dirty="0" smtClean="0">
                <a:effectLst/>
              </a:rPr>
              <a:t>2.6988</a:t>
            </a:r>
            <a:r>
              <a:rPr lang="en-US" sz="2800" dirty="0" smtClean="0">
                <a:effectLst/>
              </a:rPr>
              <a:t>, </a:t>
            </a:r>
            <a:r>
              <a:rPr lang="en-US" sz="2800" dirty="0" err="1" smtClean="0">
                <a:effectLst/>
              </a:rPr>
              <a:t>df</a:t>
            </a:r>
            <a:r>
              <a:rPr lang="en-US" sz="2800" dirty="0" smtClean="0">
                <a:effectLst/>
              </a:rPr>
              <a:t> = 4, p-value = 0.6094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4797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/>
              <a:t>Für 1-a=95% ergibt sich:</a:t>
            </a:r>
            <a:br>
              <a:rPr lang="de-DE" b="1" dirty="0"/>
            </a:br>
            <a:r>
              <a:rPr lang="ru-RU" b="1" dirty="0"/>
              <a:t>𝝌𝟐 = </a:t>
            </a:r>
            <a:r>
              <a:rPr lang="en-US" b="1" dirty="0" smtClean="0"/>
              <a:t>2</a:t>
            </a:r>
            <a:r>
              <a:rPr lang="en-US" b="1" dirty="0"/>
              <a:t>.6988 </a:t>
            </a:r>
            <a:r>
              <a:rPr lang="en-US" b="1" dirty="0" smtClean="0"/>
              <a:t>&lt;</a:t>
            </a:r>
            <a:r>
              <a:rPr lang="ru-RU" b="1" dirty="0" smtClean="0"/>
              <a:t> 𝝌</a:t>
            </a:r>
            <a:r>
              <a:rPr lang="en-US" b="1" dirty="0" smtClean="0"/>
              <a:t>2 </a:t>
            </a:r>
            <a:r>
              <a:rPr lang="ru-RU" b="1" dirty="0" smtClean="0"/>
              <a:t>𝒌𝒓𝒊𝒕𝒊𝒔𝒄𝒉 </a:t>
            </a:r>
            <a:r>
              <a:rPr lang="ru-RU" b="1" dirty="0"/>
              <a:t>= </a:t>
            </a:r>
            <a:r>
              <a:rPr lang="en-US" b="1" dirty="0" smtClean="0"/>
              <a:t>9.488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5661248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Wir bleiben bei der  Nullhypothese</a:t>
            </a:r>
            <a:r>
              <a:rPr lang="ru-RU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TA1 </a:t>
            </a:r>
            <a:r>
              <a:rPr lang="de-DE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weicht nicht signifikant  von der Erwartung (Aktuelle Linie)  ab</a:t>
            </a:r>
            <a:endParaRPr lang="de-DE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3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 smtClean="0"/>
              <a:t>Berechnung</a:t>
            </a:r>
            <a:r>
              <a:rPr lang="ru-RU" dirty="0" smtClean="0"/>
              <a:t> </a:t>
            </a:r>
            <a:r>
              <a:rPr lang="ru-RU" dirty="0" err="1" smtClean="0"/>
              <a:t>in</a:t>
            </a:r>
            <a:r>
              <a:rPr lang="ru-RU" dirty="0" smtClean="0"/>
              <a:t> R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solidFill>
                  <a:srgbClr val="0000FF"/>
                </a:solidFill>
                <a:effectLst/>
              </a:rPr>
              <a:t>&gt; </a:t>
            </a:r>
            <a:r>
              <a:rPr lang="de-DE" sz="2800" dirty="0" err="1" smtClean="0">
                <a:solidFill>
                  <a:srgbClr val="0000FF"/>
                </a:solidFill>
                <a:effectLst/>
              </a:rPr>
              <a:t>obs</a:t>
            </a:r>
            <a:r>
              <a:rPr lang="de-DE" sz="2800" dirty="0" smtClean="0">
                <a:solidFill>
                  <a:srgbClr val="0000FF"/>
                </a:solidFill>
                <a:effectLst/>
              </a:rPr>
              <a:t>&lt;-c(164,10,11,8,7) </a:t>
            </a:r>
          </a:p>
          <a:p>
            <a:r>
              <a:rPr lang="de-DE" sz="2800" dirty="0" smtClean="0">
                <a:solidFill>
                  <a:srgbClr val="0000FF"/>
                </a:solidFill>
                <a:effectLst/>
              </a:rPr>
              <a:t>&gt; </a:t>
            </a:r>
            <a:r>
              <a:rPr lang="de-DE" sz="2800" dirty="0" err="1" smtClean="0">
                <a:solidFill>
                  <a:srgbClr val="0000FF"/>
                </a:solidFill>
                <a:effectLst/>
              </a:rPr>
              <a:t>erw</a:t>
            </a:r>
            <a:r>
              <a:rPr lang="de-DE" sz="2800" dirty="0" smtClean="0">
                <a:solidFill>
                  <a:srgbClr val="0000FF"/>
                </a:solidFill>
                <a:effectLst/>
              </a:rPr>
              <a:t>&lt;-c(0.81,0.05,0.06,0.05,0.03) </a:t>
            </a:r>
          </a:p>
          <a:p>
            <a:r>
              <a:rPr lang="de-DE" sz="2800" dirty="0" smtClean="0">
                <a:solidFill>
                  <a:srgbClr val="0000FF"/>
                </a:solidFill>
                <a:effectLst/>
              </a:rPr>
              <a:t>&gt; </a:t>
            </a:r>
            <a:r>
              <a:rPr lang="de-DE" sz="2800" dirty="0" err="1" smtClean="0">
                <a:solidFill>
                  <a:srgbClr val="0000FF"/>
                </a:solidFill>
                <a:effectLst/>
              </a:rPr>
              <a:t>chisq.test</a:t>
            </a:r>
            <a:r>
              <a:rPr lang="de-DE" sz="2800" dirty="0" smtClean="0">
                <a:solidFill>
                  <a:srgbClr val="0000FF"/>
                </a:solidFill>
                <a:effectLst/>
              </a:rPr>
              <a:t>(x=</a:t>
            </a:r>
            <a:r>
              <a:rPr lang="de-DE" sz="2800" dirty="0" err="1" smtClean="0">
                <a:solidFill>
                  <a:srgbClr val="0000FF"/>
                </a:solidFill>
                <a:effectLst/>
              </a:rPr>
              <a:t>obs,p</a:t>
            </a:r>
            <a:r>
              <a:rPr lang="de-DE" sz="2800" dirty="0" smtClean="0">
                <a:solidFill>
                  <a:srgbClr val="0000FF"/>
                </a:solidFill>
                <a:effectLst/>
              </a:rPr>
              <a:t>=</a:t>
            </a:r>
            <a:r>
              <a:rPr lang="de-DE" sz="2800" dirty="0" err="1" smtClean="0">
                <a:solidFill>
                  <a:srgbClr val="0000FF"/>
                </a:solidFill>
                <a:effectLst/>
              </a:rPr>
              <a:t>erw</a:t>
            </a:r>
            <a:r>
              <a:rPr lang="de-DE" sz="2800" dirty="0" smtClean="0">
                <a:solidFill>
                  <a:srgbClr val="0000FF"/>
                </a:solidFill>
                <a:effectLst/>
              </a:rPr>
              <a:t>)</a:t>
            </a:r>
          </a:p>
          <a:p>
            <a:pPr marL="0" indent="0">
              <a:buNone/>
            </a:pPr>
            <a:endParaRPr lang="en-US" sz="2800" dirty="0" smtClean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Chi-squared test for given probabilities data: </a:t>
            </a:r>
          </a:p>
          <a:p>
            <a:pPr marL="0" indent="0">
              <a:buNone/>
            </a:pPr>
            <a:r>
              <a:rPr lang="en-US" sz="2800" dirty="0" err="1" smtClean="0">
                <a:effectLst/>
              </a:rPr>
              <a:t>obs</a:t>
            </a:r>
            <a:r>
              <a:rPr lang="en-US" sz="2800" dirty="0" smtClean="0">
                <a:effectLst/>
              </a:rPr>
              <a:t> X-squared = </a:t>
            </a:r>
            <a:r>
              <a:rPr lang="en-US" sz="2800" b="1" dirty="0" smtClean="0">
                <a:effectLst/>
              </a:rPr>
              <a:t>0.67469</a:t>
            </a:r>
            <a:r>
              <a:rPr lang="en-US" sz="2800" dirty="0" smtClean="0">
                <a:effectLst/>
              </a:rPr>
              <a:t>, </a:t>
            </a:r>
            <a:r>
              <a:rPr lang="en-US" sz="2800" dirty="0" err="1" smtClean="0">
                <a:effectLst/>
              </a:rPr>
              <a:t>df</a:t>
            </a:r>
            <a:r>
              <a:rPr lang="en-US" sz="2800" dirty="0" smtClean="0">
                <a:effectLst/>
              </a:rPr>
              <a:t> = 4, p-value = 0.9544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4797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/>
              <a:t>Für 1-a=95% ergibt sich:</a:t>
            </a:r>
            <a:br>
              <a:rPr lang="de-DE" b="1" dirty="0"/>
            </a:br>
            <a:r>
              <a:rPr lang="ru-RU" b="1" dirty="0"/>
              <a:t>𝝌𝟐 = </a:t>
            </a:r>
            <a:r>
              <a:rPr lang="en-US" b="1" dirty="0" smtClean="0"/>
              <a:t>0.67469 &lt;</a:t>
            </a:r>
            <a:r>
              <a:rPr lang="ru-RU" b="1" dirty="0" smtClean="0"/>
              <a:t> 𝝌</a:t>
            </a:r>
            <a:r>
              <a:rPr lang="en-US" b="1" dirty="0" smtClean="0"/>
              <a:t>2 </a:t>
            </a:r>
            <a:r>
              <a:rPr lang="ru-RU" b="1" dirty="0" smtClean="0"/>
              <a:t>𝒌𝒓𝒊𝒕𝒊𝒔𝒄𝒉 </a:t>
            </a:r>
            <a:r>
              <a:rPr lang="ru-RU" b="1" dirty="0"/>
              <a:t>= </a:t>
            </a:r>
            <a:r>
              <a:rPr lang="en-US" b="1" dirty="0" smtClean="0"/>
              <a:t>9.488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5661248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Wir bleiben bei der  Nullhypothese</a:t>
            </a:r>
            <a:r>
              <a:rPr lang="ru-RU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TA2 </a:t>
            </a:r>
            <a:r>
              <a:rPr lang="de-DE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weicht nicht signifikant  von der Erwartung (Aktuelle Linie)  ab</a:t>
            </a:r>
            <a:endParaRPr lang="de-DE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751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1255</Words>
  <Application>Microsoft Office PowerPoint</Application>
  <PresentationFormat>Экран (4:3)</PresentationFormat>
  <Paragraphs>176</Paragraphs>
  <Slides>33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Statistik Projektaufgabe</vt:lpstr>
      <vt:lpstr>Aufgabe 1</vt:lpstr>
      <vt:lpstr>Voraussetzungen</vt:lpstr>
      <vt:lpstr>Säulendiagramm</vt:lpstr>
      <vt:lpstr>Kreisdiagramm</vt:lpstr>
      <vt:lpstr>Auffälligkeiten</vt:lpstr>
      <vt:lpstr>χ^2-Anpassungstest </vt:lpstr>
      <vt:lpstr> Berechnung in R </vt:lpstr>
      <vt:lpstr> Berechnung in R </vt:lpstr>
      <vt:lpstr> Berechnung in R </vt:lpstr>
      <vt:lpstr>Unabhängigkeitstest</vt:lpstr>
      <vt:lpstr>Fazit</vt:lpstr>
      <vt:lpstr>Aufgabe 2</vt:lpstr>
      <vt:lpstr>Voraussetzungen</vt:lpstr>
      <vt:lpstr> Vergleiche der Kennwerte  </vt:lpstr>
      <vt:lpstr>Vergleiche der Kennwerte</vt:lpstr>
      <vt:lpstr>Test auf Normalverteilung</vt:lpstr>
      <vt:lpstr>Mögliche Lösung</vt:lpstr>
      <vt:lpstr>Test auf Varianzhomogenität</vt:lpstr>
      <vt:lpstr>Testpower</vt:lpstr>
      <vt:lpstr>T-test für zwei unabhängige Stichproben, einseitig</vt:lpstr>
      <vt:lpstr>Fazit</vt:lpstr>
      <vt:lpstr>Aufgabe 3</vt:lpstr>
      <vt:lpstr>Deskriptive Statistik </vt:lpstr>
      <vt:lpstr>Deskriptive Statistik </vt:lpstr>
      <vt:lpstr>Voraussetzungen</vt:lpstr>
      <vt:lpstr>Auffälligkeiten</vt:lpstr>
      <vt:lpstr>T-test für abhängige Stichproben, einseitig</vt:lpstr>
      <vt:lpstr>Auffälligkeiten</vt:lpstr>
      <vt:lpstr>Lösung</vt:lpstr>
      <vt:lpstr>Lösung</vt:lpstr>
      <vt:lpstr>T-test für zwei unabhängige Stichproben, einseitig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57</cp:revision>
  <dcterms:created xsi:type="dcterms:W3CDTF">2023-05-16T07:43:44Z</dcterms:created>
  <dcterms:modified xsi:type="dcterms:W3CDTF">2023-05-17T14:10:07Z</dcterms:modified>
</cp:coreProperties>
</file>