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7A1ADFvmgRjwAFGdzlDACjdS7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7688F8-F8BF-4467-8E88-661EF6B2ACA7}">
  <a:tblStyle styleId="{207688F8-F8BF-4467-8E88-661EF6B2ACA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fill>
          <a:solidFill>
            <a:srgbClr val="E4CAD2"/>
          </a:solidFill>
        </a:fill>
      </a:tcStyle>
    </a:band1H>
    <a:band2H>
      <a:tcTxStyle/>
    </a:band2H>
    <a:band1V>
      <a:tcTxStyle/>
      <a:tcStyle>
        <a:fill>
          <a:solidFill>
            <a:srgbClr val="E4CAD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3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32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32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3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33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4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34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5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6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6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7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37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7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7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37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7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7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37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9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2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2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7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30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31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2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avascript.info/array#performance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/Reference/Global_Objects/Array/conc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JavaScript/Reference/Global_Objects/Array/forEac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Queue_(abstract_data_type)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ARRAY METHODS 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6000"/>
              <a:t>AND OBJECTS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CONTINUED</a:t>
            </a:r>
            <a:endParaRPr/>
          </a:p>
        </p:txBody>
      </p:sp>
      <p:sp>
        <p:nvSpPr>
          <p:cNvPr id="306" name="Google Shape;306;p10"/>
          <p:cNvSpPr txBox="1"/>
          <p:nvPr>
            <p:ph idx="1" type="body"/>
          </p:nvPr>
        </p:nvSpPr>
        <p:spPr>
          <a:xfrm>
            <a:off x="1122830" y="2106082"/>
            <a:ext cx="8825659" cy="4751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Another use case for arrays is the </a:t>
            </a:r>
            <a:r>
              <a:rPr b="1" lang="en-US" sz="3200"/>
              <a:t>stack.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3200"/>
              <a:t>Uses Last In First Algorithm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It supports two operations: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b="1" lang="en-US" sz="32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32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adds an element to the end.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b="1" lang="en-US" sz="32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lang="en-US" sz="32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takes an element from the end.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rgbClr val="31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0" y="5060304"/>
            <a:ext cx="3124200" cy="164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/>
          <p:nvPr>
            <p:ph type="title"/>
          </p:nvPr>
        </p:nvSpPr>
        <p:spPr>
          <a:xfrm>
            <a:off x="1154954" y="973668"/>
            <a:ext cx="10122646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Methods that work with the end of the array:</a:t>
            </a:r>
            <a:endParaRPr/>
          </a:p>
        </p:txBody>
      </p:sp>
      <p:sp>
        <p:nvSpPr>
          <p:cNvPr id="313" name="Google Shape;313;p11"/>
          <p:cNvSpPr txBox="1"/>
          <p:nvPr>
            <p:ph idx="1" type="body"/>
          </p:nvPr>
        </p:nvSpPr>
        <p:spPr>
          <a:xfrm>
            <a:off x="1154954" y="2171700"/>
            <a:ext cx="8825659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Extracts the last element of the array and returns it: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["Apple",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"Orange",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"Pear"];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.pop()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remove "Pear" and alert it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Apple, Orange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Push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Append the element to the end of the array: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["Apple",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"Orange"];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.push("Pear");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// Apple, Orange, Pear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 txBox="1"/>
          <p:nvPr>
            <p:ph type="title"/>
          </p:nvPr>
        </p:nvSpPr>
        <p:spPr>
          <a:xfrm>
            <a:off x="1154954" y="973668"/>
            <a:ext cx="9874996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Methods that work with the beginning of the array:</a:t>
            </a:r>
            <a:endParaRPr/>
          </a:p>
        </p:txBody>
      </p:sp>
      <p:sp>
        <p:nvSpPr>
          <p:cNvPr id="319" name="Google Shape;319;p12"/>
          <p:cNvSpPr txBox="1"/>
          <p:nvPr>
            <p:ph idx="1" type="body"/>
          </p:nvPr>
        </p:nvSpPr>
        <p:spPr>
          <a:xfrm>
            <a:off x="1154954" y="2171700"/>
            <a:ext cx="8825659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Shift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Extracts the first element of the array and returns it: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["Apple",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"Orange",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"Pear"];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.shift()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remove Apple and alert it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Orange, Pear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Unshift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Add the element to the beginning of the array: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fruits = ["Orange", "Pear"];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fruits.unshift('Apple’);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alert( fruits ); // Apple, Orange, Pear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i="1" lang="en-US"/>
              <a:t>NB: PUSH AND UNSHIFT can add multiple elements at once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i="1" lang="en-US"/>
              <a:t>Eg fruits.push(“Orange”,”peach”);</a:t>
            </a:r>
            <a:endParaRPr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Performance</a:t>
            </a:r>
            <a:br>
              <a:rPr lang="en-US"/>
            </a:br>
            <a:endParaRPr/>
          </a:p>
        </p:txBody>
      </p:sp>
      <p:sp>
        <p:nvSpPr>
          <p:cNvPr id="325" name="Google Shape;325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Methods </a:t>
            </a:r>
            <a:r>
              <a:rPr lang="en-US" sz="2400"/>
              <a:t>push/pop</a:t>
            </a:r>
            <a:r>
              <a:rPr lang="en-US" sz="24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run fast, while </a:t>
            </a:r>
            <a:r>
              <a:rPr lang="en-US" sz="2400"/>
              <a:t>shift/unshift</a:t>
            </a:r>
            <a:r>
              <a:rPr lang="en-US" sz="24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are slow.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3724140"/>
            <a:ext cx="5334000" cy="216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WHY SHIFT/UNSHIFT IS SLOW </a:t>
            </a:r>
            <a:endParaRPr/>
          </a:p>
        </p:txBody>
      </p:sp>
      <p:sp>
        <p:nvSpPr>
          <p:cNvPr id="332" name="Google Shape;332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Remove the element with the index 0.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Move all elements to the left, renumber them from the index 1 to 0, from 2 to 1 and so 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Update the length property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14"/>
          <p:cNvGraphicFramePr/>
          <p:nvPr/>
        </p:nvGraphicFramePr>
        <p:xfrm>
          <a:off x="1651000" y="5513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{207688F8-F8BF-4467-8E88-661EF6B2ACA7}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LOOPING IN AN ARRAY</a:t>
            </a:r>
            <a:endParaRPr/>
          </a:p>
        </p:txBody>
      </p:sp>
      <p:sp>
        <p:nvSpPr>
          <p:cNvPr id="339" name="Google Shape;339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Looping over an array is just like cycling through array items.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n-US" sz="3200"/>
              <a:t>The for…in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["Apple",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"Orange",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"Plum"];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// iterates over array elements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(let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key in fruits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	Alert(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fruits[key]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ARRAY METHODS</a:t>
            </a:r>
            <a:endParaRPr/>
          </a:p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How to delete an element from the array?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The arrays are objects, so we can try to use delete: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["I",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"go",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"home"];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[1];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remove "go"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undefined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now arr = ["I", , "home"];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Reason&gt; delete removes a value by the key leaving the index in existence but value missing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SPLICE METHOD</a:t>
            </a:r>
            <a:endParaRPr/>
          </a:p>
        </p:txBody>
      </p:sp>
      <p:sp>
        <p:nvSpPr>
          <p:cNvPr id="351" name="Google Shape;351;p1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arr.splice clan do different functions including: insert,remove and replace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.splice(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deleteCount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elem1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...,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elemN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["I",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"study",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"JavaScript"];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arr.splice(1, 1); // from index 1 remove 1 element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// ["I", "JavaScript"]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BRAINSTORM</a:t>
            </a:r>
            <a:endParaRPr/>
          </a:p>
        </p:txBody>
      </p:sp>
      <p:sp>
        <p:nvSpPr>
          <p:cNvPr id="357" name="Google Shape;357;p1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is the output of the following 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["I"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, "study", "JavaScript",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"right",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"now"];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lt1"/>
                </a:solidFill>
              </a:rPr>
              <a:t>// remove 3 first elements and replace them with another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.splice(0,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3,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"Let's",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"dance");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now ["Let's", "dance", "right", "now"]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NEGATIVE INDEXES ARE ALLOWED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eg arr.splice (-1, 0, 3,4) //one step from last item ,delete 0 then insert 3 &amp;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SLICE</a:t>
            </a:r>
            <a:endParaRPr/>
          </a:p>
        </p:txBody>
      </p:sp>
      <p:sp>
        <p:nvSpPr>
          <p:cNvPr id="363" name="Google Shape;363;p19"/>
          <p:cNvSpPr txBox="1"/>
          <p:nvPr>
            <p:ph idx="1" type="body"/>
          </p:nvPr>
        </p:nvSpPr>
        <p:spPr>
          <a:xfrm>
            <a:off x="666750" y="2603500"/>
            <a:ext cx="931386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It returns a new array copying to it all items from index </a:t>
            </a:r>
            <a:r>
              <a:rPr lang="en-US"/>
              <a:t>start</a:t>
            </a: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lang="en-US"/>
              <a:t>end</a:t>
            </a: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(not including </a:t>
            </a:r>
            <a:r>
              <a:rPr lang="en-US"/>
              <a:t>end</a:t>
            </a: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["t",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"e",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"s",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"t"];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.slice(1,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3)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// e,s (copy from 1 to 3)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.slice(-2)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// s,t (copy from -2 till the end)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Note: IF we call arr.slice() without the arguments it creates a copy of the arr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WHAT IS AN ARRAY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1154954" y="2603500"/>
            <a:ext cx="9265396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Objects/special data structure that allows you to store keyed collections of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For example, we may need that to store a list of something: users, goods, HTML elements , vehicle brands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CONCAT</a:t>
            </a:r>
            <a:endParaRPr/>
          </a:p>
        </p:txBody>
      </p:sp>
      <p:sp>
        <p:nvSpPr>
          <p:cNvPr id="369" name="Google Shape;369;p2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The method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arr.concat</a:t>
            </a: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creates a new array that includes values from other arrays and additional items.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endParaRPr sz="2800">
              <a:solidFill>
                <a:srgbClr val="31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let arr = [1, 2];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let arr2 =["cow","goat"];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// create an array from: arr and arr2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console.log( arr.concat(arr2) 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rgbClr val="3131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ITERATE: forEach</a:t>
            </a:r>
            <a:endParaRPr/>
          </a:p>
        </p:txBody>
      </p:sp>
      <p:sp>
        <p:nvSpPr>
          <p:cNvPr id="375" name="Google Shape;375;p21"/>
          <p:cNvSpPr txBox="1"/>
          <p:nvPr>
            <p:ph idx="1" type="body"/>
          </p:nvPr>
        </p:nvSpPr>
        <p:spPr>
          <a:xfrm>
            <a:off x="419100" y="2603500"/>
            <a:ext cx="115633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arr.forEach</a:t>
            </a:r>
            <a:r>
              <a:rPr lang="en-US" sz="24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method allows to run a function for every element of the array.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.forEach(function(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item, index, array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// ... do something with item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["Bilbo",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"Gandalf",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"Nazgul"].forEach((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item, index, array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`${item} is at index ${index} in ${array}`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2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US"/>
              <a:t>ARRAY DECLARATION</a:t>
            </a:r>
            <a:endParaRPr b="1"/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0" i="0"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There are two syntaxes for creating an empty array: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❖"/>
            </a:pPr>
            <a:r>
              <a:rPr lang="en-US" sz="54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Let arr  = new Array();</a:t>
            </a:r>
            <a:endParaRPr/>
          </a:p>
          <a:p>
            <a:pPr indent="-281940" lvl="1" marL="742950" rtl="0" algn="l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❖"/>
            </a:pPr>
            <a:r>
              <a:rPr b="0" i="0" lang="en-US" sz="6000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 sz="60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b="0" i="0" lang="en-US" sz="60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6000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6000">
                <a:latin typeface="Consolas"/>
                <a:ea typeface="Consolas"/>
                <a:cs typeface="Consolas"/>
                <a:sym typeface="Consolas"/>
              </a:rPr>
              <a:t>[];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0" i="0" lang="en-US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Almost all the time, the second syntax is used. We can supply initial elements in the brackets: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Char char="❖"/>
            </a:pPr>
            <a:r>
              <a:rPr lang="en-US" sz="36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Let carBrand = [“audi”, “mercedes”, “mazda”];</a:t>
            </a:r>
            <a:endParaRPr b="0" i="0"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CONTINUED</a:t>
            </a:r>
            <a:endParaRPr/>
          </a:p>
        </p:txBody>
      </p:sp>
      <p:sp>
        <p:nvSpPr>
          <p:cNvPr id="268" name="Google Shape;268;p4"/>
          <p:cNvSpPr txBox="1"/>
          <p:nvPr>
            <p:ph idx="1" type="body"/>
          </p:nvPr>
        </p:nvSpPr>
        <p:spPr>
          <a:xfrm>
            <a:off x="419100" y="2061409"/>
            <a:ext cx="11353800" cy="40626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Array elements are numbered, starting with zero.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We can get an element by its number in </a:t>
            </a:r>
            <a:endParaRPr b="0" i="0" sz="4000" u="none" cap="none" strike="noStrike">
              <a:solidFill>
                <a:srgbClr val="31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square brackets: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3600"/>
              <a:buFont typeface="Noto Sans Symbols"/>
              <a:buNone/>
            </a:pPr>
            <a:r>
              <a:rPr b="0" i="0" lang="en-US" sz="3600" u="none" cap="none" strike="noStrike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let fruits = ["Apple", "Orange","Plum"];</a:t>
            </a:r>
            <a:endParaRPr b="0" i="0" sz="3600" u="none" cap="none" strike="noStrike"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3600"/>
              <a:buFont typeface="Noto Sans Symbols"/>
              <a:buNone/>
            </a:pPr>
            <a:r>
              <a:rPr b="0" i="0" lang="en-US" sz="3600" u="none" cap="none" strike="noStrike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alert( fruits[0] ); // Apple </a:t>
            </a:r>
            <a:endParaRPr b="0" i="0" sz="3600" u="none" cap="none" strike="noStrike"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3600"/>
              <a:buFont typeface="Noto Sans Symbols"/>
              <a:buNone/>
            </a:pPr>
            <a:r>
              <a:rPr b="0" i="0" lang="en-US" sz="3600" u="none" cap="none" strike="noStrike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alert( fruits[1] ); // Orange </a:t>
            </a:r>
            <a:endParaRPr b="0" i="0" sz="3600" u="none" cap="none" strike="noStrike"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3600"/>
              <a:buFont typeface="Noto Sans Symbols"/>
              <a:buNone/>
            </a:pPr>
            <a:r>
              <a:rPr b="0" i="0" lang="en-US" sz="3600" u="none" cap="none" strike="noStrike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alert( fruits[2] ); // Plum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ADDING &amp; REPLACING ARRAY ELEMENTS</a:t>
            </a:r>
            <a:endParaRPr/>
          </a:p>
        </p:txBody>
      </p:sp>
      <p:sp>
        <p:nvSpPr>
          <p:cNvPr id="274" name="Google Shape;274;p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REPLACING AN ELEMENT</a:t>
            </a:r>
            <a:endParaRPr b="1" i="0" u="sng"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[2]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'Pear';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// now ["Apple", "Orange", "Pear"]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ADDING A NEW ELEMENT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[3]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'Lemon';</a:t>
            </a:r>
            <a:r>
              <a:rPr b="0" i="0"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// now ["Apple", "Orange", "Pear", "Lemon"]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COUNTING THE ELEMENTS IN AN ARRAY</a:t>
            </a:r>
            <a:endParaRPr/>
          </a:p>
        </p:txBody>
      </p:sp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Let carBrand = [“audi”, “mercedes”, “mazda”];</a:t>
            </a:r>
            <a:endParaRPr b="0" i="0" sz="2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Alert(carBrand.length); //3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/>
              <a:t>DISPLAYING THE WHOLE ARRAY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Alert (carBrand);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>
            <p:ph type="title"/>
          </p:nvPr>
        </p:nvSpPr>
        <p:spPr>
          <a:xfrm>
            <a:off x="1154954" y="973668"/>
            <a:ext cx="8761413" cy="1102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br>
              <a:rPr b="0" i="0" lang="en-US" sz="3200" u="none" cap="none" strike="noStrike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286" name="Google Shape;286;p7"/>
          <p:cNvSpPr txBox="1"/>
          <p:nvPr>
            <p:ph idx="1" type="body"/>
          </p:nvPr>
        </p:nvSpPr>
        <p:spPr>
          <a:xfrm>
            <a:off x="1154954" y="3080544"/>
            <a:ext cx="9951196" cy="2462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An array, just like an object, may end with a comma: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let fruits = [ "Apple", "Orange", "Plum", ];</a:t>
            </a:r>
            <a:endParaRPr b="0" i="0" sz="3200" u="none" cap="none" strike="noStrike">
              <a:solidFill>
                <a:srgbClr val="3131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313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The “trailing comma” style makes it easier to insert/remove items, because all lines become alike.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2628900" y="793777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Trailing comma</a:t>
            </a:r>
            <a:endParaRPr sz="5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GETTING LAST ELEMENT WITH “AT” </a:t>
            </a:r>
            <a:endParaRPr/>
          </a:p>
        </p:txBody>
      </p:sp>
      <p:sp>
        <p:nvSpPr>
          <p:cNvPr id="293" name="Google Shape;293;p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a recent update (old browsers may need polyfills)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OPTION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["Apple",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"Orange",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"Plum"];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-1]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>
                <a:solidFill>
                  <a:srgbClr val="31313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Plum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TIRESOME????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Alert (fruits.at(-1));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POP/ PUSH, SHIFT/UNSHIFT</a:t>
            </a:r>
            <a:endParaRPr/>
          </a:p>
        </p:txBody>
      </p:sp>
      <p:sp>
        <p:nvSpPr>
          <p:cNvPr id="299" name="Google Shape;299;p9"/>
          <p:cNvSpPr txBox="1"/>
          <p:nvPr>
            <p:ph idx="1" type="body"/>
          </p:nvPr>
        </p:nvSpPr>
        <p:spPr>
          <a:xfrm>
            <a:off x="1154954" y="2266950"/>
            <a:ext cx="882565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queue</a:t>
            </a: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is one of the most common uses of an array.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Uses FIFO algorithm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b="1"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appends an element to the end.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b="1"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en-US" sz="2800">
                <a:solidFill>
                  <a:srgbClr val="313130"/>
                </a:solidFill>
                <a:latin typeface="Arial"/>
                <a:ea typeface="Arial"/>
                <a:cs typeface="Arial"/>
                <a:sym typeface="Arial"/>
              </a:rPr>
              <a:t> get an element from the beginning, advancing the queue, so that the 2nd element becomes the 1st.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4180" y="2939233"/>
            <a:ext cx="3833960" cy="130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2022-07-11T06:47:20Z</dcterms:created>
  <dc:creator>Daniel Kitheka Kakinyi</dc:creator>
</cp:coreProperties>
</file>