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32" r:id="rId3"/>
    <p:sldId id="333" r:id="rId4"/>
    <p:sldId id="335" r:id="rId5"/>
    <p:sldId id="336" r:id="rId6"/>
    <p:sldId id="337" r:id="rId7"/>
    <p:sldId id="339" r:id="rId8"/>
    <p:sldId id="338" r:id="rId9"/>
    <p:sldId id="340" r:id="rId10"/>
    <p:sldId id="341" r:id="rId11"/>
    <p:sldId id="34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80590-6865-4292-B007-875BE48C1794}"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AAD92-A212-42E8-9FDC-0CBA217F7306}" type="slidenum">
              <a:rPr lang="en-US" smtClean="0"/>
              <a:t>‹#›</a:t>
            </a:fld>
            <a:endParaRPr lang="en-US"/>
          </a:p>
        </p:txBody>
      </p:sp>
    </p:spTree>
    <p:extLst>
      <p:ext uri="{BB962C8B-B14F-4D97-AF65-F5344CB8AC3E}">
        <p14:creationId xmlns:p14="http://schemas.microsoft.com/office/powerpoint/2010/main" val="1678042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FBB6-8DD6-62F1-D5EB-68EE1F779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423F27-298F-6393-6645-665B5F610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181F90-7971-B1DF-894F-309F70A656D1}"/>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5" name="Footer Placeholder 4">
            <a:extLst>
              <a:ext uri="{FF2B5EF4-FFF2-40B4-BE49-F238E27FC236}">
                <a16:creationId xmlns:a16="http://schemas.microsoft.com/office/drawing/2014/main" id="{367A2567-1D80-6511-70A7-ABEBB291E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570B4-0B09-5C96-2EB5-48D38B7D9515}"/>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172187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A138-BCC6-5047-4C58-0AD9C16E83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17AD9D-1DE5-5863-41D1-464A39AA7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0595F-8341-178D-D237-6A72C5A31490}"/>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5" name="Footer Placeholder 4">
            <a:extLst>
              <a:ext uri="{FF2B5EF4-FFF2-40B4-BE49-F238E27FC236}">
                <a16:creationId xmlns:a16="http://schemas.microsoft.com/office/drawing/2014/main" id="{4043FF5B-C270-52AD-26D2-7DB762614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954BA-DAE5-C9A4-074F-FBD053373ED3}"/>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376874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87951-0B1D-95CD-4D47-79129F186C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EDFEF8-1D3D-8E13-8807-0EB3D6F7F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C5C47-5654-C99B-D589-3D89AE726100}"/>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5" name="Footer Placeholder 4">
            <a:extLst>
              <a:ext uri="{FF2B5EF4-FFF2-40B4-BE49-F238E27FC236}">
                <a16:creationId xmlns:a16="http://schemas.microsoft.com/office/drawing/2014/main" id="{86714328-A4B1-6DAA-93A3-4D441FE17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AD980-48A2-2171-FEF0-6717670AD8E0}"/>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2093034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3094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7486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A1F9-BB73-6BE9-C297-A5AA859AAF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83A27-7131-E879-1A4F-F9CDD0694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58D21-BF22-340B-70CC-01314CA5B815}"/>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5" name="Footer Placeholder 4">
            <a:extLst>
              <a:ext uri="{FF2B5EF4-FFF2-40B4-BE49-F238E27FC236}">
                <a16:creationId xmlns:a16="http://schemas.microsoft.com/office/drawing/2014/main" id="{B9CDDED5-D9BA-9A31-C03C-87ED3BD4B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64C9B-4007-555B-DA64-47EA613485FC}"/>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138455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7336-040B-0E7D-39B0-F71E3B2AF9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835AB-54FE-37A3-7C2C-67A0ED41B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1D644-12BE-7C66-03F4-8277ACDF3106}"/>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5" name="Footer Placeholder 4">
            <a:extLst>
              <a:ext uri="{FF2B5EF4-FFF2-40B4-BE49-F238E27FC236}">
                <a16:creationId xmlns:a16="http://schemas.microsoft.com/office/drawing/2014/main" id="{91DBD5E4-8B28-6CB0-295B-AF3BA20DB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B3B67-C38D-28F9-3937-B1EED4095DC5}"/>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110815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4B3F-27EF-759A-A3F9-69609D44F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92ADB-2BBA-13A3-E35B-41FEA3B1BB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E49AA-1941-7CD9-BD01-D84929952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1DB8D3-3029-99D0-A697-40AFFA2B4E88}"/>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6" name="Footer Placeholder 5">
            <a:extLst>
              <a:ext uri="{FF2B5EF4-FFF2-40B4-BE49-F238E27FC236}">
                <a16:creationId xmlns:a16="http://schemas.microsoft.com/office/drawing/2014/main" id="{350131AD-0C9D-EF5B-D513-167D201B0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2E6DC-576E-0F73-D38D-AB9D000A044F}"/>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287462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4653-DAE3-CC61-6101-CD6983072C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6B283C-3DFE-63AE-8C4F-1420BD3AE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44814-F394-2285-08B5-95D6AA2BE7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C86D21-58CF-214C-8DBE-850FF0212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3BB2E-7ACA-9EA9-A3CA-953A3CDA42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EEC02-22B3-2A51-E605-D7940CAA63CB}"/>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8" name="Footer Placeholder 7">
            <a:extLst>
              <a:ext uri="{FF2B5EF4-FFF2-40B4-BE49-F238E27FC236}">
                <a16:creationId xmlns:a16="http://schemas.microsoft.com/office/drawing/2014/main" id="{2C6FB377-E8F0-A0CE-DBCF-289CEB7778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EA536-EF79-E381-AD0F-4FB687F73B79}"/>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354961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89CC-524D-64AD-2F7D-5C29ADEC55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D8EF6-E797-2730-0ED8-02046C8AACD5}"/>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4" name="Footer Placeholder 3">
            <a:extLst>
              <a:ext uri="{FF2B5EF4-FFF2-40B4-BE49-F238E27FC236}">
                <a16:creationId xmlns:a16="http://schemas.microsoft.com/office/drawing/2014/main" id="{EDBEB4D7-172B-41ED-B647-D97BCCF5AB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73D1C8-857A-F560-5057-297F0D0DD699}"/>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279858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C2E22-0437-3233-3A37-5BCC1D9DC59F}"/>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3" name="Footer Placeholder 2">
            <a:extLst>
              <a:ext uri="{FF2B5EF4-FFF2-40B4-BE49-F238E27FC236}">
                <a16:creationId xmlns:a16="http://schemas.microsoft.com/office/drawing/2014/main" id="{9AAFD7AB-5D4D-1366-5287-6BFE6653A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C807D0-41A7-2E11-A330-208BC88DFCBB}"/>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213936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B88E-CF0D-5C6B-183C-68581305F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E06EA-F720-01B6-903C-12EF8BF0EA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B0DC9-3DAB-2999-5EDF-2C9355486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63BA9-1648-14B7-4C40-D29F8DE13234}"/>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6" name="Footer Placeholder 5">
            <a:extLst>
              <a:ext uri="{FF2B5EF4-FFF2-40B4-BE49-F238E27FC236}">
                <a16:creationId xmlns:a16="http://schemas.microsoft.com/office/drawing/2014/main" id="{0B82666E-D1B5-8108-9CF9-9DAF23690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B215E-347F-3063-D7F0-99B01DB2089A}"/>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43182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2AE6-F637-7D7F-7DC7-B1C319D82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0219F4-3D5A-9E52-7183-3179A5F4E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CF49E1-B2AC-A720-8E3A-47B817AE9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7C5D5-3667-3BC4-96BE-44260B3DFDE3}"/>
              </a:ext>
            </a:extLst>
          </p:cNvPr>
          <p:cNvSpPr>
            <a:spLocks noGrp="1"/>
          </p:cNvSpPr>
          <p:nvPr>
            <p:ph type="dt" sz="half" idx="10"/>
          </p:nvPr>
        </p:nvSpPr>
        <p:spPr/>
        <p:txBody>
          <a:bodyPr/>
          <a:lstStyle/>
          <a:p>
            <a:fld id="{3B1C6CBB-2AC4-4D1F-A1FF-409025536FBF}" type="datetimeFigureOut">
              <a:rPr lang="en-US" smtClean="0"/>
              <a:t>7/15/2022</a:t>
            </a:fld>
            <a:endParaRPr lang="en-US"/>
          </a:p>
        </p:txBody>
      </p:sp>
      <p:sp>
        <p:nvSpPr>
          <p:cNvPr id="6" name="Footer Placeholder 5">
            <a:extLst>
              <a:ext uri="{FF2B5EF4-FFF2-40B4-BE49-F238E27FC236}">
                <a16:creationId xmlns:a16="http://schemas.microsoft.com/office/drawing/2014/main" id="{5B39D08A-D029-F5BA-AD93-F5F00590D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605B5-70DD-936C-5178-A4DB86472DDE}"/>
              </a:ext>
            </a:extLst>
          </p:cNvPr>
          <p:cNvSpPr>
            <a:spLocks noGrp="1"/>
          </p:cNvSpPr>
          <p:nvPr>
            <p:ph type="sldNum" sz="quarter" idx="12"/>
          </p:nvPr>
        </p:nvSpPr>
        <p:spPr/>
        <p:txBody>
          <a:bodyPr/>
          <a:lstStyle/>
          <a:p>
            <a:fld id="{A25EF246-BD4F-4179-BA2D-7DA66E47EB7E}" type="slidenum">
              <a:rPr lang="en-US" smtClean="0"/>
              <a:t>‹#›</a:t>
            </a:fld>
            <a:endParaRPr lang="en-US"/>
          </a:p>
        </p:txBody>
      </p:sp>
    </p:spTree>
    <p:extLst>
      <p:ext uri="{BB962C8B-B14F-4D97-AF65-F5344CB8AC3E}">
        <p14:creationId xmlns:p14="http://schemas.microsoft.com/office/powerpoint/2010/main" val="235199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A3634-4C34-E460-9E6E-5135E411F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2F296-3C10-6E6F-A0CD-197717538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099AA-A615-6758-1289-AE2350CE6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C6CBB-2AC4-4D1F-A1FF-409025536FBF}" type="datetimeFigureOut">
              <a:rPr lang="en-US" smtClean="0"/>
              <a:t>7/15/2022</a:t>
            </a:fld>
            <a:endParaRPr lang="en-US"/>
          </a:p>
        </p:txBody>
      </p:sp>
      <p:sp>
        <p:nvSpPr>
          <p:cNvPr id="5" name="Footer Placeholder 4">
            <a:extLst>
              <a:ext uri="{FF2B5EF4-FFF2-40B4-BE49-F238E27FC236}">
                <a16:creationId xmlns:a16="http://schemas.microsoft.com/office/drawing/2014/main" id="{0BE4D62C-012C-8545-CE99-F2137A6A2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B35F3F-C1AD-94C8-9213-E21C15F92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EF246-BD4F-4179-BA2D-7DA66E47EB7E}" type="slidenum">
              <a:rPr lang="en-US" smtClean="0"/>
              <a:t>‹#›</a:t>
            </a:fld>
            <a:endParaRPr lang="en-US"/>
          </a:p>
        </p:txBody>
      </p:sp>
    </p:spTree>
    <p:extLst>
      <p:ext uri="{BB962C8B-B14F-4D97-AF65-F5344CB8AC3E}">
        <p14:creationId xmlns:p14="http://schemas.microsoft.com/office/powerpoint/2010/main" val="2626664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89542" y="1807548"/>
            <a:ext cx="7015573" cy="3193478"/>
          </a:xfrm>
          <a:prstGeom prst="rect">
            <a:avLst/>
          </a:prstGeom>
        </p:spPr>
        <p:txBody>
          <a:bodyPr spcFirstLastPara="1" vert="horz" wrap="square" lIns="0" tIns="0" rIns="0" bIns="0" rtlCol="0" anchor="ctr" anchorCtr="0">
            <a:noAutofit/>
          </a:bodyPr>
          <a:lstStyle/>
          <a:p>
            <a:pPr algn="ctr"/>
            <a:r>
              <a:rPr lang="en-US" sz="9600" b="1" dirty="0">
                <a:latin typeface="Times New Roman" panose="02020603050405020304" pitchFamily="18" charset="0"/>
                <a:cs typeface="Times New Roman" panose="02020603050405020304" pitchFamily="18" charset="0"/>
              </a:rPr>
              <a:t>OOP IN JS</a:t>
            </a:r>
            <a:endParaRPr sz="9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5D2C-B516-FC41-03E6-B347D4675518}"/>
              </a:ext>
            </a:extLst>
          </p:cNvPr>
          <p:cNvSpPr>
            <a:spLocks noGrp="1"/>
          </p:cNvSpPr>
          <p:nvPr>
            <p:ph type="title"/>
          </p:nvPr>
        </p:nvSpPr>
        <p:spPr>
          <a:xfrm>
            <a:off x="609599" y="807467"/>
            <a:ext cx="7975107" cy="621838"/>
          </a:xfrm>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Mixin</a:t>
            </a:r>
            <a:r>
              <a:rPr lang="en-US" sz="4400" b="1" dirty="0">
                <a:effectLst/>
                <a:latin typeface="Calibri" panose="020F0502020204030204" pitchFamily="34" charset="0"/>
                <a:ea typeface="Calibri" panose="020F0502020204030204" pitchFamily="34" charset="0"/>
                <a:cs typeface="Times New Roman" panose="02020603050405020304" pitchFamily="18" charset="0"/>
              </a:rPr>
              <a:t>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D3606B6C-C511-2381-7403-BF7B203AB648}"/>
              </a:ext>
            </a:extLst>
          </p:cNvPr>
          <p:cNvSpPr>
            <a:spLocks noGrp="1"/>
          </p:cNvSpPr>
          <p:nvPr>
            <p:ph type="body" idx="1"/>
          </p:nvPr>
        </p:nvSpPr>
        <p:spPr>
          <a:xfrm>
            <a:off x="609599" y="1890944"/>
            <a:ext cx="10327689" cy="4291256"/>
          </a:xfrm>
        </p:spPr>
        <p:txBody>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Inheritance limits us to one object; we can only inherit from one object but what if you want to inherit methods from multiple objects? The answer is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mixin</a:t>
            </a:r>
            <a:r>
              <a:rPr lang="en-US" sz="2400" dirty="0">
                <a:effectLst/>
                <a:latin typeface="Calibri" panose="020F0502020204030204" pitchFamily="34" charset="0"/>
                <a:ea typeface="Calibri" panose="020F0502020204030204" pitchFamily="34" charset="0"/>
                <a:cs typeface="Times New Roman" panose="02020603050405020304" pitchFamily="18" charset="0"/>
              </a:rPr>
              <a:t>, this is a technique using other object method without making the other object a parent object. Below is an example of an object Car1 and will inherit multiple methods </a:t>
            </a:r>
          </a:p>
          <a:p>
            <a:endParaRPr lang="en-US" dirty="0"/>
          </a:p>
        </p:txBody>
      </p:sp>
    </p:spTree>
    <p:extLst>
      <p:ext uri="{BB962C8B-B14F-4D97-AF65-F5344CB8AC3E}">
        <p14:creationId xmlns:p14="http://schemas.microsoft.com/office/powerpoint/2010/main" val="142320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A333-C88D-30B7-68BF-0D35F7D2A80D}"/>
              </a:ext>
            </a:extLst>
          </p:cNvPr>
          <p:cNvSpPr>
            <a:spLocks noGrp="1"/>
          </p:cNvSpPr>
          <p:nvPr>
            <p:ph type="title"/>
          </p:nvPr>
        </p:nvSpPr>
        <p:spPr>
          <a:xfrm>
            <a:off x="609600" y="807467"/>
            <a:ext cx="8037250" cy="639593"/>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ES6 Classes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3BCCC290-D893-3DFB-7305-AC32A7573490}"/>
              </a:ext>
            </a:extLst>
          </p:cNvPr>
          <p:cNvSpPr>
            <a:spLocks noGrp="1"/>
          </p:cNvSpPr>
          <p:nvPr>
            <p:ph type="body" idx="1"/>
          </p:nvPr>
        </p:nvSpPr>
        <p:spPr>
          <a:xfrm>
            <a:off x="609599" y="2015231"/>
            <a:ext cx="11029025" cy="4166969"/>
          </a:xfrm>
        </p:spPr>
        <p:txBody>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To create classes, we need to use the class keyword followed by the name of the class. Classes have a constructor function which it used to initialize objects. </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Classes are not hoisted unlike functions; this means that we can’t create an instance of the class before declaring the class. The below code is wrong and will lead to an error</a:t>
            </a:r>
          </a:p>
          <a:p>
            <a:endParaRPr lang="en-US" dirty="0"/>
          </a:p>
        </p:txBody>
      </p:sp>
    </p:spTree>
    <p:extLst>
      <p:ext uri="{BB962C8B-B14F-4D97-AF65-F5344CB8AC3E}">
        <p14:creationId xmlns:p14="http://schemas.microsoft.com/office/powerpoint/2010/main" val="279407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2B2-001B-4DF2-BA63-2F2952B2DE5C}"/>
              </a:ext>
            </a:extLst>
          </p:cNvPr>
          <p:cNvSpPr>
            <a:spLocks noGrp="1"/>
          </p:cNvSpPr>
          <p:nvPr>
            <p:ph type="title"/>
          </p:nvPr>
        </p:nvSpPr>
        <p:spPr>
          <a:xfrm>
            <a:off x="609599" y="807467"/>
            <a:ext cx="9222297" cy="752885"/>
          </a:xfrm>
        </p:spPr>
        <p:txBody>
          <a:bodyPr/>
          <a:lstStyle/>
          <a:p>
            <a:r>
              <a:rPr lang="en-US" dirty="0"/>
              <a:t>What is Object oriented Programming</a:t>
            </a:r>
          </a:p>
        </p:txBody>
      </p:sp>
      <p:sp>
        <p:nvSpPr>
          <p:cNvPr id="4" name="Rectangle 1">
            <a:extLst>
              <a:ext uri="{FF2B5EF4-FFF2-40B4-BE49-F238E27FC236}">
                <a16:creationId xmlns:a16="http://schemas.microsoft.com/office/drawing/2014/main" id="{77DFE72A-1143-413B-A241-C55963DB0912}"/>
              </a:ext>
            </a:extLst>
          </p:cNvPr>
          <p:cNvSpPr>
            <a:spLocks noGrp="1" noChangeArrowheads="1"/>
          </p:cNvSpPr>
          <p:nvPr>
            <p:ph type="body" idx="1"/>
          </p:nvPr>
        </p:nvSpPr>
        <p:spPr bwMode="auto">
          <a:xfrm>
            <a:off x="830851" y="1560352"/>
            <a:ext cx="10144897" cy="4875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strike="noStrike" cap="none" normalizeH="0" baseline="0" dirty="0">
                <a:ln>
                  <a:noFill/>
                </a:ln>
                <a:effectLst/>
                <a:latin typeface="Times New Roman" panose="02020603050405020304" pitchFamily="18" charset="0"/>
                <a:cs typeface="Times New Roman" panose="02020603050405020304" pitchFamily="18" charset="0"/>
              </a:rPr>
              <a:t>What is a Programming paradigm- This is the way you structure , organize and how data flows in your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strike="noStrike" cap="none" normalizeH="0" baseline="0" dirty="0">
                <a:ln>
                  <a:noFill/>
                </a:ln>
                <a:effectLst/>
                <a:latin typeface="Times New Roman" panose="02020603050405020304" pitchFamily="18" charset="0"/>
                <a:cs typeface="Times New Roman" panose="02020603050405020304" pitchFamily="18" charset="0"/>
              </a:rPr>
              <a:t>Programming Paradigms </a:t>
            </a:r>
          </a:p>
          <a:p>
            <a:pPr marL="285750" indent="-285750" eaLnBrk="0" fontAlgn="base" hangingPunct="0">
              <a:lnSpc>
                <a:spcPct val="100000"/>
              </a:lnSpc>
              <a:spcBef>
                <a:spcPct val="0"/>
              </a:spcBef>
              <a:spcAft>
                <a:spcPct val="0"/>
              </a:spcAft>
              <a:buSzTx/>
            </a:pPr>
            <a:r>
              <a:rPr lang="en-US" altLang="en-US" sz="1800" dirty="0">
                <a:latin typeface="Times New Roman" panose="02020603050405020304" pitchFamily="18" charset="0"/>
                <a:cs typeface="Times New Roman" panose="02020603050405020304" pitchFamily="18" charset="0"/>
              </a:rPr>
              <a:t>Object oriented Programming</a:t>
            </a:r>
          </a:p>
          <a:p>
            <a:pPr marL="285750" indent="-285750" eaLnBrk="0" fontAlgn="base" hangingPunct="0">
              <a:lnSpc>
                <a:spcPct val="100000"/>
              </a:lnSpc>
              <a:spcBef>
                <a:spcPct val="0"/>
              </a:spcBef>
              <a:spcAft>
                <a:spcPct val="0"/>
              </a:spcAft>
              <a:buSzTx/>
            </a:pPr>
            <a:r>
              <a:rPr kumimoji="0" lang="en-US" altLang="en-US" sz="1800" b="0" strike="noStrike" cap="none" normalizeH="0" baseline="0" dirty="0">
                <a:ln>
                  <a:noFill/>
                </a:ln>
                <a:effectLst/>
                <a:latin typeface="Times New Roman" panose="02020603050405020304" pitchFamily="18" charset="0"/>
                <a:cs typeface="Times New Roman" panose="02020603050405020304" pitchFamily="18" charset="0"/>
              </a:rPr>
              <a:t>Procedural Pro</a:t>
            </a:r>
            <a:r>
              <a:rPr lang="en-US" altLang="en-US" sz="1800" dirty="0">
                <a:latin typeface="Times New Roman" panose="02020603050405020304" pitchFamily="18" charset="0"/>
                <a:cs typeface="Times New Roman" panose="02020603050405020304" pitchFamily="18" charset="0"/>
              </a:rPr>
              <a:t>gramming</a:t>
            </a:r>
          </a:p>
          <a:p>
            <a:pPr marL="285750" indent="-285750" eaLnBrk="0" fontAlgn="base" hangingPunct="0">
              <a:lnSpc>
                <a:spcPct val="100000"/>
              </a:lnSpc>
              <a:spcBef>
                <a:spcPct val="0"/>
              </a:spcBef>
              <a:spcAft>
                <a:spcPct val="0"/>
              </a:spcAft>
              <a:buSzTx/>
            </a:pPr>
            <a:r>
              <a:rPr kumimoji="0" lang="en-US" altLang="en-US" sz="1800" b="0" strike="noStrike" cap="none" normalizeH="0" baseline="0" dirty="0">
                <a:ln>
                  <a:noFill/>
                </a:ln>
                <a:effectLst/>
                <a:latin typeface="Times New Roman" panose="02020603050405020304" pitchFamily="18" charset="0"/>
                <a:cs typeface="Times New Roman" panose="02020603050405020304" pitchFamily="18" charset="0"/>
              </a:rPr>
              <a:t>Functional Programming</a:t>
            </a:r>
          </a:p>
          <a:p>
            <a:pPr marL="0" indent="0" eaLnBrk="0" fontAlgn="base" hangingPunct="0">
              <a:lnSpc>
                <a:spcPct val="100000"/>
              </a:lnSpc>
              <a:spcBef>
                <a:spcPct val="0"/>
              </a:spcBef>
              <a:spcAft>
                <a:spcPct val="0"/>
              </a:spcAft>
              <a:buSzTx/>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SzTx/>
              <a:buNone/>
            </a:pPr>
            <a:r>
              <a:rPr kumimoji="0" lang="en-US" altLang="en-US" sz="1800" b="1" strike="noStrike" cap="none" normalizeH="0" baseline="0" dirty="0">
                <a:ln>
                  <a:noFill/>
                </a:ln>
                <a:effectLst/>
                <a:latin typeface="Times New Roman" panose="02020603050405020304" pitchFamily="18" charset="0"/>
                <a:cs typeface="Times New Roman" panose="02020603050405020304" pitchFamily="18" charset="0"/>
              </a:rPr>
              <a:t>Object oriented Programming</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Object oriented programming is a programming paradigm that is centered around objects rather than functions. </a:t>
            </a: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functions that interdepend on each other meaning that changing one function will break other functions because its procedural programming. Object oriented programming came to solve this by combining a set of related function and variables into a unit called an object, the variable will now be properties and the function will be methods.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84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39CD-731A-BB13-0B95-42372A9C491E}"/>
              </a:ext>
            </a:extLst>
          </p:cNvPr>
          <p:cNvSpPr>
            <a:spLocks noGrp="1"/>
          </p:cNvSpPr>
          <p:nvPr>
            <p:ph type="title"/>
          </p:nvPr>
        </p:nvSpPr>
        <p:spPr>
          <a:xfrm>
            <a:off x="609601" y="310162"/>
            <a:ext cx="10684042" cy="796743"/>
          </a:xfrm>
        </p:spPr>
        <p:txBody>
          <a:bodyPr/>
          <a:lstStyle/>
          <a:p>
            <a:r>
              <a:rPr lang="en-US" b="1" dirty="0"/>
              <a:t>OOP PILLARS</a:t>
            </a:r>
          </a:p>
        </p:txBody>
      </p:sp>
      <p:sp>
        <p:nvSpPr>
          <p:cNvPr id="3" name="Text Placeholder 2">
            <a:extLst>
              <a:ext uri="{FF2B5EF4-FFF2-40B4-BE49-F238E27FC236}">
                <a16:creationId xmlns:a16="http://schemas.microsoft.com/office/drawing/2014/main" id="{E84C073E-DDC3-D3EB-F202-EC725E0611AC}"/>
              </a:ext>
            </a:extLst>
          </p:cNvPr>
          <p:cNvSpPr>
            <a:spLocks noGrp="1"/>
          </p:cNvSpPr>
          <p:nvPr>
            <p:ph type="body" idx="1"/>
          </p:nvPr>
        </p:nvSpPr>
        <p:spPr>
          <a:xfrm>
            <a:off x="609601" y="1476019"/>
            <a:ext cx="11133220" cy="5440933"/>
          </a:xfrm>
        </p:spPr>
        <p:txBody>
          <a:bodyPr/>
          <a:lstStyle/>
          <a:p>
            <a:pPr marL="152396" indent="0">
              <a:buNone/>
            </a:pPr>
            <a:r>
              <a:rPr lang="en-US" b="1" dirty="0"/>
              <a:t>Encapsulation</a:t>
            </a:r>
          </a:p>
          <a:p>
            <a:pPr marL="152396"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grouping properties and methods within one single unit an object.</a:t>
            </a:r>
            <a:endParaRPr lang="en-US" dirty="0"/>
          </a:p>
          <a:p>
            <a:pPr marL="152396" indent="0">
              <a:buNone/>
            </a:pPr>
            <a:r>
              <a:rPr lang="en-US" b="1" dirty="0"/>
              <a:t>Abstraction</a:t>
            </a:r>
          </a:p>
          <a:p>
            <a:pPr marL="152396"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ability of hiding some methods and properties from being accessible from the outside , this allows us to implement a simpler interface and also  reduce impact for change because we cant change the properties or object from the outside.</a:t>
            </a:r>
            <a:endParaRPr lang="en-US" dirty="0"/>
          </a:p>
          <a:p>
            <a:pPr marL="152396" indent="0">
              <a:buNone/>
            </a:pPr>
            <a:r>
              <a:rPr lang="en-US" b="1" dirty="0"/>
              <a:t>Inheritance</a:t>
            </a:r>
          </a:p>
          <a:p>
            <a:pPr marL="152396"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Inheritance is used to reduce redundancy of code by having one class acquire properties and method of another class instead of rewriting the same property and methods.</a:t>
            </a:r>
            <a:endParaRPr lang="en-US" dirty="0"/>
          </a:p>
          <a:p>
            <a:pPr marL="152396" indent="0">
              <a:buNone/>
            </a:pPr>
            <a:r>
              <a:rPr lang="en-US" b="1" dirty="0"/>
              <a:t>Polymorphism</a:t>
            </a:r>
          </a:p>
          <a:p>
            <a:pPr marL="152396"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Polymorphism means many forms In an Example A class Car and class Lorry can inherit a speed method from a Vehicle class. But Car and Lorry can implement these methods differently without us having to write complex switch cases.</a:t>
            </a:r>
          </a:p>
          <a:p>
            <a:pPr marL="152396" indent="0">
              <a:buNone/>
            </a:pPr>
            <a:endParaRPr lang="en-US" dirty="0"/>
          </a:p>
        </p:txBody>
      </p:sp>
      <p:pic>
        <p:nvPicPr>
          <p:cNvPr id="7" name="Picture 4" descr="Four Pillars of Object Oriented Programming- by Kyel John David">
            <a:extLst>
              <a:ext uri="{FF2B5EF4-FFF2-40B4-BE49-F238E27FC236}">
                <a16:creationId xmlns:a16="http://schemas.microsoft.com/office/drawing/2014/main" id="{A214F697-94F9-50BE-AA05-000DAE70D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039" y="140515"/>
            <a:ext cx="2427216" cy="229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32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2571-55F8-752B-CB93-D6EBCFB66C38}"/>
              </a:ext>
            </a:extLst>
          </p:cNvPr>
          <p:cNvSpPr>
            <a:spLocks noGrp="1"/>
          </p:cNvSpPr>
          <p:nvPr>
            <p:ph type="title"/>
          </p:nvPr>
        </p:nvSpPr>
        <p:spPr>
          <a:xfrm>
            <a:off x="609600" y="807467"/>
            <a:ext cx="6739156" cy="467660"/>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Advantages of OOP</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46323980-9526-0D1C-E521-8E09925B3185}"/>
              </a:ext>
            </a:extLst>
          </p:cNvPr>
          <p:cNvSpPr>
            <a:spLocks noGrp="1"/>
          </p:cNvSpPr>
          <p:nvPr>
            <p:ph type="body" idx="1"/>
          </p:nvPr>
        </p:nvSpPr>
        <p:spPr>
          <a:xfrm>
            <a:off x="609600" y="1503319"/>
            <a:ext cx="7521200" cy="3521200"/>
          </a:xfrm>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Reduces complexity and increases reusability through encapsulation.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Isolates impact of changes through Abstraction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Reduces Redundancy by use of inheritance.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Helps in refactoring code through polymorphism</a:t>
            </a:r>
          </a:p>
          <a:p>
            <a:endParaRPr lang="en-US" dirty="0"/>
          </a:p>
        </p:txBody>
      </p:sp>
    </p:spTree>
    <p:extLst>
      <p:ext uri="{BB962C8B-B14F-4D97-AF65-F5344CB8AC3E}">
        <p14:creationId xmlns:p14="http://schemas.microsoft.com/office/powerpoint/2010/main" val="380208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7A35-89C7-03DB-D472-C39CC84E6F6D}"/>
              </a:ext>
            </a:extLst>
          </p:cNvPr>
          <p:cNvSpPr>
            <a:spLocks noGrp="1"/>
          </p:cNvSpPr>
          <p:nvPr>
            <p:ph type="title"/>
          </p:nvPr>
        </p:nvSpPr>
        <p:spPr>
          <a:xfrm>
            <a:off x="609600" y="807467"/>
            <a:ext cx="7460609" cy="719329"/>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Object</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C24879CA-D11B-D95C-B71C-113A2CAC3855}"/>
              </a:ext>
            </a:extLst>
          </p:cNvPr>
          <p:cNvSpPr>
            <a:spLocks noGrp="1"/>
          </p:cNvSpPr>
          <p:nvPr>
            <p:ph type="body" idx="1"/>
          </p:nvPr>
        </p:nvSpPr>
        <p:spPr>
          <a:xfrm>
            <a:off x="743824" y="1788545"/>
            <a:ext cx="7521200" cy="3521200"/>
          </a:xfrm>
        </p:spPr>
        <p:txBody>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Object is the main key feature in OOP so, what is an object?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Object is a collection of key value pairs of properties and methods.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we declare objects?</a:t>
            </a:r>
          </a:p>
          <a:p>
            <a:pPr marL="285750" indent="-285750">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Object literals</a:t>
            </a:r>
          </a:p>
          <a:p>
            <a:pPr marL="285750" indent="-285750">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Function Factories</a:t>
            </a:r>
          </a:p>
          <a:p>
            <a:pPr marL="285750" indent="-28575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Constructors.</a:t>
            </a:r>
          </a:p>
          <a:p>
            <a:endParaRPr lang="en-US" dirty="0"/>
          </a:p>
        </p:txBody>
      </p:sp>
    </p:spTree>
    <p:extLst>
      <p:ext uri="{BB962C8B-B14F-4D97-AF65-F5344CB8AC3E}">
        <p14:creationId xmlns:p14="http://schemas.microsoft.com/office/powerpoint/2010/main" val="383104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1FBE-5083-F344-34F0-80C193657508}"/>
              </a:ext>
            </a:extLst>
          </p:cNvPr>
          <p:cNvSpPr>
            <a:spLocks noGrp="1"/>
          </p:cNvSpPr>
          <p:nvPr>
            <p:ph type="title"/>
          </p:nvPr>
        </p:nvSpPr>
        <p:spPr>
          <a:xfrm>
            <a:off x="609600" y="807467"/>
            <a:ext cx="7636778" cy="744496"/>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The new Keyword</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DCF13161-DE0E-EEC6-D84F-D3C4752FCD86}"/>
              </a:ext>
            </a:extLst>
          </p:cNvPr>
          <p:cNvSpPr>
            <a:spLocks noGrp="1"/>
          </p:cNvSpPr>
          <p:nvPr>
            <p:ph type="body" idx="1"/>
          </p:nvPr>
        </p:nvSpPr>
        <p:spPr>
          <a:xfrm>
            <a:off x="609599" y="1669409"/>
            <a:ext cx="8710569" cy="4512791"/>
          </a:xfrm>
        </p:spPr>
        <p:txBody>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keyword is very useful let’s see how it works;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keyword first creates an empty object ({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keyword points this keyword to reference the object. This keyword always references the Window object.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Will return the object no need to add a return statement like we did on object factory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t>Points new Instance's [[Prototype]] to the constructor function's prototype property.</a:t>
            </a:r>
          </a:p>
        </p:txBody>
      </p:sp>
    </p:spTree>
    <p:extLst>
      <p:ext uri="{BB962C8B-B14F-4D97-AF65-F5344CB8AC3E}">
        <p14:creationId xmlns:p14="http://schemas.microsoft.com/office/powerpoint/2010/main" val="171069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A087-F104-A953-CDB5-CCD4E74908C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5589CC1-F4AD-D26F-20E0-8BE667577592}"/>
              </a:ext>
            </a:extLst>
          </p:cNvPr>
          <p:cNvSpPr>
            <a:spLocks noGrp="1"/>
          </p:cNvSpPr>
          <p:nvPr>
            <p:ph type="body" idx="1"/>
          </p:nvPr>
        </p:nvSpPr>
        <p:spPr/>
        <p:txBody>
          <a:bodyPr/>
          <a:lstStyle/>
          <a:p>
            <a:r>
              <a:rPr lang="en-US" dirty="0"/>
              <a:t>Abstraction</a:t>
            </a:r>
          </a:p>
          <a:p>
            <a:r>
              <a:rPr lang="en-US" dirty="0"/>
              <a:t>Getter/Setters.</a:t>
            </a:r>
          </a:p>
        </p:txBody>
      </p:sp>
    </p:spTree>
    <p:extLst>
      <p:ext uri="{BB962C8B-B14F-4D97-AF65-F5344CB8AC3E}">
        <p14:creationId xmlns:p14="http://schemas.microsoft.com/office/powerpoint/2010/main" val="416183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DA58-B030-0827-0C46-D8B117916058}"/>
              </a:ext>
            </a:extLst>
          </p:cNvPr>
          <p:cNvSpPr>
            <a:spLocks noGrp="1"/>
          </p:cNvSpPr>
          <p:nvPr>
            <p:ph type="title"/>
          </p:nvPr>
        </p:nvSpPr>
        <p:spPr>
          <a:xfrm>
            <a:off x="609600" y="807467"/>
            <a:ext cx="10851472" cy="675104"/>
          </a:xfrm>
        </p:spPr>
        <p:txBody>
          <a:bodyPr/>
          <a:lstStyle/>
          <a:p>
            <a:r>
              <a:rPr lang="en-US" b="1" dirty="0"/>
              <a:t>Property Descriptor</a:t>
            </a:r>
          </a:p>
        </p:txBody>
      </p:sp>
      <p:sp>
        <p:nvSpPr>
          <p:cNvPr id="3" name="Text Placeholder 2">
            <a:extLst>
              <a:ext uri="{FF2B5EF4-FFF2-40B4-BE49-F238E27FC236}">
                <a16:creationId xmlns:a16="http://schemas.microsoft.com/office/drawing/2014/main" id="{1511A3FB-0E08-8DB0-3D4D-117E734B1721}"/>
              </a:ext>
            </a:extLst>
          </p:cNvPr>
          <p:cNvSpPr>
            <a:spLocks noGrp="1"/>
          </p:cNvSpPr>
          <p:nvPr>
            <p:ph type="body" idx="1"/>
          </p:nvPr>
        </p:nvSpPr>
        <p:spPr>
          <a:xfrm>
            <a:off x="609599" y="2281561"/>
            <a:ext cx="10851471" cy="3900639"/>
          </a:xfrm>
        </p:spPr>
        <p:txBody>
          <a:bodyPr/>
          <a:lstStyle/>
          <a:p>
            <a:pPr marL="152396" indent="0">
              <a:buNone/>
            </a:pPr>
            <a:r>
              <a:rPr lang="en-US" dirty="0"/>
              <a:t>A property descriptor is a simple JavaScript object associated with each property of the object that contains information about that property such as its value and other meta-data.</a:t>
            </a:r>
          </a:p>
        </p:txBody>
      </p:sp>
    </p:spTree>
    <p:extLst>
      <p:ext uri="{BB962C8B-B14F-4D97-AF65-F5344CB8AC3E}">
        <p14:creationId xmlns:p14="http://schemas.microsoft.com/office/powerpoint/2010/main" val="37924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F6BC-3603-4722-F9C5-ED6AD81F8001}"/>
              </a:ext>
            </a:extLst>
          </p:cNvPr>
          <p:cNvSpPr>
            <a:spLocks noGrp="1"/>
          </p:cNvSpPr>
          <p:nvPr>
            <p:ph type="title"/>
          </p:nvPr>
        </p:nvSpPr>
        <p:spPr>
          <a:xfrm>
            <a:off x="716131" y="347125"/>
            <a:ext cx="8925017" cy="657349"/>
          </a:xfrm>
        </p:spPr>
        <p:txBody>
          <a:bodyPr/>
          <a:lstStyle/>
          <a:p>
            <a:r>
              <a:rPr lang="en-US" b="1" dirty="0"/>
              <a:t>Inheritance</a:t>
            </a:r>
          </a:p>
        </p:txBody>
      </p:sp>
      <p:sp>
        <p:nvSpPr>
          <p:cNvPr id="3" name="Text Placeholder 2">
            <a:extLst>
              <a:ext uri="{FF2B5EF4-FFF2-40B4-BE49-F238E27FC236}">
                <a16:creationId xmlns:a16="http://schemas.microsoft.com/office/drawing/2014/main" id="{DF8952FB-99AF-F9C1-E197-68D75A6A2DC5}"/>
              </a:ext>
            </a:extLst>
          </p:cNvPr>
          <p:cNvSpPr>
            <a:spLocks noGrp="1"/>
          </p:cNvSpPr>
          <p:nvPr>
            <p:ph type="body" idx="1"/>
          </p:nvPr>
        </p:nvSpPr>
        <p:spPr>
          <a:xfrm>
            <a:off x="609600" y="1171853"/>
            <a:ext cx="10949126" cy="5010348"/>
          </a:xfrm>
        </p:spPr>
        <p:txBody>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Types of inheritance</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Prototypical inheritance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 </a:t>
            </a:r>
            <a:r>
              <a:rPr lang="en-US" sz="1800" dirty="0">
                <a:latin typeface="Calibri" panose="020F0502020204030204" pitchFamily="34" charset="0"/>
                <a:ea typeface="Calibri" panose="020F0502020204030204" pitchFamily="34" charset="0"/>
                <a:cs typeface="Times New Roman" panose="02020603050405020304" pitchFamily="18" charset="0"/>
              </a:rPr>
              <a:t>–Based inheritance</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Prototypical inheritance</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What is a prototype?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Prototype is simply a parent and every object in JavaScript has a parent property. You can call parent methods on a child object e.g.; an Array has multilevel inheritance because it first inherits from the Array object then secondly from an Object. The Object is the root of all primitive values and has no parent property because it’s the root of all Objects. </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Ways we can access the Prototype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[[prototype]]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the internal property of an object and can point to another Object or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null.We</a:t>
            </a:r>
            <a:r>
              <a:rPr lang="en-US" sz="1800" dirty="0">
                <a:effectLst/>
                <a:latin typeface="Calibri" panose="020F0502020204030204" pitchFamily="34" charset="0"/>
                <a:ea typeface="Calibri" panose="020F0502020204030204" pitchFamily="34" charset="0"/>
                <a:cs typeface="Times New Roman" panose="02020603050405020304" pitchFamily="18" charset="0"/>
              </a:rPr>
              <a:t> can access this method in two ways by accessing __proto__ which is depreciated or use a method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getPrototypeOf</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38695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699</Words>
  <Application>Microsoft Office PowerPoint</Application>
  <PresentationFormat>Widescreen</PresentationFormat>
  <Paragraphs>63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Office Theme</vt:lpstr>
      <vt:lpstr>OOP IN JS</vt:lpstr>
      <vt:lpstr>What is Object oriented Programming</vt:lpstr>
      <vt:lpstr>OOP PILLARS</vt:lpstr>
      <vt:lpstr>Advantages of OOP </vt:lpstr>
      <vt:lpstr>Object </vt:lpstr>
      <vt:lpstr>The new Keyword </vt:lpstr>
      <vt:lpstr>PowerPoint Presentation</vt:lpstr>
      <vt:lpstr>Property Descriptor</vt:lpstr>
      <vt:lpstr>Inheritance</vt:lpstr>
      <vt:lpstr>Mixin  </vt:lpstr>
      <vt:lpstr>ES6 Classes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IN JS</dc:title>
  <dc:creator>Jonathan Ndambuki</dc:creator>
  <cp:lastModifiedBy>Jonathan Ndambuki</cp:lastModifiedBy>
  <cp:revision>6</cp:revision>
  <dcterms:created xsi:type="dcterms:W3CDTF">2022-07-14T09:59:18Z</dcterms:created>
  <dcterms:modified xsi:type="dcterms:W3CDTF">2022-07-15T00:53:40Z</dcterms:modified>
</cp:coreProperties>
</file>