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36"/>
  </p:notesMasterIdLst>
  <p:handoutMasterIdLst>
    <p:handoutMasterId r:id="rId37"/>
  </p:handoutMasterIdLst>
  <p:sldIdLst>
    <p:sldId id="509" r:id="rId5"/>
    <p:sldId id="423" r:id="rId6"/>
    <p:sldId id="482" r:id="rId7"/>
    <p:sldId id="463" r:id="rId8"/>
    <p:sldId id="479" r:id="rId9"/>
    <p:sldId id="483" r:id="rId10"/>
    <p:sldId id="510" r:id="rId11"/>
    <p:sldId id="480" r:id="rId12"/>
    <p:sldId id="485" r:id="rId13"/>
    <p:sldId id="256" r:id="rId14"/>
    <p:sldId id="515" r:id="rId15"/>
    <p:sldId id="502" r:id="rId16"/>
    <p:sldId id="503" r:id="rId17"/>
    <p:sldId id="449" r:id="rId18"/>
    <p:sldId id="504" r:id="rId19"/>
    <p:sldId id="508" r:id="rId20"/>
    <p:sldId id="498" r:id="rId21"/>
    <p:sldId id="512" r:id="rId22"/>
    <p:sldId id="505" r:id="rId23"/>
    <p:sldId id="516" r:id="rId24"/>
    <p:sldId id="507" r:id="rId25"/>
    <p:sldId id="517" r:id="rId26"/>
    <p:sldId id="518" r:id="rId27"/>
    <p:sldId id="519" r:id="rId28"/>
    <p:sldId id="511" r:id="rId29"/>
    <p:sldId id="520" r:id="rId30"/>
    <p:sldId id="486" r:id="rId31"/>
    <p:sldId id="478" r:id="rId32"/>
    <p:sldId id="488" r:id="rId33"/>
    <p:sldId id="487" r:id="rId34"/>
    <p:sldId id="42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7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38F2-FDC8-41CE-87E8-4DA25D403214}" v="205" dt="2023-06-06T14:10:02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ndi\Desktop\UA\ONLE\Project\Giulia%20-%20Data%205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di\Desktop\Mandi\Universit&#224;\UA\ONLE\Project\Excel%20Model\Giulia%20-%20Data%209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61652491473002"/>
          <c:y val="3.430171352987231E-2"/>
          <c:w val="0.81657540539148576"/>
          <c:h val="0.84988692879035932"/>
        </c:manualLayout>
      </c:layout>
      <c:scatterChart>
        <c:scatterStyle val="smoothMarker"/>
        <c:varyColors val="0"/>
        <c:ser>
          <c:idx val="0"/>
          <c:order val="0"/>
          <c:tx>
            <c:v>Power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'Engine Data'!$B$4:$B$193</c:f>
              <c:numCache>
                <c:formatCode>General</c:formatCode>
                <c:ptCount val="190"/>
                <c:pt idx="0">
                  <c:v>1000.4</c:v>
                </c:pt>
                <c:pt idx="1">
                  <c:v>1011.52</c:v>
                </c:pt>
                <c:pt idx="2">
                  <c:v>1033.76</c:v>
                </c:pt>
                <c:pt idx="3">
                  <c:v>1050.44</c:v>
                </c:pt>
                <c:pt idx="4">
                  <c:v>1072.68</c:v>
                </c:pt>
                <c:pt idx="5">
                  <c:v>1089.3599999999999</c:v>
                </c:pt>
                <c:pt idx="6">
                  <c:v>1106.04</c:v>
                </c:pt>
                <c:pt idx="7">
                  <c:v>1128.28</c:v>
                </c:pt>
                <c:pt idx="8">
                  <c:v>1150.52</c:v>
                </c:pt>
                <c:pt idx="9">
                  <c:v>1167.2</c:v>
                </c:pt>
                <c:pt idx="10">
                  <c:v>1183.8800000000001</c:v>
                </c:pt>
                <c:pt idx="11">
                  <c:v>1206.1199999999999</c:v>
                </c:pt>
                <c:pt idx="12">
                  <c:v>1222.8</c:v>
                </c:pt>
                <c:pt idx="13">
                  <c:v>1239.48</c:v>
                </c:pt>
                <c:pt idx="14">
                  <c:v>1261.72</c:v>
                </c:pt>
                <c:pt idx="15">
                  <c:v>1278.4000000000001</c:v>
                </c:pt>
                <c:pt idx="16">
                  <c:v>1306.2</c:v>
                </c:pt>
                <c:pt idx="17">
                  <c:v>1334</c:v>
                </c:pt>
                <c:pt idx="18">
                  <c:v>1361.8</c:v>
                </c:pt>
                <c:pt idx="19">
                  <c:v>1384.03</c:v>
                </c:pt>
                <c:pt idx="20">
                  <c:v>1406.27</c:v>
                </c:pt>
                <c:pt idx="21">
                  <c:v>1422.95</c:v>
                </c:pt>
                <c:pt idx="22">
                  <c:v>1445.19</c:v>
                </c:pt>
                <c:pt idx="23">
                  <c:v>1461.87</c:v>
                </c:pt>
                <c:pt idx="24">
                  <c:v>1484.11</c:v>
                </c:pt>
                <c:pt idx="25">
                  <c:v>1500.79</c:v>
                </c:pt>
                <c:pt idx="26">
                  <c:v>1511.91</c:v>
                </c:pt>
                <c:pt idx="27">
                  <c:v>1534.15</c:v>
                </c:pt>
                <c:pt idx="28">
                  <c:v>1550.83</c:v>
                </c:pt>
                <c:pt idx="29">
                  <c:v>1567.51</c:v>
                </c:pt>
                <c:pt idx="30">
                  <c:v>1584.19</c:v>
                </c:pt>
                <c:pt idx="31">
                  <c:v>1606.43</c:v>
                </c:pt>
                <c:pt idx="32">
                  <c:v>1623.11</c:v>
                </c:pt>
                <c:pt idx="33">
                  <c:v>1639.79</c:v>
                </c:pt>
                <c:pt idx="34">
                  <c:v>1667.59</c:v>
                </c:pt>
                <c:pt idx="35">
                  <c:v>1695.39</c:v>
                </c:pt>
                <c:pt idx="36">
                  <c:v>1717.63</c:v>
                </c:pt>
                <c:pt idx="37">
                  <c:v>1739.87</c:v>
                </c:pt>
                <c:pt idx="38">
                  <c:v>1762.11</c:v>
                </c:pt>
                <c:pt idx="39">
                  <c:v>1778.79</c:v>
                </c:pt>
                <c:pt idx="40">
                  <c:v>1795.47</c:v>
                </c:pt>
                <c:pt idx="41">
                  <c:v>1806.59</c:v>
                </c:pt>
                <c:pt idx="42">
                  <c:v>1817.71</c:v>
                </c:pt>
                <c:pt idx="43">
                  <c:v>1828.83</c:v>
                </c:pt>
                <c:pt idx="44">
                  <c:v>1845.51</c:v>
                </c:pt>
                <c:pt idx="45">
                  <c:v>1851.07</c:v>
                </c:pt>
                <c:pt idx="46">
                  <c:v>1867.75</c:v>
                </c:pt>
                <c:pt idx="47">
                  <c:v>1889.99</c:v>
                </c:pt>
                <c:pt idx="48">
                  <c:v>1906.67</c:v>
                </c:pt>
                <c:pt idx="49">
                  <c:v>1923.35</c:v>
                </c:pt>
                <c:pt idx="50">
                  <c:v>1945.59</c:v>
                </c:pt>
                <c:pt idx="51">
                  <c:v>1956.71</c:v>
                </c:pt>
                <c:pt idx="52">
                  <c:v>1973.39</c:v>
                </c:pt>
                <c:pt idx="53">
                  <c:v>1984.51</c:v>
                </c:pt>
                <c:pt idx="54">
                  <c:v>2001.19</c:v>
                </c:pt>
                <c:pt idx="55">
                  <c:v>2017.87</c:v>
                </c:pt>
                <c:pt idx="56">
                  <c:v>2034.55</c:v>
                </c:pt>
                <c:pt idx="57">
                  <c:v>2051.23</c:v>
                </c:pt>
                <c:pt idx="58">
                  <c:v>2067.91</c:v>
                </c:pt>
                <c:pt idx="59">
                  <c:v>2084.59</c:v>
                </c:pt>
                <c:pt idx="60">
                  <c:v>2106.83</c:v>
                </c:pt>
                <c:pt idx="61">
                  <c:v>2123.5100000000002</c:v>
                </c:pt>
                <c:pt idx="62">
                  <c:v>2145.75</c:v>
                </c:pt>
                <c:pt idx="63">
                  <c:v>2167.9899999999998</c:v>
                </c:pt>
                <c:pt idx="64">
                  <c:v>2195.79</c:v>
                </c:pt>
                <c:pt idx="65">
                  <c:v>2206.91</c:v>
                </c:pt>
                <c:pt idx="66">
                  <c:v>2223.59</c:v>
                </c:pt>
                <c:pt idx="67">
                  <c:v>2240.27</c:v>
                </c:pt>
                <c:pt idx="68">
                  <c:v>2262.5100000000002</c:v>
                </c:pt>
                <c:pt idx="69">
                  <c:v>2290.31</c:v>
                </c:pt>
                <c:pt idx="70">
                  <c:v>2312.5500000000002</c:v>
                </c:pt>
                <c:pt idx="71">
                  <c:v>2345.91</c:v>
                </c:pt>
                <c:pt idx="72">
                  <c:v>2368.15</c:v>
                </c:pt>
                <c:pt idx="73">
                  <c:v>2390.39</c:v>
                </c:pt>
                <c:pt idx="74">
                  <c:v>2407.0700000000002</c:v>
                </c:pt>
                <c:pt idx="75">
                  <c:v>2423.75</c:v>
                </c:pt>
                <c:pt idx="76">
                  <c:v>2445.9899999999998</c:v>
                </c:pt>
                <c:pt idx="77">
                  <c:v>2479.35</c:v>
                </c:pt>
                <c:pt idx="78">
                  <c:v>2518.27</c:v>
                </c:pt>
                <c:pt idx="79">
                  <c:v>2551.63</c:v>
                </c:pt>
                <c:pt idx="80">
                  <c:v>2590.5500000000002</c:v>
                </c:pt>
                <c:pt idx="81">
                  <c:v>2623.91</c:v>
                </c:pt>
                <c:pt idx="82">
                  <c:v>2662.83</c:v>
                </c:pt>
                <c:pt idx="83">
                  <c:v>2701.75</c:v>
                </c:pt>
                <c:pt idx="84">
                  <c:v>2751.79</c:v>
                </c:pt>
                <c:pt idx="85">
                  <c:v>2796.27</c:v>
                </c:pt>
                <c:pt idx="86">
                  <c:v>2835.19</c:v>
                </c:pt>
                <c:pt idx="87">
                  <c:v>2868.55</c:v>
                </c:pt>
                <c:pt idx="88">
                  <c:v>2890.79</c:v>
                </c:pt>
                <c:pt idx="89">
                  <c:v>2924.15</c:v>
                </c:pt>
                <c:pt idx="90">
                  <c:v>2963.07</c:v>
                </c:pt>
                <c:pt idx="91">
                  <c:v>3013.11</c:v>
                </c:pt>
                <c:pt idx="92">
                  <c:v>3040.91</c:v>
                </c:pt>
                <c:pt idx="93">
                  <c:v>3085.39</c:v>
                </c:pt>
                <c:pt idx="94">
                  <c:v>3129.86</c:v>
                </c:pt>
                <c:pt idx="95">
                  <c:v>3168.78</c:v>
                </c:pt>
                <c:pt idx="96">
                  <c:v>3207.7</c:v>
                </c:pt>
                <c:pt idx="97">
                  <c:v>3252.18</c:v>
                </c:pt>
                <c:pt idx="98">
                  <c:v>3296.66</c:v>
                </c:pt>
                <c:pt idx="99">
                  <c:v>3346.7</c:v>
                </c:pt>
                <c:pt idx="100">
                  <c:v>3391.18</c:v>
                </c:pt>
                <c:pt idx="101">
                  <c:v>3430.1</c:v>
                </c:pt>
                <c:pt idx="102">
                  <c:v>3480.14</c:v>
                </c:pt>
                <c:pt idx="103">
                  <c:v>3513.5</c:v>
                </c:pt>
                <c:pt idx="104">
                  <c:v>3557.98</c:v>
                </c:pt>
                <c:pt idx="105">
                  <c:v>3596.9</c:v>
                </c:pt>
                <c:pt idx="106">
                  <c:v>3641.38</c:v>
                </c:pt>
                <c:pt idx="107">
                  <c:v>3680.3</c:v>
                </c:pt>
                <c:pt idx="108">
                  <c:v>3708.1</c:v>
                </c:pt>
                <c:pt idx="109">
                  <c:v>3724.78</c:v>
                </c:pt>
                <c:pt idx="110">
                  <c:v>3752.58</c:v>
                </c:pt>
                <c:pt idx="111">
                  <c:v>3791.5</c:v>
                </c:pt>
                <c:pt idx="112">
                  <c:v>3813.74</c:v>
                </c:pt>
                <c:pt idx="113">
                  <c:v>3847.1</c:v>
                </c:pt>
                <c:pt idx="114">
                  <c:v>3891.58</c:v>
                </c:pt>
                <c:pt idx="115">
                  <c:v>3941.62</c:v>
                </c:pt>
                <c:pt idx="116">
                  <c:v>3980.54</c:v>
                </c:pt>
                <c:pt idx="117">
                  <c:v>4030.58</c:v>
                </c:pt>
                <c:pt idx="118">
                  <c:v>4069.5</c:v>
                </c:pt>
                <c:pt idx="119">
                  <c:v>4108.42</c:v>
                </c:pt>
                <c:pt idx="120">
                  <c:v>4147.34</c:v>
                </c:pt>
                <c:pt idx="121">
                  <c:v>4197.38</c:v>
                </c:pt>
                <c:pt idx="122">
                  <c:v>4252.9799999999996</c:v>
                </c:pt>
                <c:pt idx="123">
                  <c:v>4291.8999999999996</c:v>
                </c:pt>
                <c:pt idx="124">
                  <c:v>4330.82</c:v>
                </c:pt>
                <c:pt idx="125">
                  <c:v>4375.3</c:v>
                </c:pt>
                <c:pt idx="126">
                  <c:v>4425.34</c:v>
                </c:pt>
                <c:pt idx="127">
                  <c:v>4458.7</c:v>
                </c:pt>
                <c:pt idx="128">
                  <c:v>4503.18</c:v>
                </c:pt>
                <c:pt idx="129">
                  <c:v>4542.1000000000004</c:v>
                </c:pt>
                <c:pt idx="130">
                  <c:v>4575.46</c:v>
                </c:pt>
                <c:pt idx="131">
                  <c:v>4608.82</c:v>
                </c:pt>
                <c:pt idx="132">
                  <c:v>4642.18</c:v>
                </c:pt>
                <c:pt idx="133">
                  <c:v>4681.1000000000004</c:v>
                </c:pt>
                <c:pt idx="134">
                  <c:v>4708.8999999999996</c:v>
                </c:pt>
                <c:pt idx="135">
                  <c:v>4753.38</c:v>
                </c:pt>
                <c:pt idx="136">
                  <c:v>4781.18</c:v>
                </c:pt>
                <c:pt idx="137">
                  <c:v>4820.1000000000004</c:v>
                </c:pt>
                <c:pt idx="138">
                  <c:v>4864.58</c:v>
                </c:pt>
                <c:pt idx="139">
                  <c:v>4892.37</c:v>
                </c:pt>
                <c:pt idx="140">
                  <c:v>4931.29</c:v>
                </c:pt>
                <c:pt idx="141">
                  <c:v>4975.7700000000004</c:v>
                </c:pt>
                <c:pt idx="142">
                  <c:v>5014.6899999999996</c:v>
                </c:pt>
                <c:pt idx="143">
                  <c:v>5053.6099999999997</c:v>
                </c:pt>
                <c:pt idx="144">
                  <c:v>5092.53</c:v>
                </c:pt>
                <c:pt idx="145">
                  <c:v>5131.45</c:v>
                </c:pt>
                <c:pt idx="146">
                  <c:v>5164.8100000000004</c:v>
                </c:pt>
                <c:pt idx="147">
                  <c:v>5209.29</c:v>
                </c:pt>
                <c:pt idx="148">
                  <c:v>5253.77</c:v>
                </c:pt>
                <c:pt idx="149">
                  <c:v>5292.69</c:v>
                </c:pt>
                <c:pt idx="150">
                  <c:v>5331.61</c:v>
                </c:pt>
                <c:pt idx="151">
                  <c:v>5376.09</c:v>
                </c:pt>
                <c:pt idx="152">
                  <c:v>5420.57</c:v>
                </c:pt>
                <c:pt idx="153">
                  <c:v>5465.05</c:v>
                </c:pt>
                <c:pt idx="154">
                  <c:v>5515.09</c:v>
                </c:pt>
                <c:pt idx="155">
                  <c:v>5559.57</c:v>
                </c:pt>
                <c:pt idx="156">
                  <c:v>5598.49</c:v>
                </c:pt>
                <c:pt idx="157">
                  <c:v>5648.53</c:v>
                </c:pt>
                <c:pt idx="158">
                  <c:v>5681.89</c:v>
                </c:pt>
                <c:pt idx="159">
                  <c:v>5720.81</c:v>
                </c:pt>
                <c:pt idx="160">
                  <c:v>5759.73</c:v>
                </c:pt>
                <c:pt idx="161">
                  <c:v>5793.09</c:v>
                </c:pt>
                <c:pt idx="162">
                  <c:v>5832.01</c:v>
                </c:pt>
                <c:pt idx="163">
                  <c:v>5870.93</c:v>
                </c:pt>
                <c:pt idx="164">
                  <c:v>5909.85</c:v>
                </c:pt>
                <c:pt idx="165">
                  <c:v>5948.77</c:v>
                </c:pt>
                <c:pt idx="166">
                  <c:v>5998.81</c:v>
                </c:pt>
                <c:pt idx="167">
                  <c:v>6032.17</c:v>
                </c:pt>
                <c:pt idx="168">
                  <c:v>6076.65</c:v>
                </c:pt>
                <c:pt idx="169">
                  <c:v>6132.25</c:v>
                </c:pt>
                <c:pt idx="170">
                  <c:v>6198.97</c:v>
                </c:pt>
                <c:pt idx="171">
                  <c:v>6243.45</c:v>
                </c:pt>
                <c:pt idx="172">
                  <c:v>6276.81</c:v>
                </c:pt>
                <c:pt idx="173">
                  <c:v>6293.49</c:v>
                </c:pt>
                <c:pt idx="174">
                  <c:v>6315.73</c:v>
                </c:pt>
                <c:pt idx="175">
                  <c:v>6337.97</c:v>
                </c:pt>
                <c:pt idx="176">
                  <c:v>6354.65</c:v>
                </c:pt>
                <c:pt idx="177">
                  <c:v>6388.01</c:v>
                </c:pt>
                <c:pt idx="178">
                  <c:v>6421.37</c:v>
                </c:pt>
                <c:pt idx="179">
                  <c:v>6449.17</c:v>
                </c:pt>
                <c:pt idx="180">
                  <c:v>6476.97</c:v>
                </c:pt>
                <c:pt idx="181">
                  <c:v>6515.89</c:v>
                </c:pt>
                <c:pt idx="182">
                  <c:v>6543.69</c:v>
                </c:pt>
                <c:pt idx="183">
                  <c:v>6577.05</c:v>
                </c:pt>
                <c:pt idx="184">
                  <c:v>6610.41</c:v>
                </c:pt>
                <c:pt idx="185">
                  <c:v>6643.76</c:v>
                </c:pt>
                <c:pt idx="186">
                  <c:v>6682.68</c:v>
                </c:pt>
                <c:pt idx="187">
                  <c:v>6710.48</c:v>
                </c:pt>
                <c:pt idx="188">
                  <c:v>6754.96</c:v>
                </c:pt>
                <c:pt idx="189">
                  <c:v>6782.76</c:v>
                </c:pt>
              </c:numCache>
            </c:numRef>
          </c:xVal>
          <c:yVal>
            <c:numRef>
              <c:f>'Engine Data'!$C$4:$C$193</c:f>
              <c:numCache>
                <c:formatCode>General</c:formatCode>
                <c:ptCount val="190"/>
                <c:pt idx="0">
                  <c:v>40.7273</c:v>
                </c:pt>
                <c:pt idx="1">
                  <c:v>42.181800000000003</c:v>
                </c:pt>
                <c:pt idx="2">
                  <c:v>44.363599999999998</c:v>
                </c:pt>
                <c:pt idx="3">
                  <c:v>45.818199999999997</c:v>
                </c:pt>
                <c:pt idx="4">
                  <c:v>48</c:v>
                </c:pt>
                <c:pt idx="5">
                  <c:v>49.454500000000003</c:v>
                </c:pt>
                <c:pt idx="6">
                  <c:v>50.909100000000002</c:v>
                </c:pt>
                <c:pt idx="7">
                  <c:v>53.090899999999998</c:v>
                </c:pt>
                <c:pt idx="8">
                  <c:v>55.2727</c:v>
                </c:pt>
                <c:pt idx="9">
                  <c:v>56.7273</c:v>
                </c:pt>
                <c:pt idx="10">
                  <c:v>58.181800000000003</c:v>
                </c:pt>
                <c:pt idx="11">
                  <c:v>60.363599999999998</c:v>
                </c:pt>
                <c:pt idx="12">
                  <c:v>62.545499999999997</c:v>
                </c:pt>
                <c:pt idx="13">
                  <c:v>64</c:v>
                </c:pt>
                <c:pt idx="14">
                  <c:v>65.454499999999996</c:v>
                </c:pt>
                <c:pt idx="15">
                  <c:v>67.636399999999995</c:v>
                </c:pt>
                <c:pt idx="16">
                  <c:v>69.818200000000004</c:v>
                </c:pt>
                <c:pt idx="17">
                  <c:v>72.7273</c:v>
                </c:pt>
                <c:pt idx="18">
                  <c:v>74.909099999999995</c:v>
                </c:pt>
                <c:pt idx="19">
                  <c:v>77.090900000000005</c:v>
                </c:pt>
                <c:pt idx="20">
                  <c:v>78.545500000000004</c:v>
                </c:pt>
                <c:pt idx="21">
                  <c:v>80.7273</c:v>
                </c:pt>
                <c:pt idx="22">
                  <c:v>82.909099999999995</c:v>
                </c:pt>
                <c:pt idx="23">
                  <c:v>85.090900000000005</c:v>
                </c:pt>
                <c:pt idx="24">
                  <c:v>87.2727</c:v>
                </c:pt>
                <c:pt idx="25">
                  <c:v>89.454499999999996</c:v>
                </c:pt>
                <c:pt idx="26">
                  <c:v>91.636399999999995</c:v>
                </c:pt>
                <c:pt idx="27">
                  <c:v>94.545500000000004</c:v>
                </c:pt>
                <c:pt idx="28">
                  <c:v>96.7273</c:v>
                </c:pt>
                <c:pt idx="29">
                  <c:v>99.636399999999995</c:v>
                </c:pt>
                <c:pt idx="30">
                  <c:v>101.818</c:v>
                </c:pt>
                <c:pt idx="31">
                  <c:v>104.727</c:v>
                </c:pt>
                <c:pt idx="32">
                  <c:v>107.636</c:v>
                </c:pt>
                <c:pt idx="33">
                  <c:v>109.818</c:v>
                </c:pt>
                <c:pt idx="34">
                  <c:v>113.455</c:v>
                </c:pt>
                <c:pt idx="35">
                  <c:v>117.09099999999999</c:v>
                </c:pt>
                <c:pt idx="36">
                  <c:v>120.727</c:v>
                </c:pt>
                <c:pt idx="37">
                  <c:v>123.636</c:v>
                </c:pt>
                <c:pt idx="38">
                  <c:v>126.545</c:v>
                </c:pt>
                <c:pt idx="39">
                  <c:v>129.45500000000001</c:v>
                </c:pt>
                <c:pt idx="40">
                  <c:v>131.636</c:v>
                </c:pt>
                <c:pt idx="41">
                  <c:v>133.81800000000001</c:v>
                </c:pt>
                <c:pt idx="42">
                  <c:v>135.273</c:v>
                </c:pt>
                <c:pt idx="43">
                  <c:v>136.727</c:v>
                </c:pt>
                <c:pt idx="44">
                  <c:v>138.18199999999999</c:v>
                </c:pt>
                <c:pt idx="45">
                  <c:v>140.364</c:v>
                </c:pt>
                <c:pt idx="46">
                  <c:v>142.54499999999999</c:v>
                </c:pt>
                <c:pt idx="47">
                  <c:v>145.45500000000001</c:v>
                </c:pt>
                <c:pt idx="48">
                  <c:v>147.636</c:v>
                </c:pt>
                <c:pt idx="49">
                  <c:v>149.81800000000001</c:v>
                </c:pt>
                <c:pt idx="50">
                  <c:v>153.45500000000001</c:v>
                </c:pt>
                <c:pt idx="51">
                  <c:v>154.90899999999999</c:v>
                </c:pt>
                <c:pt idx="52">
                  <c:v>157.09100000000001</c:v>
                </c:pt>
                <c:pt idx="53">
                  <c:v>158.54499999999999</c:v>
                </c:pt>
                <c:pt idx="54">
                  <c:v>160</c:v>
                </c:pt>
                <c:pt idx="55">
                  <c:v>162.18199999999999</c:v>
                </c:pt>
                <c:pt idx="56">
                  <c:v>164.364</c:v>
                </c:pt>
                <c:pt idx="57">
                  <c:v>165.81800000000001</c:v>
                </c:pt>
                <c:pt idx="58">
                  <c:v>168</c:v>
                </c:pt>
                <c:pt idx="59">
                  <c:v>169.45500000000001</c:v>
                </c:pt>
                <c:pt idx="60">
                  <c:v>172.364</c:v>
                </c:pt>
                <c:pt idx="61">
                  <c:v>174.54499999999999</c:v>
                </c:pt>
                <c:pt idx="62">
                  <c:v>176.727</c:v>
                </c:pt>
                <c:pt idx="63">
                  <c:v>179.636</c:v>
                </c:pt>
                <c:pt idx="64">
                  <c:v>181.81800000000001</c:v>
                </c:pt>
                <c:pt idx="65">
                  <c:v>184</c:v>
                </c:pt>
                <c:pt idx="66">
                  <c:v>186.18199999999999</c:v>
                </c:pt>
                <c:pt idx="67">
                  <c:v>187.636</c:v>
                </c:pt>
                <c:pt idx="68">
                  <c:v>189.81800000000001</c:v>
                </c:pt>
                <c:pt idx="69">
                  <c:v>193.45500000000001</c:v>
                </c:pt>
                <c:pt idx="70">
                  <c:v>196.364</c:v>
                </c:pt>
                <c:pt idx="71">
                  <c:v>199.273</c:v>
                </c:pt>
                <c:pt idx="72">
                  <c:v>202.18199999999999</c:v>
                </c:pt>
                <c:pt idx="73">
                  <c:v>204.364</c:v>
                </c:pt>
                <c:pt idx="74">
                  <c:v>206.54499999999999</c:v>
                </c:pt>
                <c:pt idx="75">
                  <c:v>208.727</c:v>
                </c:pt>
                <c:pt idx="76">
                  <c:v>210.90899999999999</c:v>
                </c:pt>
                <c:pt idx="77">
                  <c:v>213.81800000000001</c:v>
                </c:pt>
                <c:pt idx="78">
                  <c:v>216.727</c:v>
                </c:pt>
                <c:pt idx="79">
                  <c:v>220.364</c:v>
                </c:pt>
                <c:pt idx="80">
                  <c:v>223.273</c:v>
                </c:pt>
                <c:pt idx="81">
                  <c:v>226.18199999999999</c:v>
                </c:pt>
                <c:pt idx="82">
                  <c:v>229.81800000000001</c:v>
                </c:pt>
                <c:pt idx="83">
                  <c:v>233.45500000000001</c:v>
                </c:pt>
                <c:pt idx="84">
                  <c:v>237.09100000000001</c:v>
                </c:pt>
                <c:pt idx="85">
                  <c:v>240.727</c:v>
                </c:pt>
                <c:pt idx="86">
                  <c:v>244.364</c:v>
                </c:pt>
                <c:pt idx="87">
                  <c:v>247.273</c:v>
                </c:pt>
                <c:pt idx="88">
                  <c:v>249.45500000000001</c:v>
                </c:pt>
                <c:pt idx="89">
                  <c:v>252.364</c:v>
                </c:pt>
                <c:pt idx="90">
                  <c:v>255.273</c:v>
                </c:pt>
                <c:pt idx="91">
                  <c:v>258.90899999999999</c:v>
                </c:pt>
                <c:pt idx="92">
                  <c:v>262.54500000000002</c:v>
                </c:pt>
                <c:pt idx="93">
                  <c:v>266.18200000000002</c:v>
                </c:pt>
                <c:pt idx="94">
                  <c:v>269.81799999999998</c:v>
                </c:pt>
                <c:pt idx="95">
                  <c:v>273.45499999999998</c:v>
                </c:pt>
                <c:pt idx="96">
                  <c:v>276.36399999999998</c:v>
                </c:pt>
                <c:pt idx="97">
                  <c:v>280.72699999999998</c:v>
                </c:pt>
                <c:pt idx="98">
                  <c:v>284.36399999999998</c:v>
                </c:pt>
                <c:pt idx="99">
                  <c:v>288.72699999999998</c:v>
                </c:pt>
                <c:pt idx="100">
                  <c:v>293.09100000000001</c:v>
                </c:pt>
                <c:pt idx="101">
                  <c:v>296</c:v>
                </c:pt>
                <c:pt idx="102">
                  <c:v>300.36399999999998</c:v>
                </c:pt>
                <c:pt idx="103">
                  <c:v>303.27300000000002</c:v>
                </c:pt>
                <c:pt idx="104">
                  <c:v>307.63600000000002</c:v>
                </c:pt>
                <c:pt idx="105">
                  <c:v>310.54500000000002</c:v>
                </c:pt>
                <c:pt idx="106">
                  <c:v>314.90899999999999</c:v>
                </c:pt>
                <c:pt idx="107">
                  <c:v>318.54500000000002</c:v>
                </c:pt>
                <c:pt idx="108">
                  <c:v>320.72699999999998</c:v>
                </c:pt>
                <c:pt idx="109">
                  <c:v>322.18200000000002</c:v>
                </c:pt>
                <c:pt idx="110">
                  <c:v>325.09100000000001</c:v>
                </c:pt>
                <c:pt idx="111">
                  <c:v>328</c:v>
                </c:pt>
                <c:pt idx="112">
                  <c:v>330.18200000000002</c:v>
                </c:pt>
                <c:pt idx="113">
                  <c:v>333.09100000000001</c:v>
                </c:pt>
                <c:pt idx="114">
                  <c:v>337.45499999999998</c:v>
                </c:pt>
                <c:pt idx="115">
                  <c:v>341.81799999999998</c:v>
                </c:pt>
                <c:pt idx="116">
                  <c:v>344.72699999999998</c:v>
                </c:pt>
                <c:pt idx="117">
                  <c:v>349.09100000000001</c:v>
                </c:pt>
                <c:pt idx="118">
                  <c:v>352</c:v>
                </c:pt>
                <c:pt idx="119">
                  <c:v>356.36399999999998</c:v>
                </c:pt>
                <c:pt idx="120">
                  <c:v>358.54500000000002</c:v>
                </c:pt>
                <c:pt idx="121">
                  <c:v>363.63600000000002</c:v>
                </c:pt>
                <c:pt idx="122">
                  <c:v>368</c:v>
                </c:pt>
                <c:pt idx="123">
                  <c:v>371.63600000000002</c:v>
                </c:pt>
                <c:pt idx="124">
                  <c:v>375.27300000000002</c:v>
                </c:pt>
                <c:pt idx="125">
                  <c:v>378.90899999999999</c:v>
                </c:pt>
                <c:pt idx="126">
                  <c:v>383.27300000000002</c:v>
                </c:pt>
                <c:pt idx="127">
                  <c:v>386.18200000000002</c:v>
                </c:pt>
                <c:pt idx="128">
                  <c:v>390.54500000000002</c:v>
                </c:pt>
                <c:pt idx="129">
                  <c:v>393.45499999999998</c:v>
                </c:pt>
                <c:pt idx="130">
                  <c:v>397.09100000000001</c:v>
                </c:pt>
                <c:pt idx="131">
                  <c:v>400</c:v>
                </c:pt>
                <c:pt idx="132">
                  <c:v>402.90899999999999</c:v>
                </c:pt>
                <c:pt idx="133">
                  <c:v>405.81799999999998</c:v>
                </c:pt>
                <c:pt idx="134">
                  <c:v>409.45499999999998</c:v>
                </c:pt>
                <c:pt idx="135">
                  <c:v>412.36399999999998</c:v>
                </c:pt>
                <c:pt idx="136">
                  <c:v>415.27300000000002</c:v>
                </c:pt>
                <c:pt idx="137">
                  <c:v>418.90899999999999</c:v>
                </c:pt>
                <c:pt idx="138">
                  <c:v>421.81799999999998</c:v>
                </c:pt>
                <c:pt idx="139">
                  <c:v>424</c:v>
                </c:pt>
                <c:pt idx="140">
                  <c:v>426.18200000000002</c:v>
                </c:pt>
                <c:pt idx="141">
                  <c:v>429.09100000000001</c:v>
                </c:pt>
                <c:pt idx="142">
                  <c:v>431.27300000000002</c:v>
                </c:pt>
                <c:pt idx="143">
                  <c:v>433.45499999999998</c:v>
                </c:pt>
                <c:pt idx="144">
                  <c:v>436.36399999999998</c:v>
                </c:pt>
                <c:pt idx="145">
                  <c:v>438.54500000000002</c:v>
                </c:pt>
                <c:pt idx="146">
                  <c:v>440.72699999999998</c:v>
                </c:pt>
                <c:pt idx="147">
                  <c:v>443.63600000000002</c:v>
                </c:pt>
                <c:pt idx="148">
                  <c:v>445.81799999999998</c:v>
                </c:pt>
                <c:pt idx="149">
                  <c:v>448</c:v>
                </c:pt>
                <c:pt idx="150">
                  <c:v>450.90899999999999</c:v>
                </c:pt>
                <c:pt idx="151">
                  <c:v>453.81799999999998</c:v>
                </c:pt>
                <c:pt idx="152">
                  <c:v>456</c:v>
                </c:pt>
                <c:pt idx="153">
                  <c:v>458.90899999999999</c:v>
                </c:pt>
                <c:pt idx="154">
                  <c:v>462.54500000000002</c:v>
                </c:pt>
                <c:pt idx="155">
                  <c:v>465.45499999999998</c:v>
                </c:pt>
                <c:pt idx="156">
                  <c:v>468.36399999999998</c:v>
                </c:pt>
                <c:pt idx="157">
                  <c:v>471.27300000000002</c:v>
                </c:pt>
                <c:pt idx="158">
                  <c:v>473.45499999999998</c:v>
                </c:pt>
                <c:pt idx="159">
                  <c:v>475.63600000000002</c:v>
                </c:pt>
                <c:pt idx="160">
                  <c:v>478.54500000000002</c:v>
                </c:pt>
                <c:pt idx="161">
                  <c:v>480.72699999999998</c:v>
                </c:pt>
                <c:pt idx="162">
                  <c:v>482.90899999999999</c:v>
                </c:pt>
                <c:pt idx="163">
                  <c:v>484.36399999999998</c:v>
                </c:pt>
                <c:pt idx="164">
                  <c:v>485.81799999999998</c:v>
                </c:pt>
                <c:pt idx="165">
                  <c:v>487.27300000000002</c:v>
                </c:pt>
                <c:pt idx="166">
                  <c:v>489.45499999999998</c:v>
                </c:pt>
                <c:pt idx="167">
                  <c:v>490.18200000000002</c:v>
                </c:pt>
                <c:pt idx="168">
                  <c:v>492.36399999999998</c:v>
                </c:pt>
                <c:pt idx="169">
                  <c:v>494.54500000000002</c:v>
                </c:pt>
                <c:pt idx="170">
                  <c:v>496.72699999999998</c:v>
                </c:pt>
                <c:pt idx="171">
                  <c:v>498.90899999999999</c:v>
                </c:pt>
                <c:pt idx="172">
                  <c:v>499.63600000000002</c:v>
                </c:pt>
                <c:pt idx="173">
                  <c:v>500.36399999999998</c:v>
                </c:pt>
                <c:pt idx="174">
                  <c:v>499.63600000000002</c:v>
                </c:pt>
                <c:pt idx="175">
                  <c:v>498.90899999999999</c:v>
                </c:pt>
                <c:pt idx="176">
                  <c:v>498.90899999999999</c:v>
                </c:pt>
                <c:pt idx="177">
                  <c:v>497.45499999999998</c:v>
                </c:pt>
                <c:pt idx="178">
                  <c:v>496.72699999999998</c:v>
                </c:pt>
                <c:pt idx="179">
                  <c:v>496.72699999999998</c:v>
                </c:pt>
                <c:pt idx="180">
                  <c:v>495.27300000000002</c:v>
                </c:pt>
                <c:pt idx="181">
                  <c:v>494.54500000000002</c:v>
                </c:pt>
                <c:pt idx="182">
                  <c:v>494.54500000000002</c:v>
                </c:pt>
                <c:pt idx="183">
                  <c:v>493.09100000000001</c:v>
                </c:pt>
                <c:pt idx="184">
                  <c:v>492.36399999999998</c:v>
                </c:pt>
                <c:pt idx="185">
                  <c:v>491.63600000000002</c:v>
                </c:pt>
                <c:pt idx="186">
                  <c:v>490.18200000000002</c:v>
                </c:pt>
                <c:pt idx="187">
                  <c:v>489.45499999999998</c:v>
                </c:pt>
                <c:pt idx="188">
                  <c:v>488</c:v>
                </c:pt>
                <c:pt idx="189">
                  <c:v>487.27300000000002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11-434A-B53F-794467B5E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45744"/>
        <c:axId val="20931232"/>
      </c:scatterChart>
      <c:valAx>
        <c:axId val="55345744"/>
        <c:scaling>
          <c:orientation val="minMax"/>
          <c:min val="50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GB" sz="1600"/>
                  <a:t>Engine Speed [RPM]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050"/>
            </a:pPr>
            <a:endParaRPr lang="en-US"/>
          </a:p>
        </c:txPr>
        <c:crossAx val="20931232"/>
        <c:crosses val="autoZero"/>
        <c:crossBetween val="midCat"/>
      </c:valAx>
      <c:valAx>
        <c:axId val="20931232"/>
        <c:scaling>
          <c:orientation val="minMax"/>
        </c:scaling>
        <c:delete val="0"/>
        <c:axPos val="l"/>
        <c:majorGridlines>
          <c:spPr>
            <a:ln w="9525">
              <a:solidFill>
                <a:schemeClr val="bg1">
                  <a:lumMod val="65000"/>
                  <a:alpha val="38000"/>
                </a:schemeClr>
              </a:solidFill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GB" sz="1400"/>
                  <a:t>Power [HP]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050"/>
            </a:pPr>
            <a:endParaRPr lang="en-US"/>
          </a:p>
        </c:txPr>
        <c:crossAx val="55345744"/>
        <c:crosses val="autoZero"/>
        <c:crossBetween val="midCat"/>
      </c:valAx>
      <c:spPr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120044524665849"/>
          <c:y val="0.23801001628666069"/>
          <c:w val="0.15829626169643268"/>
          <c:h val="8.9751605728483758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 algn="ctr">
        <a:defRPr lang="en-US" sz="9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Optimum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(Time!$C$9:$C$182,Time!$F$9:$F$74,Time!$I$9:$I$62,Time!$L$9:$L$48,Time!$O$9:$O$34,Time!$R$9:$R$28)</c:f>
              <c:numCache>
                <c:formatCode>General</c:formatCode>
                <c:ptCount val="380"/>
                <c:pt idx="0">
                  <c:v>0</c:v>
                </c:pt>
                <c:pt idx="1">
                  <c:v>9.2440317938386595E-3</c:v>
                </c:pt>
                <c:pt idx="2">
                  <c:v>2.6820342598311384E-2</c:v>
                </c:pt>
                <c:pt idx="3">
                  <c:v>3.9583115204470283E-2</c:v>
                </c:pt>
                <c:pt idx="4">
                  <c:v>5.5824704027763253E-2</c:v>
                </c:pt>
                <c:pt idx="5">
                  <c:v>6.7646898849472531E-2</c:v>
                </c:pt>
                <c:pt idx="6">
                  <c:v>7.9130636831466164E-2</c:v>
                </c:pt>
                <c:pt idx="7">
                  <c:v>9.3811645643254199E-2</c:v>
                </c:pt>
                <c:pt idx="8">
                  <c:v>0.10791192313440619</c:v>
                </c:pt>
                <c:pt idx="9">
                  <c:v>0.11821551319759228</c:v>
                </c:pt>
                <c:pt idx="10">
                  <c:v>0.12826111253113159</c:v>
                </c:pt>
                <c:pt idx="11">
                  <c:v>0.14547324961879854</c:v>
                </c:pt>
                <c:pt idx="12">
                  <c:v>0.15793087342778611</c:v>
                </c:pt>
                <c:pt idx="13">
                  <c:v>0.1701050091856352</c:v>
                </c:pt>
                <c:pt idx="14">
                  <c:v>0.18597646135103024</c:v>
                </c:pt>
                <c:pt idx="15">
                  <c:v>0.1974951400231012</c:v>
                </c:pt>
                <c:pt idx="16">
                  <c:v>0.21609259929210883</c:v>
                </c:pt>
                <c:pt idx="17">
                  <c:v>0.23394496786867877</c:v>
                </c:pt>
                <c:pt idx="18">
                  <c:v>0.2512771116015497</c:v>
                </c:pt>
                <c:pt idx="19">
                  <c:v>0.26474385269051731</c:v>
                </c:pt>
                <c:pt idx="20">
                  <c:v>0.27796726806549604</c:v>
                </c:pt>
                <c:pt idx="21">
                  <c:v>0.28761625229696497</c:v>
                </c:pt>
                <c:pt idx="22">
                  <c:v>0.30014264232441873</c:v>
                </c:pt>
                <c:pt idx="23">
                  <c:v>0.30929609286639848</c:v>
                </c:pt>
                <c:pt idx="24">
                  <c:v>0.32119529600370517</c:v>
                </c:pt>
                <c:pt idx="25">
                  <c:v>0.32990164955046286</c:v>
                </c:pt>
                <c:pt idx="26">
                  <c:v>0.3355673274037968</c:v>
                </c:pt>
                <c:pt idx="27">
                  <c:v>0.34654946725517061</c:v>
                </c:pt>
                <c:pt idx="28">
                  <c:v>0.35661263325073839</c:v>
                </c:pt>
                <c:pt idx="29">
                  <c:v>0.36638135241335068</c:v>
                </c:pt>
                <c:pt idx="30">
                  <c:v>0.37594047054012902</c:v>
                </c:pt>
                <c:pt idx="31">
                  <c:v>0.3883314596881689</c:v>
                </c:pt>
                <c:pt idx="32">
                  <c:v>0.39737304656680328</c:v>
                </c:pt>
                <c:pt idx="33">
                  <c:v>0.40623476891882909</c:v>
                </c:pt>
                <c:pt idx="34">
                  <c:v>0.42053030904324151</c:v>
                </c:pt>
                <c:pt idx="35">
                  <c:v>0.43438146674991363</c:v>
                </c:pt>
                <c:pt idx="36">
                  <c:v>0.44512814025746916</c:v>
                </c:pt>
                <c:pt idx="37">
                  <c:v>0.45562172869211454</c:v>
                </c:pt>
                <c:pt idx="38">
                  <c:v>0.46587388641268701</c:v>
                </c:pt>
                <c:pt idx="39">
                  <c:v>0.47338989192415198</c:v>
                </c:pt>
                <c:pt idx="40">
                  <c:v>0.48078127646163527</c:v>
                </c:pt>
                <c:pt idx="41">
                  <c:v>0.48562837780721263</c:v>
                </c:pt>
                <c:pt idx="42">
                  <c:v>0.49042330871171375</c:v>
                </c:pt>
                <c:pt idx="43">
                  <c:v>0.49516721601535824</c:v>
                </c:pt>
                <c:pt idx="44">
                  <c:v>0.50220822316833891</c:v>
                </c:pt>
                <c:pt idx="45">
                  <c:v>0.50451864117752576</c:v>
                </c:pt>
                <c:pt idx="46">
                  <c:v>0.51134378673031311</c:v>
                </c:pt>
                <c:pt idx="47">
                  <c:v>0.52204543829957062</c:v>
                </c:pt>
                <c:pt idx="48">
                  <c:v>0.52995305263005776</c:v>
                </c:pt>
                <c:pt idx="49">
                  <c:v>0.53774544904394483</c:v>
                </c:pt>
                <c:pt idx="50">
                  <c:v>0.54788880685086783</c:v>
                </c:pt>
                <c:pt idx="51">
                  <c:v>0.55291286648099769</c:v>
                </c:pt>
                <c:pt idx="52">
                  <c:v>0.56034424768822966</c:v>
                </c:pt>
                <c:pt idx="53">
                  <c:v>0.56525305443931784</c:v>
                </c:pt>
                <c:pt idx="54">
                  <c:v>0.57254940448949909</c:v>
                </c:pt>
                <c:pt idx="55">
                  <c:v>0.57974756669173999</c:v>
                </c:pt>
                <c:pt idx="56">
                  <c:v>0.58685015148579089</c:v>
                </c:pt>
                <c:pt idx="57">
                  <c:v>0.59389055664777302</c:v>
                </c:pt>
                <c:pt idx="58">
                  <c:v>0.60083950686303056</c:v>
                </c:pt>
                <c:pt idx="59">
                  <c:v>0.60772889178966338</c:v>
                </c:pt>
                <c:pt idx="60">
                  <c:v>0.61675969387011476</c:v>
                </c:pt>
                <c:pt idx="61">
                  <c:v>0.62344815870684189</c:v>
                </c:pt>
                <c:pt idx="62">
                  <c:v>0.63225613857116858</c:v>
                </c:pt>
                <c:pt idx="63">
                  <c:v>0.64092148484442912</c:v>
                </c:pt>
                <c:pt idx="64">
                  <c:v>0.651623513739928</c:v>
                </c:pt>
                <c:pt idx="65">
                  <c:v>0.65585349882830446</c:v>
                </c:pt>
                <c:pt idx="66">
                  <c:v>0.6621241231811007</c:v>
                </c:pt>
                <c:pt idx="67">
                  <c:v>0.66938328086876342</c:v>
                </c:pt>
                <c:pt idx="68">
                  <c:v>0.67895106131844529</c:v>
                </c:pt>
                <c:pt idx="69">
                  <c:v>0.69068598508374479</c:v>
                </c:pt>
                <c:pt idx="70">
                  <c:v>0.69993488209846377</c:v>
                </c:pt>
                <c:pt idx="71">
                  <c:v>0.71360617822573524</c:v>
                </c:pt>
                <c:pt idx="72">
                  <c:v>0.72258928260703603</c:v>
                </c:pt>
                <c:pt idx="73">
                  <c:v>0.73147664387281353</c:v>
                </c:pt>
                <c:pt idx="74">
                  <c:v>0.73807180812991702</c:v>
                </c:pt>
                <c:pt idx="75">
                  <c:v>0.74459805655135614</c:v>
                </c:pt>
                <c:pt idx="76">
                  <c:v>0.75320986768220044</c:v>
                </c:pt>
                <c:pt idx="77">
                  <c:v>0.76595231112077711</c:v>
                </c:pt>
                <c:pt idx="78">
                  <c:v>0.78061973110990224</c:v>
                </c:pt>
                <c:pt idx="79">
                  <c:v>0.79298461550962074</c:v>
                </c:pt>
                <c:pt idx="80">
                  <c:v>0.80925720810701196</c:v>
                </c:pt>
                <c:pt idx="81">
                  <c:v>0.82302629701104302</c:v>
                </c:pt>
                <c:pt idx="82">
                  <c:v>0.83883674873417313</c:v>
                </c:pt>
                <c:pt idx="83">
                  <c:v>0.85440155570907483</c:v>
                </c:pt>
                <c:pt idx="84">
                  <c:v>0.87410802724125813</c:v>
                </c:pt>
                <c:pt idx="85">
                  <c:v>0.8913613511117584</c:v>
                </c:pt>
                <c:pt idx="86">
                  <c:v>0.90623399025322415</c:v>
                </c:pt>
                <c:pt idx="87">
                  <c:v>0.91883253813309573</c:v>
                </c:pt>
                <c:pt idx="88">
                  <c:v>0.92715830836671431</c:v>
                </c:pt>
                <c:pt idx="89">
                  <c:v>0.9410467047245259</c:v>
                </c:pt>
                <c:pt idx="90">
                  <c:v>0.95706615976146769</c:v>
                </c:pt>
                <c:pt idx="91">
                  <c:v>0.97737499670716521</c:v>
                </c:pt>
                <c:pt idx="92">
                  <c:v>0.98850161214968268</c:v>
                </c:pt>
                <c:pt idx="93">
                  <c:v>1.0060621106047809</c:v>
                </c:pt>
                <c:pt idx="94">
                  <c:v>1.0233832339904585</c:v>
                </c:pt>
                <c:pt idx="95">
                  <c:v>1.0383417696063129</c:v>
                </c:pt>
                <c:pt idx="96">
                  <c:v>1.0531438135281666</c:v>
                </c:pt>
                <c:pt idx="97">
                  <c:v>1.069798463063186</c:v>
                </c:pt>
                <c:pt idx="98">
                  <c:v>1.0880682358300227</c:v>
                </c:pt>
                <c:pt idx="99">
                  <c:v>1.1083126713934028</c:v>
                </c:pt>
                <c:pt idx="100">
                  <c:v>1.1260408405286249</c:v>
                </c:pt>
                <c:pt idx="101">
                  <c:v>1.1414015983687762</c:v>
                </c:pt>
                <c:pt idx="102">
                  <c:v>1.1608657313255923</c:v>
                </c:pt>
                <c:pt idx="103">
                  <c:v>1.1737180345246594</c:v>
                </c:pt>
                <c:pt idx="104">
                  <c:v>1.1906124667457805</c:v>
                </c:pt>
                <c:pt idx="105">
                  <c:v>1.2052576734252582</c:v>
                </c:pt>
                <c:pt idx="106">
                  <c:v>1.2234148219309366</c:v>
                </c:pt>
                <c:pt idx="107">
                  <c:v>1.239121930640372</c:v>
                </c:pt>
                <c:pt idx="108">
                  <c:v>1.2502655338468074</c:v>
                </c:pt>
                <c:pt idx="109">
                  <c:v>1.2569216881397769</c:v>
                </c:pt>
                <c:pt idx="110">
                  <c:v>1.2679164351981822</c:v>
                </c:pt>
                <c:pt idx="111">
                  <c:v>1.2831737158084056</c:v>
                </c:pt>
                <c:pt idx="112">
                  <c:v>1.2918348419790529</c:v>
                </c:pt>
                <c:pt idx="113">
                  <c:v>1.3047138190224277</c:v>
                </c:pt>
                <c:pt idx="114">
                  <c:v>1.3216648994955553</c:v>
                </c:pt>
                <c:pt idx="115">
                  <c:v>1.340493133149115</c:v>
                </c:pt>
                <c:pt idx="116">
                  <c:v>1.3563350430725567</c:v>
                </c:pt>
                <c:pt idx="117">
                  <c:v>1.3764504247916853</c:v>
                </c:pt>
                <c:pt idx="118">
                  <c:v>1.3919676749443686</c:v>
                </c:pt>
                <c:pt idx="119">
                  <c:v>1.4072957448709453</c:v>
                </c:pt>
                <c:pt idx="120">
                  <c:v>1.4225320240172357</c:v>
                </c:pt>
                <c:pt idx="121">
                  <c:v>1.4418488496588178</c:v>
                </c:pt>
                <c:pt idx="122">
                  <c:v>1.4630599208870096</c:v>
                </c:pt>
                <c:pt idx="123">
                  <c:v>1.4789887471574874</c:v>
                </c:pt>
                <c:pt idx="124">
                  <c:v>1.4947643334390714</c:v>
                </c:pt>
                <c:pt idx="125">
                  <c:v>1.5126222215543437</c:v>
                </c:pt>
                <c:pt idx="126">
                  <c:v>1.5324855897539293</c:v>
                </c:pt>
                <c:pt idx="127">
                  <c:v>1.5456289728258403</c:v>
                </c:pt>
                <c:pt idx="128">
                  <c:v>1.5629591269255387</c:v>
                </c:pt>
                <c:pt idx="129">
                  <c:v>1.5780122016715605</c:v>
                </c:pt>
                <c:pt idx="130">
                  <c:v>1.5907974073012185</c:v>
                </c:pt>
                <c:pt idx="131">
                  <c:v>1.6034905187454171</c:v>
                </c:pt>
                <c:pt idx="132">
                  <c:v>1.6170622841847071</c:v>
                </c:pt>
                <c:pt idx="133">
                  <c:v>1.6327839529446373</c:v>
                </c:pt>
                <c:pt idx="134">
                  <c:v>1.6439143782503152</c:v>
                </c:pt>
                <c:pt idx="135">
                  <c:v>1.661599444912131</c:v>
                </c:pt>
                <c:pt idx="136">
                  <c:v>1.6725757473616232</c:v>
                </c:pt>
                <c:pt idx="137">
                  <c:v>1.687810420005073</c:v>
                </c:pt>
                <c:pt idx="138">
                  <c:v>1.7051034163718439</c:v>
                </c:pt>
                <c:pt idx="139">
                  <c:v>1.7158527642837889</c:v>
                </c:pt>
                <c:pt idx="140">
                  <c:v>1.7308318425044495</c:v>
                </c:pt>
                <c:pt idx="141">
                  <c:v>1.7478367605377412</c:v>
                </c:pt>
                <c:pt idx="142">
                  <c:v>1.7636999954851473</c:v>
                </c:pt>
                <c:pt idx="143">
                  <c:v>1.7794851643602736</c:v>
                </c:pt>
                <c:pt idx="144">
                  <c:v>1.7951666694630295</c:v>
                </c:pt>
                <c:pt idx="145">
                  <c:v>1.8107719837190301</c:v>
                </c:pt>
                <c:pt idx="146">
                  <c:v>1.8240829852791287</c:v>
                </c:pt>
                <c:pt idx="147">
                  <c:v>1.8417168205422374</c:v>
                </c:pt>
                <c:pt idx="148">
                  <c:v>1.8592668281762834</c:v>
                </c:pt>
                <c:pt idx="149">
                  <c:v>1.8745501126110153</c:v>
                </c:pt>
                <c:pt idx="150">
                  <c:v>1.8907488130550898</c:v>
                </c:pt>
                <c:pt idx="151">
                  <c:v>1.9091453316242235</c:v>
                </c:pt>
                <c:pt idx="152">
                  <c:v>1.9274564967805641</c:v>
                </c:pt>
                <c:pt idx="153">
                  <c:v>1.9456539925469394</c:v>
                </c:pt>
                <c:pt idx="154">
                  <c:v>1.9659681358993446</c:v>
                </c:pt>
                <c:pt idx="155">
                  <c:v>1.9839146740645432</c:v>
                </c:pt>
                <c:pt idx="156">
                  <c:v>1.9995220914130938</c:v>
                </c:pt>
                <c:pt idx="157">
                  <c:v>2.0194681312152976</c:v>
                </c:pt>
                <c:pt idx="158">
                  <c:v>2.0335329163371036</c:v>
                </c:pt>
                <c:pt idx="159">
                  <c:v>2.0498687049737505</c:v>
                </c:pt>
                <c:pt idx="160">
                  <c:v>2.066107046381406</c:v>
                </c:pt>
                <c:pt idx="161">
                  <c:v>2.0799639111364043</c:v>
                </c:pt>
                <c:pt idx="162">
                  <c:v>2.0960593329986694</c:v>
                </c:pt>
                <c:pt idx="163">
                  <c:v>2.1121088067357627</c:v>
                </c:pt>
                <c:pt idx="164">
                  <c:v>2.1281126622724993</c:v>
                </c:pt>
                <c:pt idx="165">
                  <c:v>2.1440711601330973</c:v>
                </c:pt>
                <c:pt idx="166">
                  <c:v>2.1645016483677133</c:v>
                </c:pt>
                <c:pt idx="167">
                  <c:v>2.1789038735738537</c:v>
                </c:pt>
                <c:pt idx="168">
                  <c:v>2.1980249218487691</c:v>
                </c:pt>
                <c:pt idx="169">
                  <c:v>2.2218261427007433</c:v>
                </c:pt>
                <c:pt idx="170">
                  <c:v>2.2502701774942957</c:v>
                </c:pt>
                <c:pt idx="171">
                  <c:v>2.2691531879351974</c:v>
                </c:pt>
                <c:pt idx="172">
                  <c:v>2.2832970067376661</c:v>
                </c:pt>
                <c:pt idx="173">
                  <c:v>2.2903591058682684</c:v>
                </c:pt>
                <c:pt idx="174">
                  <c:v>2.7903591058682684</c:v>
                </c:pt>
                <c:pt idx="175">
                  <c:v>2.7969120498178088</c:v>
                </c:pt>
                <c:pt idx="176">
                  <c:v>2.8266814059291079</c:v>
                </c:pt>
                <c:pt idx="177">
                  <c:v>2.8684322962117856</c:v>
                </c:pt>
                <c:pt idx="178">
                  <c:v>2.8922754605081722</c:v>
                </c:pt>
                <c:pt idx="179">
                  <c:v>2.9280482231729628</c:v>
                </c:pt>
                <c:pt idx="180">
                  <c:v>2.9756896760047598</c:v>
                </c:pt>
                <c:pt idx="181">
                  <c:v>3.029306138714654</c:v>
                </c:pt>
                <c:pt idx="182">
                  <c:v>3.0710799744573491</c:v>
                </c:pt>
                <c:pt idx="183">
                  <c:v>3.1248086954715268</c:v>
                </c:pt>
                <c:pt idx="184">
                  <c:v>3.1666686869565632</c:v>
                </c:pt>
                <c:pt idx="185">
                  <c:v>3.2084237753495808</c:v>
                </c:pt>
                <c:pt idx="186">
                  <c:v>3.2503365189528486</c:v>
                </c:pt>
                <c:pt idx="187">
                  <c:v>3.3041336299124269</c:v>
                </c:pt>
                <c:pt idx="188">
                  <c:v>3.3640153580339938</c:v>
                </c:pt>
                <c:pt idx="189">
                  <c:v>3.4059173020843341</c:v>
                </c:pt>
                <c:pt idx="190">
                  <c:v>3.4478045777395376</c:v>
                </c:pt>
                <c:pt idx="191">
                  <c:v>3.4957250245199223</c:v>
                </c:pt>
                <c:pt idx="192">
                  <c:v>3.5496580104030331</c:v>
                </c:pt>
                <c:pt idx="193">
                  <c:v>3.5856235156136087</c:v>
                </c:pt>
                <c:pt idx="194">
                  <c:v>3.6335347604294612</c:v>
                </c:pt>
                <c:pt idx="195">
                  <c:v>3.6755247916390363</c:v>
                </c:pt>
                <c:pt idx="196">
                  <c:v>3.7114590973197052</c:v>
                </c:pt>
                <c:pt idx="197">
                  <c:v>3.7474045913309548</c:v>
                </c:pt>
                <c:pt idx="198">
                  <c:v>3.7833613895736065</c:v>
                </c:pt>
                <c:pt idx="199">
                  <c:v>3.8253781480900053</c:v>
                </c:pt>
                <c:pt idx="200">
                  <c:v>3.8553063951114646</c:v>
                </c:pt>
                <c:pt idx="201">
                  <c:v>3.903329118892469</c:v>
                </c:pt>
                <c:pt idx="202">
                  <c:v>3.9333153027399721</c:v>
                </c:pt>
                <c:pt idx="203">
                  <c:v>3.9752873318455921</c:v>
                </c:pt>
                <c:pt idx="204">
                  <c:v>4.0233910397879242</c:v>
                </c:pt>
                <c:pt idx="205">
                  <c:v>4.053470960905738</c:v>
                </c:pt>
                <c:pt idx="206">
                  <c:v>4.095737897915015</c:v>
                </c:pt>
                <c:pt idx="207">
                  <c:v>4.1441760439653414</c:v>
                </c:pt>
                <c:pt idx="208">
                  <c:v>4.1866975874590082</c:v>
                </c:pt>
                <c:pt idx="209">
                  <c:v>4.2293564944017632</c:v>
                </c:pt>
                <c:pt idx="210">
                  <c:v>4.2720782293144319</c:v>
                </c:pt>
                <c:pt idx="211">
                  <c:v>4.3149359728989909</c:v>
                </c:pt>
                <c:pt idx="212">
                  <c:v>4.3517435457585023</c:v>
                </c:pt>
                <c:pt idx="213">
                  <c:v>4.4009482410461587</c:v>
                </c:pt>
                <c:pt idx="214">
                  <c:v>4.4503634331377349</c:v>
                </c:pt>
                <c:pt idx="215">
                  <c:v>4.4937346982927773</c:v>
                </c:pt>
                <c:pt idx="216">
                  <c:v>4.5371654589686523</c:v>
                </c:pt>
                <c:pt idx="217">
                  <c:v>4.5869252623581431</c:v>
                </c:pt>
                <c:pt idx="218">
                  <c:v>4.6368916254632992</c:v>
                </c:pt>
                <c:pt idx="219">
                  <c:v>4.6869809092151078</c:v>
                </c:pt>
                <c:pt idx="220">
                  <c:v>4.7434397998126681</c:v>
                </c:pt>
                <c:pt idx="221">
                  <c:v>4.7937469757929083</c:v>
                </c:pt>
                <c:pt idx="222">
                  <c:v>4.837822713842316</c:v>
                </c:pt>
                <c:pt idx="223">
                  <c:v>4.8946897480527438</c:v>
                </c:pt>
                <c:pt idx="224">
                  <c:v>4.9326684746340819</c:v>
                </c:pt>
                <c:pt idx="225">
                  <c:v>4.9771038585132246</c:v>
                </c:pt>
                <c:pt idx="226">
                  <c:v>5.021594786259846</c:v>
                </c:pt>
                <c:pt idx="227">
                  <c:v>5.0597964345996225</c:v>
                </c:pt>
                <c:pt idx="228">
                  <c:v>5.1044904648279825</c:v>
                </c:pt>
                <c:pt idx="229">
                  <c:v>5.1493798534966659</c:v>
                </c:pt>
                <c:pt idx="230">
                  <c:v>5.1944643014814016</c:v>
                </c:pt>
                <c:pt idx="231">
                  <c:v>5.2397433278824082</c:v>
                </c:pt>
                <c:pt idx="232">
                  <c:v>5.2982411172313038</c:v>
                </c:pt>
                <c:pt idx="233">
                  <c:v>5.3374255589399757</c:v>
                </c:pt>
                <c:pt idx="234">
                  <c:v>5.3898660225650934</c:v>
                </c:pt>
                <c:pt idx="235">
                  <c:v>5.4557959959531575</c:v>
                </c:pt>
                <c:pt idx="236">
                  <c:v>5.5355302262136545</c:v>
                </c:pt>
                <c:pt idx="237">
                  <c:v>5.5888786672023256</c:v>
                </c:pt>
                <c:pt idx="238">
                  <c:v>5.629074917540005</c:v>
                </c:pt>
                <c:pt idx="239">
                  <c:v>5.6492038027181533</c:v>
                </c:pt>
                <c:pt idx="240">
                  <c:v>6.1492038027181533</c:v>
                </c:pt>
                <c:pt idx="241">
                  <c:v>6.2511101019221567</c:v>
                </c:pt>
                <c:pt idx="242">
                  <c:v>6.3864717045593808</c:v>
                </c:pt>
                <c:pt idx="243">
                  <c:v>6.4812815415454148</c:v>
                </c:pt>
                <c:pt idx="244">
                  <c:v>6.5761504163664197</c:v>
                </c:pt>
                <c:pt idx="245">
                  <c:v>6.6848147069264821</c:v>
                </c:pt>
                <c:pt idx="246">
                  <c:v>6.8072760421368237</c:v>
                </c:pt>
                <c:pt idx="247">
                  <c:v>6.8890134398720324</c:v>
                </c:pt>
                <c:pt idx="248">
                  <c:v>6.9980226011987376</c:v>
                </c:pt>
                <c:pt idx="249">
                  <c:v>7.0936696590840143</c:v>
                </c:pt>
                <c:pt idx="250">
                  <c:v>7.1755885676814533</c:v>
                </c:pt>
                <c:pt idx="251">
                  <c:v>7.257609572480213</c:v>
                </c:pt>
                <c:pt idx="252">
                  <c:v>7.3397337399502662</c:v>
                </c:pt>
                <c:pt idx="253">
                  <c:v>7.4358132935590522</c:v>
                </c:pt>
                <c:pt idx="254">
                  <c:v>7.504290506713172</c:v>
                </c:pt>
                <c:pt idx="255">
                  <c:v>7.6143293227377402</c:v>
                </c:pt>
                <c:pt idx="256">
                  <c:v>7.683089552631837</c:v>
                </c:pt>
                <c:pt idx="257">
                  <c:v>7.7794407647382586</c:v>
                </c:pt>
                <c:pt idx="258">
                  <c:v>7.8900340712274728</c:v>
                </c:pt>
                <c:pt idx="259">
                  <c:v>7.9592507167806916</c:v>
                </c:pt>
                <c:pt idx="260">
                  <c:v>8.0566479650544824</c:v>
                </c:pt>
                <c:pt idx="261">
                  <c:v>8.168439331394536</c:v>
                </c:pt>
                <c:pt idx="262">
                  <c:v>8.2667176134825517</c:v>
                </c:pt>
                <c:pt idx="263">
                  <c:v>8.3654577469084224</c:v>
                </c:pt>
                <c:pt idx="264">
                  <c:v>8.4644757378861772</c:v>
                </c:pt>
                <c:pt idx="265">
                  <c:v>8.5639577681650465</c:v>
                </c:pt>
                <c:pt idx="266">
                  <c:v>8.6495015960317385</c:v>
                </c:pt>
                <c:pt idx="267">
                  <c:v>8.7640478664415848</c:v>
                </c:pt>
                <c:pt idx="268">
                  <c:v>8.8792956308126278</c:v>
                </c:pt>
                <c:pt idx="269">
                  <c:v>8.9806065898395779</c:v>
                </c:pt>
                <c:pt idx="270">
                  <c:v>9.0822021475462709</c:v>
                </c:pt>
                <c:pt idx="271">
                  <c:v>9.1988064954896398</c:v>
                </c:pt>
                <c:pt idx="272">
                  <c:v>9.3161209642979284</c:v>
                </c:pt>
                <c:pt idx="273">
                  <c:v>9.4339351426509364</c:v>
                </c:pt>
                <c:pt idx="274">
                  <c:v>9.5669919449459488</c:v>
                </c:pt>
                <c:pt idx="275">
                  <c:v>9.6857692895515921</c:v>
                </c:pt>
                <c:pt idx="276">
                  <c:v>9.7899947291744933</c:v>
                </c:pt>
                <c:pt idx="277">
                  <c:v>9.9247643246129442</c:v>
                </c:pt>
                <c:pt idx="278">
                  <c:v>10.014899101014981</c:v>
                </c:pt>
                <c:pt idx="279">
                  <c:v>10.120544492141475</c:v>
                </c:pt>
                <c:pt idx="280">
                  <c:v>10.226492761676621</c:v>
                </c:pt>
                <c:pt idx="281">
                  <c:v>10.31759817802503</c:v>
                </c:pt>
                <c:pt idx="282">
                  <c:v>10.424381857551264</c:v>
                </c:pt>
                <c:pt idx="283">
                  <c:v>10.531850519572846</c:v>
                </c:pt>
                <c:pt idx="284">
                  <c:v>10.640008698836404</c:v>
                </c:pt>
                <c:pt idx="285">
                  <c:v>10.748860525737287</c:v>
                </c:pt>
                <c:pt idx="286">
                  <c:v>10.889862069029114</c:v>
                </c:pt>
                <c:pt idx="287">
                  <c:v>10.984498551694337</c:v>
                </c:pt>
                <c:pt idx="288">
                  <c:v>11.111447268451819</c:v>
                </c:pt>
                <c:pt idx="289">
                  <c:v>11.271551481698902</c:v>
                </c:pt>
                <c:pt idx="290">
                  <c:v>11.465945359974263</c:v>
                </c:pt>
                <c:pt idx="291">
                  <c:v>11.596331685778983</c:v>
                </c:pt>
                <c:pt idx="292">
                  <c:v>11.694784817894215</c:v>
                </c:pt>
                <c:pt idx="293">
                  <c:v>11.74413473218144</c:v>
                </c:pt>
                <c:pt idx="294">
                  <c:v>12.24413473218144</c:v>
                </c:pt>
                <c:pt idx="295">
                  <c:v>12.297061657220615</c:v>
                </c:pt>
                <c:pt idx="296">
                  <c:v>12.426519845426544</c:v>
                </c:pt>
                <c:pt idx="297">
                  <c:v>12.6083913284399</c:v>
                </c:pt>
                <c:pt idx="298">
                  <c:v>12.817876474632548</c:v>
                </c:pt>
                <c:pt idx="299">
                  <c:v>12.949256800460738</c:v>
                </c:pt>
                <c:pt idx="300">
                  <c:v>13.134737411031901</c:v>
                </c:pt>
                <c:pt idx="301">
                  <c:v>13.348409553887343</c:v>
                </c:pt>
                <c:pt idx="302">
                  <c:v>13.536896348937963</c:v>
                </c:pt>
                <c:pt idx="303">
                  <c:v>13.726928189993597</c:v>
                </c:pt>
                <c:pt idx="304">
                  <c:v>13.918105168810527</c:v>
                </c:pt>
                <c:pt idx="305">
                  <c:v>14.110868827872114</c:v>
                </c:pt>
                <c:pt idx="306">
                  <c:v>14.277118860095101</c:v>
                </c:pt>
                <c:pt idx="307">
                  <c:v>14.500633226232777</c:v>
                </c:pt>
                <c:pt idx="308">
                  <c:v>14.726524448897665</c:v>
                </c:pt>
                <c:pt idx="309">
                  <c:v>14.92586484148992</c:v>
                </c:pt>
                <c:pt idx="310">
                  <c:v>15.126473586043614</c:v>
                </c:pt>
                <c:pt idx="311">
                  <c:v>15.357717604812226</c:v>
                </c:pt>
                <c:pt idx="312">
                  <c:v>15.59149107604078</c:v>
                </c:pt>
                <c:pt idx="313">
                  <c:v>15.827319878755691</c:v>
                </c:pt>
                <c:pt idx="314">
                  <c:v>16.094984338899668</c:v>
                </c:pt>
                <c:pt idx="315">
                  <c:v>16.335044562402746</c:v>
                </c:pt>
                <c:pt idx="316">
                  <c:v>16.546528622059299</c:v>
                </c:pt>
                <c:pt idx="317">
                  <c:v>16.821547088059507</c:v>
                </c:pt>
                <c:pt idx="318">
                  <c:v>17.006164364508258</c:v>
                </c:pt>
                <c:pt idx="319">
                  <c:v>17.223553427129357</c:v>
                </c:pt>
                <c:pt idx="320">
                  <c:v>17.442491689084587</c:v>
                </c:pt>
                <c:pt idx="321">
                  <c:v>17.63149125549787</c:v>
                </c:pt>
                <c:pt idx="322">
                  <c:v>17.854092459881535</c:v>
                </c:pt>
                <c:pt idx="323">
                  <c:v>18.079341553646987</c:v>
                </c:pt>
                <c:pt idx="324">
                  <c:v>18.307296224072985</c:v>
                </c:pt>
                <c:pt idx="325">
                  <c:v>18.53801491970912</c:v>
                </c:pt>
                <c:pt idx="326">
                  <c:v>18.839043379020026</c:v>
                </c:pt>
                <c:pt idx="327">
                  <c:v>19.042193369994873</c:v>
                </c:pt>
                <c:pt idx="328">
                  <c:v>19.316488573250773</c:v>
                </c:pt>
                <c:pt idx="329">
                  <c:v>19.665478373363683</c:v>
                </c:pt>
                <c:pt idx="330">
                  <c:v>20.094017072002888</c:v>
                </c:pt>
                <c:pt idx="331">
                  <c:v>20.383509499662669</c:v>
                </c:pt>
                <c:pt idx="332">
                  <c:v>20.60347441363156</c:v>
                </c:pt>
                <c:pt idx="333">
                  <c:v>20.714047514610215</c:v>
                </c:pt>
                <c:pt idx="334">
                  <c:v>21.214047514610215</c:v>
                </c:pt>
                <c:pt idx="335">
                  <c:v>21.328938966212839</c:v>
                </c:pt>
                <c:pt idx="336">
                  <c:v>21.679728880651592</c:v>
                </c:pt>
                <c:pt idx="337">
                  <c:v>22.087535424464992</c:v>
                </c:pt>
                <c:pt idx="338">
                  <c:v>22.503758873452096</c:v>
                </c:pt>
                <c:pt idx="339">
                  <c:v>22.927468982967049</c:v>
                </c:pt>
                <c:pt idx="340">
                  <c:v>23.413279642540967</c:v>
                </c:pt>
                <c:pt idx="341">
                  <c:v>23.853240440320594</c:v>
                </c:pt>
                <c:pt idx="342">
                  <c:v>24.244065532542368</c:v>
                </c:pt>
                <c:pt idx="343">
                  <c:v>24.758498920824398</c:v>
                </c:pt>
                <c:pt idx="344">
                  <c:v>25.106617297116681</c:v>
                </c:pt>
                <c:pt idx="345">
                  <c:v>25.520709696223477</c:v>
                </c:pt>
                <c:pt idx="346">
                  <c:v>25.941707488768319</c:v>
                </c:pt>
                <c:pt idx="347">
                  <c:v>26.308338091070247</c:v>
                </c:pt>
                <c:pt idx="348">
                  <c:v>26.744968674245662</c:v>
                </c:pt>
                <c:pt idx="349">
                  <c:v>27.192411639654981</c:v>
                </c:pt>
                <c:pt idx="350">
                  <c:v>27.651218463242323</c:v>
                </c:pt>
                <c:pt idx="351">
                  <c:v>28.121980347427112</c:v>
                </c:pt>
                <c:pt idx="352">
                  <c:v>28.747258358402341</c:v>
                </c:pt>
                <c:pt idx="353">
                  <c:v>29.175094497871832</c:v>
                </c:pt>
                <c:pt idx="354">
                  <c:v>29.762562341364987</c:v>
                </c:pt>
                <c:pt idx="355">
                  <c:v>30.527647555097047</c:v>
                </c:pt>
                <c:pt idx="356">
                  <c:v>31.496744851733052</c:v>
                </c:pt>
                <c:pt idx="357">
                  <c:v>32.164850781907056</c:v>
                </c:pt>
                <c:pt idx="358">
                  <c:v>32.681879124063244</c:v>
                </c:pt>
                <c:pt idx="359">
                  <c:v>32.944000135218729</c:v>
                </c:pt>
                <c:pt idx="360">
                  <c:v>33.444000135218729</c:v>
                </c:pt>
                <c:pt idx="361">
                  <c:v>34.04980166023789</c:v>
                </c:pt>
                <c:pt idx="362">
                  <c:v>35.093632343492921</c:v>
                </c:pt>
                <c:pt idx="363">
                  <c:v>36.048044246291575</c:v>
                </c:pt>
                <c:pt idx="364">
                  <c:v>37.36092239152557</c:v>
                </c:pt>
                <c:pt idx="365">
                  <c:v>38.276982899031331</c:v>
                </c:pt>
                <c:pt idx="366">
                  <c:v>39.411633596662959</c:v>
                </c:pt>
                <c:pt idx="367">
                  <c:v>40.611759679848575</c:v>
                </c:pt>
                <c:pt idx="368">
                  <c:v>41.698021848368924</c:v>
                </c:pt>
                <c:pt idx="369">
                  <c:v>43.060138288924414</c:v>
                </c:pt>
                <c:pt idx="370">
                  <c:v>44.546634096487388</c:v>
                </c:pt>
                <c:pt idx="371">
                  <c:v>46.182808271178402</c:v>
                </c:pt>
                <c:pt idx="372">
                  <c:v>48.002507242316334</c:v>
                </c:pt>
                <c:pt idx="373">
                  <c:v>50.72202446859238</c:v>
                </c:pt>
                <c:pt idx="374">
                  <c:v>52.785905302678245</c:v>
                </c:pt>
                <c:pt idx="375">
                  <c:v>56.062376580303685</c:v>
                </c:pt>
                <c:pt idx="376">
                  <c:v>61.539652337227764</c:v>
                </c:pt>
                <c:pt idx="377">
                  <c:v>72.871511604157291</c:v>
                </c:pt>
                <c:pt idx="378">
                  <c:v>86.474833777239496</c:v>
                </c:pt>
                <c:pt idx="379">
                  <c:v>119.42903274254022</c:v>
                </c:pt>
              </c:numCache>
            </c:numRef>
          </c:xVal>
          <c:yVal>
            <c:numRef>
              <c:f>(Time!$B$9:$B$182,Time!$E$9:$E$74,Time!$H$9:$H$62,Time!$K$9:$K$48,Time!$N$9:$N$34,Time!$Q$9:$Q$28)</c:f>
              <c:numCache>
                <c:formatCode>General</c:formatCode>
                <c:ptCount val="380"/>
                <c:pt idx="0">
                  <c:v>10.494180907266067</c:v>
                </c:pt>
                <c:pt idx="1">
                  <c:v>10.610829539501971</c:v>
                </c:pt>
                <c:pt idx="2">
                  <c:v>10.844126803973779</c:v>
                </c:pt>
                <c:pt idx="3">
                  <c:v>11.019099752327637</c:v>
                </c:pt>
                <c:pt idx="4">
                  <c:v>11.252397016799444</c:v>
                </c:pt>
                <c:pt idx="5">
                  <c:v>11.4273699651533</c:v>
                </c:pt>
                <c:pt idx="6">
                  <c:v>11.602342913507156</c:v>
                </c:pt>
                <c:pt idx="7">
                  <c:v>11.835640177978965</c:v>
                </c:pt>
                <c:pt idx="8">
                  <c:v>12.068937442450773</c:v>
                </c:pt>
                <c:pt idx="9">
                  <c:v>12.243910390804631</c:v>
                </c:pt>
                <c:pt idx="10">
                  <c:v>12.418883339158489</c:v>
                </c:pt>
                <c:pt idx="11">
                  <c:v>12.652180603630294</c:v>
                </c:pt>
                <c:pt idx="12">
                  <c:v>12.82715355198415</c:v>
                </c:pt>
                <c:pt idx="13">
                  <c:v>13.002126500338008</c:v>
                </c:pt>
                <c:pt idx="14">
                  <c:v>13.235423764809818</c:v>
                </c:pt>
                <c:pt idx="15">
                  <c:v>13.410396713163674</c:v>
                </c:pt>
                <c:pt idx="16">
                  <c:v>13.702018293753435</c:v>
                </c:pt>
                <c:pt idx="17">
                  <c:v>13.993639874343195</c:v>
                </c:pt>
                <c:pt idx="18">
                  <c:v>14.285261454932956</c:v>
                </c:pt>
                <c:pt idx="19">
                  <c:v>14.51845381955563</c:v>
                </c:pt>
                <c:pt idx="20">
                  <c:v>14.751751084027442</c:v>
                </c:pt>
                <c:pt idx="21">
                  <c:v>14.926724032381298</c:v>
                </c:pt>
                <c:pt idx="22">
                  <c:v>15.160021296853104</c:v>
                </c:pt>
                <c:pt idx="23">
                  <c:v>15.334994245206961</c:v>
                </c:pt>
                <c:pt idx="24">
                  <c:v>15.568291509678767</c:v>
                </c:pt>
                <c:pt idx="25">
                  <c:v>15.743264458032627</c:v>
                </c:pt>
                <c:pt idx="26">
                  <c:v>15.859913090268533</c:v>
                </c:pt>
                <c:pt idx="27">
                  <c:v>16.093210354740339</c:v>
                </c:pt>
                <c:pt idx="28">
                  <c:v>16.268183303094194</c:v>
                </c:pt>
                <c:pt idx="29">
                  <c:v>16.443156251448052</c:v>
                </c:pt>
                <c:pt idx="30">
                  <c:v>16.61812919980191</c:v>
                </c:pt>
                <c:pt idx="31">
                  <c:v>16.851426464273715</c:v>
                </c:pt>
                <c:pt idx="32">
                  <c:v>17.026399412627573</c:v>
                </c:pt>
                <c:pt idx="33">
                  <c:v>17.201372360981431</c:v>
                </c:pt>
                <c:pt idx="34">
                  <c:v>17.492993941571189</c:v>
                </c:pt>
                <c:pt idx="35">
                  <c:v>17.784615522160955</c:v>
                </c:pt>
                <c:pt idx="36">
                  <c:v>18.017912786632763</c:v>
                </c:pt>
                <c:pt idx="37">
                  <c:v>18.251210051104568</c:v>
                </c:pt>
                <c:pt idx="38">
                  <c:v>18.484507315576376</c:v>
                </c:pt>
                <c:pt idx="39">
                  <c:v>18.659480263930234</c:v>
                </c:pt>
                <c:pt idx="40">
                  <c:v>18.834453212284089</c:v>
                </c:pt>
                <c:pt idx="41">
                  <c:v>18.951101844519993</c:v>
                </c:pt>
                <c:pt idx="42">
                  <c:v>19.067750476755897</c:v>
                </c:pt>
                <c:pt idx="43">
                  <c:v>19.184399108991801</c:v>
                </c:pt>
                <c:pt idx="44">
                  <c:v>19.359372057345659</c:v>
                </c:pt>
                <c:pt idx="45">
                  <c:v>19.417696373463613</c:v>
                </c:pt>
                <c:pt idx="46">
                  <c:v>19.592669321817468</c:v>
                </c:pt>
                <c:pt idx="47">
                  <c:v>19.825966586289276</c:v>
                </c:pt>
                <c:pt idx="48">
                  <c:v>20.000939534643134</c:v>
                </c:pt>
                <c:pt idx="49">
                  <c:v>20.175912482996992</c:v>
                </c:pt>
                <c:pt idx="50">
                  <c:v>20.409209747468797</c:v>
                </c:pt>
                <c:pt idx="51">
                  <c:v>20.525858379704705</c:v>
                </c:pt>
                <c:pt idx="52">
                  <c:v>20.700831328058559</c:v>
                </c:pt>
                <c:pt idx="53">
                  <c:v>20.817479960294463</c:v>
                </c:pt>
                <c:pt idx="54">
                  <c:v>20.992452908648318</c:v>
                </c:pt>
                <c:pt idx="55">
                  <c:v>21.167425857002176</c:v>
                </c:pt>
                <c:pt idx="56">
                  <c:v>21.34239880535603</c:v>
                </c:pt>
                <c:pt idx="57">
                  <c:v>21.517371753709888</c:v>
                </c:pt>
                <c:pt idx="58">
                  <c:v>21.692344702063746</c:v>
                </c:pt>
                <c:pt idx="59">
                  <c:v>21.867317650417604</c:v>
                </c:pt>
                <c:pt idx="60">
                  <c:v>22.100614914889409</c:v>
                </c:pt>
                <c:pt idx="61">
                  <c:v>22.27558786324327</c:v>
                </c:pt>
                <c:pt idx="62">
                  <c:v>22.508885127715075</c:v>
                </c:pt>
                <c:pt idx="63">
                  <c:v>22.742182392186884</c:v>
                </c:pt>
                <c:pt idx="64">
                  <c:v>23.033803972776646</c:v>
                </c:pt>
                <c:pt idx="65">
                  <c:v>23.15045260501255</c:v>
                </c:pt>
                <c:pt idx="66">
                  <c:v>23.325425553366408</c:v>
                </c:pt>
                <c:pt idx="67">
                  <c:v>23.500398501720262</c:v>
                </c:pt>
                <c:pt idx="68">
                  <c:v>23.733695766192074</c:v>
                </c:pt>
                <c:pt idx="69">
                  <c:v>24.025317346781833</c:v>
                </c:pt>
                <c:pt idx="70">
                  <c:v>24.258614611253641</c:v>
                </c:pt>
                <c:pt idx="71">
                  <c:v>24.60856050796135</c:v>
                </c:pt>
                <c:pt idx="72">
                  <c:v>24.841857772433162</c:v>
                </c:pt>
                <c:pt idx="73">
                  <c:v>25.075155036904967</c:v>
                </c:pt>
                <c:pt idx="74">
                  <c:v>25.250127985258828</c:v>
                </c:pt>
                <c:pt idx="75">
                  <c:v>25.425100933612683</c:v>
                </c:pt>
                <c:pt idx="76">
                  <c:v>25.658398198084488</c:v>
                </c:pt>
                <c:pt idx="77">
                  <c:v>26.008344094792204</c:v>
                </c:pt>
                <c:pt idx="78">
                  <c:v>26.41661430761787</c:v>
                </c:pt>
                <c:pt idx="79">
                  <c:v>26.766560204325582</c:v>
                </c:pt>
                <c:pt idx="80">
                  <c:v>27.174830417151245</c:v>
                </c:pt>
                <c:pt idx="81">
                  <c:v>27.524776313858958</c:v>
                </c:pt>
                <c:pt idx="82">
                  <c:v>27.933046526684628</c:v>
                </c:pt>
                <c:pt idx="83">
                  <c:v>28.34131673951029</c:v>
                </c:pt>
                <c:pt idx="84">
                  <c:v>28.866235584571861</c:v>
                </c:pt>
                <c:pt idx="85">
                  <c:v>29.332830113515477</c:v>
                </c:pt>
                <c:pt idx="86">
                  <c:v>29.741100326341147</c:v>
                </c:pt>
                <c:pt idx="87">
                  <c:v>30.091046223048853</c:v>
                </c:pt>
                <c:pt idx="88">
                  <c:v>30.324343487520661</c:v>
                </c:pt>
                <c:pt idx="89">
                  <c:v>30.674289384228373</c:v>
                </c:pt>
                <c:pt idx="90">
                  <c:v>31.08255959705404</c:v>
                </c:pt>
                <c:pt idx="91">
                  <c:v>31.60747844211561</c:v>
                </c:pt>
                <c:pt idx="92">
                  <c:v>31.899100022705365</c:v>
                </c:pt>
                <c:pt idx="93">
                  <c:v>32.365694551648986</c:v>
                </c:pt>
                <c:pt idx="94">
                  <c:v>32.832184180743475</c:v>
                </c:pt>
                <c:pt idx="95">
                  <c:v>33.240454393569138</c:v>
                </c:pt>
                <c:pt idx="96">
                  <c:v>33.648724606394801</c:v>
                </c:pt>
                <c:pt idx="97">
                  <c:v>34.115319135338417</c:v>
                </c:pt>
                <c:pt idx="98">
                  <c:v>34.581913664282034</c:v>
                </c:pt>
                <c:pt idx="99">
                  <c:v>35.106832509343612</c:v>
                </c:pt>
                <c:pt idx="100">
                  <c:v>35.573427038287221</c:v>
                </c:pt>
                <c:pt idx="101">
                  <c:v>35.981697251112884</c:v>
                </c:pt>
                <c:pt idx="102">
                  <c:v>36.506616096174461</c:v>
                </c:pt>
                <c:pt idx="103">
                  <c:v>36.85656199288217</c:v>
                </c:pt>
                <c:pt idx="104">
                  <c:v>37.323156521825794</c:v>
                </c:pt>
                <c:pt idx="105">
                  <c:v>37.73142673465145</c:v>
                </c:pt>
                <c:pt idx="106">
                  <c:v>38.198021263595066</c:v>
                </c:pt>
                <c:pt idx="107">
                  <c:v>38.606291476420736</c:v>
                </c:pt>
                <c:pt idx="108">
                  <c:v>38.897913057010491</c:v>
                </c:pt>
                <c:pt idx="109">
                  <c:v>39.072886005364353</c:v>
                </c:pt>
                <c:pt idx="110">
                  <c:v>39.364507585954108</c:v>
                </c:pt>
                <c:pt idx="111">
                  <c:v>39.772777798779778</c:v>
                </c:pt>
                <c:pt idx="112">
                  <c:v>40.006075063251586</c:v>
                </c:pt>
                <c:pt idx="113">
                  <c:v>40.356020959959295</c:v>
                </c:pt>
                <c:pt idx="114">
                  <c:v>40.822615488902919</c:v>
                </c:pt>
                <c:pt idx="115">
                  <c:v>41.347534333964489</c:v>
                </c:pt>
                <c:pt idx="116">
                  <c:v>41.755804546790152</c:v>
                </c:pt>
                <c:pt idx="117">
                  <c:v>42.280723391851716</c:v>
                </c:pt>
                <c:pt idx="118">
                  <c:v>42.688993604677378</c:v>
                </c:pt>
                <c:pt idx="119">
                  <c:v>43.097263817503048</c:v>
                </c:pt>
                <c:pt idx="120">
                  <c:v>43.505534030328711</c:v>
                </c:pt>
                <c:pt idx="121">
                  <c:v>44.030452875390289</c:v>
                </c:pt>
                <c:pt idx="122">
                  <c:v>44.613696036569799</c:v>
                </c:pt>
                <c:pt idx="123">
                  <c:v>45.021966249395469</c:v>
                </c:pt>
                <c:pt idx="124">
                  <c:v>45.430236462221131</c:v>
                </c:pt>
                <c:pt idx="125">
                  <c:v>45.896830991164748</c:v>
                </c:pt>
                <c:pt idx="126">
                  <c:v>46.421749836226326</c:v>
                </c:pt>
                <c:pt idx="127">
                  <c:v>46.771695732934035</c:v>
                </c:pt>
                <c:pt idx="128">
                  <c:v>47.238290261877658</c:v>
                </c:pt>
                <c:pt idx="129">
                  <c:v>47.646560474703328</c:v>
                </c:pt>
                <c:pt idx="130">
                  <c:v>47.99650637141103</c:v>
                </c:pt>
                <c:pt idx="131">
                  <c:v>48.346452268118739</c:v>
                </c:pt>
                <c:pt idx="132">
                  <c:v>48.696398164826455</c:v>
                </c:pt>
                <c:pt idx="133">
                  <c:v>49.104668377652118</c:v>
                </c:pt>
                <c:pt idx="134">
                  <c:v>49.39628995824188</c:v>
                </c:pt>
                <c:pt idx="135">
                  <c:v>49.862884487185504</c:v>
                </c:pt>
                <c:pt idx="136">
                  <c:v>50.154506067775266</c:v>
                </c:pt>
                <c:pt idx="137">
                  <c:v>50.562776280600929</c:v>
                </c:pt>
                <c:pt idx="138">
                  <c:v>51.029370809544538</c:v>
                </c:pt>
                <c:pt idx="139">
                  <c:v>51.320887490285173</c:v>
                </c:pt>
                <c:pt idx="140">
                  <c:v>51.729157703110843</c:v>
                </c:pt>
                <c:pt idx="141">
                  <c:v>52.19575223205446</c:v>
                </c:pt>
                <c:pt idx="142">
                  <c:v>52.604022444880108</c:v>
                </c:pt>
                <c:pt idx="143">
                  <c:v>53.012292657705778</c:v>
                </c:pt>
                <c:pt idx="144">
                  <c:v>53.420562870531448</c:v>
                </c:pt>
                <c:pt idx="145">
                  <c:v>53.828833083357111</c:v>
                </c:pt>
                <c:pt idx="146">
                  <c:v>54.178778980064827</c:v>
                </c:pt>
                <c:pt idx="147">
                  <c:v>54.645373509008444</c:v>
                </c:pt>
                <c:pt idx="148">
                  <c:v>55.111968037952067</c:v>
                </c:pt>
                <c:pt idx="149">
                  <c:v>55.520238250777723</c:v>
                </c:pt>
                <c:pt idx="150">
                  <c:v>55.928508463603386</c:v>
                </c:pt>
                <c:pt idx="151">
                  <c:v>56.395102992547002</c:v>
                </c:pt>
                <c:pt idx="152">
                  <c:v>56.861697521490626</c:v>
                </c:pt>
                <c:pt idx="153">
                  <c:v>57.328292050434243</c:v>
                </c:pt>
                <c:pt idx="154">
                  <c:v>57.853210895495813</c:v>
                </c:pt>
                <c:pt idx="155">
                  <c:v>58.319805424439423</c:v>
                </c:pt>
                <c:pt idx="156">
                  <c:v>58.728075637265093</c:v>
                </c:pt>
                <c:pt idx="157">
                  <c:v>59.252994482326663</c:v>
                </c:pt>
                <c:pt idx="158">
                  <c:v>59.602940379034379</c:v>
                </c:pt>
                <c:pt idx="159">
                  <c:v>60.011210591860035</c:v>
                </c:pt>
                <c:pt idx="160">
                  <c:v>60.419480804685705</c:v>
                </c:pt>
                <c:pt idx="161">
                  <c:v>60.769426701393428</c:v>
                </c:pt>
                <c:pt idx="162">
                  <c:v>61.177696914219084</c:v>
                </c:pt>
                <c:pt idx="163">
                  <c:v>61.585967127044754</c:v>
                </c:pt>
                <c:pt idx="164">
                  <c:v>61.994237339870423</c:v>
                </c:pt>
                <c:pt idx="165">
                  <c:v>62.402507552696079</c:v>
                </c:pt>
                <c:pt idx="166">
                  <c:v>62.92742639775765</c:v>
                </c:pt>
                <c:pt idx="167">
                  <c:v>63.277372294465358</c:v>
                </c:pt>
                <c:pt idx="168">
                  <c:v>63.743966823408968</c:v>
                </c:pt>
                <c:pt idx="169">
                  <c:v>64.327209984588492</c:v>
                </c:pt>
                <c:pt idx="170">
                  <c:v>65.027101778003924</c:v>
                </c:pt>
                <c:pt idx="171">
                  <c:v>65.493696306947541</c:v>
                </c:pt>
                <c:pt idx="172">
                  <c:v>65.843642203655264</c:v>
                </c:pt>
                <c:pt idx="173">
                  <c:v>66.018615152009104</c:v>
                </c:pt>
                <c:pt idx="174">
                  <c:v>66.018615152009104</c:v>
                </c:pt>
                <c:pt idx="175">
                  <c:v>66.127108827943403</c:v>
                </c:pt>
                <c:pt idx="176">
                  <c:v>66.620650359367232</c:v>
                </c:pt>
                <c:pt idx="177">
                  <c:v>67.311608503360588</c:v>
                </c:pt>
                <c:pt idx="178">
                  <c:v>67.706441728499627</c:v>
                </c:pt>
                <c:pt idx="179">
                  <c:v>68.298691566208234</c:v>
                </c:pt>
                <c:pt idx="180">
                  <c:v>69.088358016486353</c:v>
                </c:pt>
                <c:pt idx="181">
                  <c:v>69.976732773049235</c:v>
                </c:pt>
                <c:pt idx="182">
                  <c:v>70.667690917042577</c:v>
                </c:pt>
                <c:pt idx="183">
                  <c:v>71.55606567360546</c:v>
                </c:pt>
                <c:pt idx="184">
                  <c:v>72.247023817598816</c:v>
                </c:pt>
                <c:pt idx="185">
                  <c:v>72.937981961592172</c:v>
                </c:pt>
                <c:pt idx="186">
                  <c:v>73.628940105585514</c:v>
                </c:pt>
                <c:pt idx="187">
                  <c:v>74.517314862148396</c:v>
                </c:pt>
                <c:pt idx="188">
                  <c:v>75.504397924996027</c:v>
                </c:pt>
                <c:pt idx="189">
                  <c:v>76.195356068989383</c:v>
                </c:pt>
                <c:pt idx="190">
                  <c:v>76.886314212982739</c:v>
                </c:pt>
                <c:pt idx="191">
                  <c:v>77.675980663260859</c:v>
                </c:pt>
                <c:pt idx="192">
                  <c:v>78.564355419823741</c:v>
                </c:pt>
                <c:pt idx="193">
                  <c:v>79.156605257532334</c:v>
                </c:pt>
                <c:pt idx="194">
                  <c:v>79.946271707810453</c:v>
                </c:pt>
                <c:pt idx="195">
                  <c:v>80.637229851803809</c:v>
                </c:pt>
                <c:pt idx="196">
                  <c:v>81.229479689512388</c:v>
                </c:pt>
                <c:pt idx="197">
                  <c:v>81.821729527220967</c:v>
                </c:pt>
                <c:pt idx="198">
                  <c:v>82.41397936492956</c:v>
                </c:pt>
                <c:pt idx="199">
                  <c:v>83.104937508922916</c:v>
                </c:pt>
                <c:pt idx="200">
                  <c:v>83.598479040346717</c:v>
                </c:pt>
                <c:pt idx="201">
                  <c:v>84.388145490624851</c:v>
                </c:pt>
                <c:pt idx="202">
                  <c:v>84.881687022048681</c:v>
                </c:pt>
                <c:pt idx="203">
                  <c:v>85.572645166042037</c:v>
                </c:pt>
                <c:pt idx="204">
                  <c:v>86.362311616320142</c:v>
                </c:pt>
                <c:pt idx="205">
                  <c:v>86.855675614818992</c:v>
                </c:pt>
                <c:pt idx="206">
                  <c:v>87.546633758812334</c:v>
                </c:pt>
                <c:pt idx="207">
                  <c:v>88.336300209090467</c:v>
                </c:pt>
                <c:pt idx="208">
                  <c:v>89.027258353083795</c:v>
                </c:pt>
                <c:pt idx="209">
                  <c:v>89.718216497077151</c:v>
                </c:pt>
                <c:pt idx="210">
                  <c:v>90.409174641070521</c:v>
                </c:pt>
                <c:pt idx="211">
                  <c:v>91.100132785063863</c:v>
                </c:pt>
                <c:pt idx="212">
                  <c:v>91.69238262277247</c:v>
                </c:pt>
                <c:pt idx="213">
                  <c:v>92.482049073050575</c:v>
                </c:pt>
                <c:pt idx="214">
                  <c:v>93.271715523328695</c:v>
                </c:pt>
                <c:pt idx="215">
                  <c:v>93.962673667322036</c:v>
                </c:pt>
                <c:pt idx="216">
                  <c:v>94.653631811315392</c:v>
                </c:pt>
                <c:pt idx="217">
                  <c:v>95.443298261593512</c:v>
                </c:pt>
                <c:pt idx="218">
                  <c:v>96.232964711871617</c:v>
                </c:pt>
                <c:pt idx="219">
                  <c:v>97.02263116214975</c:v>
                </c:pt>
                <c:pt idx="220">
                  <c:v>97.911005918712632</c:v>
                </c:pt>
                <c:pt idx="221">
                  <c:v>98.700672368990737</c:v>
                </c:pt>
                <c:pt idx="222">
                  <c:v>99.391630512984094</c:v>
                </c:pt>
                <c:pt idx="223">
                  <c:v>100.28000526954698</c:v>
                </c:pt>
                <c:pt idx="224">
                  <c:v>100.87225510725557</c:v>
                </c:pt>
                <c:pt idx="225">
                  <c:v>101.56321325124892</c:v>
                </c:pt>
                <c:pt idx="226">
                  <c:v>102.25417139524225</c:v>
                </c:pt>
                <c:pt idx="227">
                  <c:v>102.84642123295085</c:v>
                </c:pt>
                <c:pt idx="228">
                  <c:v>103.5373793769442</c:v>
                </c:pt>
                <c:pt idx="229">
                  <c:v>104.22833752093756</c:v>
                </c:pt>
                <c:pt idx="230">
                  <c:v>104.9192956649309</c:v>
                </c:pt>
                <c:pt idx="231">
                  <c:v>105.61025380892427</c:v>
                </c:pt>
                <c:pt idx="232">
                  <c:v>106.49862856548714</c:v>
                </c:pt>
                <c:pt idx="233">
                  <c:v>107.09087840319573</c:v>
                </c:pt>
                <c:pt idx="234">
                  <c:v>107.88054485347384</c:v>
                </c:pt>
                <c:pt idx="235">
                  <c:v>108.8676279163215</c:v>
                </c:pt>
                <c:pt idx="236">
                  <c:v>110.05212759173867</c:v>
                </c:pt>
                <c:pt idx="237">
                  <c:v>110.84179404201677</c:v>
                </c:pt>
                <c:pt idx="238">
                  <c:v>111.43404387972538</c:v>
                </c:pt>
                <c:pt idx="239">
                  <c:v>111.73016879857965</c:v>
                </c:pt>
                <c:pt idx="240">
                  <c:v>111.73016879857965</c:v>
                </c:pt>
                <c:pt idx="241">
                  <c:v>112.85934665594664</c:v>
                </c:pt>
                <c:pt idx="242">
                  <c:v>114.35432201535431</c:v>
                </c:pt>
                <c:pt idx="243">
                  <c:v>115.40080476693969</c:v>
                </c:pt>
                <c:pt idx="244">
                  <c:v>116.44728751852509</c:v>
                </c:pt>
                <c:pt idx="245">
                  <c:v>117.64326780605126</c:v>
                </c:pt>
                <c:pt idx="246">
                  <c:v>118.98874562951816</c:v>
                </c:pt>
                <c:pt idx="247">
                  <c:v>119.88573084516277</c:v>
                </c:pt>
                <c:pt idx="248">
                  <c:v>121.08171113268891</c:v>
                </c:pt>
                <c:pt idx="249">
                  <c:v>122.12819388427431</c:v>
                </c:pt>
                <c:pt idx="250">
                  <c:v>123.02517909991892</c:v>
                </c:pt>
                <c:pt idx="251">
                  <c:v>123.92216431556352</c:v>
                </c:pt>
                <c:pt idx="252">
                  <c:v>124.81914953120813</c:v>
                </c:pt>
                <c:pt idx="253">
                  <c:v>125.86563228279351</c:v>
                </c:pt>
                <c:pt idx="254">
                  <c:v>126.61311996249734</c:v>
                </c:pt>
                <c:pt idx="255">
                  <c:v>127.80910025002349</c:v>
                </c:pt>
                <c:pt idx="256">
                  <c:v>128.55658792972736</c:v>
                </c:pt>
                <c:pt idx="257">
                  <c:v>129.60307068131274</c:v>
                </c:pt>
                <c:pt idx="258">
                  <c:v>130.79905096883888</c:v>
                </c:pt>
                <c:pt idx="259">
                  <c:v>131.5462697680824</c:v>
                </c:pt>
                <c:pt idx="260">
                  <c:v>132.59275251966775</c:v>
                </c:pt>
                <c:pt idx="261">
                  <c:v>133.78873280719395</c:v>
                </c:pt>
                <c:pt idx="262">
                  <c:v>134.83521555877931</c:v>
                </c:pt>
                <c:pt idx="263">
                  <c:v>135.88169831036467</c:v>
                </c:pt>
                <c:pt idx="264">
                  <c:v>136.92818106195006</c:v>
                </c:pt>
                <c:pt idx="265">
                  <c:v>137.97466381353544</c:v>
                </c:pt>
                <c:pt idx="266">
                  <c:v>138.87164902918008</c:v>
                </c:pt>
                <c:pt idx="267">
                  <c:v>140.06762931670619</c:v>
                </c:pt>
                <c:pt idx="268">
                  <c:v>141.26360960423236</c:v>
                </c:pt>
                <c:pt idx="269">
                  <c:v>142.31009235581772</c:v>
                </c:pt>
                <c:pt idx="270">
                  <c:v>143.3565751074031</c:v>
                </c:pt>
                <c:pt idx="271">
                  <c:v>144.55255539492927</c:v>
                </c:pt>
                <c:pt idx="272">
                  <c:v>145.74853568245541</c:v>
                </c:pt>
                <c:pt idx="273">
                  <c:v>146.94451596998155</c:v>
                </c:pt>
                <c:pt idx="274">
                  <c:v>148.28999379344847</c:v>
                </c:pt>
                <c:pt idx="275">
                  <c:v>149.48597408097459</c:v>
                </c:pt>
                <c:pt idx="276">
                  <c:v>150.53245683256</c:v>
                </c:pt>
                <c:pt idx="277">
                  <c:v>151.87793465602689</c:v>
                </c:pt>
                <c:pt idx="278">
                  <c:v>152.77491987167156</c:v>
                </c:pt>
                <c:pt idx="279">
                  <c:v>153.82140262325694</c:v>
                </c:pt>
                <c:pt idx="280">
                  <c:v>154.86788537484227</c:v>
                </c:pt>
                <c:pt idx="281">
                  <c:v>155.76487059048691</c:v>
                </c:pt>
                <c:pt idx="282">
                  <c:v>156.81135334207229</c:v>
                </c:pt>
                <c:pt idx="283">
                  <c:v>157.85783609365768</c:v>
                </c:pt>
                <c:pt idx="284">
                  <c:v>158.90431884524304</c:v>
                </c:pt>
                <c:pt idx="285">
                  <c:v>159.95080159682846</c:v>
                </c:pt>
                <c:pt idx="286">
                  <c:v>161.29627942029532</c:v>
                </c:pt>
                <c:pt idx="287">
                  <c:v>162.19326463593995</c:v>
                </c:pt>
                <c:pt idx="288">
                  <c:v>163.38924492346609</c:v>
                </c:pt>
                <c:pt idx="289">
                  <c:v>164.88422028287377</c:v>
                </c:pt>
                <c:pt idx="290">
                  <c:v>166.67819071416301</c:v>
                </c:pt>
                <c:pt idx="291">
                  <c:v>167.87417100168915</c:v>
                </c:pt>
                <c:pt idx="292">
                  <c:v>168.77115621733378</c:v>
                </c:pt>
                <c:pt idx="293">
                  <c:v>169.2196488251561</c:v>
                </c:pt>
                <c:pt idx="294">
                  <c:v>169.2196488251561</c:v>
                </c:pt>
                <c:pt idx="295">
                  <c:v>169.6258360700815</c:v>
                </c:pt>
                <c:pt idx="296">
                  <c:v>170.61788767183612</c:v>
                </c:pt>
                <c:pt idx="297">
                  <c:v>172.00675991429256</c:v>
                </c:pt>
                <c:pt idx="298">
                  <c:v>173.59404247709989</c:v>
                </c:pt>
                <c:pt idx="299">
                  <c:v>174.58573722576031</c:v>
                </c:pt>
                <c:pt idx="300">
                  <c:v>175.97460946821678</c:v>
                </c:pt>
                <c:pt idx="301">
                  <c:v>177.56189203102412</c:v>
                </c:pt>
                <c:pt idx="302">
                  <c:v>178.95076427348056</c:v>
                </c:pt>
                <c:pt idx="303">
                  <c:v>180.339636515937</c:v>
                </c:pt>
                <c:pt idx="304">
                  <c:v>181.72850875839342</c:v>
                </c:pt>
                <c:pt idx="305">
                  <c:v>183.11738100084986</c:v>
                </c:pt>
                <c:pt idx="306">
                  <c:v>184.30784292295542</c:v>
                </c:pt>
                <c:pt idx="307">
                  <c:v>185.89512548576275</c:v>
                </c:pt>
                <c:pt idx="308">
                  <c:v>187.48240804857008</c:v>
                </c:pt>
                <c:pt idx="309">
                  <c:v>188.87128029102652</c:v>
                </c:pt>
                <c:pt idx="310">
                  <c:v>190.26015253348297</c:v>
                </c:pt>
                <c:pt idx="311">
                  <c:v>191.84743509629033</c:v>
                </c:pt>
                <c:pt idx="312">
                  <c:v>193.43471765909766</c:v>
                </c:pt>
                <c:pt idx="313">
                  <c:v>195.02200022190502</c:v>
                </c:pt>
                <c:pt idx="314">
                  <c:v>196.80769310506329</c:v>
                </c:pt>
                <c:pt idx="315">
                  <c:v>198.39497566787065</c:v>
                </c:pt>
                <c:pt idx="316">
                  <c:v>199.78384791032707</c:v>
                </c:pt>
                <c:pt idx="317">
                  <c:v>201.56954079348534</c:v>
                </c:pt>
                <c:pt idx="318">
                  <c:v>202.7600027155909</c:v>
                </c:pt>
                <c:pt idx="319">
                  <c:v>204.14887495804734</c:v>
                </c:pt>
                <c:pt idx="320">
                  <c:v>205.53774720050373</c:v>
                </c:pt>
                <c:pt idx="321">
                  <c:v>206.72820912260926</c:v>
                </c:pt>
                <c:pt idx="322">
                  <c:v>208.11708136506573</c:v>
                </c:pt>
                <c:pt idx="323">
                  <c:v>209.50595360752217</c:v>
                </c:pt>
                <c:pt idx="324">
                  <c:v>210.89482584997859</c:v>
                </c:pt>
                <c:pt idx="325">
                  <c:v>212.28369809243503</c:v>
                </c:pt>
                <c:pt idx="326">
                  <c:v>214.06939097559331</c:v>
                </c:pt>
                <c:pt idx="327">
                  <c:v>215.25985289769883</c:v>
                </c:pt>
                <c:pt idx="328">
                  <c:v>216.84713546050617</c:v>
                </c:pt>
                <c:pt idx="329">
                  <c:v>218.83123866401536</c:v>
                </c:pt>
                <c:pt idx="330">
                  <c:v>221.21216250822641</c:v>
                </c:pt>
                <c:pt idx="331">
                  <c:v>222.79944507103374</c:v>
                </c:pt>
                <c:pt idx="332">
                  <c:v>223.98990699313927</c:v>
                </c:pt>
                <c:pt idx="333">
                  <c:v>224.58513795419202</c:v>
                </c:pt>
                <c:pt idx="334">
                  <c:v>224.58513795419202</c:v>
                </c:pt>
                <c:pt idx="335">
                  <c:v>225.13456610690363</c:v>
                </c:pt>
                <c:pt idx="336">
                  <c:v>226.79010181991171</c:v>
                </c:pt>
                <c:pt idx="337">
                  <c:v>228.6821426347781</c:v>
                </c:pt>
                <c:pt idx="338">
                  <c:v>230.57418344964444</c:v>
                </c:pt>
                <c:pt idx="339">
                  <c:v>232.4662242645108</c:v>
                </c:pt>
                <c:pt idx="340">
                  <c:v>234.59477018123548</c:v>
                </c:pt>
                <c:pt idx="341">
                  <c:v>236.48681099610184</c:v>
                </c:pt>
                <c:pt idx="342">
                  <c:v>238.14234670910992</c:v>
                </c:pt>
                <c:pt idx="343">
                  <c:v>240.27089262583459</c:v>
                </c:pt>
                <c:pt idx="344">
                  <c:v>241.68992323698441</c:v>
                </c:pt>
                <c:pt idx="345">
                  <c:v>243.34545894999249</c:v>
                </c:pt>
                <c:pt idx="346">
                  <c:v>245.00099466300051</c:v>
                </c:pt>
                <c:pt idx="347">
                  <c:v>246.42002527415028</c:v>
                </c:pt>
                <c:pt idx="348">
                  <c:v>248.07556098715835</c:v>
                </c:pt>
                <c:pt idx="349">
                  <c:v>249.73109670016643</c:v>
                </c:pt>
                <c:pt idx="350">
                  <c:v>251.38663241317448</c:v>
                </c:pt>
                <c:pt idx="351">
                  <c:v>253.04216812618262</c:v>
                </c:pt>
                <c:pt idx="352">
                  <c:v>255.17071404290724</c:v>
                </c:pt>
                <c:pt idx="353">
                  <c:v>256.58974465405703</c:v>
                </c:pt>
                <c:pt idx="354">
                  <c:v>258.48178546892336</c:v>
                </c:pt>
                <c:pt idx="355">
                  <c:v>260.84683648750627</c:v>
                </c:pt>
                <c:pt idx="356">
                  <c:v>263.68489770980591</c:v>
                </c:pt>
                <c:pt idx="357">
                  <c:v>265.57693852467219</c:v>
                </c:pt>
                <c:pt idx="358">
                  <c:v>266.99596913582201</c:v>
                </c:pt>
                <c:pt idx="359">
                  <c:v>267.70548444139695</c:v>
                </c:pt>
                <c:pt idx="360">
                  <c:v>267.70548444139695</c:v>
                </c:pt>
                <c:pt idx="361">
                  <c:v>269.03069974912319</c:v>
                </c:pt>
                <c:pt idx="362">
                  <c:v>271.20047132580481</c:v>
                </c:pt>
                <c:pt idx="363">
                  <c:v>273.09902145540121</c:v>
                </c:pt>
                <c:pt idx="364">
                  <c:v>275.54001447916806</c:v>
                </c:pt>
                <c:pt idx="365">
                  <c:v>277.1673431616793</c:v>
                </c:pt>
                <c:pt idx="366">
                  <c:v>279.0658932912757</c:v>
                </c:pt>
                <c:pt idx="367">
                  <c:v>280.9644434208721</c:v>
                </c:pt>
                <c:pt idx="368">
                  <c:v>282.59177210338328</c:v>
                </c:pt>
                <c:pt idx="369">
                  <c:v>284.49032223297974</c:v>
                </c:pt>
                <c:pt idx="370">
                  <c:v>286.38887236257614</c:v>
                </c:pt>
                <c:pt idx="371">
                  <c:v>288.2874224921726</c:v>
                </c:pt>
                <c:pt idx="372">
                  <c:v>290.18597262176894</c:v>
                </c:pt>
                <c:pt idx="373">
                  <c:v>292.62696564553573</c:v>
                </c:pt>
                <c:pt idx="374">
                  <c:v>294.25429432804697</c:v>
                </c:pt>
                <c:pt idx="375">
                  <c:v>296.42406590472859</c:v>
                </c:pt>
                <c:pt idx="376">
                  <c:v>299.13628037558061</c:v>
                </c:pt>
                <c:pt idx="377">
                  <c:v>302.39093774060308</c:v>
                </c:pt>
                <c:pt idx="378">
                  <c:v>304.56070931728465</c:v>
                </c:pt>
                <c:pt idx="379">
                  <c:v>306.18803799979588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B1-490B-AC25-E3DA8586A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0853151"/>
        <c:axId val="1930862271"/>
      </c:scatterChart>
      <c:valAx>
        <c:axId val="193085315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862271"/>
        <c:crosses val="autoZero"/>
        <c:crossBetween val="midCat"/>
      </c:valAx>
      <c:valAx>
        <c:axId val="193086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Vehicle Speed [km/h]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8531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0.73457</cdr:x>
      <cdr:y>0.13546</cdr:y>
    </cdr:from>
    <cdr:to>
      <cdr:x>0.73457</cdr:x>
      <cdr:y>0.84368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969117-E18D-DC38-9926-02ABA965E847}"/>
            </a:ext>
          </a:extLst>
        </cdr:cNvPr>
        <cdr:cNvCxnSpPr/>
      </cdr:nvCxnSpPr>
      <cdr:spPr>
        <a:xfrm xmlns:a="http://schemas.openxmlformats.org/drawingml/2006/main" flipV="1">
          <a:off x="4605499" y="539482"/>
          <a:ext cx="0" cy="282067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23B1-19CF-40DC-BE27-3D06465451F8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6349D-B0C3-49E4-908C-DE549731B1D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862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C0250-1E2E-47AD-8806-CFE5ABD62BCF}" type="datetimeFigureOut">
              <a:rPr lang="pt-PT" smtClean="0"/>
              <a:t>06/06/2023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249C-80CF-4F62-9587-3EBC744C47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41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249C-80CF-4F62-9587-3EBC744C478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857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>
                <a:solidFill>
                  <a:srgbClr val="005572"/>
                </a:solidFill>
              </a:rPr>
              <a:t>RGB 0 85 114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5249C-80CF-4F62-9587-3EBC744C478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02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35CE6-E39D-49AB-809A-975FCFFB8C3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0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>
                <a:solidFill>
                  <a:srgbClr val="005572"/>
                </a:solidFill>
              </a:rPr>
              <a:t>RGB 0 85 114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5249C-80CF-4F62-9587-3EBC744C478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7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96504-6BE2-88AA-0A89-C8D198D675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C877E5-6A22-4C79-70D3-7F752369E6DA}"/>
              </a:ext>
            </a:extLst>
          </p:cNvPr>
          <p:cNvSpPr txBox="1"/>
          <p:nvPr userDrawn="1"/>
        </p:nvSpPr>
        <p:spPr>
          <a:xfrm>
            <a:off x="98442" y="161518"/>
            <a:ext cx="611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</a:rPr>
              <a:t>Otimização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r>
              <a:rPr lang="en-US" sz="1800" b="1" err="1">
                <a:solidFill>
                  <a:schemeClr val="bg1"/>
                </a:solidFill>
              </a:rPr>
              <a:t>Não</a:t>
            </a:r>
            <a:r>
              <a:rPr lang="en-US" sz="1800" b="1">
                <a:solidFill>
                  <a:schemeClr val="bg1"/>
                </a:solidFill>
              </a:rPr>
              <a:t>-linear </a:t>
            </a:r>
            <a:r>
              <a:rPr lang="en-US" sz="1800" b="1" err="1">
                <a:solidFill>
                  <a:schemeClr val="bg1"/>
                </a:solidFill>
              </a:rPr>
              <a:t>em</a:t>
            </a:r>
            <a:r>
              <a:rPr lang="en-US" sz="1800" b="1">
                <a:solidFill>
                  <a:schemeClr val="bg1"/>
                </a:solidFill>
              </a:rPr>
              <a:t> Engenharia</a:t>
            </a:r>
          </a:p>
          <a:p>
            <a:r>
              <a:rPr lang="en-US" sz="1200" b="0" err="1">
                <a:solidFill>
                  <a:schemeClr val="bg1"/>
                </a:solidFill>
              </a:rPr>
              <a:t>Mestrado</a:t>
            </a:r>
            <a:r>
              <a:rPr lang="en-US" sz="1200" b="0">
                <a:solidFill>
                  <a:schemeClr val="bg1"/>
                </a:solidFill>
              </a:rPr>
              <a:t> </a:t>
            </a:r>
            <a:r>
              <a:rPr lang="en-US" sz="1200" b="0" err="1">
                <a:solidFill>
                  <a:schemeClr val="bg1"/>
                </a:solidFill>
              </a:rPr>
              <a:t>em</a:t>
            </a:r>
            <a:r>
              <a:rPr lang="en-US" sz="1200" b="0">
                <a:solidFill>
                  <a:schemeClr val="bg1"/>
                </a:solidFill>
              </a:rPr>
              <a:t> Engenharia Mecânica, 2022/2023</a:t>
            </a:r>
            <a:endParaRPr lang="pt-PT" sz="1200" b="0">
              <a:solidFill>
                <a:schemeClr val="bg1"/>
              </a:solidFill>
            </a:endParaRPr>
          </a:p>
        </p:txBody>
      </p:sp>
      <p:sp>
        <p:nvSpPr>
          <p:cNvPr id="125" name="Freeform 6">
            <a:extLst>
              <a:ext uri="{FF2B5EF4-FFF2-40B4-BE49-F238E27FC236}">
                <a16:creationId xmlns:a16="http://schemas.microsoft.com/office/drawing/2014/main" id="{E326BCC1-DBBA-24F0-A65C-2D51ADAEB9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501771" y="3157018"/>
            <a:ext cx="3492121" cy="3539464"/>
          </a:xfrm>
          <a:custGeom>
            <a:avLst/>
            <a:gdLst>
              <a:gd name="T0" fmla="*/ 20126 w 26649"/>
              <a:gd name="T1" fmla="*/ 22124 h 27017"/>
              <a:gd name="T2" fmla="*/ 15033 w 26649"/>
              <a:gd name="T3" fmla="*/ 20544 h 27017"/>
              <a:gd name="T4" fmla="*/ 14578 w 26649"/>
              <a:gd name="T5" fmla="*/ 22807 h 27017"/>
              <a:gd name="T6" fmla="*/ 21416 w 26649"/>
              <a:gd name="T7" fmla="*/ 18284 h 27017"/>
              <a:gd name="T8" fmla="*/ 15469 w 26649"/>
              <a:gd name="T9" fmla="*/ 17341 h 27017"/>
              <a:gd name="T10" fmla="*/ 12536 w 26649"/>
              <a:gd name="T11" fmla="*/ 22979 h 27017"/>
              <a:gd name="T12" fmla="*/ 23887 w 26649"/>
              <a:gd name="T13" fmla="*/ 16979 h 27017"/>
              <a:gd name="T14" fmla="*/ 19379 w 26649"/>
              <a:gd name="T15" fmla="*/ 14490 h 27017"/>
              <a:gd name="T16" fmla="*/ 10350 w 26649"/>
              <a:gd name="T17" fmla="*/ 22961 h 27017"/>
              <a:gd name="T18" fmla="*/ 25119 w 26649"/>
              <a:gd name="T19" fmla="*/ 14218 h 27017"/>
              <a:gd name="T20" fmla="*/ 15290 w 26649"/>
              <a:gd name="T21" fmla="*/ 11993 h 27017"/>
              <a:gd name="T22" fmla="*/ 7833 w 26649"/>
              <a:gd name="T23" fmla="*/ 16457 h 27017"/>
              <a:gd name="T24" fmla="*/ 26042 w 26649"/>
              <a:gd name="T25" fmla="*/ 20906 h 27017"/>
              <a:gd name="T26" fmla="*/ 18272 w 26649"/>
              <a:gd name="T27" fmla="*/ 9104 h 27017"/>
              <a:gd name="T28" fmla="*/ 7409 w 26649"/>
              <a:gd name="T29" fmla="*/ 12808 h 27017"/>
              <a:gd name="T30" fmla="*/ 4702 w 26649"/>
              <a:gd name="T31" fmla="*/ 16604 h 27017"/>
              <a:gd name="T32" fmla="*/ 22225 w 26649"/>
              <a:gd name="T33" fmla="*/ 6867 h 27017"/>
              <a:gd name="T34" fmla="*/ 10638 w 26649"/>
              <a:gd name="T35" fmla="*/ 7855 h 27017"/>
              <a:gd name="T36" fmla="*/ 4266 w 26649"/>
              <a:gd name="T37" fmla="*/ 23418 h 27017"/>
              <a:gd name="T38" fmla="*/ 23119 w 26649"/>
              <a:gd name="T39" fmla="*/ 4316 h 27017"/>
              <a:gd name="T40" fmla="*/ 7471 w 26649"/>
              <a:gd name="T41" fmla="*/ 6345 h 27017"/>
              <a:gd name="T42" fmla="*/ 26649 w 26649"/>
              <a:gd name="T43" fmla="*/ 2516 h 27017"/>
              <a:gd name="T44" fmla="*/ 17925 w 26649"/>
              <a:gd name="T45" fmla="*/ 1190 h 27017"/>
              <a:gd name="T46" fmla="*/ 10838 w 26649"/>
              <a:gd name="T47" fmla="*/ 3474 h 27017"/>
              <a:gd name="T48" fmla="*/ 26250 w 26649"/>
              <a:gd name="T49" fmla="*/ 3628 h 27017"/>
              <a:gd name="T50" fmla="*/ 24942 w 26649"/>
              <a:gd name="T51" fmla="*/ 23082 h 27017"/>
              <a:gd name="T52" fmla="*/ 6929 w 26649"/>
              <a:gd name="T53" fmla="*/ 24890 h 27017"/>
              <a:gd name="T54" fmla="*/ 567 w 26649"/>
              <a:gd name="T55" fmla="*/ 15854 h 27017"/>
              <a:gd name="T56" fmla="*/ 4571 w 26649"/>
              <a:gd name="T57" fmla="*/ 9612 h 27017"/>
              <a:gd name="T58" fmla="*/ 5162 w 26649"/>
              <a:gd name="T59" fmla="*/ 9150 h 27017"/>
              <a:gd name="T60" fmla="*/ 26649 w 26649"/>
              <a:gd name="T61" fmla="*/ 20132 h 27017"/>
              <a:gd name="T62" fmla="*/ 6945 w 26649"/>
              <a:gd name="T63" fmla="*/ 23749 h 27017"/>
              <a:gd name="T64" fmla="*/ 6228 w 26649"/>
              <a:gd name="T65" fmla="*/ 11790 h 27017"/>
              <a:gd name="T66" fmla="*/ 22677 w 26649"/>
              <a:gd name="T67" fmla="*/ 8194 h 27017"/>
              <a:gd name="T68" fmla="*/ 16756 w 26649"/>
              <a:gd name="T69" fmla="*/ 22422 h 27017"/>
              <a:gd name="T70" fmla="*/ 15685 w 26649"/>
              <a:gd name="T71" fmla="*/ 21831 h 27017"/>
              <a:gd name="T72" fmla="*/ 17720 w 26649"/>
              <a:gd name="T73" fmla="*/ 20870 h 27017"/>
              <a:gd name="T74" fmla="*/ 17072 w 26649"/>
              <a:gd name="T75" fmla="*/ 22953 h 27017"/>
              <a:gd name="T76" fmla="*/ 13469 w 26649"/>
              <a:gd name="T77" fmla="*/ 22034 h 27017"/>
              <a:gd name="T78" fmla="*/ 19636 w 26649"/>
              <a:gd name="T79" fmla="*/ 18579 h 27017"/>
              <a:gd name="T80" fmla="*/ 20044 w 26649"/>
              <a:gd name="T81" fmla="*/ 18777 h 27017"/>
              <a:gd name="T82" fmla="*/ 17897 w 26649"/>
              <a:gd name="T83" fmla="*/ 23351 h 27017"/>
              <a:gd name="T84" fmla="*/ 12721 w 26649"/>
              <a:gd name="T85" fmla="*/ 23084 h 27017"/>
              <a:gd name="T86" fmla="*/ 21675 w 26649"/>
              <a:gd name="T87" fmla="*/ 16540 h 27017"/>
              <a:gd name="T88" fmla="*/ 22369 w 26649"/>
              <a:gd name="T89" fmla="*/ 17056 h 27017"/>
              <a:gd name="T90" fmla="*/ 20232 w 26649"/>
              <a:gd name="T91" fmla="*/ 23110 h 27017"/>
              <a:gd name="T92" fmla="*/ 12423 w 26649"/>
              <a:gd name="T93" fmla="*/ 23940 h 27017"/>
              <a:gd name="T94" fmla="*/ 11984 w 26649"/>
              <a:gd name="T95" fmla="*/ 14392 h 27017"/>
              <a:gd name="T96" fmla="*/ 22497 w 26649"/>
              <a:gd name="T97" fmla="*/ 13866 h 27017"/>
              <a:gd name="T98" fmla="*/ 25492 w 26649"/>
              <a:gd name="T99" fmla="*/ 18784 h 27017"/>
              <a:gd name="T100" fmla="*/ 7954 w 26649"/>
              <a:gd name="T101" fmla="*/ 22951 h 27017"/>
              <a:gd name="T102" fmla="*/ 7474 w 26649"/>
              <a:gd name="T103" fmla="*/ 22571 h 27017"/>
              <a:gd name="T104" fmla="*/ 5668 w 26649"/>
              <a:gd name="T105" fmla="*/ 17546 h 27017"/>
              <a:gd name="T106" fmla="*/ 11588 w 26649"/>
              <a:gd name="T107" fmla="*/ 11626 h 27017"/>
              <a:gd name="T108" fmla="*/ 25921 w 26649"/>
              <a:gd name="T109" fmla="*/ 12815 h 27017"/>
              <a:gd name="T110" fmla="*/ 25603 w 26649"/>
              <a:gd name="T111" fmla="*/ 24309 h 27017"/>
              <a:gd name="T112" fmla="*/ 7941 w 26649"/>
              <a:gd name="T113" fmla="*/ 26649 h 27017"/>
              <a:gd name="T114" fmla="*/ 338 w 26649"/>
              <a:gd name="T115" fmla="*/ 21496 h 27017"/>
              <a:gd name="T116" fmla="*/ 26065 w 26649"/>
              <a:gd name="T117" fmla="*/ 25521 h 27017"/>
              <a:gd name="T118" fmla="*/ 23786 w 26649"/>
              <a:gd name="T119" fmla="*/ 26649 h 27017"/>
              <a:gd name="T120" fmla="*/ 10322 w 26649"/>
              <a:gd name="T121" fmla="*/ 797 h 27017"/>
              <a:gd name="T122" fmla="*/ 26409 w 26649"/>
              <a:gd name="T123" fmla="*/ 807 h 27017"/>
              <a:gd name="T124" fmla="*/ 35 w 26649"/>
              <a:gd name="T125" fmla="*/ 4632 h 27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649" h="27017">
                <a:moveTo>
                  <a:pt x="18020" y="22599"/>
                </a:moveTo>
                <a:lnTo>
                  <a:pt x="17999" y="22553"/>
                </a:lnTo>
                <a:cubicBezTo>
                  <a:pt x="17784" y="22117"/>
                  <a:pt x="17123" y="22006"/>
                  <a:pt x="16813" y="22398"/>
                </a:cubicBezTo>
                <a:lnTo>
                  <a:pt x="16810" y="22398"/>
                </a:lnTo>
                <a:moveTo>
                  <a:pt x="20108" y="22193"/>
                </a:moveTo>
                <a:lnTo>
                  <a:pt x="20126" y="22124"/>
                </a:lnTo>
                <a:lnTo>
                  <a:pt x="20142" y="22067"/>
                </a:lnTo>
                <a:cubicBezTo>
                  <a:pt x="20443" y="20686"/>
                  <a:pt x="19262" y="19735"/>
                  <a:pt x="17964" y="19612"/>
                </a:cubicBezTo>
                <a:lnTo>
                  <a:pt x="17776" y="19596"/>
                </a:lnTo>
                <a:lnTo>
                  <a:pt x="17545" y="19588"/>
                </a:lnTo>
                <a:lnTo>
                  <a:pt x="17316" y="19596"/>
                </a:lnTo>
                <a:cubicBezTo>
                  <a:pt x="16489" y="19650"/>
                  <a:pt x="15635" y="19960"/>
                  <a:pt x="15033" y="20544"/>
                </a:cubicBezTo>
                <a:lnTo>
                  <a:pt x="14922" y="20660"/>
                </a:lnTo>
                <a:lnTo>
                  <a:pt x="14825" y="20773"/>
                </a:lnTo>
                <a:cubicBezTo>
                  <a:pt x="14426" y="21271"/>
                  <a:pt x="14242" y="21904"/>
                  <a:pt x="14452" y="22522"/>
                </a:cubicBezTo>
                <a:lnTo>
                  <a:pt x="14491" y="22627"/>
                </a:lnTo>
                <a:lnTo>
                  <a:pt x="14537" y="22727"/>
                </a:lnTo>
                <a:lnTo>
                  <a:pt x="14578" y="22807"/>
                </a:lnTo>
                <a:moveTo>
                  <a:pt x="22101" y="21767"/>
                </a:moveTo>
                <a:lnTo>
                  <a:pt x="22125" y="21715"/>
                </a:lnTo>
                <a:lnTo>
                  <a:pt x="22163" y="21623"/>
                </a:lnTo>
                <a:lnTo>
                  <a:pt x="22202" y="21528"/>
                </a:lnTo>
                <a:cubicBezTo>
                  <a:pt x="22618" y="20394"/>
                  <a:pt x="22358" y="19259"/>
                  <a:pt x="21524" y="18392"/>
                </a:cubicBezTo>
                <a:lnTo>
                  <a:pt x="21416" y="18284"/>
                </a:lnTo>
                <a:lnTo>
                  <a:pt x="21357" y="18232"/>
                </a:lnTo>
                <a:cubicBezTo>
                  <a:pt x="20193" y="17183"/>
                  <a:pt x="18468" y="16880"/>
                  <a:pt x="16952" y="17035"/>
                </a:cubicBezTo>
                <a:lnTo>
                  <a:pt x="16574" y="17084"/>
                </a:lnTo>
                <a:lnTo>
                  <a:pt x="16189" y="17153"/>
                </a:lnTo>
                <a:lnTo>
                  <a:pt x="15798" y="17246"/>
                </a:lnTo>
                <a:lnTo>
                  <a:pt x="15469" y="17341"/>
                </a:lnTo>
                <a:cubicBezTo>
                  <a:pt x="14226" y="17739"/>
                  <a:pt x="13017" y="18481"/>
                  <a:pt x="12336" y="19627"/>
                </a:cubicBezTo>
                <a:lnTo>
                  <a:pt x="12285" y="19717"/>
                </a:lnTo>
                <a:lnTo>
                  <a:pt x="12238" y="19809"/>
                </a:lnTo>
                <a:cubicBezTo>
                  <a:pt x="11749" y="20755"/>
                  <a:pt x="11757" y="21830"/>
                  <a:pt x="12354" y="22732"/>
                </a:cubicBezTo>
                <a:lnTo>
                  <a:pt x="12436" y="22850"/>
                </a:lnTo>
                <a:lnTo>
                  <a:pt x="12536" y="22979"/>
                </a:lnTo>
                <a:lnTo>
                  <a:pt x="12554" y="22999"/>
                </a:lnTo>
                <a:moveTo>
                  <a:pt x="24074" y="21338"/>
                </a:moveTo>
                <a:lnTo>
                  <a:pt x="24120" y="21248"/>
                </a:lnTo>
                <a:lnTo>
                  <a:pt x="24202" y="21078"/>
                </a:lnTo>
                <a:lnTo>
                  <a:pt x="24277" y="20909"/>
                </a:lnTo>
                <a:cubicBezTo>
                  <a:pt x="24834" y="19582"/>
                  <a:pt x="24706" y="18167"/>
                  <a:pt x="23887" y="16979"/>
                </a:cubicBezTo>
                <a:lnTo>
                  <a:pt x="23817" y="16884"/>
                </a:lnTo>
                <a:lnTo>
                  <a:pt x="23758" y="16804"/>
                </a:lnTo>
                <a:cubicBezTo>
                  <a:pt x="22935" y="15734"/>
                  <a:pt x="21696" y="15067"/>
                  <a:pt x="20414" y="14711"/>
                </a:cubicBezTo>
                <a:lnTo>
                  <a:pt x="20093" y="14629"/>
                </a:lnTo>
                <a:lnTo>
                  <a:pt x="19749" y="14554"/>
                </a:lnTo>
                <a:lnTo>
                  <a:pt x="19379" y="14490"/>
                </a:lnTo>
                <a:lnTo>
                  <a:pt x="19022" y="14441"/>
                </a:lnTo>
                <a:cubicBezTo>
                  <a:pt x="16123" y="14096"/>
                  <a:pt x="12600" y="15061"/>
                  <a:pt x="10628" y="17320"/>
                </a:cubicBezTo>
                <a:lnTo>
                  <a:pt x="10402" y="17595"/>
                </a:lnTo>
                <a:lnTo>
                  <a:pt x="10289" y="17747"/>
                </a:lnTo>
                <a:cubicBezTo>
                  <a:pt x="9169" y="19284"/>
                  <a:pt x="8999" y="21242"/>
                  <a:pt x="10217" y="22797"/>
                </a:cubicBezTo>
                <a:lnTo>
                  <a:pt x="10350" y="22961"/>
                </a:lnTo>
                <a:lnTo>
                  <a:pt x="10492" y="23120"/>
                </a:lnTo>
                <a:lnTo>
                  <a:pt x="10548" y="23177"/>
                </a:lnTo>
                <a:moveTo>
                  <a:pt x="26649" y="16696"/>
                </a:moveTo>
                <a:cubicBezTo>
                  <a:pt x="26417" y="15886"/>
                  <a:pt x="25976" y="15117"/>
                  <a:pt x="25328" y="14428"/>
                </a:cubicBezTo>
                <a:lnTo>
                  <a:pt x="25230" y="14328"/>
                </a:lnTo>
                <a:lnTo>
                  <a:pt x="25119" y="14218"/>
                </a:lnTo>
                <a:cubicBezTo>
                  <a:pt x="23183" y="12369"/>
                  <a:pt x="20304" y="11696"/>
                  <a:pt x="17709" y="11744"/>
                </a:cubicBezTo>
                <a:lnTo>
                  <a:pt x="17219" y="11760"/>
                </a:lnTo>
                <a:lnTo>
                  <a:pt x="16725" y="11796"/>
                </a:lnTo>
                <a:lnTo>
                  <a:pt x="16237" y="11847"/>
                </a:lnTo>
                <a:lnTo>
                  <a:pt x="15757" y="11911"/>
                </a:lnTo>
                <a:lnTo>
                  <a:pt x="15290" y="11993"/>
                </a:lnTo>
                <a:cubicBezTo>
                  <a:pt x="13749" y="12285"/>
                  <a:pt x="12247" y="12819"/>
                  <a:pt x="10898" y="13622"/>
                </a:cubicBezTo>
                <a:lnTo>
                  <a:pt x="10741" y="13717"/>
                </a:lnTo>
                <a:lnTo>
                  <a:pt x="10363" y="13961"/>
                </a:lnTo>
                <a:cubicBezTo>
                  <a:pt x="9407" y="14601"/>
                  <a:pt x="8549" y="15401"/>
                  <a:pt x="7900" y="16355"/>
                </a:cubicBezTo>
                <a:lnTo>
                  <a:pt x="7869" y="16406"/>
                </a:lnTo>
                <a:lnTo>
                  <a:pt x="7833" y="16457"/>
                </a:lnTo>
                <a:lnTo>
                  <a:pt x="7790" y="16527"/>
                </a:lnTo>
                <a:cubicBezTo>
                  <a:pt x="6444" y="18645"/>
                  <a:pt x="6498" y="21123"/>
                  <a:pt x="8239" y="23035"/>
                </a:cubicBezTo>
                <a:lnTo>
                  <a:pt x="8370" y="23174"/>
                </a:lnTo>
                <a:lnTo>
                  <a:pt x="8493" y="23297"/>
                </a:lnTo>
                <a:lnTo>
                  <a:pt x="8540" y="23341"/>
                </a:lnTo>
                <a:moveTo>
                  <a:pt x="26042" y="20906"/>
                </a:moveTo>
                <a:lnTo>
                  <a:pt x="26044" y="20898"/>
                </a:lnTo>
                <a:lnTo>
                  <a:pt x="26108" y="20785"/>
                </a:lnTo>
                <a:lnTo>
                  <a:pt x="26170" y="20672"/>
                </a:lnTo>
                <a:cubicBezTo>
                  <a:pt x="26378" y="20272"/>
                  <a:pt x="26538" y="19867"/>
                  <a:pt x="26649" y="19461"/>
                </a:cubicBezTo>
                <a:moveTo>
                  <a:pt x="26649" y="11881"/>
                </a:moveTo>
                <a:cubicBezTo>
                  <a:pt x="24407" y="9916"/>
                  <a:pt x="21160" y="9132"/>
                  <a:pt x="18272" y="9104"/>
                </a:cubicBezTo>
                <a:lnTo>
                  <a:pt x="17655" y="9109"/>
                </a:lnTo>
                <a:lnTo>
                  <a:pt x="17044" y="9135"/>
                </a:lnTo>
                <a:lnTo>
                  <a:pt x="16435" y="9183"/>
                </a:lnTo>
                <a:lnTo>
                  <a:pt x="15832" y="9250"/>
                </a:lnTo>
                <a:lnTo>
                  <a:pt x="15236" y="9335"/>
                </a:lnTo>
                <a:cubicBezTo>
                  <a:pt x="12431" y="9790"/>
                  <a:pt x="9574" y="10930"/>
                  <a:pt x="7409" y="12808"/>
                </a:cubicBezTo>
                <a:lnTo>
                  <a:pt x="7320" y="12887"/>
                </a:lnTo>
                <a:lnTo>
                  <a:pt x="7214" y="12982"/>
                </a:lnTo>
                <a:cubicBezTo>
                  <a:pt x="6177" y="13917"/>
                  <a:pt x="5303" y="15066"/>
                  <a:pt x="4787" y="16370"/>
                </a:cubicBezTo>
                <a:lnTo>
                  <a:pt x="4766" y="16427"/>
                </a:lnTo>
                <a:lnTo>
                  <a:pt x="4736" y="16504"/>
                </a:lnTo>
                <a:lnTo>
                  <a:pt x="4702" y="16604"/>
                </a:lnTo>
                <a:cubicBezTo>
                  <a:pt x="3838" y="19034"/>
                  <a:pt x="4474" y="21480"/>
                  <a:pt x="6290" y="23269"/>
                </a:cubicBezTo>
                <a:lnTo>
                  <a:pt x="6413" y="23390"/>
                </a:lnTo>
                <a:lnTo>
                  <a:pt x="6523" y="23493"/>
                </a:lnTo>
                <a:lnTo>
                  <a:pt x="6536" y="23503"/>
                </a:lnTo>
                <a:moveTo>
                  <a:pt x="26649" y="8506"/>
                </a:moveTo>
                <a:cubicBezTo>
                  <a:pt x="25282" y="7719"/>
                  <a:pt x="23759" y="7189"/>
                  <a:pt x="22225" y="6867"/>
                </a:cubicBezTo>
                <a:lnTo>
                  <a:pt x="22091" y="6838"/>
                </a:lnTo>
                <a:lnTo>
                  <a:pt x="21978" y="6818"/>
                </a:lnTo>
                <a:cubicBezTo>
                  <a:pt x="18618" y="6162"/>
                  <a:pt x="14984" y="6440"/>
                  <a:pt x="11732" y="7473"/>
                </a:cubicBezTo>
                <a:lnTo>
                  <a:pt x="11344" y="7601"/>
                </a:lnTo>
                <a:lnTo>
                  <a:pt x="10980" y="7730"/>
                </a:lnTo>
                <a:lnTo>
                  <a:pt x="10638" y="7855"/>
                </a:lnTo>
                <a:lnTo>
                  <a:pt x="10276" y="7999"/>
                </a:lnTo>
                <a:lnTo>
                  <a:pt x="9939" y="8138"/>
                </a:lnTo>
                <a:cubicBezTo>
                  <a:pt x="6516" y="9584"/>
                  <a:pt x="3074" y="12273"/>
                  <a:pt x="2052" y="15998"/>
                </a:cubicBezTo>
                <a:lnTo>
                  <a:pt x="2023" y="16111"/>
                </a:lnTo>
                <a:lnTo>
                  <a:pt x="1995" y="16229"/>
                </a:lnTo>
                <a:cubicBezTo>
                  <a:pt x="1351" y="18949"/>
                  <a:pt x="2264" y="21519"/>
                  <a:pt x="4266" y="23418"/>
                </a:cubicBezTo>
                <a:lnTo>
                  <a:pt x="4389" y="23534"/>
                </a:lnTo>
                <a:lnTo>
                  <a:pt x="4494" y="23629"/>
                </a:lnTo>
                <a:lnTo>
                  <a:pt x="4535" y="23667"/>
                </a:lnTo>
                <a:moveTo>
                  <a:pt x="26649" y="5442"/>
                </a:moveTo>
                <a:cubicBezTo>
                  <a:pt x="25560" y="4964"/>
                  <a:pt x="24422" y="4604"/>
                  <a:pt x="23296" y="4355"/>
                </a:cubicBezTo>
                <a:lnTo>
                  <a:pt x="23119" y="4316"/>
                </a:lnTo>
                <a:lnTo>
                  <a:pt x="22964" y="4283"/>
                </a:lnTo>
                <a:lnTo>
                  <a:pt x="22836" y="4257"/>
                </a:lnTo>
                <a:lnTo>
                  <a:pt x="22731" y="4236"/>
                </a:lnTo>
                <a:lnTo>
                  <a:pt x="22649" y="4218"/>
                </a:lnTo>
                <a:cubicBezTo>
                  <a:pt x="17845" y="3309"/>
                  <a:pt x="12538" y="3998"/>
                  <a:pt x="8108" y="6039"/>
                </a:cubicBezTo>
                <a:lnTo>
                  <a:pt x="7471" y="6345"/>
                </a:lnTo>
                <a:lnTo>
                  <a:pt x="6850" y="6669"/>
                </a:lnTo>
                <a:cubicBezTo>
                  <a:pt x="4781" y="7793"/>
                  <a:pt x="2871" y="9274"/>
                  <a:pt x="1438" y="11156"/>
                </a:cubicBezTo>
                <a:lnTo>
                  <a:pt x="1276" y="11372"/>
                </a:lnTo>
                <a:lnTo>
                  <a:pt x="1212" y="11464"/>
                </a:lnTo>
                <a:cubicBezTo>
                  <a:pt x="748" y="12113"/>
                  <a:pt x="367" y="12779"/>
                  <a:pt x="67" y="13456"/>
                </a:cubicBezTo>
                <a:moveTo>
                  <a:pt x="26649" y="2516"/>
                </a:moveTo>
                <a:cubicBezTo>
                  <a:pt x="24897" y="1893"/>
                  <a:pt x="23065" y="1508"/>
                  <a:pt x="21310" y="1329"/>
                </a:cubicBezTo>
                <a:lnTo>
                  <a:pt x="20658" y="1270"/>
                </a:lnTo>
                <a:lnTo>
                  <a:pt x="19985" y="1223"/>
                </a:lnTo>
                <a:lnTo>
                  <a:pt x="19291" y="1195"/>
                </a:lnTo>
                <a:lnTo>
                  <a:pt x="18616" y="1185"/>
                </a:lnTo>
                <a:lnTo>
                  <a:pt x="17925" y="1190"/>
                </a:lnTo>
                <a:cubicBezTo>
                  <a:pt x="12219" y="1300"/>
                  <a:pt x="6045" y="3212"/>
                  <a:pt x="1659" y="6951"/>
                </a:cubicBezTo>
                <a:lnTo>
                  <a:pt x="1463" y="7121"/>
                </a:lnTo>
                <a:lnTo>
                  <a:pt x="1253" y="7308"/>
                </a:lnTo>
                <a:cubicBezTo>
                  <a:pt x="840" y="7683"/>
                  <a:pt x="443" y="8078"/>
                  <a:pt x="67" y="8492"/>
                </a:cubicBezTo>
                <a:moveTo>
                  <a:pt x="67" y="10336"/>
                </a:moveTo>
                <a:cubicBezTo>
                  <a:pt x="2646" y="6906"/>
                  <a:pt x="6812" y="4640"/>
                  <a:pt x="10838" y="3474"/>
                </a:cubicBezTo>
                <a:lnTo>
                  <a:pt x="11401" y="3314"/>
                </a:lnTo>
                <a:lnTo>
                  <a:pt x="11979" y="3168"/>
                </a:lnTo>
                <a:lnTo>
                  <a:pt x="12572" y="3029"/>
                </a:lnTo>
                <a:cubicBezTo>
                  <a:pt x="16875" y="2080"/>
                  <a:pt x="21618" y="2109"/>
                  <a:pt x="25828" y="3484"/>
                </a:cubicBezTo>
                <a:lnTo>
                  <a:pt x="26042" y="3553"/>
                </a:lnTo>
                <a:lnTo>
                  <a:pt x="26250" y="3628"/>
                </a:lnTo>
                <a:cubicBezTo>
                  <a:pt x="26383" y="3674"/>
                  <a:pt x="26516" y="3723"/>
                  <a:pt x="26649" y="3773"/>
                </a:cubicBezTo>
                <a:moveTo>
                  <a:pt x="26649" y="21824"/>
                </a:moveTo>
                <a:cubicBezTo>
                  <a:pt x="26141" y="22259"/>
                  <a:pt x="25605" y="22654"/>
                  <a:pt x="25060" y="23005"/>
                </a:cubicBezTo>
                <a:lnTo>
                  <a:pt x="25017" y="23033"/>
                </a:lnTo>
                <a:lnTo>
                  <a:pt x="24983" y="23053"/>
                </a:lnTo>
                <a:lnTo>
                  <a:pt x="24942" y="23082"/>
                </a:lnTo>
                <a:lnTo>
                  <a:pt x="24870" y="23128"/>
                </a:lnTo>
                <a:lnTo>
                  <a:pt x="24778" y="23184"/>
                </a:lnTo>
                <a:lnTo>
                  <a:pt x="24670" y="23251"/>
                </a:lnTo>
                <a:cubicBezTo>
                  <a:pt x="19767" y="26230"/>
                  <a:pt x="12855" y="27017"/>
                  <a:pt x="7415" y="25072"/>
                </a:cubicBezTo>
                <a:lnTo>
                  <a:pt x="7165" y="24980"/>
                </a:lnTo>
                <a:lnTo>
                  <a:pt x="6929" y="24890"/>
                </a:lnTo>
                <a:cubicBezTo>
                  <a:pt x="4746" y="24021"/>
                  <a:pt x="2668" y="22616"/>
                  <a:pt x="1453" y="20557"/>
                </a:cubicBezTo>
                <a:lnTo>
                  <a:pt x="1363" y="20400"/>
                </a:lnTo>
                <a:lnTo>
                  <a:pt x="1278" y="20241"/>
                </a:lnTo>
                <a:lnTo>
                  <a:pt x="1199" y="20087"/>
                </a:lnTo>
                <a:lnTo>
                  <a:pt x="1140" y="19966"/>
                </a:lnTo>
                <a:cubicBezTo>
                  <a:pt x="526" y="18670"/>
                  <a:pt x="333" y="17268"/>
                  <a:pt x="567" y="15854"/>
                </a:cubicBezTo>
                <a:lnTo>
                  <a:pt x="587" y="15743"/>
                </a:lnTo>
                <a:lnTo>
                  <a:pt x="598" y="15687"/>
                </a:lnTo>
                <a:cubicBezTo>
                  <a:pt x="1051" y="13305"/>
                  <a:pt x="2607" y="11268"/>
                  <a:pt x="4425" y="9736"/>
                </a:cubicBezTo>
                <a:lnTo>
                  <a:pt x="4492" y="9679"/>
                </a:lnTo>
                <a:lnTo>
                  <a:pt x="4535" y="9641"/>
                </a:lnTo>
                <a:lnTo>
                  <a:pt x="4571" y="9612"/>
                </a:lnTo>
                <a:lnTo>
                  <a:pt x="4648" y="9548"/>
                </a:lnTo>
                <a:lnTo>
                  <a:pt x="4710" y="9499"/>
                </a:lnTo>
                <a:lnTo>
                  <a:pt x="4787" y="9438"/>
                </a:lnTo>
                <a:lnTo>
                  <a:pt x="4874" y="9368"/>
                </a:lnTo>
                <a:lnTo>
                  <a:pt x="5070" y="9219"/>
                </a:lnTo>
                <a:lnTo>
                  <a:pt x="5162" y="9150"/>
                </a:lnTo>
                <a:lnTo>
                  <a:pt x="5252" y="9083"/>
                </a:lnTo>
                <a:cubicBezTo>
                  <a:pt x="10715" y="5057"/>
                  <a:pt x="19219" y="3824"/>
                  <a:pt x="25587" y="6281"/>
                </a:cubicBezTo>
                <a:lnTo>
                  <a:pt x="25713" y="6330"/>
                </a:lnTo>
                <a:lnTo>
                  <a:pt x="25826" y="6376"/>
                </a:lnTo>
                <a:cubicBezTo>
                  <a:pt x="26102" y="6489"/>
                  <a:pt x="26377" y="6610"/>
                  <a:pt x="26649" y="6740"/>
                </a:cubicBezTo>
                <a:moveTo>
                  <a:pt x="26649" y="20132"/>
                </a:moveTo>
                <a:cubicBezTo>
                  <a:pt x="25656" y="21562"/>
                  <a:pt x="24172" y="22699"/>
                  <a:pt x="22684" y="23495"/>
                </a:cubicBezTo>
                <a:lnTo>
                  <a:pt x="22448" y="23618"/>
                </a:lnTo>
                <a:lnTo>
                  <a:pt x="22204" y="23742"/>
                </a:lnTo>
                <a:cubicBezTo>
                  <a:pt x="17789" y="25922"/>
                  <a:pt x="11593" y="26263"/>
                  <a:pt x="7132" y="23852"/>
                </a:cubicBezTo>
                <a:lnTo>
                  <a:pt x="7029" y="23796"/>
                </a:lnTo>
                <a:lnTo>
                  <a:pt x="6945" y="23749"/>
                </a:lnTo>
                <a:lnTo>
                  <a:pt x="6880" y="23711"/>
                </a:lnTo>
                <a:cubicBezTo>
                  <a:pt x="1923" y="20808"/>
                  <a:pt x="1857" y="15803"/>
                  <a:pt x="5922" y="12060"/>
                </a:cubicBezTo>
                <a:lnTo>
                  <a:pt x="6020" y="11973"/>
                </a:lnTo>
                <a:lnTo>
                  <a:pt x="6105" y="11898"/>
                </a:lnTo>
                <a:lnTo>
                  <a:pt x="6171" y="11837"/>
                </a:lnTo>
                <a:lnTo>
                  <a:pt x="6228" y="11790"/>
                </a:lnTo>
                <a:lnTo>
                  <a:pt x="6279" y="11744"/>
                </a:lnTo>
                <a:lnTo>
                  <a:pt x="6341" y="11693"/>
                </a:lnTo>
                <a:lnTo>
                  <a:pt x="6415" y="11629"/>
                </a:lnTo>
                <a:cubicBezTo>
                  <a:pt x="10503" y="8255"/>
                  <a:pt x="16634" y="7015"/>
                  <a:pt x="21726" y="7981"/>
                </a:cubicBezTo>
                <a:lnTo>
                  <a:pt x="22209" y="8081"/>
                </a:lnTo>
                <a:lnTo>
                  <a:pt x="22677" y="8194"/>
                </a:lnTo>
                <a:cubicBezTo>
                  <a:pt x="24043" y="8539"/>
                  <a:pt x="25438" y="9093"/>
                  <a:pt x="26649" y="9893"/>
                </a:cubicBezTo>
                <a:moveTo>
                  <a:pt x="16826" y="22393"/>
                </a:moveTo>
                <a:lnTo>
                  <a:pt x="16821" y="22396"/>
                </a:lnTo>
                <a:lnTo>
                  <a:pt x="16808" y="22404"/>
                </a:lnTo>
                <a:lnTo>
                  <a:pt x="16787" y="22411"/>
                </a:lnTo>
                <a:lnTo>
                  <a:pt x="16756" y="22422"/>
                </a:lnTo>
                <a:lnTo>
                  <a:pt x="16718" y="22432"/>
                </a:lnTo>
                <a:lnTo>
                  <a:pt x="16669" y="22442"/>
                </a:lnTo>
                <a:lnTo>
                  <a:pt x="16566" y="22452"/>
                </a:lnTo>
                <a:lnTo>
                  <a:pt x="16466" y="22455"/>
                </a:lnTo>
                <a:cubicBezTo>
                  <a:pt x="16162" y="22461"/>
                  <a:pt x="15593" y="22253"/>
                  <a:pt x="15680" y="21856"/>
                </a:cubicBezTo>
                <a:lnTo>
                  <a:pt x="15685" y="21831"/>
                </a:lnTo>
                <a:lnTo>
                  <a:pt x="15696" y="21803"/>
                </a:lnTo>
                <a:cubicBezTo>
                  <a:pt x="15876" y="21328"/>
                  <a:pt x="16564" y="21009"/>
                  <a:pt x="17031" y="20924"/>
                </a:cubicBezTo>
                <a:lnTo>
                  <a:pt x="17265" y="20886"/>
                </a:lnTo>
                <a:lnTo>
                  <a:pt x="17496" y="20868"/>
                </a:lnTo>
                <a:lnTo>
                  <a:pt x="17612" y="20868"/>
                </a:lnTo>
                <a:lnTo>
                  <a:pt x="17720" y="20870"/>
                </a:lnTo>
                <a:cubicBezTo>
                  <a:pt x="18096" y="20884"/>
                  <a:pt x="18712" y="21039"/>
                  <a:pt x="18873" y="21420"/>
                </a:cubicBezTo>
                <a:lnTo>
                  <a:pt x="18888" y="21469"/>
                </a:lnTo>
                <a:lnTo>
                  <a:pt x="18893" y="21510"/>
                </a:lnTo>
                <a:cubicBezTo>
                  <a:pt x="18942" y="22143"/>
                  <a:pt x="17957" y="22697"/>
                  <a:pt x="17455" y="22845"/>
                </a:cubicBezTo>
                <a:lnTo>
                  <a:pt x="17267" y="22902"/>
                </a:lnTo>
                <a:lnTo>
                  <a:pt x="17072" y="22953"/>
                </a:lnTo>
                <a:lnTo>
                  <a:pt x="16803" y="23007"/>
                </a:lnTo>
                <a:lnTo>
                  <a:pt x="16525" y="23043"/>
                </a:lnTo>
                <a:lnTo>
                  <a:pt x="16240" y="23064"/>
                </a:lnTo>
                <a:lnTo>
                  <a:pt x="15958" y="23066"/>
                </a:lnTo>
                <a:cubicBezTo>
                  <a:pt x="15091" y="23052"/>
                  <a:pt x="14107" y="22769"/>
                  <a:pt x="13520" y="22098"/>
                </a:cubicBezTo>
                <a:lnTo>
                  <a:pt x="13469" y="22034"/>
                </a:lnTo>
                <a:lnTo>
                  <a:pt x="13417" y="21964"/>
                </a:lnTo>
                <a:cubicBezTo>
                  <a:pt x="13037" y="21422"/>
                  <a:pt x="13067" y="20834"/>
                  <a:pt x="13376" y="20277"/>
                </a:cubicBezTo>
                <a:lnTo>
                  <a:pt x="13415" y="20210"/>
                </a:lnTo>
                <a:lnTo>
                  <a:pt x="13469" y="20128"/>
                </a:lnTo>
                <a:lnTo>
                  <a:pt x="13538" y="20025"/>
                </a:lnTo>
                <a:cubicBezTo>
                  <a:pt x="14790" y="18358"/>
                  <a:pt x="17750" y="17798"/>
                  <a:pt x="19636" y="18579"/>
                </a:cubicBezTo>
                <a:lnTo>
                  <a:pt x="19669" y="18592"/>
                </a:lnTo>
                <a:lnTo>
                  <a:pt x="19713" y="18612"/>
                </a:lnTo>
                <a:lnTo>
                  <a:pt x="19772" y="18638"/>
                </a:lnTo>
                <a:lnTo>
                  <a:pt x="19844" y="18671"/>
                </a:lnTo>
                <a:lnTo>
                  <a:pt x="19949" y="18725"/>
                </a:lnTo>
                <a:lnTo>
                  <a:pt x="20044" y="18777"/>
                </a:lnTo>
                <a:cubicBezTo>
                  <a:pt x="21035" y="19342"/>
                  <a:pt x="21431" y="20239"/>
                  <a:pt x="20871" y="21279"/>
                </a:cubicBezTo>
                <a:lnTo>
                  <a:pt x="20825" y="21358"/>
                </a:lnTo>
                <a:lnTo>
                  <a:pt x="20771" y="21445"/>
                </a:lnTo>
                <a:lnTo>
                  <a:pt x="20720" y="21523"/>
                </a:lnTo>
                <a:cubicBezTo>
                  <a:pt x="20124" y="22378"/>
                  <a:pt x="19096" y="22953"/>
                  <a:pt x="18128" y="23279"/>
                </a:cubicBezTo>
                <a:lnTo>
                  <a:pt x="17897" y="23351"/>
                </a:lnTo>
                <a:lnTo>
                  <a:pt x="17645" y="23423"/>
                </a:lnTo>
                <a:cubicBezTo>
                  <a:pt x="16265" y="23782"/>
                  <a:pt x="14699" y="23784"/>
                  <a:pt x="13335" y="23326"/>
                </a:cubicBezTo>
                <a:lnTo>
                  <a:pt x="13227" y="23290"/>
                </a:lnTo>
                <a:lnTo>
                  <a:pt x="13117" y="23249"/>
                </a:lnTo>
                <a:lnTo>
                  <a:pt x="13011" y="23207"/>
                </a:lnTo>
                <a:lnTo>
                  <a:pt x="12721" y="23084"/>
                </a:lnTo>
                <a:lnTo>
                  <a:pt x="12444" y="22943"/>
                </a:lnTo>
                <a:cubicBezTo>
                  <a:pt x="10710" y="22007"/>
                  <a:pt x="10034" y="20328"/>
                  <a:pt x="11152" y="18618"/>
                </a:cubicBezTo>
                <a:lnTo>
                  <a:pt x="11208" y="18530"/>
                </a:lnTo>
                <a:lnTo>
                  <a:pt x="11260" y="18458"/>
                </a:lnTo>
                <a:cubicBezTo>
                  <a:pt x="13351" y="15620"/>
                  <a:pt x="18517" y="14768"/>
                  <a:pt x="21516" y="16447"/>
                </a:cubicBezTo>
                <a:lnTo>
                  <a:pt x="21675" y="16540"/>
                </a:lnTo>
                <a:lnTo>
                  <a:pt x="21834" y="16642"/>
                </a:lnTo>
                <a:lnTo>
                  <a:pt x="21999" y="16755"/>
                </a:lnTo>
                <a:lnTo>
                  <a:pt x="22096" y="16830"/>
                </a:lnTo>
                <a:lnTo>
                  <a:pt x="22178" y="16894"/>
                </a:lnTo>
                <a:lnTo>
                  <a:pt x="22245" y="16948"/>
                </a:lnTo>
                <a:lnTo>
                  <a:pt x="22369" y="17056"/>
                </a:lnTo>
                <a:cubicBezTo>
                  <a:pt x="23397" y="18007"/>
                  <a:pt x="23628" y="19230"/>
                  <a:pt x="23034" y="20480"/>
                </a:cubicBezTo>
                <a:lnTo>
                  <a:pt x="22990" y="20567"/>
                </a:lnTo>
                <a:lnTo>
                  <a:pt x="22939" y="20665"/>
                </a:lnTo>
                <a:lnTo>
                  <a:pt x="22839" y="20837"/>
                </a:lnTo>
                <a:cubicBezTo>
                  <a:pt x="22251" y="21797"/>
                  <a:pt x="21338" y="22509"/>
                  <a:pt x="20360" y="23043"/>
                </a:cubicBezTo>
                <a:lnTo>
                  <a:pt x="20232" y="23110"/>
                </a:lnTo>
                <a:lnTo>
                  <a:pt x="20005" y="23223"/>
                </a:lnTo>
                <a:cubicBezTo>
                  <a:pt x="17860" y="24268"/>
                  <a:pt x="15159" y="24568"/>
                  <a:pt x="12834" y="24040"/>
                </a:cubicBezTo>
                <a:lnTo>
                  <a:pt x="12706" y="24011"/>
                </a:lnTo>
                <a:lnTo>
                  <a:pt x="12593" y="23983"/>
                </a:lnTo>
                <a:lnTo>
                  <a:pt x="12498" y="23960"/>
                </a:lnTo>
                <a:lnTo>
                  <a:pt x="12423" y="23940"/>
                </a:lnTo>
                <a:lnTo>
                  <a:pt x="12362" y="23922"/>
                </a:lnTo>
                <a:cubicBezTo>
                  <a:pt x="10314" y="23360"/>
                  <a:pt x="8163" y="21911"/>
                  <a:pt x="8072" y="19586"/>
                </a:cubicBezTo>
                <a:lnTo>
                  <a:pt x="8072" y="19465"/>
                </a:lnTo>
                <a:lnTo>
                  <a:pt x="8075" y="19347"/>
                </a:lnTo>
                <a:cubicBezTo>
                  <a:pt x="8165" y="17139"/>
                  <a:pt x="10123" y="15364"/>
                  <a:pt x="11953" y="14408"/>
                </a:cubicBezTo>
                <a:lnTo>
                  <a:pt x="11984" y="14392"/>
                </a:lnTo>
                <a:lnTo>
                  <a:pt x="12017" y="14374"/>
                </a:lnTo>
                <a:lnTo>
                  <a:pt x="12053" y="14354"/>
                </a:lnTo>
                <a:lnTo>
                  <a:pt x="12092" y="14333"/>
                </a:lnTo>
                <a:lnTo>
                  <a:pt x="12136" y="14313"/>
                </a:lnTo>
                <a:lnTo>
                  <a:pt x="12228" y="14266"/>
                </a:lnTo>
                <a:cubicBezTo>
                  <a:pt x="15243" y="12769"/>
                  <a:pt x="19365" y="12424"/>
                  <a:pt x="22497" y="13866"/>
                </a:cubicBezTo>
                <a:lnTo>
                  <a:pt x="22620" y="13925"/>
                </a:lnTo>
                <a:lnTo>
                  <a:pt x="22762" y="13997"/>
                </a:lnTo>
                <a:cubicBezTo>
                  <a:pt x="24438" y="14852"/>
                  <a:pt x="25778" y="16359"/>
                  <a:pt x="25561" y="18356"/>
                </a:cubicBezTo>
                <a:lnTo>
                  <a:pt x="25543" y="18505"/>
                </a:lnTo>
                <a:lnTo>
                  <a:pt x="25520" y="18643"/>
                </a:lnTo>
                <a:lnTo>
                  <a:pt x="25492" y="18784"/>
                </a:lnTo>
                <a:lnTo>
                  <a:pt x="25451" y="18946"/>
                </a:lnTo>
                <a:cubicBezTo>
                  <a:pt x="24941" y="20891"/>
                  <a:pt x="23162" y="22411"/>
                  <a:pt x="21446" y="23308"/>
                </a:cubicBezTo>
                <a:lnTo>
                  <a:pt x="21238" y="23416"/>
                </a:lnTo>
                <a:lnTo>
                  <a:pt x="21005" y="23531"/>
                </a:lnTo>
                <a:cubicBezTo>
                  <a:pt x="17215" y="25360"/>
                  <a:pt x="11705" y="25529"/>
                  <a:pt x="8090" y="23051"/>
                </a:cubicBezTo>
                <a:lnTo>
                  <a:pt x="7954" y="22951"/>
                </a:lnTo>
                <a:lnTo>
                  <a:pt x="7828" y="22856"/>
                </a:lnTo>
                <a:lnTo>
                  <a:pt x="7720" y="22773"/>
                </a:lnTo>
                <a:lnTo>
                  <a:pt x="7630" y="22702"/>
                </a:lnTo>
                <a:lnTo>
                  <a:pt x="7558" y="22640"/>
                </a:lnTo>
                <a:lnTo>
                  <a:pt x="7512" y="22601"/>
                </a:lnTo>
                <a:lnTo>
                  <a:pt x="7474" y="22571"/>
                </a:lnTo>
                <a:lnTo>
                  <a:pt x="7451" y="22547"/>
                </a:lnTo>
                <a:lnTo>
                  <a:pt x="7427" y="22527"/>
                </a:lnTo>
                <a:lnTo>
                  <a:pt x="7389" y="22496"/>
                </a:lnTo>
                <a:cubicBezTo>
                  <a:pt x="5994" y="21242"/>
                  <a:pt x="5270" y="19581"/>
                  <a:pt x="5629" y="17719"/>
                </a:cubicBezTo>
                <a:lnTo>
                  <a:pt x="5645" y="17641"/>
                </a:lnTo>
                <a:lnTo>
                  <a:pt x="5668" y="17546"/>
                </a:lnTo>
                <a:cubicBezTo>
                  <a:pt x="6152" y="15474"/>
                  <a:pt x="7815" y="13798"/>
                  <a:pt x="9567" y="12687"/>
                </a:cubicBezTo>
                <a:lnTo>
                  <a:pt x="9749" y="12571"/>
                </a:lnTo>
                <a:lnTo>
                  <a:pt x="10181" y="12320"/>
                </a:lnTo>
                <a:lnTo>
                  <a:pt x="10630" y="12076"/>
                </a:lnTo>
                <a:lnTo>
                  <a:pt x="11100" y="11844"/>
                </a:lnTo>
                <a:lnTo>
                  <a:pt x="11588" y="11626"/>
                </a:lnTo>
                <a:cubicBezTo>
                  <a:pt x="14944" y="10189"/>
                  <a:pt x="19123" y="9843"/>
                  <a:pt x="22615" y="10989"/>
                </a:cubicBezTo>
                <a:lnTo>
                  <a:pt x="22864" y="11074"/>
                </a:lnTo>
                <a:lnTo>
                  <a:pt x="23085" y="11153"/>
                </a:lnTo>
                <a:cubicBezTo>
                  <a:pt x="24033" y="11515"/>
                  <a:pt x="24966" y="12010"/>
                  <a:pt x="25744" y="12664"/>
                </a:cubicBezTo>
                <a:lnTo>
                  <a:pt x="25831" y="12738"/>
                </a:lnTo>
                <a:lnTo>
                  <a:pt x="25921" y="12815"/>
                </a:lnTo>
                <a:lnTo>
                  <a:pt x="26008" y="12892"/>
                </a:lnTo>
                <a:cubicBezTo>
                  <a:pt x="26243" y="13109"/>
                  <a:pt x="26457" y="13336"/>
                  <a:pt x="26649" y="13573"/>
                </a:cubicBezTo>
                <a:moveTo>
                  <a:pt x="26649" y="23629"/>
                </a:moveTo>
                <a:cubicBezTo>
                  <a:pt x="26333" y="23853"/>
                  <a:pt x="26010" y="24063"/>
                  <a:pt x="25685" y="24260"/>
                </a:cubicBezTo>
                <a:lnTo>
                  <a:pt x="25638" y="24288"/>
                </a:lnTo>
                <a:lnTo>
                  <a:pt x="25603" y="24309"/>
                </a:lnTo>
                <a:lnTo>
                  <a:pt x="25559" y="24337"/>
                </a:lnTo>
                <a:lnTo>
                  <a:pt x="25482" y="24383"/>
                </a:lnTo>
                <a:lnTo>
                  <a:pt x="25384" y="24440"/>
                </a:lnTo>
                <a:lnTo>
                  <a:pt x="25269" y="24506"/>
                </a:lnTo>
                <a:cubicBezTo>
                  <a:pt x="23627" y="25443"/>
                  <a:pt x="21772" y="26162"/>
                  <a:pt x="19822" y="26649"/>
                </a:cubicBezTo>
                <a:moveTo>
                  <a:pt x="7941" y="26649"/>
                </a:moveTo>
                <a:cubicBezTo>
                  <a:pt x="7582" y="26551"/>
                  <a:pt x="7227" y="26445"/>
                  <a:pt x="6878" y="26328"/>
                </a:cubicBezTo>
                <a:lnTo>
                  <a:pt x="6613" y="26235"/>
                </a:lnTo>
                <a:lnTo>
                  <a:pt x="6361" y="26145"/>
                </a:lnTo>
                <a:cubicBezTo>
                  <a:pt x="4034" y="25276"/>
                  <a:pt x="1820" y="23871"/>
                  <a:pt x="525" y="21812"/>
                </a:cubicBezTo>
                <a:lnTo>
                  <a:pt x="429" y="21655"/>
                </a:lnTo>
                <a:lnTo>
                  <a:pt x="338" y="21496"/>
                </a:lnTo>
                <a:lnTo>
                  <a:pt x="254" y="21342"/>
                </a:lnTo>
                <a:lnTo>
                  <a:pt x="191" y="21221"/>
                </a:lnTo>
                <a:cubicBezTo>
                  <a:pt x="122" y="21086"/>
                  <a:pt x="58" y="20949"/>
                  <a:pt x="0" y="20811"/>
                </a:cubicBezTo>
                <a:moveTo>
                  <a:pt x="26649" y="25170"/>
                </a:moveTo>
                <a:cubicBezTo>
                  <a:pt x="26471" y="25282"/>
                  <a:pt x="26293" y="25389"/>
                  <a:pt x="26114" y="25493"/>
                </a:cubicBezTo>
                <a:lnTo>
                  <a:pt x="26065" y="25521"/>
                </a:lnTo>
                <a:lnTo>
                  <a:pt x="26028" y="25542"/>
                </a:lnTo>
                <a:lnTo>
                  <a:pt x="25982" y="25570"/>
                </a:lnTo>
                <a:lnTo>
                  <a:pt x="25902" y="25616"/>
                </a:lnTo>
                <a:lnTo>
                  <a:pt x="25799" y="25673"/>
                </a:lnTo>
                <a:lnTo>
                  <a:pt x="25679" y="25739"/>
                </a:lnTo>
                <a:cubicBezTo>
                  <a:pt x="25074" y="26070"/>
                  <a:pt x="24441" y="26373"/>
                  <a:pt x="23786" y="26649"/>
                </a:cubicBezTo>
                <a:moveTo>
                  <a:pt x="4192" y="26649"/>
                </a:moveTo>
                <a:cubicBezTo>
                  <a:pt x="2525" y="25834"/>
                  <a:pt x="1024" y="24728"/>
                  <a:pt x="0" y="23288"/>
                </a:cubicBezTo>
                <a:moveTo>
                  <a:pt x="1602" y="26649"/>
                </a:moveTo>
                <a:cubicBezTo>
                  <a:pt x="1015" y="26234"/>
                  <a:pt x="475" y="25773"/>
                  <a:pt x="0" y="25264"/>
                </a:cubicBezTo>
                <a:moveTo>
                  <a:pt x="0" y="6308"/>
                </a:moveTo>
                <a:cubicBezTo>
                  <a:pt x="2760" y="3626"/>
                  <a:pt x="6597" y="1803"/>
                  <a:pt x="10322" y="797"/>
                </a:cubicBezTo>
                <a:lnTo>
                  <a:pt x="10926" y="638"/>
                </a:lnTo>
                <a:lnTo>
                  <a:pt x="11546" y="492"/>
                </a:lnTo>
                <a:lnTo>
                  <a:pt x="12183" y="353"/>
                </a:lnTo>
                <a:cubicBezTo>
                  <a:pt x="12860" y="214"/>
                  <a:pt x="13547" y="96"/>
                  <a:pt x="14241" y="0"/>
                </a:cubicBezTo>
                <a:moveTo>
                  <a:pt x="22773" y="0"/>
                </a:moveTo>
                <a:cubicBezTo>
                  <a:pt x="24011" y="182"/>
                  <a:pt x="25229" y="449"/>
                  <a:pt x="26409" y="807"/>
                </a:cubicBezTo>
                <a:lnTo>
                  <a:pt x="26637" y="877"/>
                </a:lnTo>
                <a:lnTo>
                  <a:pt x="26649" y="881"/>
                </a:lnTo>
                <a:moveTo>
                  <a:pt x="8776" y="0"/>
                </a:moveTo>
                <a:cubicBezTo>
                  <a:pt x="5725" y="959"/>
                  <a:pt x="2852" y="2383"/>
                  <a:pt x="471" y="4275"/>
                </a:cubicBezTo>
                <a:lnTo>
                  <a:pt x="261" y="4444"/>
                </a:lnTo>
                <a:lnTo>
                  <a:pt x="35" y="4632"/>
                </a:lnTo>
                <a:lnTo>
                  <a:pt x="0" y="4662"/>
                </a:lnTo>
                <a:moveTo>
                  <a:pt x="0" y="2717"/>
                </a:moveTo>
                <a:cubicBezTo>
                  <a:pt x="1364" y="1656"/>
                  <a:pt x="2910" y="751"/>
                  <a:pt x="4540" y="0"/>
                </a:cubicBezTo>
                <a:moveTo>
                  <a:pt x="1865" y="0"/>
                </a:moveTo>
                <a:cubicBezTo>
                  <a:pt x="1220" y="368"/>
                  <a:pt x="597" y="760"/>
                  <a:pt x="0" y="1177"/>
                </a:cubicBezTo>
              </a:path>
            </a:pathLst>
          </a:custGeom>
          <a:noFill/>
          <a:ln w="571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180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8BC6E03-7197-B410-6E97-7F9B85FD53E5}"/>
              </a:ext>
            </a:extLst>
          </p:cNvPr>
          <p:cNvGrpSpPr/>
          <p:nvPr userDrawn="1"/>
        </p:nvGrpSpPr>
        <p:grpSpPr>
          <a:xfrm>
            <a:off x="190701" y="6379274"/>
            <a:ext cx="2326502" cy="317208"/>
            <a:chOff x="3455989" y="4030663"/>
            <a:chExt cx="3935412" cy="536575"/>
          </a:xfrm>
          <a:solidFill>
            <a:schemeClr val="bg1"/>
          </a:solidFill>
        </p:grpSpPr>
        <p:sp>
          <p:nvSpPr>
            <p:cNvPr id="127" name="Freeform 61">
              <a:extLst>
                <a:ext uri="{FF2B5EF4-FFF2-40B4-BE49-F238E27FC236}">
                  <a16:creationId xmlns:a16="http://schemas.microsoft.com/office/drawing/2014/main" id="{C1D805BA-19D7-2E0C-908A-89629C7B3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5989" y="4030663"/>
              <a:ext cx="493713" cy="536575"/>
            </a:xfrm>
            <a:custGeom>
              <a:avLst/>
              <a:gdLst>
                <a:gd name="T0" fmla="*/ 881 w 1372"/>
                <a:gd name="T1" fmla="*/ 1293 h 1488"/>
                <a:gd name="T2" fmla="*/ 761 w 1372"/>
                <a:gd name="T3" fmla="*/ 1367 h 1488"/>
                <a:gd name="T4" fmla="*/ 708 w 1372"/>
                <a:gd name="T5" fmla="*/ 1398 h 1488"/>
                <a:gd name="T6" fmla="*/ 685 w 1372"/>
                <a:gd name="T7" fmla="*/ 1398 h 1488"/>
                <a:gd name="T8" fmla="*/ 630 w 1372"/>
                <a:gd name="T9" fmla="*/ 1364 h 1488"/>
                <a:gd name="T10" fmla="*/ 512 w 1372"/>
                <a:gd name="T11" fmla="*/ 1293 h 1488"/>
                <a:gd name="T12" fmla="*/ 228 w 1372"/>
                <a:gd name="T13" fmla="*/ 1293 h 1488"/>
                <a:gd name="T14" fmla="*/ 196 w 1372"/>
                <a:gd name="T15" fmla="*/ 1262 h 1488"/>
                <a:gd name="T16" fmla="*/ 196 w 1372"/>
                <a:gd name="T17" fmla="*/ 880 h 1488"/>
                <a:gd name="T18" fmla="*/ 226 w 1372"/>
                <a:gd name="T19" fmla="*/ 848 h 1488"/>
                <a:gd name="T20" fmla="*/ 512 w 1372"/>
                <a:gd name="T21" fmla="*/ 848 h 1488"/>
                <a:gd name="T22" fmla="*/ 632 w 1372"/>
                <a:gd name="T23" fmla="*/ 922 h 1488"/>
                <a:gd name="T24" fmla="*/ 685 w 1372"/>
                <a:gd name="T25" fmla="*/ 953 h 1488"/>
                <a:gd name="T26" fmla="*/ 708 w 1372"/>
                <a:gd name="T27" fmla="*/ 953 h 1488"/>
                <a:gd name="T28" fmla="*/ 763 w 1372"/>
                <a:gd name="T29" fmla="*/ 919 h 1488"/>
                <a:gd name="T30" fmla="*/ 881 w 1372"/>
                <a:gd name="T31" fmla="*/ 848 h 1488"/>
                <a:gd name="T32" fmla="*/ 1145 w 1372"/>
                <a:gd name="T33" fmla="*/ 848 h 1488"/>
                <a:gd name="T34" fmla="*/ 1176 w 1372"/>
                <a:gd name="T35" fmla="*/ 879 h 1488"/>
                <a:gd name="T36" fmla="*/ 1175 w 1372"/>
                <a:gd name="T37" fmla="*/ 1262 h 1488"/>
                <a:gd name="T38" fmla="*/ 1144 w 1372"/>
                <a:gd name="T39" fmla="*/ 1293 h 1488"/>
                <a:gd name="T40" fmla="*/ 881 w 1372"/>
                <a:gd name="T41" fmla="*/ 1293 h 1488"/>
                <a:gd name="T42" fmla="*/ 926 w 1372"/>
                <a:gd name="T43" fmla="*/ 356 h 1488"/>
                <a:gd name="T44" fmla="*/ 926 w 1372"/>
                <a:gd name="T45" fmla="*/ 356 h 1488"/>
                <a:gd name="T46" fmla="*/ 1010 w 1372"/>
                <a:gd name="T47" fmla="*/ 322 h 1488"/>
                <a:gd name="T48" fmla="*/ 1156 w 1372"/>
                <a:gd name="T49" fmla="*/ 139 h 1488"/>
                <a:gd name="T50" fmla="*/ 1200 w 1372"/>
                <a:gd name="T51" fmla="*/ 118 h 1488"/>
                <a:gd name="T52" fmla="*/ 1208 w 1372"/>
                <a:gd name="T53" fmla="*/ 119 h 1488"/>
                <a:gd name="T54" fmla="*/ 1372 w 1372"/>
                <a:gd name="T55" fmla="*/ 313 h 1488"/>
                <a:gd name="T56" fmla="*/ 1372 w 1372"/>
                <a:gd name="T57" fmla="*/ 1292 h 1488"/>
                <a:gd name="T58" fmla="*/ 1176 w 1372"/>
                <a:gd name="T59" fmla="*/ 1488 h 1488"/>
                <a:gd name="T60" fmla="*/ 196 w 1372"/>
                <a:gd name="T61" fmla="*/ 1488 h 1488"/>
                <a:gd name="T62" fmla="*/ 0 w 1372"/>
                <a:gd name="T63" fmla="*/ 1292 h 1488"/>
                <a:gd name="T64" fmla="*/ 0 w 1372"/>
                <a:gd name="T65" fmla="*/ 313 h 1488"/>
                <a:gd name="T66" fmla="*/ 163 w 1372"/>
                <a:gd name="T67" fmla="*/ 119 h 1488"/>
                <a:gd name="T68" fmla="*/ 172 w 1372"/>
                <a:gd name="T69" fmla="*/ 118 h 1488"/>
                <a:gd name="T70" fmla="*/ 215 w 1372"/>
                <a:gd name="T71" fmla="*/ 139 h 1488"/>
                <a:gd name="T72" fmla="*/ 362 w 1372"/>
                <a:gd name="T73" fmla="*/ 322 h 1488"/>
                <a:gd name="T74" fmla="*/ 447 w 1372"/>
                <a:gd name="T75" fmla="*/ 356 h 1488"/>
                <a:gd name="T76" fmla="*/ 566 w 1372"/>
                <a:gd name="T77" fmla="*/ 236 h 1488"/>
                <a:gd name="T78" fmla="*/ 565 w 1372"/>
                <a:gd name="T79" fmla="*/ 175 h 1488"/>
                <a:gd name="T80" fmla="*/ 566 w 1372"/>
                <a:gd name="T81" fmla="*/ 22 h 1488"/>
                <a:gd name="T82" fmla="*/ 587 w 1372"/>
                <a:gd name="T83" fmla="*/ 0 h 1488"/>
                <a:gd name="T84" fmla="*/ 805 w 1372"/>
                <a:gd name="T85" fmla="*/ 236 h 1488"/>
                <a:gd name="T86" fmla="*/ 926 w 1372"/>
                <a:gd name="T87" fmla="*/ 356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2" h="1488">
                  <a:moveTo>
                    <a:pt x="881" y="1293"/>
                  </a:moveTo>
                  <a:cubicBezTo>
                    <a:pt x="830" y="1293"/>
                    <a:pt x="786" y="1322"/>
                    <a:pt x="761" y="1367"/>
                  </a:cubicBezTo>
                  <a:cubicBezTo>
                    <a:pt x="750" y="1386"/>
                    <a:pt x="731" y="1398"/>
                    <a:pt x="708" y="1398"/>
                  </a:cubicBezTo>
                  <a:lnTo>
                    <a:pt x="685" y="1398"/>
                  </a:lnTo>
                  <a:cubicBezTo>
                    <a:pt x="663" y="1398"/>
                    <a:pt x="643" y="1386"/>
                    <a:pt x="630" y="1364"/>
                  </a:cubicBezTo>
                  <a:cubicBezTo>
                    <a:pt x="607" y="1322"/>
                    <a:pt x="563" y="1293"/>
                    <a:pt x="512" y="1293"/>
                  </a:cubicBezTo>
                  <a:lnTo>
                    <a:pt x="228" y="1293"/>
                  </a:lnTo>
                  <a:cubicBezTo>
                    <a:pt x="210" y="1293"/>
                    <a:pt x="196" y="1279"/>
                    <a:pt x="196" y="1262"/>
                  </a:cubicBezTo>
                  <a:lnTo>
                    <a:pt x="196" y="880"/>
                  </a:lnTo>
                  <a:cubicBezTo>
                    <a:pt x="196" y="862"/>
                    <a:pt x="209" y="848"/>
                    <a:pt x="226" y="848"/>
                  </a:cubicBezTo>
                  <a:lnTo>
                    <a:pt x="512" y="848"/>
                  </a:lnTo>
                  <a:cubicBezTo>
                    <a:pt x="563" y="848"/>
                    <a:pt x="607" y="876"/>
                    <a:pt x="632" y="922"/>
                  </a:cubicBezTo>
                  <a:cubicBezTo>
                    <a:pt x="643" y="941"/>
                    <a:pt x="663" y="953"/>
                    <a:pt x="685" y="953"/>
                  </a:cubicBezTo>
                  <a:lnTo>
                    <a:pt x="708" y="953"/>
                  </a:lnTo>
                  <a:cubicBezTo>
                    <a:pt x="731" y="953"/>
                    <a:pt x="750" y="941"/>
                    <a:pt x="763" y="919"/>
                  </a:cubicBezTo>
                  <a:cubicBezTo>
                    <a:pt x="786" y="876"/>
                    <a:pt x="830" y="848"/>
                    <a:pt x="881" y="848"/>
                  </a:cubicBezTo>
                  <a:lnTo>
                    <a:pt x="1145" y="848"/>
                  </a:lnTo>
                  <a:cubicBezTo>
                    <a:pt x="1162" y="848"/>
                    <a:pt x="1176" y="862"/>
                    <a:pt x="1176" y="879"/>
                  </a:cubicBezTo>
                  <a:lnTo>
                    <a:pt x="1175" y="1262"/>
                  </a:lnTo>
                  <a:cubicBezTo>
                    <a:pt x="1175" y="1279"/>
                    <a:pt x="1161" y="1293"/>
                    <a:pt x="1144" y="1293"/>
                  </a:cubicBezTo>
                  <a:lnTo>
                    <a:pt x="881" y="1293"/>
                  </a:lnTo>
                  <a:close/>
                  <a:moveTo>
                    <a:pt x="926" y="356"/>
                  </a:moveTo>
                  <a:lnTo>
                    <a:pt x="926" y="356"/>
                  </a:lnTo>
                  <a:cubicBezTo>
                    <a:pt x="958" y="356"/>
                    <a:pt x="988" y="343"/>
                    <a:pt x="1010" y="322"/>
                  </a:cubicBezTo>
                  <a:lnTo>
                    <a:pt x="1156" y="139"/>
                  </a:lnTo>
                  <a:cubicBezTo>
                    <a:pt x="1167" y="127"/>
                    <a:pt x="1182" y="118"/>
                    <a:pt x="1200" y="118"/>
                  </a:cubicBezTo>
                  <a:cubicBezTo>
                    <a:pt x="1203" y="118"/>
                    <a:pt x="1205" y="119"/>
                    <a:pt x="1208" y="119"/>
                  </a:cubicBezTo>
                  <a:cubicBezTo>
                    <a:pt x="1304" y="133"/>
                    <a:pt x="1372" y="214"/>
                    <a:pt x="1372" y="313"/>
                  </a:cubicBezTo>
                  <a:lnTo>
                    <a:pt x="1372" y="1292"/>
                  </a:lnTo>
                  <a:cubicBezTo>
                    <a:pt x="1372" y="1400"/>
                    <a:pt x="1284" y="1488"/>
                    <a:pt x="1176" y="1488"/>
                  </a:cubicBezTo>
                  <a:lnTo>
                    <a:pt x="196" y="1488"/>
                  </a:lnTo>
                  <a:cubicBezTo>
                    <a:pt x="88" y="1488"/>
                    <a:pt x="0" y="1400"/>
                    <a:pt x="0" y="1292"/>
                  </a:cubicBezTo>
                  <a:lnTo>
                    <a:pt x="0" y="313"/>
                  </a:lnTo>
                  <a:cubicBezTo>
                    <a:pt x="0" y="214"/>
                    <a:pt x="67" y="133"/>
                    <a:pt x="163" y="119"/>
                  </a:cubicBezTo>
                  <a:cubicBezTo>
                    <a:pt x="166" y="119"/>
                    <a:pt x="169" y="118"/>
                    <a:pt x="172" y="118"/>
                  </a:cubicBezTo>
                  <a:cubicBezTo>
                    <a:pt x="189" y="118"/>
                    <a:pt x="205" y="127"/>
                    <a:pt x="215" y="139"/>
                  </a:cubicBezTo>
                  <a:lnTo>
                    <a:pt x="362" y="322"/>
                  </a:lnTo>
                  <a:cubicBezTo>
                    <a:pt x="383" y="343"/>
                    <a:pt x="414" y="356"/>
                    <a:pt x="447" y="356"/>
                  </a:cubicBezTo>
                  <a:cubicBezTo>
                    <a:pt x="513" y="356"/>
                    <a:pt x="566" y="303"/>
                    <a:pt x="566" y="236"/>
                  </a:cubicBezTo>
                  <a:lnTo>
                    <a:pt x="565" y="175"/>
                  </a:lnTo>
                  <a:lnTo>
                    <a:pt x="566" y="22"/>
                  </a:lnTo>
                  <a:cubicBezTo>
                    <a:pt x="566" y="10"/>
                    <a:pt x="575" y="0"/>
                    <a:pt x="587" y="0"/>
                  </a:cubicBezTo>
                  <a:cubicBezTo>
                    <a:pt x="709" y="10"/>
                    <a:pt x="805" y="111"/>
                    <a:pt x="805" y="236"/>
                  </a:cubicBezTo>
                  <a:cubicBezTo>
                    <a:pt x="805" y="303"/>
                    <a:pt x="860" y="356"/>
                    <a:pt x="926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28" name="Freeform 62">
              <a:extLst>
                <a:ext uri="{FF2B5EF4-FFF2-40B4-BE49-F238E27FC236}">
                  <a16:creationId xmlns:a16="http://schemas.microsoft.com/office/drawing/2014/main" id="{E3C075C7-2C5F-5CC7-DE13-28B60D80E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476" y="4279901"/>
              <a:ext cx="157163" cy="222250"/>
            </a:xfrm>
            <a:custGeom>
              <a:avLst/>
              <a:gdLst>
                <a:gd name="T0" fmla="*/ 433 w 433"/>
                <a:gd name="T1" fmla="*/ 604 h 616"/>
                <a:gd name="T2" fmla="*/ 342 w 433"/>
                <a:gd name="T3" fmla="*/ 604 h 616"/>
                <a:gd name="T4" fmla="*/ 342 w 433"/>
                <a:gd name="T5" fmla="*/ 545 h 616"/>
                <a:gd name="T6" fmla="*/ 340 w 433"/>
                <a:gd name="T7" fmla="*/ 545 h 616"/>
                <a:gd name="T8" fmla="*/ 205 w 433"/>
                <a:gd name="T9" fmla="*/ 616 h 616"/>
                <a:gd name="T10" fmla="*/ 0 w 433"/>
                <a:gd name="T11" fmla="*/ 383 h 616"/>
                <a:gd name="T12" fmla="*/ 189 w 433"/>
                <a:gd name="T13" fmla="*/ 155 h 616"/>
                <a:gd name="T14" fmla="*/ 335 w 433"/>
                <a:gd name="T15" fmla="*/ 223 h 616"/>
                <a:gd name="T16" fmla="*/ 337 w 433"/>
                <a:gd name="T17" fmla="*/ 223 h 616"/>
                <a:gd name="T18" fmla="*/ 337 w 433"/>
                <a:gd name="T19" fmla="*/ 0 h 616"/>
                <a:gd name="T20" fmla="*/ 433 w 433"/>
                <a:gd name="T21" fmla="*/ 0 h 616"/>
                <a:gd name="T22" fmla="*/ 433 w 433"/>
                <a:gd name="T23" fmla="*/ 604 h 616"/>
                <a:gd name="T24" fmla="*/ 217 w 433"/>
                <a:gd name="T25" fmla="*/ 540 h 616"/>
                <a:gd name="T26" fmla="*/ 217 w 433"/>
                <a:gd name="T27" fmla="*/ 540 h 616"/>
                <a:gd name="T28" fmla="*/ 340 w 433"/>
                <a:gd name="T29" fmla="*/ 385 h 616"/>
                <a:gd name="T30" fmla="*/ 219 w 433"/>
                <a:gd name="T31" fmla="*/ 231 h 616"/>
                <a:gd name="T32" fmla="*/ 96 w 433"/>
                <a:gd name="T33" fmla="*/ 390 h 616"/>
                <a:gd name="T34" fmla="*/ 217 w 433"/>
                <a:gd name="T35" fmla="*/ 54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3" h="616">
                  <a:moveTo>
                    <a:pt x="433" y="604"/>
                  </a:moveTo>
                  <a:lnTo>
                    <a:pt x="342" y="604"/>
                  </a:lnTo>
                  <a:lnTo>
                    <a:pt x="342" y="545"/>
                  </a:lnTo>
                  <a:lnTo>
                    <a:pt x="340" y="545"/>
                  </a:lnTo>
                  <a:cubicBezTo>
                    <a:pt x="315" y="595"/>
                    <a:pt x="260" y="616"/>
                    <a:pt x="205" y="616"/>
                  </a:cubicBezTo>
                  <a:cubicBezTo>
                    <a:pt x="67" y="616"/>
                    <a:pt x="0" y="514"/>
                    <a:pt x="0" y="383"/>
                  </a:cubicBezTo>
                  <a:cubicBezTo>
                    <a:pt x="0" y="224"/>
                    <a:pt x="94" y="155"/>
                    <a:pt x="189" y="155"/>
                  </a:cubicBezTo>
                  <a:cubicBezTo>
                    <a:pt x="244" y="155"/>
                    <a:pt x="305" y="175"/>
                    <a:pt x="335" y="223"/>
                  </a:cubicBezTo>
                  <a:lnTo>
                    <a:pt x="337" y="223"/>
                  </a:lnTo>
                  <a:lnTo>
                    <a:pt x="337" y="0"/>
                  </a:lnTo>
                  <a:lnTo>
                    <a:pt x="433" y="0"/>
                  </a:lnTo>
                  <a:lnTo>
                    <a:pt x="433" y="604"/>
                  </a:lnTo>
                  <a:close/>
                  <a:moveTo>
                    <a:pt x="217" y="540"/>
                  </a:moveTo>
                  <a:lnTo>
                    <a:pt x="217" y="540"/>
                  </a:lnTo>
                  <a:cubicBezTo>
                    <a:pt x="304" y="540"/>
                    <a:pt x="340" y="461"/>
                    <a:pt x="340" y="385"/>
                  </a:cubicBezTo>
                  <a:cubicBezTo>
                    <a:pt x="340" y="289"/>
                    <a:pt x="293" y="231"/>
                    <a:pt x="219" y="231"/>
                  </a:cubicBezTo>
                  <a:cubicBezTo>
                    <a:pt x="128" y="231"/>
                    <a:pt x="96" y="311"/>
                    <a:pt x="96" y="390"/>
                  </a:cubicBezTo>
                  <a:cubicBezTo>
                    <a:pt x="96" y="466"/>
                    <a:pt x="133" y="540"/>
                    <a:pt x="217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29" name="Freeform 63">
              <a:extLst>
                <a:ext uri="{FF2B5EF4-FFF2-40B4-BE49-F238E27FC236}">
                  <a16:creationId xmlns:a16="http://schemas.microsoft.com/office/drawing/2014/main" id="{38A5C7BA-D5E2-581A-8BE1-2FBC98FB3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5451" y="4335463"/>
              <a:ext cx="157163" cy="166688"/>
            </a:xfrm>
            <a:custGeom>
              <a:avLst/>
              <a:gdLst>
                <a:gd name="T0" fmla="*/ 96 w 434"/>
                <a:gd name="T1" fmla="*/ 255 h 461"/>
                <a:gd name="T2" fmla="*/ 214 w 434"/>
                <a:gd name="T3" fmla="*/ 385 h 461"/>
                <a:gd name="T4" fmla="*/ 321 w 434"/>
                <a:gd name="T5" fmla="*/ 312 h 461"/>
                <a:gd name="T6" fmla="*/ 412 w 434"/>
                <a:gd name="T7" fmla="*/ 312 h 461"/>
                <a:gd name="T8" fmla="*/ 214 w 434"/>
                <a:gd name="T9" fmla="*/ 461 h 461"/>
                <a:gd name="T10" fmla="*/ 0 w 434"/>
                <a:gd name="T11" fmla="*/ 231 h 461"/>
                <a:gd name="T12" fmla="*/ 212 w 434"/>
                <a:gd name="T13" fmla="*/ 0 h 461"/>
                <a:gd name="T14" fmla="*/ 418 w 434"/>
                <a:gd name="T15" fmla="*/ 255 h 461"/>
                <a:gd name="T16" fmla="*/ 96 w 434"/>
                <a:gd name="T17" fmla="*/ 255 h 461"/>
                <a:gd name="T18" fmla="*/ 322 w 434"/>
                <a:gd name="T19" fmla="*/ 192 h 461"/>
                <a:gd name="T20" fmla="*/ 322 w 434"/>
                <a:gd name="T21" fmla="*/ 192 h 461"/>
                <a:gd name="T22" fmla="*/ 212 w 434"/>
                <a:gd name="T23" fmla="*/ 76 h 461"/>
                <a:gd name="T24" fmla="*/ 96 w 434"/>
                <a:gd name="T25" fmla="*/ 192 h 461"/>
                <a:gd name="T26" fmla="*/ 322 w 434"/>
                <a:gd name="T27" fmla="*/ 1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4" h="461">
                  <a:moveTo>
                    <a:pt x="96" y="255"/>
                  </a:moveTo>
                  <a:cubicBezTo>
                    <a:pt x="96" y="324"/>
                    <a:pt x="134" y="385"/>
                    <a:pt x="214" y="385"/>
                  </a:cubicBezTo>
                  <a:cubicBezTo>
                    <a:pt x="270" y="385"/>
                    <a:pt x="304" y="360"/>
                    <a:pt x="321" y="312"/>
                  </a:cubicBezTo>
                  <a:lnTo>
                    <a:pt x="412" y="312"/>
                  </a:lnTo>
                  <a:cubicBezTo>
                    <a:pt x="391" y="408"/>
                    <a:pt x="310" y="461"/>
                    <a:pt x="214" y="461"/>
                  </a:cubicBezTo>
                  <a:cubicBezTo>
                    <a:pt x="77" y="461"/>
                    <a:pt x="0" y="366"/>
                    <a:pt x="0" y="231"/>
                  </a:cubicBezTo>
                  <a:cubicBezTo>
                    <a:pt x="0" y="106"/>
                    <a:pt x="81" y="0"/>
                    <a:pt x="212" y="0"/>
                  </a:cubicBezTo>
                  <a:cubicBezTo>
                    <a:pt x="350" y="0"/>
                    <a:pt x="434" y="124"/>
                    <a:pt x="418" y="255"/>
                  </a:cubicBezTo>
                  <a:lnTo>
                    <a:pt x="96" y="255"/>
                  </a:lnTo>
                  <a:close/>
                  <a:moveTo>
                    <a:pt x="322" y="192"/>
                  </a:moveTo>
                  <a:lnTo>
                    <a:pt x="322" y="192"/>
                  </a:lnTo>
                  <a:cubicBezTo>
                    <a:pt x="318" y="131"/>
                    <a:pt x="277" y="76"/>
                    <a:pt x="212" y="76"/>
                  </a:cubicBezTo>
                  <a:cubicBezTo>
                    <a:pt x="145" y="76"/>
                    <a:pt x="99" y="127"/>
                    <a:pt x="96" y="192"/>
                  </a:cubicBezTo>
                  <a:lnTo>
                    <a:pt x="32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0" name="Freeform 64">
              <a:extLst>
                <a:ext uri="{FF2B5EF4-FFF2-40B4-BE49-F238E27FC236}">
                  <a16:creationId xmlns:a16="http://schemas.microsoft.com/office/drawing/2014/main" id="{78E31CE7-D4D7-25C0-1106-F1D304A0C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01" y="4335463"/>
              <a:ext cx="228600" cy="161925"/>
            </a:xfrm>
            <a:custGeom>
              <a:avLst/>
              <a:gdLst>
                <a:gd name="T0" fmla="*/ 0 w 635"/>
                <a:gd name="T1" fmla="*/ 12 h 449"/>
                <a:gd name="T2" fmla="*/ 91 w 635"/>
                <a:gd name="T3" fmla="*/ 12 h 449"/>
                <a:gd name="T4" fmla="*/ 91 w 635"/>
                <a:gd name="T5" fmla="*/ 73 h 449"/>
                <a:gd name="T6" fmla="*/ 94 w 635"/>
                <a:gd name="T7" fmla="*/ 73 h 449"/>
                <a:gd name="T8" fmla="*/ 229 w 635"/>
                <a:gd name="T9" fmla="*/ 0 h 449"/>
                <a:gd name="T10" fmla="*/ 351 w 635"/>
                <a:gd name="T11" fmla="*/ 73 h 449"/>
                <a:gd name="T12" fmla="*/ 489 w 635"/>
                <a:gd name="T13" fmla="*/ 0 h 449"/>
                <a:gd name="T14" fmla="*/ 635 w 635"/>
                <a:gd name="T15" fmla="*/ 147 h 449"/>
                <a:gd name="T16" fmla="*/ 635 w 635"/>
                <a:gd name="T17" fmla="*/ 449 h 449"/>
                <a:gd name="T18" fmla="*/ 539 w 635"/>
                <a:gd name="T19" fmla="*/ 449 h 449"/>
                <a:gd name="T20" fmla="*/ 539 w 635"/>
                <a:gd name="T21" fmla="*/ 194 h 449"/>
                <a:gd name="T22" fmla="*/ 459 w 635"/>
                <a:gd name="T23" fmla="*/ 76 h 449"/>
                <a:gd name="T24" fmla="*/ 366 w 635"/>
                <a:gd name="T25" fmla="*/ 193 h 449"/>
                <a:gd name="T26" fmla="*/ 366 w 635"/>
                <a:gd name="T27" fmla="*/ 449 h 449"/>
                <a:gd name="T28" fmla="*/ 269 w 635"/>
                <a:gd name="T29" fmla="*/ 449 h 449"/>
                <a:gd name="T30" fmla="*/ 269 w 635"/>
                <a:gd name="T31" fmla="*/ 168 h 449"/>
                <a:gd name="T32" fmla="*/ 192 w 635"/>
                <a:gd name="T33" fmla="*/ 76 h 449"/>
                <a:gd name="T34" fmla="*/ 96 w 635"/>
                <a:gd name="T35" fmla="*/ 189 h 449"/>
                <a:gd name="T36" fmla="*/ 96 w 635"/>
                <a:gd name="T37" fmla="*/ 449 h 449"/>
                <a:gd name="T38" fmla="*/ 0 w 635"/>
                <a:gd name="T39" fmla="*/ 449 h 449"/>
                <a:gd name="T40" fmla="*/ 0 w 635"/>
                <a:gd name="T41" fmla="*/ 1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5" h="449">
                  <a:moveTo>
                    <a:pt x="0" y="12"/>
                  </a:moveTo>
                  <a:lnTo>
                    <a:pt x="91" y="12"/>
                  </a:lnTo>
                  <a:lnTo>
                    <a:pt x="91" y="73"/>
                  </a:lnTo>
                  <a:lnTo>
                    <a:pt x="94" y="73"/>
                  </a:lnTo>
                  <a:cubicBezTo>
                    <a:pt x="123" y="29"/>
                    <a:pt x="159" y="0"/>
                    <a:pt x="229" y="0"/>
                  </a:cubicBezTo>
                  <a:cubicBezTo>
                    <a:pt x="282" y="0"/>
                    <a:pt x="332" y="23"/>
                    <a:pt x="351" y="73"/>
                  </a:cubicBezTo>
                  <a:cubicBezTo>
                    <a:pt x="384" y="28"/>
                    <a:pt x="425" y="0"/>
                    <a:pt x="489" y="0"/>
                  </a:cubicBezTo>
                  <a:cubicBezTo>
                    <a:pt x="581" y="0"/>
                    <a:pt x="635" y="40"/>
                    <a:pt x="635" y="147"/>
                  </a:cubicBezTo>
                  <a:lnTo>
                    <a:pt x="635" y="449"/>
                  </a:lnTo>
                  <a:lnTo>
                    <a:pt x="539" y="449"/>
                  </a:lnTo>
                  <a:lnTo>
                    <a:pt x="539" y="194"/>
                  </a:lnTo>
                  <a:cubicBezTo>
                    <a:pt x="539" y="124"/>
                    <a:pt x="534" y="76"/>
                    <a:pt x="459" y="76"/>
                  </a:cubicBezTo>
                  <a:cubicBezTo>
                    <a:pt x="394" y="76"/>
                    <a:pt x="366" y="119"/>
                    <a:pt x="366" y="193"/>
                  </a:cubicBezTo>
                  <a:lnTo>
                    <a:pt x="366" y="449"/>
                  </a:lnTo>
                  <a:lnTo>
                    <a:pt x="269" y="449"/>
                  </a:lnTo>
                  <a:lnTo>
                    <a:pt x="269" y="168"/>
                  </a:lnTo>
                  <a:cubicBezTo>
                    <a:pt x="269" y="108"/>
                    <a:pt x="251" y="76"/>
                    <a:pt x="192" y="76"/>
                  </a:cubicBezTo>
                  <a:cubicBezTo>
                    <a:pt x="142" y="76"/>
                    <a:pt x="96" y="117"/>
                    <a:pt x="96" y="189"/>
                  </a:cubicBezTo>
                  <a:lnTo>
                    <a:pt x="96" y="449"/>
                  </a:lnTo>
                  <a:lnTo>
                    <a:pt x="0" y="449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1" name="Freeform 65">
              <a:extLst>
                <a:ext uri="{FF2B5EF4-FFF2-40B4-BE49-F238E27FC236}">
                  <a16:creationId xmlns:a16="http://schemas.microsoft.com/office/drawing/2014/main" id="{67F9B99E-CB5B-1AE9-EF46-E79933853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214" y="4260851"/>
              <a:ext cx="73025" cy="84138"/>
            </a:xfrm>
            <a:custGeom>
              <a:avLst/>
              <a:gdLst>
                <a:gd name="T0" fmla="*/ 202 w 202"/>
                <a:gd name="T1" fmla="*/ 230 h 236"/>
                <a:gd name="T2" fmla="*/ 152 w 202"/>
                <a:gd name="T3" fmla="*/ 230 h 236"/>
                <a:gd name="T4" fmla="*/ 152 w 202"/>
                <a:gd name="T5" fmla="*/ 198 h 236"/>
                <a:gd name="T6" fmla="*/ 151 w 202"/>
                <a:gd name="T7" fmla="*/ 198 h 236"/>
                <a:gd name="T8" fmla="*/ 86 w 202"/>
                <a:gd name="T9" fmla="*/ 236 h 236"/>
                <a:gd name="T10" fmla="*/ 0 w 202"/>
                <a:gd name="T11" fmla="*/ 146 h 236"/>
                <a:gd name="T12" fmla="*/ 0 w 202"/>
                <a:gd name="T13" fmla="*/ 0 h 236"/>
                <a:gd name="T14" fmla="*/ 51 w 202"/>
                <a:gd name="T15" fmla="*/ 0 h 236"/>
                <a:gd name="T16" fmla="*/ 51 w 202"/>
                <a:gd name="T17" fmla="*/ 141 h 236"/>
                <a:gd name="T18" fmla="*/ 95 w 202"/>
                <a:gd name="T19" fmla="*/ 196 h 236"/>
                <a:gd name="T20" fmla="*/ 151 w 202"/>
                <a:gd name="T21" fmla="*/ 134 h 236"/>
                <a:gd name="T22" fmla="*/ 151 w 202"/>
                <a:gd name="T23" fmla="*/ 0 h 236"/>
                <a:gd name="T24" fmla="*/ 202 w 202"/>
                <a:gd name="T25" fmla="*/ 0 h 236"/>
                <a:gd name="T26" fmla="*/ 202 w 202"/>
                <a:gd name="T27" fmla="*/ 23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36">
                  <a:moveTo>
                    <a:pt x="202" y="230"/>
                  </a:moveTo>
                  <a:lnTo>
                    <a:pt x="152" y="230"/>
                  </a:lnTo>
                  <a:lnTo>
                    <a:pt x="152" y="198"/>
                  </a:lnTo>
                  <a:lnTo>
                    <a:pt x="151" y="198"/>
                  </a:lnTo>
                  <a:cubicBezTo>
                    <a:pt x="139" y="221"/>
                    <a:pt x="111" y="236"/>
                    <a:pt x="86" y="236"/>
                  </a:cubicBezTo>
                  <a:cubicBezTo>
                    <a:pt x="26" y="236"/>
                    <a:pt x="0" y="206"/>
                    <a:pt x="0" y="146"/>
                  </a:cubicBezTo>
                  <a:lnTo>
                    <a:pt x="0" y="0"/>
                  </a:lnTo>
                  <a:lnTo>
                    <a:pt x="51" y="0"/>
                  </a:lnTo>
                  <a:lnTo>
                    <a:pt x="51" y="141"/>
                  </a:lnTo>
                  <a:cubicBezTo>
                    <a:pt x="51" y="182"/>
                    <a:pt x="67" y="196"/>
                    <a:pt x="95" y="196"/>
                  </a:cubicBezTo>
                  <a:cubicBezTo>
                    <a:pt x="137" y="196"/>
                    <a:pt x="151" y="169"/>
                    <a:pt x="151" y="134"/>
                  </a:cubicBezTo>
                  <a:lnTo>
                    <a:pt x="151" y="0"/>
                  </a:lnTo>
                  <a:lnTo>
                    <a:pt x="202" y="0"/>
                  </a:lnTo>
                  <a:lnTo>
                    <a:pt x="202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2" name="Freeform 66">
              <a:extLst>
                <a:ext uri="{FF2B5EF4-FFF2-40B4-BE49-F238E27FC236}">
                  <a16:creationId xmlns:a16="http://schemas.microsoft.com/office/drawing/2014/main" id="{48E2C371-7D31-2904-D0D9-8785C45B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1" y="4257676"/>
              <a:ext cx="73025" cy="85725"/>
            </a:xfrm>
            <a:custGeom>
              <a:avLst/>
              <a:gdLst>
                <a:gd name="T0" fmla="*/ 0 w 202"/>
                <a:gd name="T1" fmla="*/ 6 h 236"/>
                <a:gd name="T2" fmla="*/ 48 w 202"/>
                <a:gd name="T3" fmla="*/ 6 h 236"/>
                <a:gd name="T4" fmla="*/ 48 w 202"/>
                <a:gd name="T5" fmla="*/ 40 h 236"/>
                <a:gd name="T6" fmla="*/ 49 w 202"/>
                <a:gd name="T7" fmla="*/ 41 h 236"/>
                <a:gd name="T8" fmla="*/ 121 w 202"/>
                <a:gd name="T9" fmla="*/ 0 h 236"/>
                <a:gd name="T10" fmla="*/ 202 w 202"/>
                <a:gd name="T11" fmla="*/ 78 h 236"/>
                <a:gd name="T12" fmla="*/ 202 w 202"/>
                <a:gd name="T13" fmla="*/ 236 h 236"/>
                <a:gd name="T14" fmla="*/ 151 w 202"/>
                <a:gd name="T15" fmla="*/ 236 h 236"/>
                <a:gd name="T16" fmla="*/ 151 w 202"/>
                <a:gd name="T17" fmla="*/ 91 h 236"/>
                <a:gd name="T18" fmla="*/ 106 w 202"/>
                <a:gd name="T19" fmla="*/ 40 h 236"/>
                <a:gd name="T20" fmla="*/ 51 w 202"/>
                <a:gd name="T21" fmla="*/ 100 h 236"/>
                <a:gd name="T22" fmla="*/ 51 w 202"/>
                <a:gd name="T23" fmla="*/ 236 h 236"/>
                <a:gd name="T24" fmla="*/ 0 w 202"/>
                <a:gd name="T25" fmla="*/ 236 h 236"/>
                <a:gd name="T26" fmla="*/ 0 w 202"/>
                <a:gd name="T27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36">
                  <a:moveTo>
                    <a:pt x="0" y="6"/>
                  </a:moveTo>
                  <a:lnTo>
                    <a:pt x="48" y="6"/>
                  </a:lnTo>
                  <a:lnTo>
                    <a:pt x="48" y="40"/>
                  </a:lnTo>
                  <a:lnTo>
                    <a:pt x="49" y="41"/>
                  </a:lnTo>
                  <a:cubicBezTo>
                    <a:pt x="64" y="16"/>
                    <a:pt x="90" y="0"/>
                    <a:pt x="121" y="0"/>
                  </a:cubicBezTo>
                  <a:cubicBezTo>
                    <a:pt x="170" y="0"/>
                    <a:pt x="202" y="27"/>
                    <a:pt x="202" y="78"/>
                  </a:cubicBezTo>
                  <a:lnTo>
                    <a:pt x="202" y="236"/>
                  </a:lnTo>
                  <a:lnTo>
                    <a:pt x="151" y="236"/>
                  </a:lnTo>
                  <a:lnTo>
                    <a:pt x="151" y="91"/>
                  </a:lnTo>
                  <a:cubicBezTo>
                    <a:pt x="150" y="55"/>
                    <a:pt x="136" y="40"/>
                    <a:pt x="106" y="40"/>
                  </a:cubicBezTo>
                  <a:cubicBezTo>
                    <a:pt x="72" y="40"/>
                    <a:pt x="51" y="67"/>
                    <a:pt x="51" y="100"/>
                  </a:cubicBezTo>
                  <a:lnTo>
                    <a:pt x="51" y="236"/>
                  </a:lnTo>
                  <a:lnTo>
                    <a:pt x="0" y="23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3" name="Freeform 67">
              <a:extLst>
                <a:ext uri="{FF2B5EF4-FFF2-40B4-BE49-F238E27FC236}">
                  <a16:creationId xmlns:a16="http://schemas.microsoft.com/office/drawing/2014/main" id="{6B6E4547-1F9F-31F9-AF8E-635F4825C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9189" y="4229101"/>
              <a:ext cx="19050" cy="114300"/>
            </a:xfrm>
            <a:custGeom>
              <a:avLst/>
              <a:gdLst>
                <a:gd name="T0" fmla="*/ 0 w 51"/>
                <a:gd name="T1" fmla="*/ 0 h 317"/>
                <a:gd name="T2" fmla="*/ 51 w 51"/>
                <a:gd name="T3" fmla="*/ 0 h 317"/>
                <a:gd name="T4" fmla="*/ 51 w 51"/>
                <a:gd name="T5" fmla="*/ 48 h 317"/>
                <a:gd name="T6" fmla="*/ 0 w 51"/>
                <a:gd name="T7" fmla="*/ 48 h 317"/>
                <a:gd name="T8" fmla="*/ 0 w 51"/>
                <a:gd name="T9" fmla="*/ 0 h 317"/>
                <a:gd name="T10" fmla="*/ 0 w 51"/>
                <a:gd name="T11" fmla="*/ 87 h 317"/>
                <a:gd name="T12" fmla="*/ 0 w 51"/>
                <a:gd name="T13" fmla="*/ 87 h 317"/>
                <a:gd name="T14" fmla="*/ 51 w 51"/>
                <a:gd name="T15" fmla="*/ 87 h 317"/>
                <a:gd name="T16" fmla="*/ 51 w 51"/>
                <a:gd name="T17" fmla="*/ 317 h 317"/>
                <a:gd name="T18" fmla="*/ 0 w 51"/>
                <a:gd name="T19" fmla="*/ 317 h 317"/>
                <a:gd name="T20" fmla="*/ 0 w 51"/>
                <a:gd name="T21" fmla="*/ 8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17">
                  <a:moveTo>
                    <a:pt x="0" y="0"/>
                  </a:moveTo>
                  <a:lnTo>
                    <a:pt x="51" y="0"/>
                  </a:lnTo>
                  <a:lnTo>
                    <a:pt x="51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87"/>
                  </a:moveTo>
                  <a:lnTo>
                    <a:pt x="0" y="87"/>
                  </a:lnTo>
                  <a:lnTo>
                    <a:pt x="51" y="87"/>
                  </a:lnTo>
                  <a:lnTo>
                    <a:pt x="51" y="317"/>
                  </a:lnTo>
                  <a:lnTo>
                    <a:pt x="0" y="31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4" name="Freeform 68">
              <a:extLst>
                <a:ext uri="{FF2B5EF4-FFF2-40B4-BE49-F238E27FC236}">
                  <a16:creationId xmlns:a16="http://schemas.microsoft.com/office/drawing/2014/main" id="{7D31B866-A4B9-E9B3-0BA6-BA87DFFA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4" y="4260851"/>
              <a:ext cx="80963" cy="82550"/>
            </a:xfrm>
            <a:custGeom>
              <a:avLst/>
              <a:gdLst>
                <a:gd name="T0" fmla="*/ 0 w 222"/>
                <a:gd name="T1" fmla="*/ 0 h 230"/>
                <a:gd name="T2" fmla="*/ 55 w 222"/>
                <a:gd name="T3" fmla="*/ 0 h 230"/>
                <a:gd name="T4" fmla="*/ 113 w 222"/>
                <a:gd name="T5" fmla="*/ 177 h 230"/>
                <a:gd name="T6" fmla="*/ 114 w 222"/>
                <a:gd name="T7" fmla="*/ 177 h 230"/>
                <a:gd name="T8" fmla="*/ 170 w 222"/>
                <a:gd name="T9" fmla="*/ 0 h 230"/>
                <a:gd name="T10" fmla="*/ 222 w 222"/>
                <a:gd name="T11" fmla="*/ 0 h 230"/>
                <a:gd name="T12" fmla="*/ 140 w 222"/>
                <a:gd name="T13" fmla="*/ 230 h 230"/>
                <a:gd name="T14" fmla="*/ 83 w 222"/>
                <a:gd name="T15" fmla="*/ 230 h 230"/>
                <a:gd name="T16" fmla="*/ 0 w 222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30">
                  <a:moveTo>
                    <a:pt x="0" y="0"/>
                  </a:moveTo>
                  <a:lnTo>
                    <a:pt x="55" y="0"/>
                  </a:lnTo>
                  <a:lnTo>
                    <a:pt x="113" y="177"/>
                  </a:lnTo>
                  <a:lnTo>
                    <a:pt x="114" y="177"/>
                  </a:lnTo>
                  <a:lnTo>
                    <a:pt x="170" y="0"/>
                  </a:lnTo>
                  <a:lnTo>
                    <a:pt x="222" y="0"/>
                  </a:lnTo>
                  <a:lnTo>
                    <a:pt x="140" y="230"/>
                  </a:lnTo>
                  <a:lnTo>
                    <a:pt x="83" y="2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5" name="Freeform 69">
              <a:extLst>
                <a:ext uri="{FF2B5EF4-FFF2-40B4-BE49-F238E27FC236}">
                  <a16:creationId xmlns:a16="http://schemas.microsoft.com/office/drawing/2014/main" id="{73C72893-0DFB-FEF5-F37F-CAB21EFAC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3489" y="4257676"/>
              <a:ext cx="82550" cy="87313"/>
            </a:xfrm>
            <a:custGeom>
              <a:avLst/>
              <a:gdLst>
                <a:gd name="T0" fmla="*/ 51 w 229"/>
                <a:gd name="T1" fmla="*/ 134 h 242"/>
                <a:gd name="T2" fmla="*/ 113 w 229"/>
                <a:gd name="T3" fmla="*/ 202 h 242"/>
                <a:gd name="T4" fmla="*/ 169 w 229"/>
                <a:gd name="T5" fmla="*/ 164 h 242"/>
                <a:gd name="T6" fmla="*/ 217 w 229"/>
                <a:gd name="T7" fmla="*/ 164 h 242"/>
                <a:gd name="T8" fmla="*/ 113 w 229"/>
                <a:gd name="T9" fmla="*/ 242 h 242"/>
                <a:gd name="T10" fmla="*/ 0 w 229"/>
                <a:gd name="T11" fmla="*/ 121 h 242"/>
                <a:gd name="T12" fmla="*/ 112 w 229"/>
                <a:gd name="T13" fmla="*/ 0 h 242"/>
                <a:gd name="T14" fmla="*/ 220 w 229"/>
                <a:gd name="T15" fmla="*/ 134 h 242"/>
                <a:gd name="T16" fmla="*/ 51 w 229"/>
                <a:gd name="T17" fmla="*/ 134 h 242"/>
                <a:gd name="T18" fmla="*/ 169 w 229"/>
                <a:gd name="T19" fmla="*/ 101 h 242"/>
                <a:gd name="T20" fmla="*/ 169 w 229"/>
                <a:gd name="T21" fmla="*/ 101 h 242"/>
                <a:gd name="T22" fmla="*/ 112 w 229"/>
                <a:gd name="T23" fmla="*/ 40 h 242"/>
                <a:gd name="T24" fmla="*/ 51 w 229"/>
                <a:gd name="T25" fmla="*/ 101 h 242"/>
                <a:gd name="T26" fmla="*/ 169 w 229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2">
                  <a:moveTo>
                    <a:pt x="51" y="134"/>
                  </a:moveTo>
                  <a:cubicBezTo>
                    <a:pt x="51" y="170"/>
                    <a:pt x="71" y="202"/>
                    <a:pt x="113" y="202"/>
                  </a:cubicBezTo>
                  <a:cubicBezTo>
                    <a:pt x="142" y="202"/>
                    <a:pt x="160" y="189"/>
                    <a:pt x="169" y="164"/>
                  </a:cubicBezTo>
                  <a:lnTo>
                    <a:pt x="217" y="164"/>
                  </a:lnTo>
                  <a:cubicBezTo>
                    <a:pt x="206" y="214"/>
                    <a:pt x="163" y="242"/>
                    <a:pt x="113" y="242"/>
                  </a:cubicBezTo>
                  <a:cubicBezTo>
                    <a:pt x="41" y="242"/>
                    <a:pt x="0" y="192"/>
                    <a:pt x="0" y="121"/>
                  </a:cubicBezTo>
                  <a:cubicBezTo>
                    <a:pt x="0" y="56"/>
                    <a:pt x="43" y="0"/>
                    <a:pt x="112" y="0"/>
                  </a:cubicBezTo>
                  <a:cubicBezTo>
                    <a:pt x="184" y="0"/>
                    <a:pt x="229" y="65"/>
                    <a:pt x="220" y="134"/>
                  </a:cubicBezTo>
                  <a:lnTo>
                    <a:pt x="51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8" y="69"/>
                    <a:pt x="146" y="40"/>
                    <a:pt x="112" y="40"/>
                  </a:cubicBezTo>
                  <a:cubicBezTo>
                    <a:pt x="76" y="40"/>
                    <a:pt x="52" y="67"/>
                    <a:pt x="51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6" name="Freeform 70">
              <a:extLst>
                <a:ext uri="{FF2B5EF4-FFF2-40B4-BE49-F238E27FC236}">
                  <a16:creationId xmlns:a16="http://schemas.microsoft.com/office/drawing/2014/main" id="{B6C0F1F1-01F7-7166-8664-DCDB34747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4" y="4257676"/>
              <a:ext cx="49213" cy="85725"/>
            </a:xfrm>
            <a:custGeom>
              <a:avLst/>
              <a:gdLst>
                <a:gd name="T0" fmla="*/ 0 w 135"/>
                <a:gd name="T1" fmla="*/ 6 h 236"/>
                <a:gd name="T2" fmla="*/ 48 w 135"/>
                <a:gd name="T3" fmla="*/ 6 h 236"/>
                <a:gd name="T4" fmla="*/ 48 w 135"/>
                <a:gd name="T5" fmla="*/ 51 h 236"/>
                <a:gd name="T6" fmla="*/ 49 w 135"/>
                <a:gd name="T7" fmla="*/ 51 h 236"/>
                <a:gd name="T8" fmla="*/ 116 w 135"/>
                <a:gd name="T9" fmla="*/ 0 h 236"/>
                <a:gd name="T10" fmla="*/ 135 w 135"/>
                <a:gd name="T11" fmla="*/ 1 h 236"/>
                <a:gd name="T12" fmla="*/ 135 w 135"/>
                <a:gd name="T13" fmla="*/ 50 h 236"/>
                <a:gd name="T14" fmla="*/ 113 w 135"/>
                <a:gd name="T15" fmla="*/ 48 h 236"/>
                <a:gd name="T16" fmla="*/ 51 w 135"/>
                <a:gd name="T17" fmla="*/ 127 h 236"/>
                <a:gd name="T18" fmla="*/ 51 w 135"/>
                <a:gd name="T19" fmla="*/ 236 h 236"/>
                <a:gd name="T20" fmla="*/ 0 w 135"/>
                <a:gd name="T21" fmla="*/ 236 h 236"/>
                <a:gd name="T22" fmla="*/ 0 w 135"/>
                <a:gd name="T23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36">
                  <a:moveTo>
                    <a:pt x="0" y="6"/>
                  </a:moveTo>
                  <a:lnTo>
                    <a:pt x="48" y="6"/>
                  </a:lnTo>
                  <a:lnTo>
                    <a:pt x="48" y="51"/>
                  </a:lnTo>
                  <a:lnTo>
                    <a:pt x="49" y="51"/>
                  </a:lnTo>
                  <a:cubicBezTo>
                    <a:pt x="54" y="26"/>
                    <a:pt x="85" y="0"/>
                    <a:pt x="116" y="0"/>
                  </a:cubicBezTo>
                  <a:cubicBezTo>
                    <a:pt x="127" y="0"/>
                    <a:pt x="131" y="1"/>
                    <a:pt x="135" y="1"/>
                  </a:cubicBezTo>
                  <a:lnTo>
                    <a:pt x="135" y="50"/>
                  </a:lnTo>
                  <a:cubicBezTo>
                    <a:pt x="128" y="49"/>
                    <a:pt x="120" y="48"/>
                    <a:pt x="113" y="48"/>
                  </a:cubicBezTo>
                  <a:cubicBezTo>
                    <a:pt x="79" y="48"/>
                    <a:pt x="51" y="76"/>
                    <a:pt x="51" y="127"/>
                  </a:cubicBezTo>
                  <a:lnTo>
                    <a:pt x="51" y="236"/>
                  </a:lnTo>
                  <a:lnTo>
                    <a:pt x="0" y="23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7" name="Freeform 71">
              <a:extLst>
                <a:ext uri="{FF2B5EF4-FFF2-40B4-BE49-F238E27FC236}">
                  <a16:creationId xmlns:a16="http://schemas.microsoft.com/office/drawing/2014/main" id="{67708C39-EC51-32A4-03FD-90E8D869A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4" y="4257676"/>
              <a:ext cx="73025" cy="87313"/>
            </a:xfrm>
            <a:custGeom>
              <a:avLst/>
              <a:gdLst>
                <a:gd name="T0" fmla="*/ 51 w 205"/>
                <a:gd name="T1" fmla="*/ 162 h 242"/>
                <a:gd name="T2" fmla="*/ 103 w 205"/>
                <a:gd name="T3" fmla="*/ 202 h 242"/>
                <a:gd name="T4" fmla="*/ 154 w 205"/>
                <a:gd name="T5" fmla="*/ 172 h 242"/>
                <a:gd name="T6" fmla="*/ 79 w 205"/>
                <a:gd name="T7" fmla="*/ 134 h 242"/>
                <a:gd name="T8" fmla="*/ 5 w 205"/>
                <a:gd name="T9" fmla="*/ 66 h 242"/>
                <a:gd name="T10" fmla="*/ 101 w 205"/>
                <a:gd name="T11" fmla="*/ 0 h 242"/>
                <a:gd name="T12" fmla="*/ 197 w 205"/>
                <a:gd name="T13" fmla="*/ 71 h 242"/>
                <a:gd name="T14" fmla="*/ 144 w 205"/>
                <a:gd name="T15" fmla="*/ 71 h 242"/>
                <a:gd name="T16" fmla="*/ 98 w 205"/>
                <a:gd name="T17" fmla="*/ 40 h 242"/>
                <a:gd name="T18" fmla="*/ 56 w 205"/>
                <a:gd name="T19" fmla="*/ 63 h 242"/>
                <a:gd name="T20" fmla="*/ 131 w 205"/>
                <a:gd name="T21" fmla="*/ 100 h 242"/>
                <a:gd name="T22" fmla="*/ 205 w 205"/>
                <a:gd name="T23" fmla="*/ 168 h 242"/>
                <a:gd name="T24" fmla="*/ 102 w 205"/>
                <a:gd name="T25" fmla="*/ 242 h 242"/>
                <a:gd name="T26" fmla="*/ 0 w 205"/>
                <a:gd name="T27" fmla="*/ 162 h 242"/>
                <a:gd name="T28" fmla="*/ 51 w 205"/>
                <a:gd name="T29" fmla="*/ 16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5" h="242">
                  <a:moveTo>
                    <a:pt x="51" y="162"/>
                  </a:moveTo>
                  <a:cubicBezTo>
                    <a:pt x="54" y="192"/>
                    <a:pt x="76" y="202"/>
                    <a:pt x="103" y="202"/>
                  </a:cubicBezTo>
                  <a:cubicBezTo>
                    <a:pt x="122" y="202"/>
                    <a:pt x="155" y="198"/>
                    <a:pt x="154" y="172"/>
                  </a:cubicBezTo>
                  <a:cubicBezTo>
                    <a:pt x="153" y="145"/>
                    <a:pt x="116" y="142"/>
                    <a:pt x="79" y="134"/>
                  </a:cubicBezTo>
                  <a:cubicBezTo>
                    <a:pt x="42" y="126"/>
                    <a:pt x="5" y="112"/>
                    <a:pt x="5" y="66"/>
                  </a:cubicBezTo>
                  <a:cubicBezTo>
                    <a:pt x="5" y="16"/>
                    <a:pt x="59" y="0"/>
                    <a:pt x="101" y="0"/>
                  </a:cubicBezTo>
                  <a:cubicBezTo>
                    <a:pt x="148" y="0"/>
                    <a:pt x="191" y="19"/>
                    <a:pt x="197" y="71"/>
                  </a:cubicBezTo>
                  <a:lnTo>
                    <a:pt x="144" y="71"/>
                  </a:lnTo>
                  <a:cubicBezTo>
                    <a:pt x="140" y="47"/>
                    <a:pt x="120" y="40"/>
                    <a:pt x="98" y="40"/>
                  </a:cubicBezTo>
                  <a:cubicBezTo>
                    <a:pt x="83" y="40"/>
                    <a:pt x="56" y="44"/>
                    <a:pt x="56" y="63"/>
                  </a:cubicBezTo>
                  <a:cubicBezTo>
                    <a:pt x="56" y="88"/>
                    <a:pt x="93" y="92"/>
                    <a:pt x="131" y="100"/>
                  </a:cubicBezTo>
                  <a:cubicBezTo>
                    <a:pt x="167" y="109"/>
                    <a:pt x="205" y="122"/>
                    <a:pt x="205" y="168"/>
                  </a:cubicBezTo>
                  <a:cubicBezTo>
                    <a:pt x="205" y="222"/>
                    <a:pt x="150" y="242"/>
                    <a:pt x="102" y="242"/>
                  </a:cubicBezTo>
                  <a:cubicBezTo>
                    <a:pt x="44" y="242"/>
                    <a:pt x="1" y="216"/>
                    <a:pt x="0" y="162"/>
                  </a:cubicBezTo>
                  <a:lnTo>
                    <a:pt x="51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8" name="Freeform 72">
              <a:extLst>
                <a:ext uri="{FF2B5EF4-FFF2-40B4-BE49-F238E27FC236}">
                  <a16:creationId xmlns:a16="http://schemas.microsoft.com/office/drawing/2014/main" id="{4A0FD3EF-F3B8-49CD-6D77-499E45887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2089" y="4229101"/>
              <a:ext cx="19050" cy="114300"/>
            </a:xfrm>
            <a:custGeom>
              <a:avLst/>
              <a:gdLst>
                <a:gd name="T0" fmla="*/ 0 w 50"/>
                <a:gd name="T1" fmla="*/ 0 h 317"/>
                <a:gd name="T2" fmla="*/ 50 w 50"/>
                <a:gd name="T3" fmla="*/ 0 h 317"/>
                <a:gd name="T4" fmla="*/ 50 w 50"/>
                <a:gd name="T5" fmla="*/ 48 h 317"/>
                <a:gd name="T6" fmla="*/ 0 w 50"/>
                <a:gd name="T7" fmla="*/ 48 h 317"/>
                <a:gd name="T8" fmla="*/ 0 w 50"/>
                <a:gd name="T9" fmla="*/ 0 h 317"/>
                <a:gd name="T10" fmla="*/ 0 w 50"/>
                <a:gd name="T11" fmla="*/ 87 h 317"/>
                <a:gd name="T12" fmla="*/ 0 w 50"/>
                <a:gd name="T13" fmla="*/ 87 h 317"/>
                <a:gd name="T14" fmla="*/ 50 w 50"/>
                <a:gd name="T15" fmla="*/ 87 h 317"/>
                <a:gd name="T16" fmla="*/ 50 w 50"/>
                <a:gd name="T17" fmla="*/ 317 h 317"/>
                <a:gd name="T18" fmla="*/ 0 w 50"/>
                <a:gd name="T19" fmla="*/ 317 h 317"/>
                <a:gd name="T20" fmla="*/ 0 w 50"/>
                <a:gd name="T21" fmla="*/ 8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17">
                  <a:moveTo>
                    <a:pt x="0" y="0"/>
                  </a:moveTo>
                  <a:lnTo>
                    <a:pt x="50" y="0"/>
                  </a:lnTo>
                  <a:lnTo>
                    <a:pt x="5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87"/>
                  </a:moveTo>
                  <a:lnTo>
                    <a:pt x="0" y="87"/>
                  </a:lnTo>
                  <a:lnTo>
                    <a:pt x="50" y="87"/>
                  </a:lnTo>
                  <a:lnTo>
                    <a:pt x="50" y="317"/>
                  </a:lnTo>
                  <a:lnTo>
                    <a:pt x="0" y="31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39" name="Freeform 73">
              <a:extLst>
                <a:ext uri="{FF2B5EF4-FFF2-40B4-BE49-F238E27FC236}">
                  <a16:creationId xmlns:a16="http://schemas.microsoft.com/office/drawing/2014/main" id="{906B2911-B315-3761-CB68-D092C5F42A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5426" y="4229101"/>
              <a:ext cx="82550" cy="115888"/>
            </a:xfrm>
            <a:custGeom>
              <a:avLst/>
              <a:gdLst>
                <a:gd name="T0" fmla="*/ 228 w 228"/>
                <a:gd name="T1" fmla="*/ 317 h 323"/>
                <a:gd name="T2" fmla="*/ 180 w 228"/>
                <a:gd name="T3" fmla="*/ 317 h 323"/>
                <a:gd name="T4" fmla="*/ 180 w 228"/>
                <a:gd name="T5" fmla="*/ 286 h 323"/>
                <a:gd name="T6" fmla="*/ 179 w 228"/>
                <a:gd name="T7" fmla="*/ 286 h 323"/>
                <a:gd name="T8" fmla="*/ 108 w 228"/>
                <a:gd name="T9" fmla="*/ 323 h 323"/>
                <a:gd name="T10" fmla="*/ 0 w 228"/>
                <a:gd name="T11" fmla="*/ 201 h 323"/>
                <a:gd name="T12" fmla="*/ 100 w 228"/>
                <a:gd name="T13" fmla="*/ 81 h 323"/>
                <a:gd name="T14" fmla="*/ 176 w 228"/>
                <a:gd name="T15" fmla="*/ 117 h 323"/>
                <a:gd name="T16" fmla="*/ 177 w 228"/>
                <a:gd name="T17" fmla="*/ 117 h 323"/>
                <a:gd name="T18" fmla="*/ 177 w 228"/>
                <a:gd name="T19" fmla="*/ 0 h 323"/>
                <a:gd name="T20" fmla="*/ 228 w 228"/>
                <a:gd name="T21" fmla="*/ 0 h 323"/>
                <a:gd name="T22" fmla="*/ 228 w 228"/>
                <a:gd name="T23" fmla="*/ 317 h 323"/>
                <a:gd name="T24" fmla="*/ 114 w 228"/>
                <a:gd name="T25" fmla="*/ 283 h 323"/>
                <a:gd name="T26" fmla="*/ 114 w 228"/>
                <a:gd name="T27" fmla="*/ 283 h 323"/>
                <a:gd name="T28" fmla="*/ 179 w 228"/>
                <a:gd name="T29" fmla="*/ 202 h 323"/>
                <a:gd name="T30" fmla="*/ 115 w 228"/>
                <a:gd name="T31" fmla="*/ 121 h 323"/>
                <a:gd name="T32" fmla="*/ 51 w 228"/>
                <a:gd name="T33" fmla="*/ 205 h 323"/>
                <a:gd name="T34" fmla="*/ 114 w 228"/>
                <a:gd name="T35" fmla="*/ 28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323">
                  <a:moveTo>
                    <a:pt x="228" y="317"/>
                  </a:moveTo>
                  <a:lnTo>
                    <a:pt x="180" y="317"/>
                  </a:lnTo>
                  <a:lnTo>
                    <a:pt x="180" y="286"/>
                  </a:lnTo>
                  <a:lnTo>
                    <a:pt x="179" y="286"/>
                  </a:lnTo>
                  <a:cubicBezTo>
                    <a:pt x="165" y="312"/>
                    <a:pt x="136" y="323"/>
                    <a:pt x="108" y="323"/>
                  </a:cubicBezTo>
                  <a:cubicBezTo>
                    <a:pt x="35" y="323"/>
                    <a:pt x="0" y="269"/>
                    <a:pt x="0" y="201"/>
                  </a:cubicBezTo>
                  <a:cubicBezTo>
                    <a:pt x="0" y="117"/>
                    <a:pt x="49" y="81"/>
                    <a:pt x="100" y="81"/>
                  </a:cubicBezTo>
                  <a:cubicBezTo>
                    <a:pt x="128" y="81"/>
                    <a:pt x="160" y="92"/>
                    <a:pt x="176" y="117"/>
                  </a:cubicBezTo>
                  <a:lnTo>
                    <a:pt x="177" y="117"/>
                  </a:lnTo>
                  <a:lnTo>
                    <a:pt x="177" y="0"/>
                  </a:lnTo>
                  <a:lnTo>
                    <a:pt x="228" y="0"/>
                  </a:lnTo>
                  <a:lnTo>
                    <a:pt x="228" y="317"/>
                  </a:lnTo>
                  <a:close/>
                  <a:moveTo>
                    <a:pt x="114" y="283"/>
                  </a:moveTo>
                  <a:lnTo>
                    <a:pt x="114" y="283"/>
                  </a:lnTo>
                  <a:cubicBezTo>
                    <a:pt x="160" y="283"/>
                    <a:pt x="179" y="242"/>
                    <a:pt x="179" y="202"/>
                  </a:cubicBezTo>
                  <a:cubicBezTo>
                    <a:pt x="179" y="151"/>
                    <a:pt x="154" y="121"/>
                    <a:pt x="115" y="121"/>
                  </a:cubicBezTo>
                  <a:cubicBezTo>
                    <a:pt x="67" y="121"/>
                    <a:pt x="51" y="163"/>
                    <a:pt x="51" y="205"/>
                  </a:cubicBezTo>
                  <a:cubicBezTo>
                    <a:pt x="51" y="244"/>
                    <a:pt x="70" y="283"/>
                    <a:pt x="114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0" name="Freeform 74">
              <a:extLst>
                <a:ext uri="{FF2B5EF4-FFF2-40B4-BE49-F238E27FC236}">
                  <a16:creationId xmlns:a16="http://schemas.microsoft.com/office/drawing/2014/main" id="{EBE42782-40C0-E1CD-059E-FC1F1A31B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0676" y="4257676"/>
              <a:ext cx="82550" cy="87313"/>
            </a:xfrm>
            <a:custGeom>
              <a:avLst/>
              <a:gdLst>
                <a:gd name="T0" fmla="*/ 205 w 229"/>
                <a:gd name="T1" fmla="*/ 185 h 242"/>
                <a:gd name="T2" fmla="*/ 217 w 229"/>
                <a:gd name="T3" fmla="*/ 202 h 242"/>
                <a:gd name="T4" fmla="*/ 229 w 229"/>
                <a:gd name="T5" fmla="*/ 201 h 242"/>
                <a:gd name="T6" fmla="*/ 229 w 229"/>
                <a:gd name="T7" fmla="*/ 236 h 242"/>
                <a:gd name="T8" fmla="*/ 197 w 229"/>
                <a:gd name="T9" fmla="*/ 242 h 242"/>
                <a:gd name="T10" fmla="*/ 158 w 229"/>
                <a:gd name="T11" fmla="*/ 214 h 242"/>
                <a:gd name="T12" fmla="*/ 78 w 229"/>
                <a:gd name="T13" fmla="*/ 242 h 242"/>
                <a:gd name="T14" fmla="*/ 0 w 229"/>
                <a:gd name="T15" fmla="*/ 175 h 242"/>
                <a:gd name="T16" fmla="*/ 88 w 229"/>
                <a:gd name="T17" fmla="*/ 104 h 242"/>
                <a:gd name="T18" fmla="*/ 157 w 229"/>
                <a:gd name="T19" fmla="*/ 71 h 242"/>
                <a:gd name="T20" fmla="*/ 110 w 229"/>
                <a:gd name="T21" fmla="*/ 40 h 242"/>
                <a:gd name="T22" fmla="*/ 59 w 229"/>
                <a:gd name="T23" fmla="*/ 76 h 242"/>
                <a:gd name="T24" fmla="*/ 8 w 229"/>
                <a:gd name="T25" fmla="*/ 76 h 242"/>
                <a:gd name="T26" fmla="*/ 113 w 229"/>
                <a:gd name="T27" fmla="*/ 0 h 242"/>
                <a:gd name="T28" fmla="*/ 205 w 229"/>
                <a:gd name="T29" fmla="*/ 67 h 242"/>
                <a:gd name="T30" fmla="*/ 205 w 229"/>
                <a:gd name="T31" fmla="*/ 185 h 242"/>
                <a:gd name="T32" fmla="*/ 154 w 229"/>
                <a:gd name="T33" fmla="*/ 121 h 242"/>
                <a:gd name="T34" fmla="*/ 154 w 229"/>
                <a:gd name="T35" fmla="*/ 121 h 242"/>
                <a:gd name="T36" fmla="*/ 92 w 229"/>
                <a:gd name="T37" fmla="*/ 135 h 242"/>
                <a:gd name="T38" fmla="*/ 50 w 229"/>
                <a:gd name="T39" fmla="*/ 173 h 242"/>
                <a:gd name="T40" fmla="*/ 97 w 229"/>
                <a:gd name="T41" fmla="*/ 202 h 242"/>
                <a:gd name="T42" fmla="*/ 154 w 229"/>
                <a:gd name="T43" fmla="*/ 159 h 242"/>
                <a:gd name="T44" fmla="*/ 154 w 229"/>
                <a:gd name="T45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9" h="242">
                  <a:moveTo>
                    <a:pt x="205" y="185"/>
                  </a:moveTo>
                  <a:cubicBezTo>
                    <a:pt x="205" y="197"/>
                    <a:pt x="207" y="202"/>
                    <a:pt x="217" y="202"/>
                  </a:cubicBezTo>
                  <a:cubicBezTo>
                    <a:pt x="220" y="202"/>
                    <a:pt x="224" y="202"/>
                    <a:pt x="229" y="201"/>
                  </a:cubicBezTo>
                  <a:lnTo>
                    <a:pt x="229" y="236"/>
                  </a:lnTo>
                  <a:cubicBezTo>
                    <a:pt x="222" y="239"/>
                    <a:pt x="206" y="242"/>
                    <a:pt x="197" y="242"/>
                  </a:cubicBezTo>
                  <a:cubicBezTo>
                    <a:pt x="177" y="242"/>
                    <a:pt x="162" y="235"/>
                    <a:pt x="158" y="214"/>
                  </a:cubicBezTo>
                  <a:cubicBezTo>
                    <a:pt x="138" y="234"/>
                    <a:pt x="106" y="242"/>
                    <a:pt x="78" y="242"/>
                  </a:cubicBezTo>
                  <a:cubicBezTo>
                    <a:pt x="37" y="242"/>
                    <a:pt x="0" y="220"/>
                    <a:pt x="0" y="175"/>
                  </a:cubicBezTo>
                  <a:cubicBezTo>
                    <a:pt x="0" y="118"/>
                    <a:pt x="46" y="108"/>
                    <a:pt x="88" y="104"/>
                  </a:cubicBezTo>
                  <a:cubicBezTo>
                    <a:pt x="125" y="97"/>
                    <a:pt x="157" y="101"/>
                    <a:pt x="157" y="71"/>
                  </a:cubicBezTo>
                  <a:cubicBezTo>
                    <a:pt x="157" y="45"/>
                    <a:pt x="130" y="40"/>
                    <a:pt x="110" y="40"/>
                  </a:cubicBezTo>
                  <a:cubicBezTo>
                    <a:pt x="81" y="40"/>
                    <a:pt x="61" y="52"/>
                    <a:pt x="59" y="76"/>
                  </a:cubicBezTo>
                  <a:lnTo>
                    <a:pt x="8" y="76"/>
                  </a:lnTo>
                  <a:cubicBezTo>
                    <a:pt x="12" y="17"/>
                    <a:pt x="62" y="0"/>
                    <a:pt x="113" y="0"/>
                  </a:cubicBezTo>
                  <a:cubicBezTo>
                    <a:pt x="158" y="0"/>
                    <a:pt x="205" y="18"/>
                    <a:pt x="205" y="67"/>
                  </a:cubicBezTo>
                  <a:lnTo>
                    <a:pt x="205" y="185"/>
                  </a:lnTo>
                  <a:close/>
                  <a:moveTo>
                    <a:pt x="154" y="121"/>
                  </a:moveTo>
                  <a:lnTo>
                    <a:pt x="154" y="121"/>
                  </a:lnTo>
                  <a:cubicBezTo>
                    <a:pt x="138" y="131"/>
                    <a:pt x="114" y="131"/>
                    <a:pt x="92" y="135"/>
                  </a:cubicBezTo>
                  <a:cubicBezTo>
                    <a:pt x="70" y="138"/>
                    <a:pt x="50" y="146"/>
                    <a:pt x="50" y="173"/>
                  </a:cubicBezTo>
                  <a:cubicBezTo>
                    <a:pt x="50" y="196"/>
                    <a:pt x="79" y="202"/>
                    <a:pt x="97" y="202"/>
                  </a:cubicBezTo>
                  <a:cubicBezTo>
                    <a:pt x="119" y="202"/>
                    <a:pt x="154" y="191"/>
                    <a:pt x="154" y="159"/>
                  </a:cubicBezTo>
                  <a:lnTo>
                    <a:pt x="15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1" name="Freeform 75">
              <a:extLst>
                <a:ext uri="{FF2B5EF4-FFF2-40B4-BE49-F238E27FC236}">
                  <a16:creationId xmlns:a16="http://schemas.microsoft.com/office/drawing/2014/main" id="{5B53178E-53F6-6618-7B57-4EC09CE64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9576" y="4229101"/>
              <a:ext cx="80963" cy="115888"/>
            </a:xfrm>
            <a:custGeom>
              <a:avLst/>
              <a:gdLst>
                <a:gd name="T0" fmla="*/ 227 w 227"/>
                <a:gd name="T1" fmla="*/ 317 h 323"/>
                <a:gd name="T2" fmla="*/ 179 w 227"/>
                <a:gd name="T3" fmla="*/ 317 h 323"/>
                <a:gd name="T4" fmla="*/ 179 w 227"/>
                <a:gd name="T5" fmla="*/ 286 h 323"/>
                <a:gd name="T6" fmla="*/ 179 w 227"/>
                <a:gd name="T7" fmla="*/ 286 h 323"/>
                <a:gd name="T8" fmla="*/ 107 w 227"/>
                <a:gd name="T9" fmla="*/ 323 h 323"/>
                <a:gd name="T10" fmla="*/ 0 w 227"/>
                <a:gd name="T11" fmla="*/ 201 h 323"/>
                <a:gd name="T12" fmla="*/ 99 w 227"/>
                <a:gd name="T13" fmla="*/ 81 h 323"/>
                <a:gd name="T14" fmla="*/ 176 w 227"/>
                <a:gd name="T15" fmla="*/ 117 h 323"/>
                <a:gd name="T16" fmla="*/ 177 w 227"/>
                <a:gd name="T17" fmla="*/ 117 h 323"/>
                <a:gd name="T18" fmla="*/ 177 w 227"/>
                <a:gd name="T19" fmla="*/ 0 h 323"/>
                <a:gd name="T20" fmla="*/ 227 w 227"/>
                <a:gd name="T21" fmla="*/ 0 h 323"/>
                <a:gd name="T22" fmla="*/ 227 w 227"/>
                <a:gd name="T23" fmla="*/ 317 h 323"/>
                <a:gd name="T24" fmla="*/ 114 w 227"/>
                <a:gd name="T25" fmla="*/ 283 h 323"/>
                <a:gd name="T26" fmla="*/ 114 w 227"/>
                <a:gd name="T27" fmla="*/ 283 h 323"/>
                <a:gd name="T28" fmla="*/ 179 w 227"/>
                <a:gd name="T29" fmla="*/ 202 h 323"/>
                <a:gd name="T30" fmla="*/ 115 w 227"/>
                <a:gd name="T31" fmla="*/ 121 h 323"/>
                <a:gd name="T32" fmla="*/ 50 w 227"/>
                <a:gd name="T33" fmla="*/ 205 h 323"/>
                <a:gd name="T34" fmla="*/ 114 w 227"/>
                <a:gd name="T35" fmla="*/ 28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323">
                  <a:moveTo>
                    <a:pt x="227" y="317"/>
                  </a:moveTo>
                  <a:lnTo>
                    <a:pt x="179" y="317"/>
                  </a:lnTo>
                  <a:lnTo>
                    <a:pt x="179" y="286"/>
                  </a:lnTo>
                  <a:lnTo>
                    <a:pt x="179" y="286"/>
                  </a:lnTo>
                  <a:cubicBezTo>
                    <a:pt x="165" y="312"/>
                    <a:pt x="136" y="323"/>
                    <a:pt x="107" y="323"/>
                  </a:cubicBezTo>
                  <a:cubicBezTo>
                    <a:pt x="35" y="323"/>
                    <a:pt x="0" y="269"/>
                    <a:pt x="0" y="201"/>
                  </a:cubicBezTo>
                  <a:cubicBezTo>
                    <a:pt x="0" y="117"/>
                    <a:pt x="49" y="81"/>
                    <a:pt x="99" y="81"/>
                  </a:cubicBezTo>
                  <a:cubicBezTo>
                    <a:pt x="128" y="81"/>
                    <a:pt x="160" y="92"/>
                    <a:pt x="176" y="117"/>
                  </a:cubicBezTo>
                  <a:lnTo>
                    <a:pt x="177" y="117"/>
                  </a:lnTo>
                  <a:lnTo>
                    <a:pt x="177" y="0"/>
                  </a:lnTo>
                  <a:lnTo>
                    <a:pt x="227" y="0"/>
                  </a:lnTo>
                  <a:lnTo>
                    <a:pt x="227" y="317"/>
                  </a:lnTo>
                  <a:close/>
                  <a:moveTo>
                    <a:pt x="114" y="283"/>
                  </a:moveTo>
                  <a:lnTo>
                    <a:pt x="114" y="283"/>
                  </a:lnTo>
                  <a:cubicBezTo>
                    <a:pt x="159" y="283"/>
                    <a:pt x="179" y="242"/>
                    <a:pt x="179" y="202"/>
                  </a:cubicBezTo>
                  <a:cubicBezTo>
                    <a:pt x="179" y="151"/>
                    <a:pt x="154" y="121"/>
                    <a:pt x="115" y="121"/>
                  </a:cubicBezTo>
                  <a:cubicBezTo>
                    <a:pt x="67" y="121"/>
                    <a:pt x="50" y="163"/>
                    <a:pt x="50" y="205"/>
                  </a:cubicBezTo>
                  <a:cubicBezTo>
                    <a:pt x="50" y="244"/>
                    <a:pt x="70" y="283"/>
                    <a:pt x="114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2" name="Freeform 76">
              <a:extLst>
                <a:ext uri="{FF2B5EF4-FFF2-40B4-BE49-F238E27FC236}">
                  <a16:creationId xmlns:a16="http://schemas.microsoft.com/office/drawing/2014/main" id="{CE3EC5F7-3501-AE1F-3BE4-D102BE3660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4826" y="4257676"/>
              <a:ext cx="82550" cy="87313"/>
            </a:xfrm>
            <a:custGeom>
              <a:avLst/>
              <a:gdLst>
                <a:gd name="T0" fmla="*/ 51 w 228"/>
                <a:gd name="T1" fmla="*/ 134 h 242"/>
                <a:gd name="T2" fmla="*/ 112 w 228"/>
                <a:gd name="T3" fmla="*/ 202 h 242"/>
                <a:gd name="T4" fmla="*/ 168 w 228"/>
                <a:gd name="T5" fmla="*/ 164 h 242"/>
                <a:gd name="T6" fmla="*/ 216 w 228"/>
                <a:gd name="T7" fmla="*/ 164 h 242"/>
                <a:gd name="T8" fmla="*/ 112 w 228"/>
                <a:gd name="T9" fmla="*/ 242 h 242"/>
                <a:gd name="T10" fmla="*/ 0 w 228"/>
                <a:gd name="T11" fmla="*/ 121 h 242"/>
                <a:gd name="T12" fmla="*/ 111 w 228"/>
                <a:gd name="T13" fmla="*/ 0 h 242"/>
                <a:gd name="T14" fmla="*/ 220 w 228"/>
                <a:gd name="T15" fmla="*/ 134 h 242"/>
                <a:gd name="T16" fmla="*/ 51 w 228"/>
                <a:gd name="T17" fmla="*/ 134 h 242"/>
                <a:gd name="T18" fmla="*/ 169 w 228"/>
                <a:gd name="T19" fmla="*/ 101 h 242"/>
                <a:gd name="T20" fmla="*/ 169 w 228"/>
                <a:gd name="T21" fmla="*/ 101 h 242"/>
                <a:gd name="T22" fmla="*/ 111 w 228"/>
                <a:gd name="T23" fmla="*/ 40 h 242"/>
                <a:gd name="T24" fmla="*/ 51 w 228"/>
                <a:gd name="T25" fmla="*/ 101 h 242"/>
                <a:gd name="T26" fmla="*/ 169 w 228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42">
                  <a:moveTo>
                    <a:pt x="51" y="134"/>
                  </a:moveTo>
                  <a:cubicBezTo>
                    <a:pt x="51" y="170"/>
                    <a:pt x="70" y="202"/>
                    <a:pt x="112" y="202"/>
                  </a:cubicBezTo>
                  <a:cubicBezTo>
                    <a:pt x="142" y="202"/>
                    <a:pt x="160" y="189"/>
                    <a:pt x="168" y="164"/>
                  </a:cubicBezTo>
                  <a:lnTo>
                    <a:pt x="216" y="164"/>
                  </a:lnTo>
                  <a:cubicBezTo>
                    <a:pt x="205" y="214"/>
                    <a:pt x="163" y="242"/>
                    <a:pt x="112" y="242"/>
                  </a:cubicBezTo>
                  <a:cubicBezTo>
                    <a:pt x="40" y="242"/>
                    <a:pt x="0" y="192"/>
                    <a:pt x="0" y="121"/>
                  </a:cubicBezTo>
                  <a:cubicBezTo>
                    <a:pt x="0" y="56"/>
                    <a:pt x="43" y="0"/>
                    <a:pt x="111" y="0"/>
                  </a:cubicBezTo>
                  <a:cubicBezTo>
                    <a:pt x="184" y="0"/>
                    <a:pt x="228" y="65"/>
                    <a:pt x="220" y="134"/>
                  </a:cubicBezTo>
                  <a:lnTo>
                    <a:pt x="51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7" y="69"/>
                    <a:pt x="145" y="40"/>
                    <a:pt x="111" y="40"/>
                  </a:cubicBezTo>
                  <a:cubicBezTo>
                    <a:pt x="76" y="40"/>
                    <a:pt x="52" y="67"/>
                    <a:pt x="51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3" name="Freeform 77">
              <a:extLst>
                <a:ext uri="{FF2B5EF4-FFF2-40B4-BE49-F238E27FC236}">
                  <a16:creationId xmlns:a16="http://schemas.microsoft.com/office/drawing/2014/main" id="{67E770D8-88FA-829C-8DCF-7DEDE2746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589" y="4229101"/>
              <a:ext cx="82550" cy="115888"/>
            </a:xfrm>
            <a:custGeom>
              <a:avLst/>
              <a:gdLst>
                <a:gd name="T0" fmla="*/ 228 w 228"/>
                <a:gd name="T1" fmla="*/ 317 h 323"/>
                <a:gd name="T2" fmla="*/ 180 w 228"/>
                <a:gd name="T3" fmla="*/ 317 h 323"/>
                <a:gd name="T4" fmla="*/ 180 w 228"/>
                <a:gd name="T5" fmla="*/ 286 h 323"/>
                <a:gd name="T6" fmla="*/ 179 w 228"/>
                <a:gd name="T7" fmla="*/ 286 h 323"/>
                <a:gd name="T8" fmla="*/ 108 w 228"/>
                <a:gd name="T9" fmla="*/ 323 h 323"/>
                <a:gd name="T10" fmla="*/ 0 w 228"/>
                <a:gd name="T11" fmla="*/ 201 h 323"/>
                <a:gd name="T12" fmla="*/ 100 w 228"/>
                <a:gd name="T13" fmla="*/ 81 h 323"/>
                <a:gd name="T14" fmla="*/ 176 w 228"/>
                <a:gd name="T15" fmla="*/ 117 h 323"/>
                <a:gd name="T16" fmla="*/ 177 w 228"/>
                <a:gd name="T17" fmla="*/ 117 h 323"/>
                <a:gd name="T18" fmla="*/ 177 w 228"/>
                <a:gd name="T19" fmla="*/ 0 h 323"/>
                <a:gd name="T20" fmla="*/ 228 w 228"/>
                <a:gd name="T21" fmla="*/ 0 h 323"/>
                <a:gd name="T22" fmla="*/ 228 w 228"/>
                <a:gd name="T23" fmla="*/ 317 h 323"/>
                <a:gd name="T24" fmla="*/ 114 w 228"/>
                <a:gd name="T25" fmla="*/ 283 h 323"/>
                <a:gd name="T26" fmla="*/ 114 w 228"/>
                <a:gd name="T27" fmla="*/ 283 h 323"/>
                <a:gd name="T28" fmla="*/ 179 w 228"/>
                <a:gd name="T29" fmla="*/ 202 h 323"/>
                <a:gd name="T30" fmla="*/ 115 w 228"/>
                <a:gd name="T31" fmla="*/ 121 h 323"/>
                <a:gd name="T32" fmla="*/ 51 w 228"/>
                <a:gd name="T33" fmla="*/ 205 h 323"/>
                <a:gd name="T34" fmla="*/ 114 w 228"/>
                <a:gd name="T35" fmla="*/ 28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323">
                  <a:moveTo>
                    <a:pt x="228" y="317"/>
                  </a:moveTo>
                  <a:lnTo>
                    <a:pt x="180" y="317"/>
                  </a:lnTo>
                  <a:lnTo>
                    <a:pt x="180" y="286"/>
                  </a:lnTo>
                  <a:lnTo>
                    <a:pt x="179" y="286"/>
                  </a:lnTo>
                  <a:cubicBezTo>
                    <a:pt x="166" y="312"/>
                    <a:pt x="137" y="323"/>
                    <a:pt x="108" y="323"/>
                  </a:cubicBezTo>
                  <a:cubicBezTo>
                    <a:pt x="35" y="323"/>
                    <a:pt x="0" y="269"/>
                    <a:pt x="0" y="201"/>
                  </a:cubicBezTo>
                  <a:cubicBezTo>
                    <a:pt x="0" y="117"/>
                    <a:pt x="50" y="81"/>
                    <a:pt x="100" y="81"/>
                  </a:cubicBezTo>
                  <a:cubicBezTo>
                    <a:pt x="129" y="81"/>
                    <a:pt x="161" y="92"/>
                    <a:pt x="176" y="117"/>
                  </a:cubicBezTo>
                  <a:lnTo>
                    <a:pt x="177" y="117"/>
                  </a:lnTo>
                  <a:lnTo>
                    <a:pt x="177" y="0"/>
                  </a:lnTo>
                  <a:lnTo>
                    <a:pt x="228" y="0"/>
                  </a:lnTo>
                  <a:lnTo>
                    <a:pt x="228" y="317"/>
                  </a:lnTo>
                  <a:close/>
                  <a:moveTo>
                    <a:pt x="114" y="283"/>
                  </a:moveTo>
                  <a:lnTo>
                    <a:pt x="114" y="283"/>
                  </a:lnTo>
                  <a:cubicBezTo>
                    <a:pt x="160" y="283"/>
                    <a:pt x="179" y="242"/>
                    <a:pt x="179" y="202"/>
                  </a:cubicBezTo>
                  <a:cubicBezTo>
                    <a:pt x="179" y="151"/>
                    <a:pt x="154" y="121"/>
                    <a:pt x="115" y="121"/>
                  </a:cubicBezTo>
                  <a:cubicBezTo>
                    <a:pt x="68" y="121"/>
                    <a:pt x="51" y="163"/>
                    <a:pt x="51" y="205"/>
                  </a:cubicBezTo>
                  <a:cubicBezTo>
                    <a:pt x="51" y="244"/>
                    <a:pt x="70" y="283"/>
                    <a:pt x="114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4" name="Freeform 78">
              <a:extLst>
                <a:ext uri="{FF2B5EF4-FFF2-40B4-BE49-F238E27FC236}">
                  <a16:creationId xmlns:a16="http://schemas.microsoft.com/office/drawing/2014/main" id="{6BACCB4F-B5CB-C07F-C355-8C3A2F8C3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839" y="4257676"/>
              <a:ext cx="82550" cy="87313"/>
            </a:xfrm>
            <a:custGeom>
              <a:avLst/>
              <a:gdLst>
                <a:gd name="T0" fmla="*/ 51 w 228"/>
                <a:gd name="T1" fmla="*/ 134 h 242"/>
                <a:gd name="T2" fmla="*/ 113 w 228"/>
                <a:gd name="T3" fmla="*/ 202 h 242"/>
                <a:gd name="T4" fmla="*/ 169 w 228"/>
                <a:gd name="T5" fmla="*/ 164 h 242"/>
                <a:gd name="T6" fmla="*/ 217 w 228"/>
                <a:gd name="T7" fmla="*/ 164 h 242"/>
                <a:gd name="T8" fmla="*/ 113 w 228"/>
                <a:gd name="T9" fmla="*/ 242 h 242"/>
                <a:gd name="T10" fmla="*/ 0 w 228"/>
                <a:gd name="T11" fmla="*/ 121 h 242"/>
                <a:gd name="T12" fmla="*/ 111 w 228"/>
                <a:gd name="T13" fmla="*/ 0 h 242"/>
                <a:gd name="T14" fmla="*/ 220 w 228"/>
                <a:gd name="T15" fmla="*/ 134 h 242"/>
                <a:gd name="T16" fmla="*/ 51 w 228"/>
                <a:gd name="T17" fmla="*/ 134 h 242"/>
                <a:gd name="T18" fmla="*/ 169 w 228"/>
                <a:gd name="T19" fmla="*/ 101 h 242"/>
                <a:gd name="T20" fmla="*/ 169 w 228"/>
                <a:gd name="T21" fmla="*/ 101 h 242"/>
                <a:gd name="T22" fmla="*/ 111 w 228"/>
                <a:gd name="T23" fmla="*/ 40 h 242"/>
                <a:gd name="T24" fmla="*/ 51 w 228"/>
                <a:gd name="T25" fmla="*/ 101 h 242"/>
                <a:gd name="T26" fmla="*/ 169 w 228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42">
                  <a:moveTo>
                    <a:pt x="51" y="134"/>
                  </a:moveTo>
                  <a:cubicBezTo>
                    <a:pt x="51" y="170"/>
                    <a:pt x="71" y="202"/>
                    <a:pt x="113" y="202"/>
                  </a:cubicBezTo>
                  <a:cubicBezTo>
                    <a:pt x="142" y="202"/>
                    <a:pt x="160" y="189"/>
                    <a:pt x="169" y="164"/>
                  </a:cubicBezTo>
                  <a:lnTo>
                    <a:pt x="217" y="164"/>
                  </a:lnTo>
                  <a:cubicBezTo>
                    <a:pt x="206" y="214"/>
                    <a:pt x="163" y="242"/>
                    <a:pt x="113" y="242"/>
                  </a:cubicBezTo>
                  <a:cubicBezTo>
                    <a:pt x="41" y="242"/>
                    <a:pt x="0" y="192"/>
                    <a:pt x="0" y="121"/>
                  </a:cubicBezTo>
                  <a:cubicBezTo>
                    <a:pt x="0" y="56"/>
                    <a:pt x="43" y="0"/>
                    <a:pt x="111" y="0"/>
                  </a:cubicBezTo>
                  <a:cubicBezTo>
                    <a:pt x="184" y="0"/>
                    <a:pt x="228" y="65"/>
                    <a:pt x="220" y="134"/>
                  </a:cubicBezTo>
                  <a:lnTo>
                    <a:pt x="51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7" y="69"/>
                    <a:pt x="146" y="40"/>
                    <a:pt x="111" y="40"/>
                  </a:cubicBezTo>
                  <a:cubicBezTo>
                    <a:pt x="76" y="40"/>
                    <a:pt x="52" y="67"/>
                    <a:pt x="51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5" name="Freeform 79">
              <a:extLst>
                <a:ext uri="{FF2B5EF4-FFF2-40B4-BE49-F238E27FC236}">
                  <a16:creationId xmlns:a16="http://schemas.microsoft.com/office/drawing/2014/main" id="{E6D5E9A1-6A82-D9DF-F7C7-96B9556F4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014" y="4257676"/>
              <a:ext cx="84138" cy="87313"/>
            </a:xfrm>
            <a:custGeom>
              <a:avLst/>
              <a:gdLst>
                <a:gd name="T0" fmla="*/ 205 w 230"/>
                <a:gd name="T1" fmla="*/ 185 h 242"/>
                <a:gd name="T2" fmla="*/ 217 w 230"/>
                <a:gd name="T3" fmla="*/ 202 h 242"/>
                <a:gd name="T4" fmla="*/ 230 w 230"/>
                <a:gd name="T5" fmla="*/ 201 h 242"/>
                <a:gd name="T6" fmla="*/ 230 w 230"/>
                <a:gd name="T7" fmla="*/ 236 h 242"/>
                <a:gd name="T8" fmla="*/ 198 w 230"/>
                <a:gd name="T9" fmla="*/ 242 h 242"/>
                <a:gd name="T10" fmla="*/ 159 w 230"/>
                <a:gd name="T11" fmla="*/ 214 h 242"/>
                <a:gd name="T12" fmla="*/ 79 w 230"/>
                <a:gd name="T13" fmla="*/ 242 h 242"/>
                <a:gd name="T14" fmla="*/ 0 w 230"/>
                <a:gd name="T15" fmla="*/ 175 h 242"/>
                <a:gd name="T16" fmla="*/ 89 w 230"/>
                <a:gd name="T17" fmla="*/ 104 h 242"/>
                <a:gd name="T18" fmla="*/ 158 w 230"/>
                <a:gd name="T19" fmla="*/ 71 h 242"/>
                <a:gd name="T20" fmla="*/ 110 w 230"/>
                <a:gd name="T21" fmla="*/ 40 h 242"/>
                <a:gd name="T22" fmla="*/ 59 w 230"/>
                <a:gd name="T23" fmla="*/ 76 h 242"/>
                <a:gd name="T24" fmla="*/ 9 w 230"/>
                <a:gd name="T25" fmla="*/ 76 h 242"/>
                <a:gd name="T26" fmla="*/ 113 w 230"/>
                <a:gd name="T27" fmla="*/ 0 h 242"/>
                <a:gd name="T28" fmla="*/ 205 w 230"/>
                <a:gd name="T29" fmla="*/ 67 h 242"/>
                <a:gd name="T30" fmla="*/ 205 w 230"/>
                <a:gd name="T31" fmla="*/ 185 h 242"/>
                <a:gd name="T32" fmla="*/ 155 w 230"/>
                <a:gd name="T33" fmla="*/ 121 h 242"/>
                <a:gd name="T34" fmla="*/ 155 w 230"/>
                <a:gd name="T35" fmla="*/ 121 h 242"/>
                <a:gd name="T36" fmla="*/ 92 w 230"/>
                <a:gd name="T37" fmla="*/ 135 h 242"/>
                <a:gd name="T38" fmla="*/ 51 w 230"/>
                <a:gd name="T39" fmla="*/ 173 h 242"/>
                <a:gd name="T40" fmla="*/ 98 w 230"/>
                <a:gd name="T41" fmla="*/ 202 h 242"/>
                <a:gd name="T42" fmla="*/ 155 w 230"/>
                <a:gd name="T43" fmla="*/ 159 h 242"/>
                <a:gd name="T44" fmla="*/ 155 w 230"/>
                <a:gd name="T45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242">
                  <a:moveTo>
                    <a:pt x="205" y="185"/>
                  </a:moveTo>
                  <a:cubicBezTo>
                    <a:pt x="205" y="197"/>
                    <a:pt x="208" y="202"/>
                    <a:pt x="217" y="202"/>
                  </a:cubicBezTo>
                  <a:cubicBezTo>
                    <a:pt x="220" y="202"/>
                    <a:pt x="224" y="202"/>
                    <a:pt x="230" y="201"/>
                  </a:cubicBezTo>
                  <a:lnTo>
                    <a:pt x="230" y="236"/>
                  </a:lnTo>
                  <a:cubicBezTo>
                    <a:pt x="222" y="239"/>
                    <a:pt x="206" y="242"/>
                    <a:pt x="198" y="242"/>
                  </a:cubicBezTo>
                  <a:cubicBezTo>
                    <a:pt x="177" y="242"/>
                    <a:pt x="163" y="235"/>
                    <a:pt x="159" y="214"/>
                  </a:cubicBezTo>
                  <a:cubicBezTo>
                    <a:pt x="139" y="234"/>
                    <a:pt x="106" y="242"/>
                    <a:pt x="79" y="242"/>
                  </a:cubicBezTo>
                  <a:cubicBezTo>
                    <a:pt x="38" y="242"/>
                    <a:pt x="0" y="220"/>
                    <a:pt x="0" y="175"/>
                  </a:cubicBezTo>
                  <a:cubicBezTo>
                    <a:pt x="0" y="118"/>
                    <a:pt x="46" y="108"/>
                    <a:pt x="89" y="104"/>
                  </a:cubicBezTo>
                  <a:cubicBezTo>
                    <a:pt x="125" y="97"/>
                    <a:pt x="158" y="101"/>
                    <a:pt x="158" y="71"/>
                  </a:cubicBezTo>
                  <a:cubicBezTo>
                    <a:pt x="158" y="45"/>
                    <a:pt x="131" y="40"/>
                    <a:pt x="110" y="40"/>
                  </a:cubicBezTo>
                  <a:cubicBezTo>
                    <a:pt x="82" y="40"/>
                    <a:pt x="62" y="52"/>
                    <a:pt x="59" y="76"/>
                  </a:cubicBezTo>
                  <a:lnTo>
                    <a:pt x="9" y="76"/>
                  </a:lnTo>
                  <a:cubicBezTo>
                    <a:pt x="12" y="17"/>
                    <a:pt x="63" y="0"/>
                    <a:pt x="113" y="0"/>
                  </a:cubicBezTo>
                  <a:cubicBezTo>
                    <a:pt x="158" y="0"/>
                    <a:pt x="205" y="18"/>
                    <a:pt x="205" y="67"/>
                  </a:cubicBezTo>
                  <a:lnTo>
                    <a:pt x="205" y="185"/>
                  </a:lnTo>
                  <a:close/>
                  <a:moveTo>
                    <a:pt x="155" y="121"/>
                  </a:moveTo>
                  <a:lnTo>
                    <a:pt x="155" y="121"/>
                  </a:lnTo>
                  <a:cubicBezTo>
                    <a:pt x="139" y="131"/>
                    <a:pt x="115" y="131"/>
                    <a:pt x="92" y="135"/>
                  </a:cubicBezTo>
                  <a:cubicBezTo>
                    <a:pt x="71" y="138"/>
                    <a:pt x="51" y="146"/>
                    <a:pt x="51" y="173"/>
                  </a:cubicBezTo>
                  <a:cubicBezTo>
                    <a:pt x="51" y="196"/>
                    <a:pt x="80" y="202"/>
                    <a:pt x="98" y="202"/>
                  </a:cubicBezTo>
                  <a:cubicBezTo>
                    <a:pt x="120" y="202"/>
                    <a:pt x="155" y="191"/>
                    <a:pt x="155" y="159"/>
                  </a:cubicBezTo>
                  <a:lnTo>
                    <a:pt x="15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6" name="Freeform 80">
              <a:extLst>
                <a:ext uri="{FF2B5EF4-FFF2-40B4-BE49-F238E27FC236}">
                  <a16:creationId xmlns:a16="http://schemas.microsoft.com/office/drawing/2014/main" id="{5412FF92-64A0-0379-F81C-B0A6F8663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151" y="4260851"/>
              <a:ext cx="80963" cy="82550"/>
            </a:xfrm>
            <a:custGeom>
              <a:avLst/>
              <a:gdLst>
                <a:gd name="T0" fmla="*/ 0 w 222"/>
                <a:gd name="T1" fmla="*/ 0 h 230"/>
                <a:gd name="T2" fmla="*/ 55 w 222"/>
                <a:gd name="T3" fmla="*/ 0 h 230"/>
                <a:gd name="T4" fmla="*/ 113 w 222"/>
                <a:gd name="T5" fmla="*/ 177 h 230"/>
                <a:gd name="T6" fmla="*/ 114 w 222"/>
                <a:gd name="T7" fmla="*/ 177 h 230"/>
                <a:gd name="T8" fmla="*/ 170 w 222"/>
                <a:gd name="T9" fmla="*/ 0 h 230"/>
                <a:gd name="T10" fmla="*/ 222 w 222"/>
                <a:gd name="T11" fmla="*/ 0 h 230"/>
                <a:gd name="T12" fmla="*/ 140 w 222"/>
                <a:gd name="T13" fmla="*/ 230 h 230"/>
                <a:gd name="T14" fmla="*/ 83 w 222"/>
                <a:gd name="T15" fmla="*/ 230 h 230"/>
                <a:gd name="T16" fmla="*/ 0 w 222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30">
                  <a:moveTo>
                    <a:pt x="0" y="0"/>
                  </a:moveTo>
                  <a:lnTo>
                    <a:pt x="55" y="0"/>
                  </a:lnTo>
                  <a:lnTo>
                    <a:pt x="113" y="177"/>
                  </a:lnTo>
                  <a:lnTo>
                    <a:pt x="114" y="177"/>
                  </a:lnTo>
                  <a:lnTo>
                    <a:pt x="170" y="0"/>
                  </a:lnTo>
                  <a:lnTo>
                    <a:pt x="222" y="0"/>
                  </a:lnTo>
                  <a:lnTo>
                    <a:pt x="140" y="230"/>
                  </a:lnTo>
                  <a:lnTo>
                    <a:pt x="83" y="2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7" name="Freeform 81">
              <a:extLst>
                <a:ext uri="{FF2B5EF4-FFF2-40B4-BE49-F238E27FC236}">
                  <a16:creationId xmlns:a16="http://schemas.microsoft.com/office/drawing/2014/main" id="{C779C7E4-F538-2F55-B9B9-D097606F4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4257676"/>
              <a:ext cx="82550" cy="87313"/>
            </a:xfrm>
            <a:custGeom>
              <a:avLst/>
              <a:gdLst>
                <a:gd name="T0" fmla="*/ 50 w 228"/>
                <a:gd name="T1" fmla="*/ 134 h 242"/>
                <a:gd name="T2" fmla="*/ 112 w 228"/>
                <a:gd name="T3" fmla="*/ 202 h 242"/>
                <a:gd name="T4" fmla="*/ 168 w 228"/>
                <a:gd name="T5" fmla="*/ 164 h 242"/>
                <a:gd name="T6" fmla="*/ 216 w 228"/>
                <a:gd name="T7" fmla="*/ 164 h 242"/>
                <a:gd name="T8" fmla="*/ 112 w 228"/>
                <a:gd name="T9" fmla="*/ 242 h 242"/>
                <a:gd name="T10" fmla="*/ 0 w 228"/>
                <a:gd name="T11" fmla="*/ 121 h 242"/>
                <a:gd name="T12" fmla="*/ 111 w 228"/>
                <a:gd name="T13" fmla="*/ 0 h 242"/>
                <a:gd name="T14" fmla="*/ 219 w 228"/>
                <a:gd name="T15" fmla="*/ 134 h 242"/>
                <a:gd name="T16" fmla="*/ 50 w 228"/>
                <a:gd name="T17" fmla="*/ 134 h 242"/>
                <a:gd name="T18" fmla="*/ 169 w 228"/>
                <a:gd name="T19" fmla="*/ 101 h 242"/>
                <a:gd name="T20" fmla="*/ 169 w 228"/>
                <a:gd name="T21" fmla="*/ 101 h 242"/>
                <a:gd name="T22" fmla="*/ 111 w 228"/>
                <a:gd name="T23" fmla="*/ 40 h 242"/>
                <a:gd name="T24" fmla="*/ 50 w 228"/>
                <a:gd name="T25" fmla="*/ 101 h 242"/>
                <a:gd name="T26" fmla="*/ 169 w 228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42">
                  <a:moveTo>
                    <a:pt x="50" y="134"/>
                  </a:moveTo>
                  <a:cubicBezTo>
                    <a:pt x="50" y="170"/>
                    <a:pt x="70" y="202"/>
                    <a:pt x="112" y="202"/>
                  </a:cubicBezTo>
                  <a:cubicBezTo>
                    <a:pt x="141" y="202"/>
                    <a:pt x="159" y="189"/>
                    <a:pt x="168" y="164"/>
                  </a:cubicBezTo>
                  <a:lnTo>
                    <a:pt x="216" y="164"/>
                  </a:lnTo>
                  <a:cubicBezTo>
                    <a:pt x="205" y="214"/>
                    <a:pt x="162" y="242"/>
                    <a:pt x="112" y="242"/>
                  </a:cubicBezTo>
                  <a:cubicBezTo>
                    <a:pt x="40" y="242"/>
                    <a:pt x="0" y="192"/>
                    <a:pt x="0" y="121"/>
                  </a:cubicBezTo>
                  <a:cubicBezTo>
                    <a:pt x="0" y="56"/>
                    <a:pt x="42" y="0"/>
                    <a:pt x="111" y="0"/>
                  </a:cubicBezTo>
                  <a:cubicBezTo>
                    <a:pt x="183" y="0"/>
                    <a:pt x="228" y="65"/>
                    <a:pt x="219" y="134"/>
                  </a:cubicBezTo>
                  <a:lnTo>
                    <a:pt x="50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7" y="69"/>
                    <a:pt x="145" y="40"/>
                    <a:pt x="111" y="40"/>
                  </a:cubicBezTo>
                  <a:cubicBezTo>
                    <a:pt x="76" y="40"/>
                    <a:pt x="52" y="67"/>
                    <a:pt x="50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8" name="Freeform 82">
              <a:extLst>
                <a:ext uri="{FF2B5EF4-FFF2-40B4-BE49-F238E27FC236}">
                  <a16:creationId xmlns:a16="http://schemas.microsoft.com/office/drawing/2014/main" id="{56502C6F-2B10-A63B-96CF-F4E23B4F8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3951" y="4229101"/>
              <a:ext cx="19050" cy="114300"/>
            </a:xfrm>
            <a:custGeom>
              <a:avLst/>
              <a:gdLst>
                <a:gd name="T0" fmla="*/ 0 w 51"/>
                <a:gd name="T1" fmla="*/ 0 h 317"/>
                <a:gd name="T2" fmla="*/ 51 w 51"/>
                <a:gd name="T3" fmla="*/ 0 h 317"/>
                <a:gd name="T4" fmla="*/ 51 w 51"/>
                <a:gd name="T5" fmla="*/ 48 h 317"/>
                <a:gd name="T6" fmla="*/ 0 w 51"/>
                <a:gd name="T7" fmla="*/ 48 h 317"/>
                <a:gd name="T8" fmla="*/ 0 w 51"/>
                <a:gd name="T9" fmla="*/ 0 h 317"/>
                <a:gd name="T10" fmla="*/ 0 w 51"/>
                <a:gd name="T11" fmla="*/ 87 h 317"/>
                <a:gd name="T12" fmla="*/ 0 w 51"/>
                <a:gd name="T13" fmla="*/ 87 h 317"/>
                <a:gd name="T14" fmla="*/ 51 w 51"/>
                <a:gd name="T15" fmla="*/ 87 h 317"/>
                <a:gd name="T16" fmla="*/ 51 w 51"/>
                <a:gd name="T17" fmla="*/ 317 h 317"/>
                <a:gd name="T18" fmla="*/ 0 w 51"/>
                <a:gd name="T19" fmla="*/ 317 h 317"/>
                <a:gd name="T20" fmla="*/ 0 w 51"/>
                <a:gd name="T21" fmla="*/ 8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17">
                  <a:moveTo>
                    <a:pt x="0" y="0"/>
                  </a:moveTo>
                  <a:lnTo>
                    <a:pt x="51" y="0"/>
                  </a:lnTo>
                  <a:lnTo>
                    <a:pt x="51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87"/>
                  </a:moveTo>
                  <a:lnTo>
                    <a:pt x="0" y="87"/>
                  </a:lnTo>
                  <a:lnTo>
                    <a:pt x="51" y="87"/>
                  </a:lnTo>
                  <a:lnTo>
                    <a:pt x="51" y="317"/>
                  </a:lnTo>
                  <a:lnTo>
                    <a:pt x="0" y="31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49" name="Freeform 83">
              <a:extLst>
                <a:ext uri="{FF2B5EF4-FFF2-40B4-BE49-F238E27FC236}">
                  <a16:creationId xmlns:a16="http://schemas.microsoft.com/office/drawing/2014/main" id="{280D6FA0-7C3D-4E92-CAD0-9DECF4B1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1" y="4257676"/>
              <a:ext cx="49213" cy="85725"/>
            </a:xfrm>
            <a:custGeom>
              <a:avLst/>
              <a:gdLst>
                <a:gd name="T0" fmla="*/ 0 w 135"/>
                <a:gd name="T1" fmla="*/ 6 h 236"/>
                <a:gd name="T2" fmla="*/ 47 w 135"/>
                <a:gd name="T3" fmla="*/ 6 h 236"/>
                <a:gd name="T4" fmla="*/ 47 w 135"/>
                <a:gd name="T5" fmla="*/ 51 h 236"/>
                <a:gd name="T6" fmla="*/ 48 w 135"/>
                <a:gd name="T7" fmla="*/ 51 h 236"/>
                <a:gd name="T8" fmla="*/ 116 w 135"/>
                <a:gd name="T9" fmla="*/ 0 h 236"/>
                <a:gd name="T10" fmla="*/ 135 w 135"/>
                <a:gd name="T11" fmla="*/ 1 h 236"/>
                <a:gd name="T12" fmla="*/ 135 w 135"/>
                <a:gd name="T13" fmla="*/ 50 h 236"/>
                <a:gd name="T14" fmla="*/ 113 w 135"/>
                <a:gd name="T15" fmla="*/ 48 h 236"/>
                <a:gd name="T16" fmla="*/ 51 w 135"/>
                <a:gd name="T17" fmla="*/ 127 h 236"/>
                <a:gd name="T18" fmla="*/ 51 w 135"/>
                <a:gd name="T19" fmla="*/ 236 h 236"/>
                <a:gd name="T20" fmla="*/ 0 w 135"/>
                <a:gd name="T21" fmla="*/ 236 h 236"/>
                <a:gd name="T22" fmla="*/ 0 w 135"/>
                <a:gd name="T23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36">
                  <a:moveTo>
                    <a:pt x="0" y="6"/>
                  </a:moveTo>
                  <a:lnTo>
                    <a:pt x="47" y="6"/>
                  </a:lnTo>
                  <a:lnTo>
                    <a:pt x="47" y="51"/>
                  </a:lnTo>
                  <a:lnTo>
                    <a:pt x="48" y="51"/>
                  </a:lnTo>
                  <a:cubicBezTo>
                    <a:pt x="54" y="26"/>
                    <a:pt x="84" y="0"/>
                    <a:pt x="116" y="0"/>
                  </a:cubicBezTo>
                  <a:cubicBezTo>
                    <a:pt x="127" y="0"/>
                    <a:pt x="130" y="1"/>
                    <a:pt x="135" y="1"/>
                  </a:cubicBezTo>
                  <a:lnTo>
                    <a:pt x="135" y="50"/>
                  </a:lnTo>
                  <a:cubicBezTo>
                    <a:pt x="127" y="49"/>
                    <a:pt x="120" y="48"/>
                    <a:pt x="113" y="48"/>
                  </a:cubicBezTo>
                  <a:cubicBezTo>
                    <a:pt x="78" y="48"/>
                    <a:pt x="51" y="76"/>
                    <a:pt x="51" y="127"/>
                  </a:cubicBezTo>
                  <a:lnTo>
                    <a:pt x="51" y="236"/>
                  </a:lnTo>
                  <a:lnTo>
                    <a:pt x="0" y="23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0" name="Freeform 84">
              <a:extLst>
                <a:ext uri="{FF2B5EF4-FFF2-40B4-BE49-F238E27FC236}">
                  <a16:creationId xmlns:a16="http://schemas.microsoft.com/office/drawing/2014/main" id="{A1E1B719-04AF-67F8-A7E8-C64EB23ED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6026" y="4257676"/>
              <a:ext cx="82550" cy="87313"/>
            </a:xfrm>
            <a:custGeom>
              <a:avLst/>
              <a:gdLst>
                <a:gd name="T0" fmla="*/ 0 w 232"/>
                <a:gd name="T1" fmla="*/ 121 h 242"/>
                <a:gd name="T2" fmla="*/ 116 w 232"/>
                <a:gd name="T3" fmla="*/ 0 h 242"/>
                <a:gd name="T4" fmla="*/ 232 w 232"/>
                <a:gd name="T5" fmla="*/ 121 h 242"/>
                <a:gd name="T6" fmla="*/ 116 w 232"/>
                <a:gd name="T7" fmla="*/ 242 h 242"/>
                <a:gd name="T8" fmla="*/ 0 w 232"/>
                <a:gd name="T9" fmla="*/ 121 h 242"/>
                <a:gd name="T10" fmla="*/ 181 w 232"/>
                <a:gd name="T11" fmla="*/ 121 h 242"/>
                <a:gd name="T12" fmla="*/ 181 w 232"/>
                <a:gd name="T13" fmla="*/ 121 h 242"/>
                <a:gd name="T14" fmla="*/ 116 w 232"/>
                <a:gd name="T15" fmla="*/ 40 h 242"/>
                <a:gd name="T16" fmla="*/ 50 w 232"/>
                <a:gd name="T17" fmla="*/ 121 h 242"/>
                <a:gd name="T18" fmla="*/ 116 w 232"/>
                <a:gd name="T19" fmla="*/ 202 h 242"/>
                <a:gd name="T20" fmla="*/ 181 w 232"/>
                <a:gd name="T21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42">
                  <a:moveTo>
                    <a:pt x="0" y="121"/>
                  </a:moveTo>
                  <a:cubicBezTo>
                    <a:pt x="0" y="51"/>
                    <a:pt x="42" y="0"/>
                    <a:pt x="116" y="0"/>
                  </a:cubicBezTo>
                  <a:cubicBezTo>
                    <a:pt x="190" y="0"/>
                    <a:pt x="232" y="51"/>
                    <a:pt x="232" y="121"/>
                  </a:cubicBezTo>
                  <a:cubicBezTo>
                    <a:pt x="232" y="192"/>
                    <a:pt x="190" y="242"/>
                    <a:pt x="116" y="242"/>
                  </a:cubicBezTo>
                  <a:cubicBezTo>
                    <a:pt x="42" y="242"/>
                    <a:pt x="0" y="192"/>
                    <a:pt x="0" y="121"/>
                  </a:cubicBezTo>
                  <a:close/>
                  <a:moveTo>
                    <a:pt x="181" y="121"/>
                  </a:moveTo>
                  <a:lnTo>
                    <a:pt x="181" y="121"/>
                  </a:lnTo>
                  <a:cubicBezTo>
                    <a:pt x="181" y="81"/>
                    <a:pt x="161" y="40"/>
                    <a:pt x="116" y="40"/>
                  </a:cubicBezTo>
                  <a:cubicBezTo>
                    <a:pt x="70" y="40"/>
                    <a:pt x="50" y="81"/>
                    <a:pt x="50" y="121"/>
                  </a:cubicBezTo>
                  <a:cubicBezTo>
                    <a:pt x="50" y="161"/>
                    <a:pt x="70" y="202"/>
                    <a:pt x="116" y="202"/>
                  </a:cubicBezTo>
                  <a:cubicBezTo>
                    <a:pt x="161" y="202"/>
                    <a:pt x="181" y="161"/>
                    <a:pt x="1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1" name="Freeform 85">
              <a:extLst>
                <a:ext uri="{FF2B5EF4-FFF2-40B4-BE49-F238E27FC236}">
                  <a16:creationId xmlns:a16="http://schemas.microsoft.com/office/drawing/2014/main" id="{4795ED93-CDEC-36CB-D7DE-E7A55262FE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5039" y="4389438"/>
              <a:ext cx="76200" cy="117475"/>
            </a:xfrm>
            <a:custGeom>
              <a:avLst/>
              <a:gdLst>
                <a:gd name="T0" fmla="*/ 212 w 212"/>
                <a:gd name="T1" fmla="*/ 318 h 324"/>
                <a:gd name="T2" fmla="*/ 186 w 212"/>
                <a:gd name="T3" fmla="*/ 318 h 324"/>
                <a:gd name="T4" fmla="*/ 186 w 212"/>
                <a:gd name="T5" fmla="*/ 274 h 324"/>
                <a:gd name="T6" fmla="*/ 185 w 212"/>
                <a:gd name="T7" fmla="*/ 274 h 324"/>
                <a:gd name="T8" fmla="*/ 103 w 212"/>
                <a:gd name="T9" fmla="*/ 324 h 324"/>
                <a:gd name="T10" fmla="*/ 0 w 212"/>
                <a:gd name="T11" fmla="*/ 203 h 324"/>
                <a:gd name="T12" fmla="*/ 103 w 212"/>
                <a:gd name="T13" fmla="*/ 81 h 324"/>
                <a:gd name="T14" fmla="*/ 183 w 212"/>
                <a:gd name="T15" fmla="*/ 132 h 324"/>
                <a:gd name="T16" fmla="*/ 184 w 212"/>
                <a:gd name="T17" fmla="*/ 132 h 324"/>
                <a:gd name="T18" fmla="*/ 184 w 212"/>
                <a:gd name="T19" fmla="*/ 0 h 324"/>
                <a:gd name="T20" fmla="*/ 212 w 212"/>
                <a:gd name="T21" fmla="*/ 0 h 324"/>
                <a:gd name="T22" fmla="*/ 212 w 212"/>
                <a:gd name="T23" fmla="*/ 318 h 324"/>
                <a:gd name="T24" fmla="*/ 103 w 212"/>
                <a:gd name="T25" fmla="*/ 301 h 324"/>
                <a:gd name="T26" fmla="*/ 103 w 212"/>
                <a:gd name="T27" fmla="*/ 301 h 324"/>
                <a:gd name="T28" fmla="*/ 184 w 212"/>
                <a:gd name="T29" fmla="*/ 203 h 324"/>
                <a:gd name="T30" fmla="*/ 103 w 212"/>
                <a:gd name="T31" fmla="*/ 105 h 324"/>
                <a:gd name="T32" fmla="*/ 28 w 212"/>
                <a:gd name="T33" fmla="*/ 203 h 324"/>
                <a:gd name="T34" fmla="*/ 103 w 212"/>
                <a:gd name="T35" fmla="*/ 30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324">
                  <a:moveTo>
                    <a:pt x="212" y="318"/>
                  </a:moveTo>
                  <a:lnTo>
                    <a:pt x="186" y="318"/>
                  </a:lnTo>
                  <a:lnTo>
                    <a:pt x="186" y="274"/>
                  </a:lnTo>
                  <a:lnTo>
                    <a:pt x="185" y="274"/>
                  </a:lnTo>
                  <a:cubicBezTo>
                    <a:pt x="173" y="304"/>
                    <a:pt x="137" y="324"/>
                    <a:pt x="103" y="324"/>
                  </a:cubicBezTo>
                  <a:cubicBezTo>
                    <a:pt x="33" y="324"/>
                    <a:pt x="0" y="268"/>
                    <a:pt x="0" y="203"/>
                  </a:cubicBezTo>
                  <a:cubicBezTo>
                    <a:pt x="0" y="138"/>
                    <a:pt x="33" y="81"/>
                    <a:pt x="103" y="81"/>
                  </a:cubicBezTo>
                  <a:cubicBezTo>
                    <a:pt x="137" y="81"/>
                    <a:pt x="171" y="99"/>
                    <a:pt x="183" y="132"/>
                  </a:cubicBezTo>
                  <a:lnTo>
                    <a:pt x="184" y="132"/>
                  </a:lnTo>
                  <a:lnTo>
                    <a:pt x="184" y="0"/>
                  </a:lnTo>
                  <a:lnTo>
                    <a:pt x="212" y="0"/>
                  </a:lnTo>
                  <a:lnTo>
                    <a:pt x="212" y="318"/>
                  </a:lnTo>
                  <a:close/>
                  <a:moveTo>
                    <a:pt x="103" y="301"/>
                  </a:moveTo>
                  <a:lnTo>
                    <a:pt x="103" y="301"/>
                  </a:lnTo>
                  <a:cubicBezTo>
                    <a:pt x="163" y="301"/>
                    <a:pt x="184" y="250"/>
                    <a:pt x="184" y="203"/>
                  </a:cubicBezTo>
                  <a:cubicBezTo>
                    <a:pt x="184" y="155"/>
                    <a:pt x="163" y="105"/>
                    <a:pt x="103" y="105"/>
                  </a:cubicBezTo>
                  <a:cubicBezTo>
                    <a:pt x="50" y="105"/>
                    <a:pt x="28" y="155"/>
                    <a:pt x="28" y="203"/>
                  </a:cubicBezTo>
                  <a:cubicBezTo>
                    <a:pt x="28" y="250"/>
                    <a:pt x="50" y="301"/>
                    <a:pt x="103" y="3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2" name="Freeform 86">
              <a:extLst>
                <a:ext uri="{FF2B5EF4-FFF2-40B4-BE49-F238E27FC236}">
                  <a16:creationId xmlns:a16="http://schemas.microsoft.com/office/drawing/2014/main" id="{1BA1DAC1-E201-CE9E-47B1-71275FA654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9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6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3" name="Freeform 87">
              <a:extLst>
                <a:ext uri="{FF2B5EF4-FFF2-40B4-BE49-F238E27FC236}">
                  <a16:creationId xmlns:a16="http://schemas.microsoft.com/office/drawing/2014/main" id="{C5FCBE86-7F6D-415F-F5AA-D3E45F828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9664" y="4418013"/>
              <a:ext cx="76200" cy="115888"/>
            </a:xfrm>
            <a:custGeom>
              <a:avLst/>
              <a:gdLst>
                <a:gd name="T0" fmla="*/ 0 w 212"/>
                <a:gd name="T1" fmla="*/ 7 h 321"/>
                <a:gd name="T2" fmla="*/ 26 w 212"/>
                <a:gd name="T3" fmla="*/ 7 h 321"/>
                <a:gd name="T4" fmla="*/ 26 w 212"/>
                <a:gd name="T5" fmla="*/ 51 h 321"/>
                <a:gd name="T6" fmla="*/ 27 w 212"/>
                <a:gd name="T7" fmla="*/ 51 h 321"/>
                <a:gd name="T8" fmla="*/ 109 w 212"/>
                <a:gd name="T9" fmla="*/ 0 h 321"/>
                <a:gd name="T10" fmla="*/ 212 w 212"/>
                <a:gd name="T11" fmla="*/ 122 h 321"/>
                <a:gd name="T12" fmla="*/ 109 w 212"/>
                <a:gd name="T13" fmla="*/ 243 h 321"/>
                <a:gd name="T14" fmla="*/ 29 w 212"/>
                <a:gd name="T15" fmla="*/ 193 h 321"/>
                <a:gd name="T16" fmla="*/ 28 w 212"/>
                <a:gd name="T17" fmla="*/ 193 h 321"/>
                <a:gd name="T18" fmla="*/ 28 w 212"/>
                <a:gd name="T19" fmla="*/ 321 h 321"/>
                <a:gd name="T20" fmla="*/ 0 w 212"/>
                <a:gd name="T21" fmla="*/ 321 h 321"/>
                <a:gd name="T22" fmla="*/ 0 w 212"/>
                <a:gd name="T23" fmla="*/ 7 h 321"/>
                <a:gd name="T24" fmla="*/ 109 w 212"/>
                <a:gd name="T25" fmla="*/ 24 h 321"/>
                <a:gd name="T26" fmla="*/ 109 w 212"/>
                <a:gd name="T27" fmla="*/ 24 h 321"/>
                <a:gd name="T28" fmla="*/ 28 w 212"/>
                <a:gd name="T29" fmla="*/ 122 h 321"/>
                <a:gd name="T30" fmla="*/ 109 w 212"/>
                <a:gd name="T31" fmla="*/ 220 h 321"/>
                <a:gd name="T32" fmla="*/ 184 w 212"/>
                <a:gd name="T33" fmla="*/ 122 h 321"/>
                <a:gd name="T34" fmla="*/ 109 w 212"/>
                <a:gd name="T35" fmla="*/ 2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321">
                  <a:moveTo>
                    <a:pt x="0" y="7"/>
                  </a:moveTo>
                  <a:lnTo>
                    <a:pt x="26" y="7"/>
                  </a:lnTo>
                  <a:lnTo>
                    <a:pt x="26" y="51"/>
                  </a:lnTo>
                  <a:lnTo>
                    <a:pt x="27" y="51"/>
                  </a:lnTo>
                  <a:cubicBezTo>
                    <a:pt x="40" y="20"/>
                    <a:pt x="72" y="0"/>
                    <a:pt x="109" y="0"/>
                  </a:cubicBezTo>
                  <a:cubicBezTo>
                    <a:pt x="179" y="0"/>
                    <a:pt x="212" y="57"/>
                    <a:pt x="212" y="122"/>
                  </a:cubicBezTo>
                  <a:cubicBezTo>
                    <a:pt x="212" y="187"/>
                    <a:pt x="179" y="243"/>
                    <a:pt x="109" y="243"/>
                  </a:cubicBezTo>
                  <a:cubicBezTo>
                    <a:pt x="75" y="243"/>
                    <a:pt x="41" y="226"/>
                    <a:pt x="29" y="193"/>
                  </a:cubicBezTo>
                  <a:lnTo>
                    <a:pt x="28" y="193"/>
                  </a:lnTo>
                  <a:lnTo>
                    <a:pt x="28" y="321"/>
                  </a:lnTo>
                  <a:lnTo>
                    <a:pt x="0" y="321"/>
                  </a:lnTo>
                  <a:lnTo>
                    <a:pt x="0" y="7"/>
                  </a:lnTo>
                  <a:close/>
                  <a:moveTo>
                    <a:pt x="109" y="24"/>
                  </a:moveTo>
                  <a:lnTo>
                    <a:pt x="109" y="24"/>
                  </a:lnTo>
                  <a:cubicBezTo>
                    <a:pt x="47" y="24"/>
                    <a:pt x="28" y="70"/>
                    <a:pt x="28" y="122"/>
                  </a:cubicBezTo>
                  <a:cubicBezTo>
                    <a:pt x="28" y="169"/>
                    <a:pt x="49" y="220"/>
                    <a:pt x="109" y="220"/>
                  </a:cubicBezTo>
                  <a:cubicBezTo>
                    <a:pt x="162" y="220"/>
                    <a:pt x="184" y="169"/>
                    <a:pt x="184" y="122"/>
                  </a:cubicBezTo>
                  <a:cubicBezTo>
                    <a:pt x="184" y="74"/>
                    <a:pt x="162" y="24"/>
                    <a:pt x="10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4" name="Freeform 88">
              <a:extLst>
                <a:ext uri="{FF2B5EF4-FFF2-40B4-BE49-F238E27FC236}">
                  <a16:creationId xmlns:a16="http://schemas.microsoft.com/office/drawing/2014/main" id="{6DC3186D-4FE0-65ED-D1DC-09192E042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976" y="4418013"/>
              <a:ext cx="76200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4 w 213"/>
                <a:gd name="T15" fmla="*/ 237 h 243"/>
                <a:gd name="T16" fmla="*/ 161 w 213"/>
                <a:gd name="T17" fmla="*/ 197 h 243"/>
                <a:gd name="T18" fmla="*/ 160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8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2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2" y="213"/>
                    <a:pt x="204" y="213"/>
                  </a:cubicBezTo>
                  <a:cubicBezTo>
                    <a:pt x="207" y="213"/>
                    <a:pt x="210" y="212"/>
                    <a:pt x="213" y="211"/>
                  </a:cubicBezTo>
                  <a:lnTo>
                    <a:pt x="213" y="235"/>
                  </a:lnTo>
                  <a:cubicBezTo>
                    <a:pt x="206" y="236"/>
                    <a:pt x="202" y="237"/>
                    <a:pt x="194" y="237"/>
                  </a:cubicBezTo>
                  <a:cubicBezTo>
                    <a:pt x="166" y="237"/>
                    <a:pt x="161" y="221"/>
                    <a:pt x="161" y="197"/>
                  </a:cubicBezTo>
                  <a:lnTo>
                    <a:pt x="160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6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4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8" y="111"/>
                  </a:lnTo>
                  <a:cubicBezTo>
                    <a:pt x="155" y="118"/>
                    <a:pt x="142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5" name="Freeform 89">
              <a:extLst>
                <a:ext uri="{FF2B5EF4-FFF2-40B4-BE49-F238E27FC236}">
                  <a16:creationId xmlns:a16="http://schemas.microsoft.com/office/drawing/2014/main" id="{A86466E8-0949-8AC0-2578-74A425D1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1" y="4419601"/>
              <a:ext cx="41275" cy="84138"/>
            </a:xfrm>
            <a:custGeom>
              <a:avLst/>
              <a:gdLst>
                <a:gd name="T0" fmla="*/ 0 w 113"/>
                <a:gd name="T1" fmla="*/ 5 h 235"/>
                <a:gd name="T2" fmla="*/ 26 w 113"/>
                <a:gd name="T3" fmla="*/ 5 h 235"/>
                <a:gd name="T4" fmla="*/ 26 w 113"/>
                <a:gd name="T5" fmla="*/ 59 h 235"/>
                <a:gd name="T6" fmla="*/ 27 w 113"/>
                <a:gd name="T7" fmla="*/ 59 h 235"/>
                <a:gd name="T8" fmla="*/ 113 w 113"/>
                <a:gd name="T9" fmla="*/ 2 h 235"/>
                <a:gd name="T10" fmla="*/ 113 w 113"/>
                <a:gd name="T11" fmla="*/ 30 h 235"/>
                <a:gd name="T12" fmla="*/ 28 w 113"/>
                <a:gd name="T13" fmla="*/ 112 h 235"/>
                <a:gd name="T14" fmla="*/ 28 w 113"/>
                <a:gd name="T15" fmla="*/ 235 h 235"/>
                <a:gd name="T16" fmla="*/ 0 w 113"/>
                <a:gd name="T17" fmla="*/ 235 h 235"/>
                <a:gd name="T18" fmla="*/ 0 w 113"/>
                <a:gd name="T19" fmla="*/ 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35">
                  <a:moveTo>
                    <a:pt x="0" y="5"/>
                  </a:moveTo>
                  <a:lnTo>
                    <a:pt x="26" y="5"/>
                  </a:lnTo>
                  <a:lnTo>
                    <a:pt x="26" y="59"/>
                  </a:lnTo>
                  <a:lnTo>
                    <a:pt x="27" y="59"/>
                  </a:lnTo>
                  <a:cubicBezTo>
                    <a:pt x="41" y="22"/>
                    <a:pt x="72" y="0"/>
                    <a:pt x="113" y="2"/>
                  </a:cubicBezTo>
                  <a:lnTo>
                    <a:pt x="113" y="30"/>
                  </a:lnTo>
                  <a:cubicBezTo>
                    <a:pt x="63" y="27"/>
                    <a:pt x="28" y="65"/>
                    <a:pt x="28" y="112"/>
                  </a:cubicBezTo>
                  <a:lnTo>
                    <a:pt x="28" y="235"/>
                  </a:lnTo>
                  <a:lnTo>
                    <a:pt x="0" y="23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6" name="Freeform 90">
              <a:extLst>
                <a:ext uri="{FF2B5EF4-FFF2-40B4-BE49-F238E27FC236}">
                  <a16:creationId xmlns:a16="http://schemas.microsoft.com/office/drawing/2014/main" id="{1655FFB5-97F6-7202-11C2-6B3E3136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6" y="4395788"/>
              <a:ext cx="39688" cy="109538"/>
            </a:xfrm>
            <a:custGeom>
              <a:avLst/>
              <a:gdLst>
                <a:gd name="T0" fmla="*/ 68 w 114"/>
                <a:gd name="T1" fmla="*/ 69 h 301"/>
                <a:gd name="T2" fmla="*/ 114 w 114"/>
                <a:gd name="T3" fmla="*/ 69 h 301"/>
                <a:gd name="T4" fmla="*/ 114 w 114"/>
                <a:gd name="T5" fmla="*/ 93 h 301"/>
                <a:gd name="T6" fmla="*/ 68 w 114"/>
                <a:gd name="T7" fmla="*/ 93 h 301"/>
                <a:gd name="T8" fmla="*/ 68 w 114"/>
                <a:gd name="T9" fmla="*/ 247 h 301"/>
                <a:gd name="T10" fmla="*/ 90 w 114"/>
                <a:gd name="T11" fmla="*/ 278 h 301"/>
                <a:gd name="T12" fmla="*/ 114 w 114"/>
                <a:gd name="T13" fmla="*/ 276 h 301"/>
                <a:gd name="T14" fmla="*/ 114 w 114"/>
                <a:gd name="T15" fmla="*/ 300 h 301"/>
                <a:gd name="T16" fmla="*/ 89 w 114"/>
                <a:gd name="T17" fmla="*/ 301 h 301"/>
                <a:gd name="T18" fmla="*/ 40 w 114"/>
                <a:gd name="T19" fmla="*/ 250 h 301"/>
                <a:gd name="T20" fmla="*/ 40 w 114"/>
                <a:gd name="T21" fmla="*/ 93 h 301"/>
                <a:gd name="T22" fmla="*/ 0 w 114"/>
                <a:gd name="T23" fmla="*/ 93 h 301"/>
                <a:gd name="T24" fmla="*/ 0 w 114"/>
                <a:gd name="T25" fmla="*/ 69 h 301"/>
                <a:gd name="T26" fmla="*/ 40 w 114"/>
                <a:gd name="T27" fmla="*/ 69 h 301"/>
                <a:gd name="T28" fmla="*/ 40 w 114"/>
                <a:gd name="T29" fmla="*/ 0 h 301"/>
                <a:gd name="T30" fmla="*/ 68 w 114"/>
                <a:gd name="T31" fmla="*/ 0 h 301"/>
                <a:gd name="T32" fmla="*/ 68 w 114"/>
                <a:gd name="T33" fmla="*/ 6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301">
                  <a:moveTo>
                    <a:pt x="68" y="69"/>
                  </a:moveTo>
                  <a:lnTo>
                    <a:pt x="114" y="69"/>
                  </a:lnTo>
                  <a:lnTo>
                    <a:pt x="114" y="93"/>
                  </a:lnTo>
                  <a:lnTo>
                    <a:pt x="68" y="93"/>
                  </a:lnTo>
                  <a:lnTo>
                    <a:pt x="68" y="247"/>
                  </a:lnTo>
                  <a:cubicBezTo>
                    <a:pt x="68" y="266"/>
                    <a:pt x="70" y="276"/>
                    <a:pt x="90" y="278"/>
                  </a:cubicBezTo>
                  <a:cubicBezTo>
                    <a:pt x="98" y="278"/>
                    <a:pt x="106" y="277"/>
                    <a:pt x="114" y="276"/>
                  </a:cubicBezTo>
                  <a:lnTo>
                    <a:pt x="114" y="300"/>
                  </a:lnTo>
                  <a:cubicBezTo>
                    <a:pt x="106" y="300"/>
                    <a:pt x="98" y="301"/>
                    <a:pt x="89" y="301"/>
                  </a:cubicBezTo>
                  <a:cubicBezTo>
                    <a:pt x="52" y="301"/>
                    <a:pt x="39" y="289"/>
                    <a:pt x="40" y="250"/>
                  </a:cubicBezTo>
                  <a:lnTo>
                    <a:pt x="40" y="93"/>
                  </a:lnTo>
                  <a:lnTo>
                    <a:pt x="0" y="93"/>
                  </a:lnTo>
                  <a:lnTo>
                    <a:pt x="0" y="69"/>
                  </a:lnTo>
                  <a:lnTo>
                    <a:pt x="40" y="69"/>
                  </a:lnTo>
                  <a:lnTo>
                    <a:pt x="40" y="0"/>
                  </a:lnTo>
                  <a:lnTo>
                    <a:pt x="68" y="0"/>
                  </a:lnTo>
                  <a:lnTo>
                    <a:pt x="68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7" name="Freeform 91">
              <a:extLst>
                <a:ext uri="{FF2B5EF4-FFF2-40B4-BE49-F238E27FC236}">
                  <a16:creationId xmlns:a16="http://schemas.microsoft.com/office/drawing/2014/main" id="{BB6A9140-6E4C-EF5C-541F-7CAEC86A2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3189" y="4418013"/>
              <a:ext cx="76200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5 w 213"/>
                <a:gd name="T15" fmla="*/ 237 h 243"/>
                <a:gd name="T16" fmla="*/ 162 w 213"/>
                <a:gd name="T17" fmla="*/ 197 h 243"/>
                <a:gd name="T18" fmla="*/ 161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9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3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3" y="213"/>
                    <a:pt x="204" y="213"/>
                  </a:cubicBezTo>
                  <a:cubicBezTo>
                    <a:pt x="207" y="213"/>
                    <a:pt x="211" y="212"/>
                    <a:pt x="213" y="211"/>
                  </a:cubicBezTo>
                  <a:lnTo>
                    <a:pt x="213" y="235"/>
                  </a:lnTo>
                  <a:cubicBezTo>
                    <a:pt x="207" y="236"/>
                    <a:pt x="202" y="237"/>
                    <a:pt x="195" y="237"/>
                  </a:cubicBezTo>
                  <a:cubicBezTo>
                    <a:pt x="166" y="237"/>
                    <a:pt x="162" y="221"/>
                    <a:pt x="162" y="197"/>
                  </a:cubicBezTo>
                  <a:lnTo>
                    <a:pt x="161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7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5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9" y="111"/>
                  </a:lnTo>
                  <a:cubicBezTo>
                    <a:pt x="155" y="118"/>
                    <a:pt x="143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8" name="Freeform 92">
              <a:extLst>
                <a:ext uri="{FF2B5EF4-FFF2-40B4-BE49-F238E27FC236}">
                  <a16:creationId xmlns:a16="http://schemas.microsoft.com/office/drawing/2014/main" id="{74BD1BCD-A5CF-A239-E77F-25F547244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4" y="4418013"/>
              <a:ext cx="114300" cy="85725"/>
            </a:xfrm>
            <a:custGeom>
              <a:avLst/>
              <a:gdLst>
                <a:gd name="T0" fmla="*/ 0 w 317"/>
                <a:gd name="T1" fmla="*/ 7 h 237"/>
                <a:gd name="T2" fmla="*/ 26 w 317"/>
                <a:gd name="T3" fmla="*/ 7 h 237"/>
                <a:gd name="T4" fmla="*/ 26 w 317"/>
                <a:gd name="T5" fmla="*/ 46 h 237"/>
                <a:gd name="T6" fmla="*/ 27 w 317"/>
                <a:gd name="T7" fmla="*/ 46 h 237"/>
                <a:gd name="T8" fmla="*/ 102 w 317"/>
                <a:gd name="T9" fmla="*/ 0 h 237"/>
                <a:gd name="T10" fmla="*/ 168 w 317"/>
                <a:gd name="T11" fmla="*/ 45 h 237"/>
                <a:gd name="T12" fmla="*/ 241 w 317"/>
                <a:gd name="T13" fmla="*/ 0 h 237"/>
                <a:gd name="T14" fmla="*/ 317 w 317"/>
                <a:gd name="T15" fmla="*/ 81 h 237"/>
                <a:gd name="T16" fmla="*/ 317 w 317"/>
                <a:gd name="T17" fmla="*/ 237 h 237"/>
                <a:gd name="T18" fmla="*/ 289 w 317"/>
                <a:gd name="T19" fmla="*/ 237 h 237"/>
                <a:gd name="T20" fmla="*/ 289 w 317"/>
                <a:gd name="T21" fmla="*/ 82 h 237"/>
                <a:gd name="T22" fmla="*/ 235 w 317"/>
                <a:gd name="T23" fmla="*/ 24 h 237"/>
                <a:gd name="T24" fmla="*/ 172 w 317"/>
                <a:gd name="T25" fmla="*/ 107 h 237"/>
                <a:gd name="T26" fmla="*/ 172 w 317"/>
                <a:gd name="T27" fmla="*/ 237 h 237"/>
                <a:gd name="T28" fmla="*/ 144 w 317"/>
                <a:gd name="T29" fmla="*/ 237 h 237"/>
                <a:gd name="T30" fmla="*/ 144 w 317"/>
                <a:gd name="T31" fmla="*/ 81 h 237"/>
                <a:gd name="T32" fmla="*/ 96 w 317"/>
                <a:gd name="T33" fmla="*/ 24 h 237"/>
                <a:gd name="T34" fmla="*/ 28 w 317"/>
                <a:gd name="T35" fmla="*/ 108 h 237"/>
                <a:gd name="T36" fmla="*/ 28 w 317"/>
                <a:gd name="T37" fmla="*/ 237 h 237"/>
                <a:gd name="T38" fmla="*/ 0 w 317"/>
                <a:gd name="T39" fmla="*/ 237 h 237"/>
                <a:gd name="T40" fmla="*/ 0 w 317"/>
                <a:gd name="T41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237">
                  <a:moveTo>
                    <a:pt x="0" y="7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27" y="46"/>
                  </a:lnTo>
                  <a:cubicBezTo>
                    <a:pt x="42" y="18"/>
                    <a:pt x="66" y="0"/>
                    <a:pt x="102" y="0"/>
                  </a:cubicBezTo>
                  <a:cubicBezTo>
                    <a:pt x="132" y="0"/>
                    <a:pt x="160" y="15"/>
                    <a:pt x="168" y="45"/>
                  </a:cubicBezTo>
                  <a:cubicBezTo>
                    <a:pt x="182" y="15"/>
                    <a:pt x="211" y="0"/>
                    <a:pt x="241" y="0"/>
                  </a:cubicBezTo>
                  <a:cubicBezTo>
                    <a:pt x="291" y="0"/>
                    <a:pt x="317" y="27"/>
                    <a:pt x="317" y="81"/>
                  </a:cubicBezTo>
                  <a:lnTo>
                    <a:pt x="317" y="237"/>
                  </a:lnTo>
                  <a:lnTo>
                    <a:pt x="289" y="237"/>
                  </a:lnTo>
                  <a:lnTo>
                    <a:pt x="289" y="82"/>
                  </a:lnTo>
                  <a:cubicBezTo>
                    <a:pt x="289" y="44"/>
                    <a:pt x="275" y="24"/>
                    <a:pt x="235" y="24"/>
                  </a:cubicBezTo>
                  <a:cubicBezTo>
                    <a:pt x="186" y="24"/>
                    <a:pt x="172" y="64"/>
                    <a:pt x="172" y="107"/>
                  </a:cubicBezTo>
                  <a:lnTo>
                    <a:pt x="172" y="237"/>
                  </a:lnTo>
                  <a:lnTo>
                    <a:pt x="144" y="237"/>
                  </a:lnTo>
                  <a:lnTo>
                    <a:pt x="144" y="81"/>
                  </a:lnTo>
                  <a:cubicBezTo>
                    <a:pt x="145" y="50"/>
                    <a:pt x="132" y="24"/>
                    <a:pt x="96" y="24"/>
                  </a:cubicBezTo>
                  <a:cubicBezTo>
                    <a:pt x="48" y="24"/>
                    <a:pt x="28" y="60"/>
                    <a:pt x="28" y="108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59" name="Freeform 93">
              <a:extLst>
                <a:ext uri="{FF2B5EF4-FFF2-40B4-BE49-F238E27FC236}">
                  <a16:creationId xmlns:a16="http://schemas.microsoft.com/office/drawing/2014/main" id="{1D9756E5-56FA-AE3F-2502-5F4EE0B69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1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0" name="Freeform 94">
              <a:extLst>
                <a:ext uri="{FF2B5EF4-FFF2-40B4-BE49-F238E27FC236}">
                  <a16:creationId xmlns:a16="http://schemas.microsoft.com/office/drawing/2014/main" id="{98395810-2536-A5FE-3BC9-9668E382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418013"/>
              <a:ext cx="66675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7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6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1" name="Freeform 95">
              <a:extLst>
                <a:ext uri="{FF2B5EF4-FFF2-40B4-BE49-F238E27FC236}">
                  <a16:creationId xmlns:a16="http://schemas.microsoft.com/office/drawing/2014/main" id="{B5E419F7-7250-0A35-F648-2C0BE70D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426" y="4395788"/>
              <a:ext cx="41275" cy="109538"/>
            </a:xfrm>
            <a:custGeom>
              <a:avLst/>
              <a:gdLst>
                <a:gd name="T0" fmla="*/ 68 w 114"/>
                <a:gd name="T1" fmla="*/ 69 h 301"/>
                <a:gd name="T2" fmla="*/ 114 w 114"/>
                <a:gd name="T3" fmla="*/ 69 h 301"/>
                <a:gd name="T4" fmla="*/ 114 w 114"/>
                <a:gd name="T5" fmla="*/ 93 h 301"/>
                <a:gd name="T6" fmla="*/ 68 w 114"/>
                <a:gd name="T7" fmla="*/ 93 h 301"/>
                <a:gd name="T8" fmla="*/ 68 w 114"/>
                <a:gd name="T9" fmla="*/ 247 h 301"/>
                <a:gd name="T10" fmla="*/ 90 w 114"/>
                <a:gd name="T11" fmla="*/ 278 h 301"/>
                <a:gd name="T12" fmla="*/ 114 w 114"/>
                <a:gd name="T13" fmla="*/ 276 h 301"/>
                <a:gd name="T14" fmla="*/ 114 w 114"/>
                <a:gd name="T15" fmla="*/ 300 h 301"/>
                <a:gd name="T16" fmla="*/ 89 w 114"/>
                <a:gd name="T17" fmla="*/ 301 h 301"/>
                <a:gd name="T18" fmla="*/ 40 w 114"/>
                <a:gd name="T19" fmla="*/ 250 h 301"/>
                <a:gd name="T20" fmla="*/ 40 w 114"/>
                <a:gd name="T21" fmla="*/ 93 h 301"/>
                <a:gd name="T22" fmla="*/ 0 w 114"/>
                <a:gd name="T23" fmla="*/ 93 h 301"/>
                <a:gd name="T24" fmla="*/ 0 w 114"/>
                <a:gd name="T25" fmla="*/ 69 h 301"/>
                <a:gd name="T26" fmla="*/ 40 w 114"/>
                <a:gd name="T27" fmla="*/ 69 h 301"/>
                <a:gd name="T28" fmla="*/ 40 w 114"/>
                <a:gd name="T29" fmla="*/ 0 h 301"/>
                <a:gd name="T30" fmla="*/ 68 w 114"/>
                <a:gd name="T31" fmla="*/ 0 h 301"/>
                <a:gd name="T32" fmla="*/ 68 w 114"/>
                <a:gd name="T33" fmla="*/ 6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301">
                  <a:moveTo>
                    <a:pt x="68" y="69"/>
                  </a:moveTo>
                  <a:lnTo>
                    <a:pt x="114" y="69"/>
                  </a:lnTo>
                  <a:lnTo>
                    <a:pt x="114" y="93"/>
                  </a:lnTo>
                  <a:lnTo>
                    <a:pt x="68" y="93"/>
                  </a:lnTo>
                  <a:lnTo>
                    <a:pt x="68" y="247"/>
                  </a:lnTo>
                  <a:cubicBezTo>
                    <a:pt x="68" y="266"/>
                    <a:pt x="70" y="276"/>
                    <a:pt x="90" y="278"/>
                  </a:cubicBezTo>
                  <a:cubicBezTo>
                    <a:pt x="98" y="278"/>
                    <a:pt x="106" y="277"/>
                    <a:pt x="114" y="276"/>
                  </a:cubicBezTo>
                  <a:lnTo>
                    <a:pt x="114" y="300"/>
                  </a:lnTo>
                  <a:cubicBezTo>
                    <a:pt x="106" y="300"/>
                    <a:pt x="98" y="301"/>
                    <a:pt x="89" y="301"/>
                  </a:cubicBezTo>
                  <a:cubicBezTo>
                    <a:pt x="52" y="301"/>
                    <a:pt x="39" y="289"/>
                    <a:pt x="40" y="250"/>
                  </a:cubicBezTo>
                  <a:lnTo>
                    <a:pt x="40" y="93"/>
                  </a:lnTo>
                  <a:lnTo>
                    <a:pt x="0" y="93"/>
                  </a:lnTo>
                  <a:lnTo>
                    <a:pt x="0" y="69"/>
                  </a:lnTo>
                  <a:lnTo>
                    <a:pt x="40" y="69"/>
                  </a:lnTo>
                  <a:lnTo>
                    <a:pt x="40" y="0"/>
                  </a:lnTo>
                  <a:lnTo>
                    <a:pt x="68" y="0"/>
                  </a:lnTo>
                  <a:lnTo>
                    <a:pt x="68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2" name="Freeform 96">
              <a:extLst>
                <a:ext uri="{FF2B5EF4-FFF2-40B4-BE49-F238E27FC236}">
                  <a16:creationId xmlns:a16="http://schemas.microsoft.com/office/drawing/2014/main" id="{18CD6B24-0233-B155-6459-4C05B53CB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9" y="4418013"/>
              <a:ext cx="79375" cy="88900"/>
            </a:xfrm>
            <a:custGeom>
              <a:avLst/>
              <a:gdLst>
                <a:gd name="T0" fmla="*/ 217 w 217"/>
                <a:gd name="T1" fmla="*/ 122 h 243"/>
                <a:gd name="T2" fmla="*/ 109 w 217"/>
                <a:gd name="T3" fmla="*/ 243 h 243"/>
                <a:gd name="T4" fmla="*/ 0 w 217"/>
                <a:gd name="T5" fmla="*/ 122 h 243"/>
                <a:gd name="T6" fmla="*/ 109 w 217"/>
                <a:gd name="T7" fmla="*/ 0 h 243"/>
                <a:gd name="T8" fmla="*/ 217 w 217"/>
                <a:gd name="T9" fmla="*/ 122 h 243"/>
                <a:gd name="T10" fmla="*/ 28 w 217"/>
                <a:gd name="T11" fmla="*/ 122 h 243"/>
                <a:gd name="T12" fmla="*/ 28 w 217"/>
                <a:gd name="T13" fmla="*/ 122 h 243"/>
                <a:gd name="T14" fmla="*/ 109 w 217"/>
                <a:gd name="T15" fmla="*/ 220 h 243"/>
                <a:gd name="T16" fmla="*/ 189 w 217"/>
                <a:gd name="T17" fmla="*/ 122 h 243"/>
                <a:gd name="T18" fmla="*/ 109 w 217"/>
                <a:gd name="T19" fmla="*/ 24 h 243"/>
                <a:gd name="T20" fmla="*/ 28 w 217"/>
                <a:gd name="T21" fmla="*/ 12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7" h="243">
                  <a:moveTo>
                    <a:pt x="217" y="122"/>
                  </a:moveTo>
                  <a:cubicBezTo>
                    <a:pt x="217" y="188"/>
                    <a:pt x="179" y="243"/>
                    <a:pt x="109" y="243"/>
                  </a:cubicBezTo>
                  <a:cubicBezTo>
                    <a:pt x="38" y="243"/>
                    <a:pt x="0" y="188"/>
                    <a:pt x="0" y="122"/>
                  </a:cubicBezTo>
                  <a:cubicBezTo>
                    <a:pt x="0" y="56"/>
                    <a:pt x="38" y="0"/>
                    <a:pt x="109" y="0"/>
                  </a:cubicBezTo>
                  <a:cubicBezTo>
                    <a:pt x="179" y="0"/>
                    <a:pt x="217" y="56"/>
                    <a:pt x="217" y="122"/>
                  </a:cubicBezTo>
                  <a:close/>
                  <a:moveTo>
                    <a:pt x="28" y="122"/>
                  </a:moveTo>
                  <a:lnTo>
                    <a:pt x="28" y="122"/>
                  </a:lnTo>
                  <a:cubicBezTo>
                    <a:pt x="28" y="171"/>
                    <a:pt x="55" y="220"/>
                    <a:pt x="109" y="220"/>
                  </a:cubicBezTo>
                  <a:cubicBezTo>
                    <a:pt x="162" y="220"/>
                    <a:pt x="189" y="171"/>
                    <a:pt x="189" y="122"/>
                  </a:cubicBezTo>
                  <a:cubicBezTo>
                    <a:pt x="189" y="73"/>
                    <a:pt x="162" y="24"/>
                    <a:pt x="109" y="24"/>
                  </a:cubicBezTo>
                  <a:cubicBezTo>
                    <a:pt x="55" y="24"/>
                    <a:pt x="28" y="73"/>
                    <a:pt x="28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3" name="Freeform 97">
              <a:extLst>
                <a:ext uri="{FF2B5EF4-FFF2-40B4-BE49-F238E27FC236}">
                  <a16:creationId xmlns:a16="http://schemas.microsoft.com/office/drawing/2014/main" id="{86E717B1-CB19-7B35-48D5-2B0E2E43D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0401" y="4389438"/>
              <a:ext cx="76200" cy="117475"/>
            </a:xfrm>
            <a:custGeom>
              <a:avLst/>
              <a:gdLst>
                <a:gd name="T0" fmla="*/ 211 w 211"/>
                <a:gd name="T1" fmla="*/ 318 h 324"/>
                <a:gd name="T2" fmla="*/ 186 w 211"/>
                <a:gd name="T3" fmla="*/ 318 h 324"/>
                <a:gd name="T4" fmla="*/ 186 w 211"/>
                <a:gd name="T5" fmla="*/ 274 h 324"/>
                <a:gd name="T6" fmla="*/ 185 w 211"/>
                <a:gd name="T7" fmla="*/ 274 h 324"/>
                <a:gd name="T8" fmla="*/ 103 w 211"/>
                <a:gd name="T9" fmla="*/ 324 h 324"/>
                <a:gd name="T10" fmla="*/ 0 w 211"/>
                <a:gd name="T11" fmla="*/ 203 h 324"/>
                <a:gd name="T12" fmla="*/ 103 w 211"/>
                <a:gd name="T13" fmla="*/ 81 h 324"/>
                <a:gd name="T14" fmla="*/ 182 w 211"/>
                <a:gd name="T15" fmla="*/ 132 h 324"/>
                <a:gd name="T16" fmla="*/ 183 w 211"/>
                <a:gd name="T17" fmla="*/ 132 h 324"/>
                <a:gd name="T18" fmla="*/ 183 w 211"/>
                <a:gd name="T19" fmla="*/ 0 h 324"/>
                <a:gd name="T20" fmla="*/ 211 w 211"/>
                <a:gd name="T21" fmla="*/ 0 h 324"/>
                <a:gd name="T22" fmla="*/ 211 w 211"/>
                <a:gd name="T23" fmla="*/ 318 h 324"/>
                <a:gd name="T24" fmla="*/ 103 w 211"/>
                <a:gd name="T25" fmla="*/ 301 h 324"/>
                <a:gd name="T26" fmla="*/ 103 w 211"/>
                <a:gd name="T27" fmla="*/ 301 h 324"/>
                <a:gd name="T28" fmla="*/ 183 w 211"/>
                <a:gd name="T29" fmla="*/ 203 h 324"/>
                <a:gd name="T30" fmla="*/ 103 w 211"/>
                <a:gd name="T31" fmla="*/ 105 h 324"/>
                <a:gd name="T32" fmla="*/ 28 w 211"/>
                <a:gd name="T33" fmla="*/ 203 h 324"/>
                <a:gd name="T34" fmla="*/ 103 w 211"/>
                <a:gd name="T35" fmla="*/ 30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324">
                  <a:moveTo>
                    <a:pt x="211" y="318"/>
                  </a:moveTo>
                  <a:lnTo>
                    <a:pt x="186" y="318"/>
                  </a:lnTo>
                  <a:lnTo>
                    <a:pt x="186" y="274"/>
                  </a:lnTo>
                  <a:lnTo>
                    <a:pt x="185" y="274"/>
                  </a:lnTo>
                  <a:cubicBezTo>
                    <a:pt x="173" y="304"/>
                    <a:pt x="136" y="324"/>
                    <a:pt x="103" y="324"/>
                  </a:cubicBezTo>
                  <a:cubicBezTo>
                    <a:pt x="33" y="324"/>
                    <a:pt x="0" y="268"/>
                    <a:pt x="0" y="203"/>
                  </a:cubicBezTo>
                  <a:cubicBezTo>
                    <a:pt x="0" y="138"/>
                    <a:pt x="33" y="81"/>
                    <a:pt x="103" y="81"/>
                  </a:cubicBezTo>
                  <a:cubicBezTo>
                    <a:pt x="137" y="81"/>
                    <a:pt x="170" y="99"/>
                    <a:pt x="182" y="132"/>
                  </a:cubicBezTo>
                  <a:lnTo>
                    <a:pt x="183" y="132"/>
                  </a:lnTo>
                  <a:lnTo>
                    <a:pt x="183" y="0"/>
                  </a:lnTo>
                  <a:lnTo>
                    <a:pt x="211" y="0"/>
                  </a:lnTo>
                  <a:lnTo>
                    <a:pt x="211" y="318"/>
                  </a:lnTo>
                  <a:close/>
                  <a:moveTo>
                    <a:pt x="103" y="301"/>
                  </a:moveTo>
                  <a:lnTo>
                    <a:pt x="103" y="301"/>
                  </a:lnTo>
                  <a:cubicBezTo>
                    <a:pt x="162" y="301"/>
                    <a:pt x="183" y="250"/>
                    <a:pt x="183" y="203"/>
                  </a:cubicBezTo>
                  <a:cubicBezTo>
                    <a:pt x="183" y="155"/>
                    <a:pt x="162" y="105"/>
                    <a:pt x="103" y="105"/>
                  </a:cubicBezTo>
                  <a:cubicBezTo>
                    <a:pt x="50" y="105"/>
                    <a:pt x="28" y="155"/>
                    <a:pt x="28" y="203"/>
                  </a:cubicBezTo>
                  <a:cubicBezTo>
                    <a:pt x="28" y="250"/>
                    <a:pt x="50" y="301"/>
                    <a:pt x="103" y="3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4" name="Freeform 98">
              <a:extLst>
                <a:ext uri="{FF2B5EF4-FFF2-40B4-BE49-F238E27FC236}">
                  <a16:creationId xmlns:a16="http://schemas.microsoft.com/office/drawing/2014/main" id="{C66BB966-627B-C485-AD08-85181CDA6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0889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5" name="Freeform 99">
              <a:extLst>
                <a:ext uri="{FF2B5EF4-FFF2-40B4-BE49-F238E27FC236}">
                  <a16:creationId xmlns:a16="http://schemas.microsoft.com/office/drawing/2014/main" id="{D754F360-B40D-25CD-8EF9-C4EC8CCAF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4714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4 w 207"/>
                <a:gd name="T15" fmla="*/ 129 h 243"/>
                <a:gd name="T16" fmla="*/ 28 w 207"/>
                <a:gd name="T17" fmla="*/ 129 h 243"/>
                <a:gd name="T18" fmla="*/ 176 w 207"/>
                <a:gd name="T19" fmla="*/ 106 h 243"/>
                <a:gd name="T20" fmla="*/ 176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6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8" y="170"/>
                    <a:pt x="50" y="220"/>
                    <a:pt x="104" y="220"/>
                  </a:cubicBezTo>
                  <a:cubicBezTo>
                    <a:pt x="144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1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7" y="0"/>
                    <a:pt x="207" y="65"/>
                    <a:pt x="204" y="129"/>
                  </a:cubicBezTo>
                  <a:lnTo>
                    <a:pt x="28" y="129"/>
                  </a:lnTo>
                  <a:close/>
                  <a:moveTo>
                    <a:pt x="176" y="106"/>
                  </a:moveTo>
                  <a:lnTo>
                    <a:pt x="176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2" y="64"/>
                    <a:pt x="28" y="106"/>
                  </a:cubicBezTo>
                  <a:lnTo>
                    <a:pt x="176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6" name="Freeform 100">
              <a:extLst>
                <a:ext uri="{FF2B5EF4-FFF2-40B4-BE49-F238E27FC236}">
                  <a16:creationId xmlns:a16="http://schemas.microsoft.com/office/drawing/2014/main" id="{4BF48B5C-4387-1FC3-FCBF-6E76C6808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439" y="4418013"/>
              <a:ext cx="68263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6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5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7" name="Freeform 101">
              <a:extLst>
                <a:ext uri="{FF2B5EF4-FFF2-40B4-BE49-F238E27FC236}">
                  <a16:creationId xmlns:a16="http://schemas.microsoft.com/office/drawing/2014/main" id="{56757C07-7C72-70DD-A940-D6A1AE086C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1401" y="4418013"/>
              <a:ext cx="74613" cy="119063"/>
            </a:xfrm>
            <a:custGeom>
              <a:avLst/>
              <a:gdLst>
                <a:gd name="T0" fmla="*/ 206 w 206"/>
                <a:gd name="T1" fmla="*/ 218 h 328"/>
                <a:gd name="T2" fmla="*/ 104 w 206"/>
                <a:gd name="T3" fmla="*/ 328 h 328"/>
                <a:gd name="T4" fmla="*/ 9 w 206"/>
                <a:gd name="T5" fmla="*/ 259 h 328"/>
                <a:gd name="T6" fmla="*/ 37 w 206"/>
                <a:gd name="T7" fmla="*/ 259 h 328"/>
                <a:gd name="T8" fmla="*/ 104 w 206"/>
                <a:gd name="T9" fmla="*/ 305 h 328"/>
                <a:gd name="T10" fmla="*/ 178 w 206"/>
                <a:gd name="T11" fmla="*/ 218 h 328"/>
                <a:gd name="T12" fmla="*/ 178 w 206"/>
                <a:gd name="T13" fmla="*/ 187 h 328"/>
                <a:gd name="T14" fmla="*/ 177 w 206"/>
                <a:gd name="T15" fmla="*/ 187 h 328"/>
                <a:gd name="T16" fmla="*/ 104 w 206"/>
                <a:gd name="T17" fmla="*/ 234 h 328"/>
                <a:gd name="T18" fmla="*/ 0 w 206"/>
                <a:gd name="T19" fmla="*/ 116 h 328"/>
                <a:gd name="T20" fmla="*/ 104 w 206"/>
                <a:gd name="T21" fmla="*/ 0 h 328"/>
                <a:gd name="T22" fmla="*/ 177 w 206"/>
                <a:gd name="T23" fmla="*/ 47 h 328"/>
                <a:gd name="T24" fmla="*/ 178 w 206"/>
                <a:gd name="T25" fmla="*/ 47 h 328"/>
                <a:gd name="T26" fmla="*/ 178 w 206"/>
                <a:gd name="T27" fmla="*/ 7 h 328"/>
                <a:gd name="T28" fmla="*/ 206 w 206"/>
                <a:gd name="T29" fmla="*/ 7 h 328"/>
                <a:gd name="T30" fmla="*/ 206 w 206"/>
                <a:gd name="T31" fmla="*/ 218 h 328"/>
                <a:gd name="T32" fmla="*/ 178 w 206"/>
                <a:gd name="T33" fmla="*/ 119 h 328"/>
                <a:gd name="T34" fmla="*/ 178 w 206"/>
                <a:gd name="T35" fmla="*/ 119 h 328"/>
                <a:gd name="T36" fmla="*/ 104 w 206"/>
                <a:gd name="T37" fmla="*/ 24 h 328"/>
                <a:gd name="T38" fmla="*/ 28 w 206"/>
                <a:gd name="T39" fmla="*/ 119 h 328"/>
                <a:gd name="T40" fmla="*/ 104 w 206"/>
                <a:gd name="T41" fmla="*/ 210 h 328"/>
                <a:gd name="T42" fmla="*/ 178 w 206"/>
                <a:gd name="T43" fmla="*/ 1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" h="328">
                  <a:moveTo>
                    <a:pt x="206" y="218"/>
                  </a:moveTo>
                  <a:cubicBezTo>
                    <a:pt x="205" y="286"/>
                    <a:pt x="179" y="328"/>
                    <a:pt x="104" y="328"/>
                  </a:cubicBezTo>
                  <a:cubicBezTo>
                    <a:pt x="58" y="328"/>
                    <a:pt x="13" y="308"/>
                    <a:pt x="9" y="259"/>
                  </a:cubicBezTo>
                  <a:lnTo>
                    <a:pt x="37" y="259"/>
                  </a:lnTo>
                  <a:cubicBezTo>
                    <a:pt x="43" y="293"/>
                    <a:pt x="73" y="305"/>
                    <a:pt x="104" y="305"/>
                  </a:cubicBezTo>
                  <a:cubicBezTo>
                    <a:pt x="155" y="305"/>
                    <a:pt x="178" y="274"/>
                    <a:pt x="178" y="218"/>
                  </a:cubicBezTo>
                  <a:lnTo>
                    <a:pt x="178" y="187"/>
                  </a:lnTo>
                  <a:lnTo>
                    <a:pt x="177" y="187"/>
                  </a:lnTo>
                  <a:cubicBezTo>
                    <a:pt x="164" y="215"/>
                    <a:pt x="137" y="234"/>
                    <a:pt x="104" y="234"/>
                  </a:cubicBezTo>
                  <a:cubicBezTo>
                    <a:pt x="31" y="234"/>
                    <a:pt x="0" y="181"/>
                    <a:pt x="0" y="116"/>
                  </a:cubicBezTo>
                  <a:cubicBezTo>
                    <a:pt x="0" y="53"/>
                    <a:pt x="38" y="0"/>
                    <a:pt x="104" y="0"/>
                  </a:cubicBezTo>
                  <a:cubicBezTo>
                    <a:pt x="137" y="0"/>
                    <a:pt x="166" y="21"/>
                    <a:pt x="177" y="47"/>
                  </a:cubicBezTo>
                  <a:lnTo>
                    <a:pt x="178" y="47"/>
                  </a:lnTo>
                  <a:lnTo>
                    <a:pt x="178" y="7"/>
                  </a:lnTo>
                  <a:lnTo>
                    <a:pt x="206" y="7"/>
                  </a:lnTo>
                  <a:lnTo>
                    <a:pt x="206" y="218"/>
                  </a:lnTo>
                  <a:close/>
                  <a:moveTo>
                    <a:pt x="178" y="119"/>
                  </a:moveTo>
                  <a:lnTo>
                    <a:pt x="178" y="119"/>
                  </a:lnTo>
                  <a:cubicBezTo>
                    <a:pt x="178" y="74"/>
                    <a:pt x="157" y="24"/>
                    <a:pt x="104" y="24"/>
                  </a:cubicBezTo>
                  <a:cubicBezTo>
                    <a:pt x="51" y="24"/>
                    <a:pt x="28" y="72"/>
                    <a:pt x="28" y="119"/>
                  </a:cubicBezTo>
                  <a:cubicBezTo>
                    <a:pt x="28" y="165"/>
                    <a:pt x="52" y="210"/>
                    <a:pt x="104" y="210"/>
                  </a:cubicBezTo>
                  <a:cubicBezTo>
                    <a:pt x="152" y="210"/>
                    <a:pt x="178" y="166"/>
                    <a:pt x="17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8" name="Freeform 102">
              <a:extLst>
                <a:ext uri="{FF2B5EF4-FFF2-40B4-BE49-F238E27FC236}">
                  <a16:creationId xmlns:a16="http://schemas.microsoft.com/office/drawing/2014/main" id="{F518AF30-EE80-E160-482D-1190F53B7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4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6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69" name="Freeform 103">
              <a:extLst>
                <a:ext uri="{FF2B5EF4-FFF2-40B4-BE49-F238E27FC236}">
                  <a16:creationId xmlns:a16="http://schemas.microsoft.com/office/drawing/2014/main" id="{F6361E4D-57D0-2F23-E1C2-D955AD035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439" y="4418013"/>
              <a:ext cx="68263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7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5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0" name="Freeform 104">
              <a:extLst>
                <a:ext uri="{FF2B5EF4-FFF2-40B4-BE49-F238E27FC236}">
                  <a16:creationId xmlns:a16="http://schemas.microsoft.com/office/drawing/2014/main" id="{80D147A1-C2D5-9981-88E8-BD5BDA8E4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164" y="4389438"/>
              <a:ext cx="66675" cy="114300"/>
            </a:xfrm>
            <a:custGeom>
              <a:avLst/>
              <a:gdLst>
                <a:gd name="T0" fmla="*/ 0 w 187"/>
                <a:gd name="T1" fmla="*/ 0 h 318"/>
                <a:gd name="T2" fmla="*/ 29 w 187"/>
                <a:gd name="T3" fmla="*/ 0 h 318"/>
                <a:gd name="T4" fmla="*/ 29 w 187"/>
                <a:gd name="T5" fmla="*/ 128 h 318"/>
                <a:gd name="T6" fmla="*/ 29 w 187"/>
                <a:gd name="T7" fmla="*/ 128 h 318"/>
                <a:gd name="T8" fmla="*/ 103 w 187"/>
                <a:gd name="T9" fmla="*/ 81 h 318"/>
                <a:gd name="T10" fmla="*/ 187 w 187"/>
                <a:gd name="T11" fmla="*/ 170 h 318"/>
                <a:gd name="T12" fmla="*/ 187 w 187"/>
                <a:gd name="T13" fmla="*/ 318 h 318"/>
                <a:gd name="T14" fmla="*/ 159 w 187"/>
                <a:gd name="T15" fmla="*/ 318 h 318"/>
                <a:gd name="T16" fmla="*/ 159 w 187"/>
                <a:gd name="T17" fmla="*/ 174 h 318"/>
                <a:gd name="T18" fmla="*/ 101 w 187"/>
                <a:gd name="T19" fmla="*/ 105 h 318"/>
                <a:gd name="T20" fmla="*/ 29 w 187"/>
                <a:gd name="T21" fmla="*/ 184 h 318"/>
                <a:gd name="T22" fmla="*/ 29 w 187"/>
                <a:gd name="T23" fmla="*/ 318 h 318"/>
                <a:gd name="T24" fmla="*/ 0 w 187"/>
                <a:gd name="T25" fmla="*/ 318 h 318"/>
                <a:gd name="T26" fmla="*/ 0 w 187"/>
                <a:gd name="T2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318">
                  <a:moveTo>
                    <a:pt x="0" y="0"/>
                  </a:moveTo>
                  <a:lnTo>
                    <a:pt x="29" y="0"/>
                  </a:lnTo>
                  <a:lnTo>
                    <a:pt x="29" y="128"/>
                  </a:lnTo>
                  <a:lnTo>
                    <a:pt x="29" y="128"/>
                  </a:lnTo>
                  <a:cubicBezTo>
                    <a:pt x="40" y="100"/>
                    <a:pt x="70" y="81"/>
                    <a:pt x="103" y="81"/>
                  </a:cubicBezTo>
                  <a:cubicBezTo>
                    <a:pt x="167" y="81"/>
                    <a:pt x="187" y="115"/>
                    <a:pt x="187" y="170"/>
                  </a:cubicBezTo>
                  <a:lnTo>
                    <a:pt x="187" y="318"/>
                  </a:lnTo>
                  <a:lnTo>
                    <a:pt x="159" y="318"/>
                  </a:lnTo>
                  <a:lnTo>
                    <a:pt x="159" y="174"/>
                  </a:lnTo>
                  <a:cubicBezTo>
                    <a:pt x="159" y="135"/>
                    <a:pt x="146" y="105"/>
                    <a:pt x="101" y="105"/>
                  </a:cubicBezTo>
                  <a:cubicBezTo>
                    <a:pt x="56" y="105"/>
                    <a:pt x="29" y="139"/>
                    <a:pt x="29" y="184"/>
                  </a:cubicBezTo>
                  <a:lnTo>
                    <a:pt x="29" y="318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1" name="Freeform 105">
              <a:extLst>
                <a:ext uri="{FF2B5EF4-FFF2-40B4-BE49-F238E27FC236}">
                  <a16:creationId xmlns:a16="http://schemas.microsoft.com/office/drawing/2014/main" id="{E47F83DA-110B-97FE-1ECC-521E5AE74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9" y="4418013"/>
              <a:ext cx="77788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4 w 213"/>
                <a:gd name="T15" fmla="*/ 237 h 243"/>
                <a:gd name="T16" fmla="*/ 162 w 213"/>
                <a:gd name="T17" fmla="*/ 197 h 243"/>
                <a:gd name="T18" fmla="*/ 161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8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3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3" y="213"/>
                    <a:pt x="204" y="213"/>
                  </a:cubicBezTo>
                  <a:cubicBezTo>
                    <a:pt x="207" y="213"/>
                    <a:pt x="211" y="212"/>
                    <a:pt x="213" y="211"/>
                  </a:cubicBezTo>
                  <a:lnTo>
                    <a:pt x="213" y="235"/>
                  </a:lnTo>
                  <a:cubicBezTo>
                    <a:pt x="207" y="236"/>
                    <a:pt x="202" y="237"/>
                    <a:pt x="194" y="237"/>
                  </a:cubicBezTo>
                  <a:cubicBezTo>
                    <a:pt x="166" y="237"/>
                    <a:pt x="162" y="221"/>
                    <a:pt x="162" y="197"/>
                  </a:cubicBezTo>
                  <a:lnTo>
                    <a:pt x="161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6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5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8" y="111"/>
                  </a:lnTo>
                  <a:cubicBezTo>
                    <a:pt x="155" y="118"/>
                    <a:pt x="142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2" name="Freeform 106">
              <a:extLst>
                <a:ext uri="{FF2B5EF4-FFF2-40B4-BE49-F238E27FC236}">
                  <a16:creationId xmlns:a16="http://schemas.microsoft.com/office/drawing/2014/main" id="{F5AFB292-ADDA-7844-828D-F8BE2312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1" y="4419601"/>
              <a:ext cx="39688" cy="84138"/>
            </a:xfrm>
            <a:custGeom>
              <a:avLst/>
              <a:gdLst>
                <a:gd name="T0" fmla="*/ 0 w 113"/>
                <a:gd name="T1" fmla="*/ 5 h 235"/>
                <a:gd name="T2" fmla="*/ 26 w 113"/>
                <a:gd name="T3" fmla="*/ 5 h 235"/>
                <a:gd name="T4" fmla="*/ 26 w 113"/>
                <a:gd name="T5" fmla="*/ 59 h 235"/>
                <a:gd name="T6" fmla="*/ 27 w 113"/>
                <a:gd name="T7" fmla="*/ 59 h 235"/>
                <a:gd name="T8" fmla="*/ 113 w 113"/>
                <a:gd name="T9" fmla="*/ 2 h 235"/>
                <a:gd name="T10" fmla="*/ 113 w 113"/>
                <a:gd name="T11" fmla="*/ 30 h 235"/>
                <a:gd name="T12" fmla="*/ 28 w 113"/>
                <a:gd name="T13" fmla="*/ 112 h 235"/>
                <a:gd name="T14" fmla="*/ 28 w 113"/>
                <a:gd name="T15" fmla="*/ 235 h 235"/>
                <a:gd name="T16" fmla="*/ 0 w 113"/>
                <a:gd name="T17" fmla="*/ 235 h 235"/>
                <a:gd name="T18" fmla="*/ 0 w 113"/>
                <a:gd name="T19" fmla="*/ 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35">
                  <a:moveTo>
                    <a:pt x="0" y="5"/>
                  </a:moveTo>
                  <a:lnTo>
                    <a:pt x="26" y="5"/>
                  </a:lnTo>
                  <a:lnTo>
                    <a:pt x="26" y="59"/>
                  </a:lnTo>
                  <a:lnTo>
                    <a:pt x="27" y="59"/>
                  </a:lnTo>
                  <a:cubicBezTo>
                    <a:pt x="41" y="22"/>
                    <a:pt x="72" y="0"/>
                    <a:pt x="113" y="2"/>
                  </a:cubicBezTo>
                  <a:lnTo>
                    <a:pt x="113" y="30"/>
                  </a:lnTo>
                  <a:cubicBezTo>
                    <a:pt x="63" y="27"/>
                    <a:pt x="28" y="65"/>
                    <a:pt x="28" y="112"/>
                  </a:cubicBezTo>
                  <a:lnTo>
                    <a:pt x="28" y="235"/>
                  </a:lnTo>
                  <a:lnTo>
                    <a:pt x="0" y="23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3" name="Freeform 107">
              <a:extLst>
                <a:ext uri="{FF2B5EF4-FFF2-40B4-BE49-F238E27FC236}">
                  <a16:creationId xmlns:a16="http://schemas.microsoft.com/office/drawing/2014/main" id="{537AD99E-09D9-F110-1C41-4EB3F5C3F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4476" y="4389438"/>
              <a:ext cx="11113" cy="114300"/>
            </a:xfrm>
            <a:custGeom>
              <a:avLst/>
              <a:gdLst>
                <a:gd name="T0" fmla="*/ 0 w 28"/>
                <a:gd name="T1" fmla="*/ 0 h 318"/>
                <a:gd name="T2" fmla="*/ 28 w 28"/>
                <a:gd name="T3" fmla="*/ 0 h 318"/>
                <a:gd name="T4" fmla="*/ 28 w 28"/>
                <a:gd name="T5" fmla="*/ 45 h 318"/>
                <a:gd name="T6" fmla="*/ 0 w 28"/>
                <a:gd name="T7" fmla="*/ 45 h 318"/>
                <a:gd name="T8" fmla="*/ 0 w 28"/>
                <a:gd name="T9" fmla="*/ 0 h 318"/>
                <a:gd name="T10" fmla="*/ 0 w 28"/>
                <a:gd name="T11" fmla="*/ 88 h 318"/>
                <a:gd name="T12" fmla="*/ 0 w 28"/>
                <a:gd name="T13" fmla="*/ 88 h 318"/>
                <a:gd name="T14" fmla="*/ 28 w 28"/>
                <a:gd name="T15" fmla="*/ 88 h 318"/>
                <a:gd name="T16" fmla="*/ 28 w 28"/>
                <a:gd name="T17" fmla="*/ 318 h 318"/>
                <a:gd name="T18" fmla="*/ 0 w 28"/>
                <a:gd name="T19" fmla="*/ 318 h 318"/>
                <a:gd name="T20" fmla="*/ 0 w 28"/>
                <a:gd name="T21" fmla="*/ 8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18">
                  <a:moveTo>
                    <a:pt x="0" y="0"/>
                  </a:move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88"/>
                  </a:moveTo>
                  <a:lnTo>
                    <a:pt x="0" y="88"/>
                  </a:lnTo>
                  <a:lnTo>
                    <a:pt x="28" y="88"/>
                  </a:lnTo>
                  <a:lnTo>
                    <a:pt x="28" y="318"/>
                  </a:lnTo>
                  <a:lnTo>
                    <a:pt x="0" y="318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4" name="Freeform 108">
              <a:extLst>
                <a:ext uri="{FF2B5EF4-FFF2-40B4-BE49-F238E27FC236}">
                  <a16:creationId xmlns:a16="http://schemas.microsoft.com/office/drawing/2014/main" id="{63A5DF0D-C634-3A23-3A68-CB69987D1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9" y="4418013"/>
              <a:ext cx="77788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5 w 213"/>
                <a:gd name="T15" fmla="*/ 237 h 243"/>
                <a:gd name="T16" fmla="*/ 162 w 213"/>
                <a:gd name="T17" fmla="*/ 197 h 243"/>
                <a:gd name="T18" fmla="*/ 161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9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3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3" y="213"/>
                    <a:pt x="204" y="213"/>
                  </a:cubicBezTo>
                  <a:cubicBezTo>
                    <a:pt x="207" y="213"/>
                    <a:pt x="211" y="212"/>
                    <a:pt x="213" y="211"/>
                  </a:cubicBezTo>
                  <a:lnTo>
                    <a:pt x="213" y="235"/>
                  </a:lnTo>
                  <a:cubicBezTo>
                    <a:pt x="207" y="236"/>
                    <a:pt x="202" y="237"/>
                    <a:pt x="195" y="237"/>
                  </a:cubicBezTo>
                  <a:cubicBezTo>
                    <a:pt x="166" y="237"/>
                    <a:pt x="162" y="221"/>
                    <a:pt x="162" y="197"/>
                  </a:cubicBezTo>
                  <a:lnTo>
                    <a:pt x="161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7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5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9" y="111"/>
                  </a:lnTo>
                  <a:cubicBezTo>
                    <a:pt x="155" y="118"/>
                    <a:pt x="143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5" name="Freeform 109">
              <a:extLst>
                <a:ext uri="{FF2B5EF4-FFF2-40B4-BE49-F238E27FC236}">
                  <a16:creationId xmlns:a16="http://schemas.microsoft.com/office/drawing/2014/main" id="{12DD1C9C-047A-1DE9-60C1-F8D4E965E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4" y="4418013"/>
              <a:ext cx="114300" cy="85725"/>
            </a:xfrm>
            <a:custGeom>
              <a:avLst/>
              <a:gdLst>
                <a:gd name="T0" fmla="*/ 0 w 317"/>
                <a:gd name="T1" fmla="*/ 7 h 237"/>
                <a:gd name="T2" fmla="*/ 26 w 317"/>
                <a:gd name="T3" fmla="*/ 7 h 237"/>
                <a:gd name="T4" fmla="*/ 26 w 317"/>
                <a:gd name="T5" fmla="*/ 46 h 237"/>
                <a:gd name="T6" fmla="*/ 27 w 317"/>
                <a:gd name="T7" fmla="*/ 46 h 237"/>
                <a:gd name="T8" fmla="*/ 102 w 317"/>
                <a:gd name="T9" fmla="*/ 0 h 237"/>
                <a:gd name="T10" fmla="*/ 168 w 317"/>
                <a:gd name="T11" fmla="*/ 45 h 237"/>
                <a:gd name="T12" fmla="*/ 241 w 317"/>
                <a:gd name="T13" fmla="*/ 0 h 237"/>
                <a:gd name="T14" fmla="*/ 317 w 317"/>
                <a:gd name="T15" fmla="*/ 81 h 237"/>
                <a:gd name="T16" fmla="*/ 317 w 317"/>
                <a:gd name="T17" fmla="*/ 237 h 237"/>
                <a:gd name="T18" fmla="*/ 289 w 317"/>
                <a:gd name="T19" fmla="*/ 237 h 237"/>
                <a:gd name="T20" fmla="*/ 289 w 317"/>
                <a:gd name="T21" fmla="*/ 82 h 237"/>
                <a:gd name="T22" fmla="*/ 235 w 317"/>
                <a:gd name="T23" fmla="*/ 24 h 237"/>
                <a:gd name="T24" fmla="*/ 172 w 317"/>
                <a:gd name="T25" fmla="*/ 107 h 237"/>
                <a:gd name="T26" fmla="*/ 172 w 317"/>
                <a:gd name="T27" fmla="*/ 237 h 237"/>
                <a:gd name="T28" fmla="*/ 144 w 317"/>
                <a:gd name="T29" fmla="*/ 237 h 237"/>
                <a:gd name="T30" fmla="*/ 144 w 317"/>
                <a:gd name="T31" fmla="*/ 81 h 237"/>
                <a:gd name="T32" fmla="*/ 96 w 317"/>
                <a:gd name="T33" fmla="*/ 24 h 237"/>
                <a:gd name="T34" fmla="*/ 28 w 317"/>
                <a:gd name="T35" fmla="*/ 108 h 237"/>
                <a:gd name="T36" fmla="*/ 28 w 317"/>
                <a:gd name="T37" fmla="*/ 237 h 237"/>
                <a:gd name="T38" fmla="*/ 0 w 317"/>
                <a:gd name="T39" fmla="*/ 237 h 237"/>
                <a:gd name="T40" fmla="*/ 0 w 317"/>
                <a:gd name="T41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237">
                  <a:moveTo>
                    <a:pt x="0" y="7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27" y="46"/>
                  </a:lnTo>
                  <a:cubicBezTo>
                    <a:pt x="42" y="18"/>
                    <a:pt x="66" y="0"/>
                    <a:pt x="102" y="0"/>
                  </a:cubicBezTo>
                  <a:cubicBezTo>
                    <a:pt x="132" y="0"/>
                    <a:pt x="160" y="15"/>
                    <a:pt x="168" y="45"/>
                  </a:cubicBezTo>
                  <a:cubicBezTo>
                    <a:pt x="182" y="15"/>
                    <a:pt x="211" y="0"/>
                    <a:pt x="241" y="0"/>
                  </a:cubicBezTo>
                  <a:cubicBezTo>
                    <a:pt x="291" y="0"/>
                    <a:pt x="317" y="27"/>
                    <a:pt x="317" y="81"/>
                  </a:cubicBezTo>
                  <a:lnTo>
                    <a:pt x="317" y="237"/>
                  </a:lnTo>
                  <a:lnTo>
                    <a:pt x="289" y="237"/>
                  </a:lnTo>
                  <a:lnTo>
                    <a:pt x="289" y="82"/>
                  </a:lnTo>
                  <a:cubicBezTo>
                    <a:pt x="289" y="44"/>
                    <a:pt x="275" y="24"/>
                    <a:pt x="235" y="24"/>
                  </a:cubicBezTo>
                  <a:cubicBezTo>
                    <a:pt x="186" y="24"/>
                    <a:pt x="172" y="64"/>
                    <a:pt x="172" y="107"/>
                  </a:cubicBezTo>
                  <a:lnTo>
                    <a:pt x="172" y="237"/>
                  </a:lnTo>
                  <a:lnTo>
                    <a:pt x="144" y="237"/>
                  </a:lnTo>
                  <a:lnTo>
                    <a:pt x="144" y="81"/>
                  </a:lnTo>
                  <a:cubicBezTo>
                    <a:pt x="145" y="50"/>
                    <a:pt x="132" y="24"/>
                    <a:pt x="96" y="24"/>
                  </a:cubicBezTo>
                  <a:cubicBezTo>
                    <a:pt x="48" y="24"/>
                    <a:pt x="28" y="60"/>
                    <a:pt x="28" y="108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6" name="Freeform 110">
              <a:extLst>
                <a:ext uri="{FF2B5EF4-FFF2-40B4-BE49-F238E27FC236}">
                  <a16:creationId xmlns:a16="http://schemas.microsoft.com/office/drawing/2014/main" id="{5893E628-DA6E-669D-99EC-A5B47E200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5464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7" name="Freeform 111">
              <a:extLst>
                <a:ext uri="{FF2B5EF4-FFF2-40B4-BE49-F238E27FC236}">
                  <a16:creationId xmlns:a16="http://schemas.microsoft.com/office/drawing/2014/main" id="{BAAF5C56-CDDC-EE62-63E9-3E776825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4" y="4418013"/>
              <a:ext cx="73025" cy="88900"/>
            </a:xfrm>
            <a:custGeom>
              <a:avLst/>
              <a:gdLst>
                <a:gd name="T0" fmla="*/ 174 w 204"/>
                <a:gd name="T1" fmla="*/ 79 h 243"/>
                <a:gd name="T2" fmla="*/ 109 w 204"/>
                <a:gd name="T3" fmla="*/ 24 h 243"/>
                <a:gd name="T4" fmla="*/ 28 w 204"/>
                <a:gd name="T5" fmla="*/ 122 h 243"/>
                <a:gd name="T6" fmla="*/ 109 w 204"/>
                <a:gd name="T7" fmla="*/ 220 h 243"/>
                <a:gd name="T8" fmla="*/ 176 w 204"/>
                <a:gd name="T9" fmla="*/ 154 h 243"/>
                <a:gd name="T10" fmla="*/ 204 w 204"/>
                <a:gd name="T11" fmla="*/ 154 h 243"/>
                <a:gd name="T12" fmla="*/ 109 w 204"/>
                <a:gd name="T13" fmla="*/ 243 h 243"/>
                <a:gd name="T14" fmla="*/ 0 w 204"/>
                <a:gd name="T15" fmla="*/ 122 h 243"/>
                <a:gd name="T16" fmla="*/ 109 w 204"/>
                <a:gd name="T17" fmla="*/ 0 h 243"/>
                <a:gd name="T18" fmla="*/ 202 w 204"/>
                <a:gd name="T19" fmla="*/ 79 h 243"/>
                <a:gd name="T20" fmla="*/ 174 w 204"/>
                <a:gd name="T21" fmla="*/ 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43">
                  <a:moveTo>
                    <a:pt x="174" y="79"/>
                  </a:moveTo>
                  <a:cubicBezTo>
                    <a:pt x="166" y="45"/>
                    <a:pt x="145" y="24"/>
                    <a:pt x="109" y="24"/>
                  </a:cubicBezTo>
                  <a:cubicBezTo>
                    <a:pt x="55" y="24"/>
                    <a:pt x="28" y="73"/>
                    <a:pt x="28" y="122"/>
                  </a:cubicBezTo>
                  <a:cubicBezTo>
                    <a:pt x="28" y="171"/>
                    <a:pt x="55" y="220"/>
                    <a:pt x="109" y="220"/>
                  </a:cubicBezTo>
                  <a:cubicBezTo>
                    <a:pt x="144" y="220"/>
                    <a:pt x="172" y="193"/>
                    <a:pt x="176" y="154"/>
                  </a:cubicBezTo>
                  <a:lnTo>
                    <a:pt x="204" y="154"/>
                  </a:lnTo>
                  <a:cubicBezTo>
                    <a:pt x="196" y="209"/>
                    <a:pt x="160" y="243"/>
                    <a:pt x="109" y="243"/>
                  </a:cubicBezTo>
                  <a:cubicBezTo>
                    <a:pt x="39" y="243"/>
                    <a:pt x="0" y="188"/>
                    <a:pt x="0" y="122"/>
                  </a:cubicBezTo>
                  <a:cubicBezTo>
                    <a:pt x="0" y="56"/>
                    <a:pt x="39" y="0"/>
                    <a:pt x="109" y="0"/>
                  </a:cubicBezTo>
                  <a:cubicBezTo>
                    <a:pt x="158" y="0"/>
                    <a:pt x="196" y="27"/>
                    <a:pt x="202" y="79"/>
                  </a:cubicBezTo>
                  <a:lnTo>
                    <a:pt x="174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8" name="Freeform 112">
              <a:extLst>
                <a:ext uri="{FF2B5EF4-FFF2-40B4-BE49-F238E27FC236}">
                  <a16:creationId xmlns:a16="http://schemas.microsoft.com/office/drawing/2014/main" id="{6C3D9B46-AD2F-3208-C321-B970B35CA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8976" y="4386263"/>
              <a:ext cx="76200" cy="120650"/>
            </a:xfrm>
            <a:custGeom>
              <a:avLst/>
              <a:gdLst>
                <a:gd name="T0" fmla="*/ 10 w 213"/>
                <a:gd name="T1" fmla="*/ 165 h 331"/>
                <a:gd name="T2" fmla="*/ 103 w 213"/>
                <a:gd name="T3" fmla="*/ 88 h 331"/>
                <a:gd name="T4" fmla="*/ 187 w 213"/>
                <a:gd name="T5" fmla="*/ 162 h 331"/>
                <a:gd name="T6" fmla="*/ 187 w 213"/>
                <a:gd name="T7" fmla="*/ 284 h 331"/>
                <a:gd name="T8" fmla="*/ 204 w 213"/>
                <a:gd name="T9" fmla="*/ 301 h 331"/>
                <a:gd name="T10" fmla="*/ 213 w 213"/>
                <a:gd name="T11" fmla="*/ 299 h 331"/>
                <a:gd name="T12" fmla="*/ 213 w 213"/>
                <a:gd name="T13" fmla="*/ 323 h 331"/>
                <a:gd name="T14" fmla="*/ 195 w 213"/>
                <a:gd name="T15" fmla="*/ 325 h 331"/>
                <a:gd name="T16" fmla="*/ 162 w 213"/>
                <a:gd name="T17" fmla="*/ 285 h 331"/>
                <a:gd name="T18" fmla="*/ 161 w 213"/>
                <a:gd name="T19" fmla="*/ 285 h 331"/>
                <a:gd name="T20" fmla="*/ 77 w 213"/>
                <a:gd name="T21" fmla="*/ 331 h 331"/>
                <a:gd name="T22" fmla="*/ 0 w 213"/>
                <a:gd name="T23" fmla="*/ 264 h 331"/>
                <a:gd name="T24" fmla="*/ 123 w 213"/>
                <a:gd name="T25" fmla="*/ 190 h 331"/>
                <a:gd name="T26" fmla="*/ 159 w 213"/>
                <a:gd name="T27" fmla="*/ 159 h 331"/>
                <a:gd name="T28" fmla="*/ 99 w 213"/>
                <a:gd name="T29" fmla="*/ 112 h 331"/>
                <a:gd name="T30" fmla="*/ 38 w 213"/>
                <a:gd name="T31" fmla="*/ 165 h 331"/>
                <a:gd name="T32" fmla="*/ 10 w 213"/>
                <a:gd name="T33" fmla="*/ 165 h 331"/>
                <a:gd name="T34" fmla="*/ 159 w 213"/>
                <a:gd name="T35" fmla="*/ 199 h 331"/>
                <a:gd name="T36" fmla="*/ 159 w 213"/>
                <a:gd name="T37" fmla="*/ 199 h 331"/>
                <a:gd name="T38" fmla="*/ 159 w 213"/>
                <a:gd name="T39" fmla="*/ 199 h 331"/>
                <a:gd name="T40" fmla="*/ 135 w 213"/>
                <a:gd name="T41" fmla="*/ 209 h 331"/>
                <a:gd name="T42" fmla="*/ 28 w 213"/>
                <a:gd name="T43" fmla="*/ 262 h 331"/>
                <a:gd name="T44" fmla="*/ 79 w 213"/>
                <a:gd name="T45" fmla="*/ 308 h 331"/>
                <a:gd name="T46" fmla="*/ 159 w 213"/>
                <a:gd name="T47" fmla="*/ 236 h 331"/>
                <a:gd name="T48" fmla="*/ 159 w 213"/>
                <a:gd name="T49" fmla="*/ 199 h 331"/>
                <a:gd name="T50" fmla="*/ 167 w 213"/>
                <a:gd name="T51" fmla="*/ 63 h 331"/>
                <a:gd name="T52" fmla="*/ 167 w 213"/>
                <a:gd name="T53" fmla="*/ 63 h 331"/>
                <a:gd name="T54" fmla="*/ 139 w 213"/>
                <a:gd name="T55" fmla="*/ 63 h 331"/>
                <a:gd name="T56" fmla="*/ 100 w 213"/>
                <a:gd name="T57" fmla="*/ 18 h 331"/>
                <a:gd name="T58" fmla="*/ 61 w 213"/>
                <a:gd name="T59" fmla="*/ 63 h 331"/>
                <a:gd name="T60" fmla="*/ 35 w 213"/>
                <a:gd name="T61" fmla="*/ 63 h 331"/>
                <a:gd name="T62" fmla="*/ 86 w 213"/>
                <a:gd name="T63" fmla="*/ 0 h 331"/>
                <a:gd name="T64" fmla="*/ 117 w 213"/>
                <a:gd name="T65" fmla="*/ 0 h 331"/>
                <a:gd name="T66" fmla="*/ 167 w 213"/>
                <a:gd name="T67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3" h="331">
                  <a:moveTo>
                    <a:pt x="10" y="165"/>
                  </a:moveTo>
                  <a:cubicBezTo>
                    <a:pt x="13" y="112"/>
                    <a:pt x="50" y="88"/>
                    <a:pt x="103" y="88"/>
                  </a:cubicBezTo>
                  <a:cubicBezTo>
                    <a:pt x="143" y="88"/>
                    <a:pt x="187" y="101"/>
                    <a:pt x="187" y="162"/>
                  </a:cubicBezTo>
                  <a:lnTo>
                    <a:pt x="187" y="284"/>
                  </a:lnTo>
                  <a:cubicBezTo>
                    <a:pt x="187" y="295"/>
                    <a:pt x="193" y="301"/>
                    <a:pt x="204" y="301"/>
                  </a:cubicBezTo>
                  <a:cubicBezTo>
                    <a:pt x="207" y="301"/>
                    <a:pt x="211" y="300"/>
                    <a:pt x="213" y="299"/>
                  </a:cubicBezTo>
                  <a:lnTo>
                    <a:pt x="213" y="323"/>
                  </a:lnTo>
                  <a:cubicBezTo>
                    <a:pt x="207" y="324"/>
                    <a:pt x="202" y="325"/>
                    <a:pt x="195" y="325"/>
                  </a:cubicBezTo>
                  <a:cubicBezTo>
                    <a:pt x="166" y="325"/>
                    <a:pt x="162" y="309"/>
                    <a:pt x="162" y="285"/>
                  </a:cubicBezTo>
                  <a:lnTo>
                    <a:pt x="161" y="285"/>
                  </a:lnTo>
                  <a:cubicBezTo>
                    <a:pt x="141" y="314"/>
                    <a:pt x="121" y="331"/>
                    <a:pt x="77" y="331"/>
                  </a:cubicBezTo>
                  <a:cubicBezTo>
                    <a:pt x="35" y="331"/>
                    <a:pt x="0" y="310"/>
                    <a:pt x="0" y="264"/>
                  </a:cubicBezTo>
                  <a:cubicBezTo>
                    <a:pt x="0" y="200"/>
                    <a:pt x="63" y="197"/>
                    <a:pt x="123" y="190"/>
                  </a:cubicBezTo>
                  <a:cubicBezTo>
                    <a:pt x="147" y="188"/>
                    <a:pt x="159" y="184"/>
                    <a:pt x="159" y="159"/>
                  </a:cubicBezTo>
                  <a:cubicBezTo>
                    <a:pt x="159" y="121"/>
                    <a:pt x="132" y="112"/>
                    <a:pt x="99" y="112"/>
                  </a:cubicBezTo>
                  <a:cubicBezTo>
                    <a:pt x="65" y="112"/>
                    <a:pt x="39" y="128"/>
                    <a:pt x="38" y="165"/>
                  </a:cubicBezTo>
                  <a:lnTo>
                    <a:pt x="10" y="165"/>
                  </a:lnTo>
                  <a:close/>
                  <a:moveTo>
                    <a:pt x="159" y="199"/>
                  </a:moveTo>
                  <a:lnTo>
                    <a:pt x="159" y="199"/>
                  </a:lnTo>
                  <a:lnTo>
                    <a:pt x="159" y="199"/>
                  </a:lnTo>
                  <a:cubicBezTo>
                    <a:pt x="155" y="206"/>
                    <a:pt x="143" y="208"/>
                    <a:pt x="135" y="209"/>
                  </a:cubicBezTo>
                  <a:cubicBezTo>
                    <a:pt x="87" y="218"/>
                    <a:pt x="28" y="217"/>
                    <a:pt x="28" y="262"/>
                  </a:cubicBezTo>
                  <a:cubicBezTo>
                    <a:pt x="28" y="290"/>
                    <a:pt x="53" y="308"/>
                    <a:pt x="79" y="308"/>
                  </a:cubicBezTo>
                  <a:cubicBezTo>
                    <a:pt x="122" y="308"/>
                    <a:pt x="160" y="281"/>
                    <a:pt x="159" y="236"/>
                  </a:cubicBezTo>
                  <a:lnTo>
                    <a:pt x="159" y="199"/>
                  </a:lnTo>
                  <a:close/>
                  <a:moveTo>
                    <a:pt x="167" y="63"/>
                  </a:moveTo>
                  <a:lnTo>
                    <a:pt x="167" y="63"/>
                  </a:lnTo>
                  <a:lnTo>
                    <a:pt x="139" y="63"/>
                  </a:lnTo>
                  <a:lnTo>
                    <a:pt x="100" y="18"/>
                  </a:lnTo>
                  <a:lnTo>
                    <a:pt x="61" y="63"/>
                  </a:lnTo>
                  <a:lnTo>
                    <a:pt x="35" y="63"/>
                  </a:lnTo>
                  <a:lnTo>
                    <a:pt x="86" y="0"/>
                  </a:lnTo>
                  <a:lnTo>
                    <a:pt x="117" y="0"/>
                  </a:lnTo>
                  <a:lnTo>
                    <a:pt x="16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79" name="Freeform 113">
              <a:extLst>
                <a:ext uri="{FF2B5EF4-FFF2-40B4-BE49-F238E27FC236}">
                  <a16:creationId xmlns:a16="http://schemas.microsoft.com/office/drawing/2014/main" id="{DF237F0E-6FE1-BE8B-4DB6-5A92BD7A2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1" y="4418013"/>
              <a:ext cx="66675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7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6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80" name="Freeform 114">
              <a:extLst>
                <a:ext uri="{FF2B5EF4-FFF2-40B4-BE49-F238E27FC236}">
                  <a16:creationId xmlns:a16="http://schemas.microsoft.com/office/drawing/2014/main" id="{36F77E1D-FD6D-03C9-6FEC-D1E5B8AC77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426" y="4389438"/>
              <a:ext cx="9525" cy="114300"/>
            </a:xfrm>
            <a:custGeom>
              <a:avLst/>
              <a:gdLst>
                <a:gd name="T0" fmla="*/ 0 w 28"/>
                <a:gd name="T1" fmla="*/ 0 h 318"/>
                <a:gd name="T2" fmla="*/ 28 w 28"/>
                <a:gd name="T3" fmla="*/ 0 h 318"/>
                <a:gd name="T4" fmla="*/ 28 w 28"/>
                <a:gd name="T5" fmla="*/ 45 h 318"/>
                <a:gd name="T6" fmla="*/ 0 w 28"/>
                <a:gd name="T7" fmla="*/ 45 h 318"/>
                <a:gd name="T8" fmla="*/ 0 w 28"/>
                <a:gd name="T9" fmla="*/ 0 h 318"/>
                <a:gd name="T10" fmla="*/ 0 w 28"/>
                <a:gd name="T11" fmla="*/ 88 h 318"/>
                <a:gd name="T12" fmla="*/ 0 w 28"/>
                <a:gd name="T13" fmla="*/ 88 h 318"/>
                <a:gd name="T14" fmla="*/ 28 w 28"/>
                <a:gd name="T15" fmla="*/ 88 h 318"/>
                <a:gd name="T16" fmla="*/ 28 w 28"/>
                <a:gd name="T17" fmla="*/ 318 h 318"/>
                <a:gd name="T18" fmla="*/ 0 w 28"/>
                <a:gd name="T19" fmla="*/ 318 h 318"/>
                <a:gd name="T20" fmla="*/ 0 w 28"/>
                <a:gd name="T21" fmla="*/ 8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18">
                  <a:moveTo>
                    <a:pt x="0" y="0"/>
                  </a:move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88"/>
                  </a:moveTo>
                  <a:lnTo>
                    <a:pt x="0" y="88"/>
                  </a:lnTo>
                  <a:lnTo>
                    <a:pt x="28" y="88"/>
                  </a:lnTo>
                  <a:lnTo>
                    <a:pt x="28" y="318"/>
                  </a:lnTo>
                  <a:lnTo>
                    <a:pt x="0" y="318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F12D45BE-4F28-63D5-50C5-AB398384C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9" y="4418013"/>
              <a:ext cx="73025" cy="88900"/>
            </a:xfrm>
            <a:custGeom>
              <a:avLst/>
              <a:gdLst>
                <a:gd name="T0" fmla="*/ 173 w 203"/>
                <a:gd name="T1" fmla="*/ 79 h 243"/>
                <a:gd name="T2" fmla="*/ 108 w 203"/>
                <a:gd name="T3" fmla="*/ 24 h 243"/>
                <a:gd name="T4" fmla="*/ 28 w 203"/>
                <a:gd name="T5" fmla="*/ 122 h 243"/>
                <a:gd name="T6" fmla="*/ 108 w 203"/>
                <a:gd name="T7" fmla="*/ 220 h 243"/>
                <a:gd name="T8" fmla="*/ 175 w 203"/>
                <a:gd name="T9" fmla="*/ 154 h 243"/>
                <a:gd name="T10" fmla="*/ 203 w 203"/>
                <a:gd name="T11" fmla="*/ 154 h 243"/>
                <a:gd name="T12" fmla="*/ 108 w 203"/>
                <a:gd name="T13" fmla="*/ 243 h 243"/>
                <a:gd name="T14" fmla="*/ 0 w 203"/>
                <a:gd name="T15" fmla="*/ 122 h 243"/>
                <a:gd name="T16" fmla="*/ 108 w 203"/>
                <a:gd name="T17" fmla="*/ 0 h 243"/>
                <a:gd name="T18" fmla="*/ 201 w 203"/>
                <a:gd name="T19" fmla="*/ 79 h 243"/>
                <a:gd name="T20" fmla="*/ 173 w 203"/>
                <a:gd name="T21" fmla="*/ 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243">
                  <a:moveTo>
                    <a:pt x="173" y="79"/>
                  </a:moveTo>
                  <a:cubicBezTo>
                    <a:pt x="166" y="45"/>
                    <a:pt x="145" y="24"/>
                    <a:pt x="108" y="24"/>
                  </a:cubicBezTo>
                  <a:cubicBezTo>
                    <a:pt x="54" y="24"/>
                    <a:pt x="28" y="73"/>
                    <a:pt x="28" y="122"/>
                  </a:cubicBezTo>
                  <a:cubicBezTo>
                    <a:pt x="28" y="171"/>
                    <a:pt x="54" y="220"/>
                    <a:pt x="108" y="220"/>
                  </a:cubicBezTo>
                  <a:cubicBezTo>
                    <a:pt x="143" y="220"/>
                    <a:pt x="171" y="193"/>
                    <a:pt x="175" y="154"/>
                  </a:cubicBezTo>
                  <a:lnTo>
                    <a:pt x="203" y="154"/>
                  </a:lnTo>
                  <a:cubicBezTo>
                    <a:pt x="195" y="209"/>
                    <a:pt x="159" y="243"/>
                    <a:pt x="108" y="243"/>
                  </a:cubicBezTo>
                  <a:cubicBezTo>
                    <a:pt x="38" y="243"/>
                    <a:pt x="0" y="188"/>
                    <a:pt x="0" y="122"/>
                  </a:cubicBezTo>
                  <a:cubicBezTo>
                    <a:pt x="0" y="56"/>
                    <a:pt x="38" y="0"/>
                    <a:pt x="108" y="0"/>
                  </a:cubicBezTo>
                  <a:cubicBezTo>
                    <a:pt x="157" y="0"/>
                    <a:pt x="195" y="27"/>
                    <a:pt x="201" y="79"/>
                  </a:cubicBezTo>
                  <a:lnTo>
                    <a:pt x="17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178FC53F-4D97-624E-3347-F73B88909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1" y="4418013"/>
              <a:ext cx="76200" cy="88900"/>
            </a:xfrm>
            <a:custGeom>
              <a:avLst/>
              <a:gdLst>
                <a:gd name="T0" fmla="*/ 9 w 212"/>
                <a:gd name="T1" fmla="*/ 77 h 243"/>
                <a:gd name="T2" fmla="*/ 102 w 212"/>
                <a:gd name="T3" fmla="*/ 0 h 243"/>
                <a:gd name="T4" fmla="*/ 187 w 212"/>
                <a:gd name="T5" fmla="*/ 74 h 243"/>
                <a:gd name="T6" fmla="*/ 187 w 212"/>
                <a:gd name="T7" fmla="*/ 196 h 243"/>
                <a:gd name="T8" fmla="*/ 203 w 212"/>
                <a:gd name="T9" fmla="*/ 213 h 243"/>
                <a:gd name="T10" fmla="*/ 212 w 212"/>
                <a:gd name="T11" fmla="*/ 211 h 243"/>
                <a:gd name="T12" fmla="*/ 212 w 212"/>
                <a:gd name="T13" fmla="*/ 235 h 243"/>
                <a:gd name="T14" fmla="*/ 194 w 212"/>
                <a:gd name="T15" fmla="*/ 237 h 243"/>
                <a:gd name="T16" fmla="*/ 161 w 212"/>
                <a:gd name="T17" fmla="*/ 197 h 243"/>
                <a:gd name="T18" fmla="*/ 160 w 212"/>
                <a:gd name="T19" fmla="*/ 197 h 243"/>
                <a:gd name="T20" fmla="*/ 77 w 212"/>
                <a:gd name="T21" fmla="*/ 243 h 243"/>
                <a:gd name="T22" fmla="*/ 0 w 212"/>
                <a:gd name="T23" fmla="*/ 176 h 243"/>
                <a:gd name="T24" fmla="*/ 123 w 212"/>
                <a:gd name="T25" fmla="*/ 102 h 243"/>
                <a:gd name="T26" fmla="*/ 159 w 212"/>
                <a:gd name="T27" fmla="*/ 71 h 243"/>
                <a:gd name="T28" fmla="*/ 99 w 212"/>
                <a:gd name="T29" fmla="*/ 24 h 243"/>
                <a:gd name="T30" fmla="*/ 37 w 212"/>
                <a:gd name="T31" fmla="*/ 77 h 243"/>
                <a:gd name="T32" fmla="*/ 9 w 212"/>
                <a:gd name="T33" fmla="*/ 77 h 243"/>
                <a:gd name="T34" fmla="*/ 159 w 212"/>
                <a:gd name="T35" fmla="*/ 111 h 243"/>
                <a:gd name="T36" fmla="*/ 159 w 212"/>
                <a:gd name="T37" fmla="*/ 111 h 243"/>
                <a:gd name="T38" fmla="*/ 158 w 212"/>
                <a:gd name="T39" fmla="*/ 111 h 243"/>
                <a:gd name="T40" fmla="*/ 134 w 212"/>
                <a:gd name="T41" fmla="*/ 121 h 243"/>
                <a:gd name="T42" fmla="*/ 28 w 212"/>
                <a:gd name="T43" fmla="*/ 174 h 243"/>
                <a:gd name="T44" fmla="*/ 79 w 212"/>
                <a:gd name="T45" fmla="*/ 220 h 243"/>
                <a:gd name="T46" fmla="*/ 159 w 212"/>
                <a:gd name="T47" fmla="*/ 148 h 243"/>
                <a:gd name="T48" fmla="*/ 159 w 212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2" h="243">
                  <a:moveTo>
                    <a:pt x="9" y="77"/>
                  </a:moveTo>
                  <a:cubicBezTo>
                    <a:pt x="12" y="24"/>
                    <a:pt x="50" y="0"/>
                    <a:pt x="102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2" y="213"/>
                    <a:pt x="203" y="213"/>
                  </a:cubicBezTo>
                  <a:cubicBezTo>
                    <a:pt x="206" y="213"/>
                    <a:pt x="210" y="212"/>
                    <a:pt x="212" y="211"/>
                  </a:cubicBezTo>
                  <a:lnTo>
                    <a:pt x="212" y="235"/>
                  </a:lnTo>
                  <a:cubicBezTo>
                    <a:pt x="206" y="236"/>
                    <a:pt x="201" y="237"/>
                    <a:pt x="194" y="237"/>
                  </a:cubicBezTo>
                  <a:cubicBezTo>
                    <a:pt x="165" y="237"/>
                    <a:pt x="161" y="221"/>
                    <a:pt x="161" y="197"/>
                  </a:cubicBezTo>
                  <a:lnTo>
                    <a:pt x="160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4" y="243"/>
                    <a:pt x="0" y="222"/>
                    <a:pt x="0" y="176"/>
                  </a:cubicBezTo>
                  <a:cubicBezTo>
                    <a:pt x="0" y="112"/>
                    <a:pt x="62" y="109"/>
                    <a:pt x="123" y="102"/>
                  </a:cubicBezTo>
                  <a:cubicBezTo>
                    <a:pt x="146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4" y="24"/>
                    <a:pt x="38" y="40"/>
                    <a:pt x="37" y="77"/>
                  </a:cubicBezTo>
                  <a:lnTo>
                    <a:pt x="9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8" y="111"/>
                  </a:lnTo>
                  <a:cubicBezTo>
                    <a:pt x="154" y="118"/>
                    <a:pt x="142" y="120"/>
                    <a:pt x="134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2" y="220"/>
                    <a:pt x="79" y="220"/>
                  </a:cubicBezTo>
                  <a:cubicBezTo>
                    <a:pt x="121" y="220"/>
                    <a:pt x="159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</p:grp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94F7A324-E386-9C8C-1613-ABC5ABFF07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874" y="3203575"/>
            <a:ext cx="8093075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pt-PT"/>
              <a:t>Título</a:t>
            </a:r>
          </a:p>
        </p:txBody>
      </p:sp>
      <p:sp>
        <p:nvSpPr>
          <p:cNvPr id="187" name="Text Placeholder 185">
            <a:extLst>
              <a:ext uri="{FF2B5EF4-FFF2-40B4-BE49-F238E27FC236}">
                <a16:creationId xmlns:a16="http://schemas.microsoft.com/office/drawing/2014/main" id="{7A5CF68C-D3FA-0B1F-32FF-A0F78C43C2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224" y="4133850"/>
            <a:ext cx="8093075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pt-PT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6861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EB6B-A718-48D6-92F5-377B532061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8513" y="182923"/>
            <a:ext cx="7612344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err="1"/>
              <a:t>Título</a:t>
            </a:r>
            <a:r>
              <a:rPr lang="en-US"/>
              <a:t> do slide</a:t>
            </a:r>
            <a:endParaRPr lang="pt-PT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70D44D5-45EC-4403-91B5-FAA8CCDDA1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8513" y="452443"/>
            <a:ext cx="7612344" cy="381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err="1"/>
              <a:t>Título</a:t>
            </a:r>
            <a:r>
              <a:rPr lang="en-US"/>
              <a:t> da </a:t>
            </a:r>
            <a:r>
              <a:rPr lang="en-US" err="1"/>
              <a:t>secção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9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AAD6332-BE5A-1E88-DD98-443F29FADD29}"/>
              </a:ext>
            </a:extLst>
          </p:cNvPr>
          <p:cNvSpPr txBox="1"/>
          <p:nvPr userDrawn="1"/>
        </p:nvSpPr>
        <p:spPr>
          <a:xfrm>
            <a:off x="671691" y="251590"/>
            <a:ext cx="35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err="1">
                <a:solidFill>
                  <a:schemeClr val="tx1"/>
                </a:solidFill>
              </a:rPr>
              <a:t>Otimização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Não</a:t>
            </a:r>
            <a:r>
              <a:rPr lang="en-US" sz="1800" b="1">
                <a:solidFill>
                  <a:schemeClr val="tx1"/>
                </a:solidFill>
              </a:rPr>
              <a:t>-linear</a:t>
            </a:r>
            <a:endParaRPr lang="pt-PT" sz="18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3AA108-356C-04F0-E4E4-61A667F68895}"/>
              </a:ext>
            </a:extLst>
          </p:cNvPr>
          <p:cNvSpPr txBox="1"/>
          <p:nvPr userDrawn="1"/>
        </p:nvSpPr>
        <p:spPr>
          <a:xfrm>
            <a:off x="671692" y="442899"/>
            <a:ext cx="32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err="1">
                <a:solidFill>
                  <a:schemeClr val="tx1"/>
                </a:solidFill>
              </a:rPr>
              <a:t>em</a:t>
            </a:r>
            <a:r>
              <a:rPr lang="en-US" sz="1800" b="1">
                <a:solidFill>
                  <a:schemeClr val="tx1"/>
                </a:solidFill>
              </a:rPr>
              <a:t> Engenharia</a:t>
            </a:r>
            <a:endParaRPr lang="pt-PT" sz="1800" b="1">
              <a:solidFill>
                <a:schemeClr val="tx1"/>
              </a:solidFill>
            </a:endParaRPr>
          </a:p>
        </p:txBody>
      </p:sp>
      <p:sp>
        <p:nvSpPr>
          <p:cNvPr id="183" name="Freeform 6">
            <a:extLst>
              <a:ext uri="{FF2B5EF4-FFF2-40B4-BE49-F238E27FC236}">
                <a16:creationId xmlns:a16="http://schemas.microsoft.com/office/drawing/2014/main" id="{33D97177-2C9D-A3B2-07F9-5CA24874FF1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65731" y="193871"/>
            <a:ext cx="533985" cy="541224"/>
          </a:xfrm>
          <a:custGeom>
            <a:avLst/>
            <a:gdLst>
              <a:gd name="T0" fmla="*/ 20126 w 26649"/>
              <a:gd name="T1" fmla="*/ 22124 h 27017"/>
              <a:gd name="T2" fmla="*/ 15033 w 26649"/>
              <a:gd name="T3" fmla="*/ 20544 h 27017"/>
              <a:gd name="T4" fmla="*/ 14578 w 26649"/>
              <a:gd name="T5" fmla="*/ 22807 h 27017"/>
              <a:gd name="T6" fmla="*/ 21416 w 26649"/>
              <a:gd name="T7" fmla="*/ 18284 h 27017"/>
              <a:gd name="T8" fmla="*/ 15469 w 26649"/>
              <a:gd name="T9" fmla="*/ 17341 h 27017"/>
              <a:gd name="T10" fmla="*/ 12536 w 26649"/>
              <a:gd name="T11" fmla="*/ 22979 h 27017"/>
              <a:gd name="T12" fmla="*/ 23887 w 26649"/>
              <a:gd name="T13" fmla="*/ 16979 h 27017"/>
              <a:gd name="T14" fmla="*/ 19379 w 26649"/>
              <a:gd name="T15" fmla="*/ 14490 h 27017"/>
              <a:gd name="T16" fmla="*/ 10350 w 26649"/>
              <a:gd name="T17" fmla="*/ 22961 h 27017"/>
              <a:gd name="T18" fmla="*/ 25119 w 26649"/>
              <a:gd name="T19" fmla="*/ 14218 h 27017"/>
              <a:gd name="T20" fmla="*/ 15290 w 26649"/>
              <a:gd name="T21" fmla="*/ 11993 h 27017"/>
              <a:gd name="T22" fmla="*/ 7833 w 26649"/>
              <a:gd name="T23" fmla="*/ 16457 h 27017"/>
              <a:gd name="T24" fmla="*/ 26042 w 26649"/>
              <a:gd name="T25" fmla="*/ 20906 h 27017"/>
              <a:gd name="T26" fmla="*/ 18272 w 26649"/>
              <a:gd name="T27" fmla="*/ 9104 h 27017"/>
              <a:gd name="T28" fmla="*/ 7409 w 26649"/>
              <a:gd name="T29" fmla="*/ 12808 h 27017"/>
              <a:gd name="T30" fmla="*/ 4702 w 26649"/>
              <a:gd name="T31" fmla="*/ 16604 h 27017"/>
              <a:gd name="T32" fmla="*/ 22225 w 26649"/>
              <a:gd name="T33" fmla="*/ 6867 h 27017"/>
              <a:gd name="T34" fmla="*/ 10638 w 26649"/>
              <a:gd name="T35" fmla="*/ 7855 h 27017"/>
              <a:gd name="T36" fmla="*/ 4266 w 26649"/>
              <a:gd name="T37" fmla="*/ 23418 h 27017"/>
              <a:gd name="T38" fmla="*/ 23119 w 26649"/>
              <a:gd name="T39" fmla="*/ 4316 h 27017"/>
              <a:gd name="T40" fmla="*/ 7471 w 26649"/>
              <a:gd name="T41" fmla="*/ 6345 h 27017"/>
              <a:gd name="T42" fmla="*/ 26649 w 26649"/>
              <a:gd name="T43" fmla="*/ 2516 h 27017"/>
              <a:gd name="T44" fmla="*/ 17925 w 26649"/>
              <a:gd name="T45" fmla="*/ 1190 h 27017"/>
              <a:gd name="T46" fmla="*/ 10838 w 26649"/>
              <a:gd name="T47" fmla="*/ 3474 h 27017"/>
              <a:gd name="T48" fmla="*/ 26250 w 26649"/>
              <a:gd name="T49" fmla="*/ 3628 h 27017"/>
              <a:gd name="T50" fmla="*/ 24942 w 26649"/>
              <a:gd name="T51" fmla="*/ 23082 h 27017"/>
              <a:gd name="T52" fmla="*/ 6929 w 26649"/>
              <a:gd name="T53" fmla="*/ 24890 h 27017"/>
              <a:gd name="T54" fmla="*/ 567 w 26649"/>
              <a:gd name="T55" fmla="*/ 15854 h 27017"/>
              <a:gd name="T56" fmla="*/ 4571 w 26649"/>
              <a:gd name="T57" fmla="*/ 9612 h 27017"/>
              <a:gd name="T58" fmla="*/ 5162 w 26649"/>
              <a:gd name="T59" fmla="*/ 9150 h 27017"/>
              <a:gd name="T60" fmla="*/ 26649 w 26649"/>
              <a:gd name="T61" fmla="*/ 20132 h 27017"/>
              <a:gd name="T62" fmla="*/ 6945 w 26649"/>
              <a:gd name="T63" fmla="*/ 23749 h 27017"/>
              <a:gd name="T64" fmla="*/ 6228 w 26649"/>
              <a:gd name="T65" fmla="*/ 11790 h 27017"/>
              <a:gd name="T66" fmla="*/ 22677 w 26649"/>
              <a:gd name="T67" fmla="*/ 8194 h 27017"/>
              <a:gd name="T68" fmla="*/ 16756 w 26649"/>
              <a:gd name="T69" fmla="*/ 22422 h 27017"/>
              <a:gd name="T70" fmla="*/ 15685 w 26649"/>
              <a:gd name="T71" fmla="*/ 21831 h 27017"/>
              <a:gd name="T72" fmla="*/ 17720 w 26649"/>
              <a:gd name="T73" fmla="*/ 20870 h 27017"/>
              <a:gd name="T74" fmla="*/ 17072 w 26649"/>
              <a:gd name="T75" fmla="*/ 22953 h 27017"/>
              <a:gd name="T76" fmla="*/ 13469 w 26649"/>
              <a:gd name="T77" fmla="*/ 22034 h 27017"/>
              <a:gd name="T78" fmla="*/ 19636 w 26649"/>
              <a:gd name="T79" fmla="*/ 18579 h 27017"/>
              <a:gd name="T80" fmla="*/ 20044 w 26649"/>
              <a:gd name="T81" fmla="*/ 18777 h 27017"/>
              <a:gd name="T82" fmla="*/ 17897 w 26649"/>
              <a:gd name="T83" fmla="*/ 23351 h 27017"/>
              <a:gd name="T84" fmla="*/ 12721 w 26649"/>
              <a:gd name="T85" fmla="*/ 23084 h 27017"/>
              <a:gd name="T86" fmla="*/ 21675 w 26649"/>
              <a:gd name="T87" fmla="*/ 16540 h 27017"/>
              <a:gd name="T88" fmla="*/ 22369 w 26649"/>
              <a:gd name="T89" fmla="*/ 17056 h 27017"/>
              <a:gd name="T90" fmla="*/ 20232 w 26649"/>
              <a:gd name="T91" fmla="*/ 23110 h 27017"/>
              <a:gd name="T92" fmla="*/ 12423 w 26649"/>
              <a:gd name="T93" fmla="*/ 23940 h 27017"/>
              <a:gd name="T94" fmla="*/ 11984 w 26649"/>
              <a:gd name="T95" fmla="*/ 14392 h 27017"/>
              <a:gd name="T96" fmla="*/ 22497 w 26649"/>
              <a:gd name="T97" fmla="*/ 13866 h 27017"/>
              <a:gd name="T98" fmla="*/ 25492 w 26649"/>
              <a:gd name="T99" fmla="*/ 18784 h 27017"/>
              <a:gd name="T100" fmla="*/ 7954 w 26649"/>
              <a:gd name="T101" fmla="*/ 22951 h 27017"/>
              <a:gd name="T102" fmla="*/ 7474 w 26649"/>
              <a:gd name="T103" fmla="*/ 22571 h 27017"/>
              <a:gd name="T104" fmla="*/ 5668 w 26649"/>
              <a:gd name="T105" fmla="*/ 17546 h 27017"/>
              <a:gd name="T106" fmla="*/ 11588 w 26649"/>
              <a:gd name="T107" fmla="*/ 11626 h 27017"/>
              <a:gd name="T108" fmla="*/ 25921 w 26649"/>
              <a:gd name="T109" fmla="*/ 12815 h 27017"/>
              <a:gd name="T110" fmla="*/ 25603 w 26649"/>
              <a:gd name="T111" fmla="*/ 24309 h 27017"/>
              <a:gd name="T112" fmla="*/ 7941 w 26649"/>
              <a:gd name="T113" fmla="*/ 26649 h 27017"/>
              <a:gd name="T114" fmla="*/ 338 w 26649"/>
              <a:gd name="T115" fmla="*/ 21496 h 27017"/>
              <a:gd name="T116" fmla="*/ 26065 w 26649"/>
              <a:gd name="T117" fmla="*/ 25521 h 27017"/>
              <a:gd name="T118" fmla="*/ 23786 w 26649"/>
              <a:gd name="T119" fmla="*/ 26649 h 27017"/>
              <a:gd name="T120" fmla="*/ 10322 w 26649"/>
              <a:gd name="T121" fmla="*/ 797 h 27017"/>
              <a:gd name="T122" fmla="*/ 26409 w 26649"/>
              <a:gd name="T123" fmla="*/ 807 h 27017"/>
              <a:gd name="T124" fmla="*/ 35 w 26649"/>
              <a:gd name="T125" fmla="*/ 4632 h 27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649" h="27017">
                <a:moveTo>
                  <a:pt x="18020" y="22599"/>
                </a:moveTo>
                <a:lnTo>
                  <a:pt x="17999" y="22553"/>
                </a:lnTo>
                <a:cubicBezTo>
                  <a:pt x="17784" y="22117"/>
                  <a:pt x="17123" y="22006"/>
                  <a:pt x="16813" y="22398"/>
                </a:cubicBezTo>
                <a:lnTo>
                  <a:pt x="16810" y="22398"/>
                </a:lnTo>
                <a:moveTo>
                  <a:pt x="20108" y="22193"/>
                </a:moveTo>
                <a:lnTo>
                  <a:pt x="20126" y="22124"/>
                </a:lnTo>
                <a:lnTo>
                  <a:pt x="20142" y="22067"/>
                </a:lnTo>
                <a:cubicBezTo>
                  <a:pt x="20443" y="20686"/>
                  <a:pt x="19262" y="19735"/>
                  <a:pt x="17964" y="19612"/>
                </a:cubicBezTo>
                <a:lnTo>
                  <a:pt x="17776" y="19596"/>
                </a:lnTo>
                <a:lnTo>
                  <a:pt x="17545" y="19588"/>
                </a:lnTo>
                <a:lnTo>
                  <a:pt x="17316" y="19596"/>
                </a:lnTo>
                <a:cubicBezTo>
                  <a:pt x="16489" y="19650"/>
                  <a:pt x="15635" y="19960"/>
                  <a:pt x="15033" y="20544"/>
                </a:cubicBezTo>
                <a:lnTo>
                  <a:pt x="14922" y="20660"/>
                </a:lnTo>
                <a:lnTo>
                  <a:pt x="14825" y="20773"/>
                </a:lnTo>
                <a:cubicBezTo>
                  <a:pt x="14426" y="21271"/>
                  <a:pt x="14242" y="21904"/>
                  <a:pt x="14452" y="22522"/>
                </a:cubicBezTo>
                <a:lnTo>
                  <a:pt x="14491" y="22627"/>
                </a:lnTo>
                <a:lnTo>
                  <a:pt x="14537" y="22727"/>
                </a:lnTo>
                <a:lnTo>
                  <a:pt x="14578" y="22807"/>
                </a:lnTo>
                <a:moveTo>
                  <a:pt x="22101" y="21767"/>
                </a:moveTo>
                <a:lnTo>
                  <a:pt x="22125" y="21715"/>
                </a:lnTo>
                <a:lnTo>
                  <a:pt x="22163" y="21623"/>
                </a:lnTo>
                <a:lnTo>
                  <a:pt x="22202" y="21528"/>
                </a:lnTo>
                <a:cubicBezTo>
                  <a:pt x="22618" y="20394"/>
                  <a:pt x="22358" y="19259"/>
                  <a:pt x="21524" y="18392"/>
                </a:cubicBezTo>
                <a:lnTo>
                  <a:pt x="21416" y="18284"/>
                </a:lnTo>
                <a:lnTo>
                  <a:pt x="21357" y="18232"/>
                </a:lnTo>
                <a:cubicBezTo>
                  <a:pt x="20193" y="17183"/>
                  <a:pt x="18468" y="16880"/>
                  <a:pt x="16952" y="17035"/>
                </a:cubicBezTo>
                <a:lnTo>
                  <a:pt x="16574" y="17084"/>
                </a:lnTo>
                <a:lnTo>
                  <a:pt x="16189" y="17153"/>
                </a:lnTo>
                <a:lnTo>
                  <a:pt x="15798" y="17246"/>
                </a:lnTo>
                <a:lnTo>
                  <a:pt x="15469" y="17341"/>
                </a:lnTo>
                <a:cubicBezTo>
                  <a:pt x="14226" y="17739"/>
                  <a:pt x="13017" y="18481"/>
                  <a:pt x="12336" y="19627"/>
                </a:cubicBezTo>
                <a:lnTo>
                  <a:pt x="12285" y="19717"/>
                </a:lnTo>
                <a:lnTo>
                  <a:pt x="12238" y="19809"/>
                </a:lnTo>
                <a:cubicBezTo>
                  <a:pt x="11749" y="20755"/>
                  <a:pt x="11757" y="21830"/>
                  <a:pt x="12354" y="22732"/>
                </a:cubicBezTo>
                <a:lnTo>
                  <a:pt x="12436" y="22850"/>
                </a:lnTo>
                <a:lnTo>
                  <a:pt x="12536" y="22979"/>
                </a:lnTo>
                <a:lnTo>
                  <a:pt x="12554" y="22999"/>
                </a:lnTo>
                <a:moveTo>
                  <a:pt x="24074" y="21338"/>
                </a:moveTo>
                <a:lnTo>
                  <a:pt x="24120" y="21248"/>
                </a:lnTo>
                <a:lnTo>
                  <a:pt x="24202" y="21078"/>
                </a:lnTo>
                <a:lnTo>
                  <a:pt x="24277" y="20909"/>
                </a:lnTo>
                <a:cubicBezTo>
                  <a:pt x="24834" y="19582"/>
                  <a:pt x="24706" y="18167"/>
                  <a:pt x="23887" y="16979"/>
                </a:cubicBezTo>
                <a:lnTo>
                  <a:pt x="23817" y="16884"/>
                </a:lnTo>
                <a:lnTo>
                  <a:pt x="23758" y="16804"/>
                </a:lnTo>
                <a:cubicBezTo>
                  <a:pt x="22935" y="15734"/>
                  <a:pt x="21696" y="15067"/>
                  <a:pt x="20414" y="14711"/>
                </a:cubicBezTo>
                <a:lnTo>
                  <a:pt x="20093" y="14629"/>
                </a:lnTo>
                <a:lnTo>
                  <a:pt x="19749" y="14554"/>
                </a:lnTo>
                <a:lnTo>
                  <a:pt x="19379" y="14490"/>
                </a:lnTo>
                <a:lnTo>
                  <a:pt x="19022" y="14441"/>
                </a:lnTo>
                <a:cubicBezTo>
                  <a:pt x="16123" y="14096"/>
                  <a:pt x="12600" y="15061"/>
                  <a:pt x="10628" y="17320"/>
                </a:cubicBezTo>
                <a:lnTo>
                  <a:pt x="10402" y="17595"/>
                </a:lnTo>
                <a:lnTo>
                  <a:pt x="10289" y="17747"/>
                </a:lnTo>
                <a:cubicBezTo>
                  <a:pt x="9169" y="19284"/>
                  <a:pt x="8999" y="21242"/>
                  <a:pt x="10217" y="22797"/>
                </a:cubicBezTo>
                <a:lnTo>
                  <a:pt x="10350" y="22961"/>
                </a:lnTo>
                <a:lnTo>
                  <a:pt x="10492" y="23120"/>
                </a:lnTo>
                <a:lnTo>
                  <a:pt x="10548" y="23177"/>
                </a:lnTo>
                <a:moveTo>
                  <a:pt x="26649" y="16696"/>
                </a:moveTo>
                <a:cubicBezTo>
                  <a:pt x="26417" y="15886"/>
                  <a:pt x="25976" y="15117"/>
                  <a:pt x="25328" y="14428"/>
                </a:cubicBezTo>
                <a:lnTo>
                  <a:pt x="25230" y="14328"/>
                </a:lnTo>
                <a:lnTo>
                  <a:pt x="25119" y="14218"/>
                </a:lnTo>
                <a:cubicBezTo>
                  <a:pt x="23183" y="12369"/>
                  <a:pt x="20304" y="11696"/>
                  <a:pt x="17709" y="11744"/>
                </a:cubicBezTo>
                <a:lnTo>
                  <a:pt x="17219" y="11760"/>
                </a:lnTo>
                <a:lnTo>
                  <a:pt x="16725" y="11796"/>
                </a:lnTo>
                <a:lnTo>
                  <a:pt x="16237" y="11847"/>
                </a:lnTo>
                <a:lnTo>
                  <a:pt x="15757" y="11911"/>
                </a:lnTo>
                <a:lnTo>
                  <a:pt x="15290" y="11993"/>
                </a:lnTo>
                <a:cubicBezTo>
                  <a:pt x="13749" y="12285"/>
                  <a:pt x="12247" y="12819"/>
                  <a:pt x="10898" y="13622"/>
                </a:cubicBezTo>
                <a:lnTo>
                  <a:pt x="10741" y="13717"/>
                </a:lnTo>
                <a:lnTo>
                  <a:pt x="10363" y="13961"/>
                </a:lnTo>
                <a:cubicBezTo>
                  <a:pt x="9407" y="14601"/>
                  <a:pt x="8549" y="15401"/>
                  <a:pt x="7900" y="16355"/>
                </a:cubicBezTo>
                <a:lnTo>
                  <a:pt x="7869" y="16406"/>
                </a:lnTo>
                <a:lnTo>
                  <a:pt x="7833" y="16457"/>
                </a:lnTo>
                <a:lnTo>
                  <a:pt x="7790" y="16527"/>
                </a:lnTo>
                <a:cubicBezTo>
                  <a:pt x="6444" y="18645"/>
                  <a:pt x="6498" y="21123"/>
                  <a:pt x="8239" y="23035"/>
                </a:cubicBezTo>
                <a:lnTo>
                  <a:pt x="8370" y="23174"/>
                </a:lnTo>
                <a:lnTo>
                  <a:pt x="8493" y="23297"/>
                </a:lnTo>
                <a:lnTo>
                  <a:pt x="8540" y="23341"/>
                </a:lnTo>
                <a:moveTo>
                  <a:pt x="26042" y="20906"/>
                </a:moveTo>
                <a:lnTo>
                  <a:pt x="26044" y="20898"/>
                </a:lnTo>
                <a:lnTo>
                  <a:pt x="26108" y="20785"/>
                </a:lnTo>
                <a:lnTo>
                  <a:pt x="26170" y="20672"/>
                </a:lnTo>
                <a:cubicBezTo>
                  <a:pt x="26378" y="20272"/>
                  <a:pt x="26538" y="19867"/>
                  <a:pt x="26649" y="19461"/>
                </a:cubicBezTo>
                <a:moveTo>
                  <a:pt x="26649" y="11881"/>
                </a:moveTo>
                <a:cubicBezTo>
                  <a:pt x="24407" y="9916"/>
                  <a:pt x="21160" y="9132"/>
                  <a:pt x="18272" y="9104"/>
                </a:cubicBezTo>
                <a:lnTo>
                  <a:pt x="17655" y="9109"/>
                </a:lnTo>
                <a:lnTo>
                  <a:pt x="17044" y="9135"/>
                </a:lnTo>
                <a:lnTo>
                  <a:pt x="16435" y="9183"/>
                </a:lnTo>
                <a:lnTo>
                  <a:pt x="15832" y="9250"/>
                </a:lnTo>
                <a:lnTo>
                  <a:pt x="15236" y="9335"/>
                </a:lnTo>
                <a:cubicBezTo>
                  <a:pt x="12431" y="9790"/>
                  <a:pt x="9574" y="10930"/>
                  <a:pt x="7409" y="12808"/>
                </a:cubicBezTo>
                <a:lnTo>
                  <a:pt x="7320" y="12887"/>
                </a:lnTo>
                <a:lnTo>
                  <a:pt x="7214" y="12982"/>
                </a:lnTo>
                <a:cubicBezTo>
                  <a:pt x="6177" y="13917"/>
                  <a:pt x="5303" y="15066"/>
                  <a:pt x="4787" y="16370"/>
                </a:cubicBezTo>
                <a:lnTo>
                  <a:pt x="4766" y="16427"/>
                </a:lnTo>
                <a:lnTo>
                  <a:pt x="4736" y="16504"/>
                </a:lnTo>
                <a:lnTo>
                  <a:pt x="4702" y="16604"/>
                </a:lnTo>
                <a:cubicBezTo>
                  <a:pt x="3838" y="19034"/>
                  <a:pt x="4474" y="21480"/>
                  <a:pt x="6290" y="23269"/>
                </a:cubicBezTo>
                <a:lnTo>
                  <a:pt x="6413" y="23390"/>
                </a:lnTo>
                <a:lnTo>
                  <a:pt x="6523" y="23493"/>
                </a:lnTo>
                <a:lnTo>
                  <a:pt x="6536" y="23503"/>
                </a:lnTo>
                <a:moveTo>
                  <a:pt x="26649" y="8506"/>
                </a:moveTo>
                <a:cubicBezTo>
                  <a:pt x="25282" y="7719"/>
                  <a:pt x="23759" y="7189"/>
                  <a:pt x="22225" y="6867"/>
                </a:cubicBezTo>
                <a:lnTo>
                  <a:pt x="22091" y="6838"/>
                </a:lnTo>
                <a:lnTo>
                  <a:pt x="21978" y="6818"/>
                </a:lnTo>
                <a:cubicBezTo>
                  <a:pt x="18618" y="6162"/>
                  <a:pt x="14984" y="6440"/>
                  <a:pt x="11732" y="7473"/>
                </a:cubicBezTo>
                <a:lnTo>
                  <a:pt x="11344" y="7601"/>
                </a:lnTo>
                <a:lnTo>
                  <a:pt x="10980" y="7730"/>
                </a:lnTo>
                <a:lnTo>
                  <a:pt x="10638" y="7855"/>
                </a:lnTo>
                <a:lnTo>
                  <a:pt x="10276" y="7999"/>
                </a:lnTo>
                <a:lnTo>
                  <a:pt x="9939" y="8138"/>
                </a:lnTo>
                <a:cubicBezTo>
                  <a:pt x="6516" y="9584"/>
                  <a:pt x="3074" y="12273"/>
                  <a:pt x="2052" y="15998"/>
                </a:cubicBezTo>
                <a:lnTo>
                  <a:pt x="2023" y="16111"/>
                </a:lnTo>
                <a:lnTo>
                  <a:pt x="1995" y="16229"/>
                </a:lnTo>
                <a:cubicBezTo>
                  <a:pt x="1351" y="18949"/>
                  <a:pt x="2264" y="21519"/>
                  <a:pt x="4266" y="23418"/>
                </a:cubicBezTo>
                <a:lnTo>
                  <a:pt x="4389" y="23534"/>
                </a:lnTo>
                <a:lnTo>
                  <a:pt x="4494" y="23629"/>
                </a:lnTo>
                <a:lnTo>
                  <a:pt x="4535" y="23667"/>
                </a:lnTo>
                <a:moveTo>
                  <a:pt x="26649" y="5442"/>
                </a:moveTo>
                <a:cubicBezTo>
                  <a:pt x="25560" y="4964"/>
                  <a:pt x="24422" y="4604"/>
                  <a:pt x="23296" y="4355"/>
                </a:cubicBezTo>
                <a:lnTo>
                  <a:pt x="23119" y="4316"/>
                </a:lnTo>
                <a:lnTo>
                  <a:pt x="22964" y="4283"/>
                </a:lnTo>
                <a:lnTo>
                  <a:pt x="22836" y="4257"/>
                </a:lnTo>
                <a:lnTo>
                  <a:pt x="22731" y="4236"/>
                </a:lnTo>
                <a:lnTo>
                  <a:pt x="22649" y="4218"/>
                </a:lnTo>
                <a:cubicBezTo>
                  <a:pt x="17845" y="3309"/>
                  <a:pt x="12538" y="3998"/>
                  <a:pt x="8108" y="6039"/>
                </a:cubicBezTo>
                <a:lnTo>
                  <a:pt x="7471" y="6345"/>
                </a:lnTo>
                <a:lnTo>
                  <a:pt x="6850" y="6669"/>
                </a:lnTo>
                <a:cubicBezTo>
                  <a:pt x="4781" y="7793"/>
                  <a:pt x="2871" y="9274"/>
                  <a:pt x="1438" y="11156"/>
                </a:cubicBezTo>
                <a:lnTo>
                  <a:pt x="1276" y="11372"/>
                </a:lnTo>
                <a:lnTo>
                  <a:pt x="1212" y="11464"/>
                </a:lnTo>
                <a:cubicBezTo>
                  <a:pt x="748" y="12113"/>
                  <a:pt x="367" y="12779"/>
                  <a:pt x="67" y="13456"/>
                </a:cubicBezTo>
                <a:moveTo>
                  <a:pt x="26649" y="2516"/>
                </a:moveTo>
                <a:cubicBezTo>
                  <a:pt x="24897" y="1893"/>
                  <a:pt x="23065" y="1508"/>
                  <a:pt x="21310" y="1329"/>
                </a:cubicBezTo>
                <a:lnTo>
                  <a:pt x="20658" y="1270"/>
                </a:lnTo>
                <a:lnTo>
                  <a:pt x="19985" y="1223"/>
                </a:lnTo>
                <a:lnTo>
                  <a:pt x="19291" y="1195"/>
                </a:lnTo>
                <a:lnTo>
                  <a:pt x="18616" y="1185"/>
                </a:lnTo>
                <a:lnTo>
                  <a:pt x="17925" y="1190"/>
                </a:lnTo>
                <a:cubicBezTo>
                  <a:pt x="12219" y="1300"/>
                  <a:pt x="6045" y="3212"/>
                  <a:pt x="1659" y="6951"/>
                </a:cubicBezTo>
                <a:lnTo>
                  <a:pt x="1463" y="7121"/>
                </a:lnTo>
                <a:lnTo>
                  <a:pt x="1253" y="7308"/>
                </a:lnTo>
                <a:cubicBezTo>
                  <a:pt x="840" y="7683"/>
                  <a:pt x="443" y="8078"/>
                  <a:pt x="67" y="8492"/>
                </a:cubicBezTo>
                <a:moveTo>
                  <a:pt x="67" y="10336"/>
                </a:moveTo>
                <a:cubicBezTo>
                  <a:pt x="2646" y="6906"/>
                  <a:pt x="6812" y="4640"/>
                  <a:pt x="10838" y="3474"/>
                </a:cubicBezTo>
                <a:lnTo>
                  <a:pt x="11401" y="3314"/>
                </a:lnTo>
                <a:lnTo>
                  <a:pt x="11979" y="3168"/>
                </a:lnTo>
                <a:lnTo>
                  <a:pt x="12572" y="3029"/>
                </a:lnTo>
                <a:cubicBezTo>
                  <a:pt x="16875" y="2080"/>
                  <a:pt x="21618" y="2109"/>
                  <a:pt x="25828" y="3484"/>
                </a:cubicBezTo>
                <a:lnTo>
                  <a:pt x="26042" y="3553"/>
                </a:lnTo>
                <a:lnTo>
                  <a:pt x="26250" y="3628"/>
                </a:lnTo>
                <a:cubicBezTo>
                  <a:pt x="26383" y="3674"/>
                  <a:pt x="26516" y="3723"/>
                  <a:pt x="26649" y="3773"/>
                </a:cubicBezTo>
                <a:moveTo>
                  <a:pt x="26649" y="21824"/>
                </a:moveTo>
                <a:cubicBezTo>
                  <a:pt x="26141" y="22259"/>
                  <a:pt x="25605" y="22654"/>
                  <a:pt x="25060" y="23005"/>
                </a:cubicBezTo>
                <a:lnTo>
                  <a:pt x="25017" y="23033"/>
                </a:lnTo>
                <a:lnTo>
                  <a:pt x="24983" y="23053"/>
                </a:lnTo>
                <a:lnTo>
                  <a:pt x="24942" y="23082"/>
                </a:lnTo>
                <a:lnTo>
                  <a:pt x="24870" y="23128"/>
                </a:lnTo>
                <a:lnTo>
                  <a:pt x="24778" y="23184"/>
                </a:lnTo>
                <a:lnTo>
                  <a:pt x="24670" y="23251"/>
                </a:lnTo>
                <a:cubicBezTo>
                  <a:pt x="19767" y="26230"/>
                  <a:pt x="12855" y="27017"/>
                  <a:pt x="7415" y="25072"/>
                </a:cubicBezTo>
                <a:lnTo>
                  <a:pt x="7165" y="24980"/>
                </a:lnTo>
                <a:lnTo>
                  <a:pt x="6929" y="24890"/>
                </a:lnTo>
                <a:cubicBezTo>
                  <a:pt x="4746" y="24021"/>
                  <a:pt x="2668" y="22616"/>
                  <a:pt x="1453" y="20557"/>
                </a:cubicBezTo>
                <a:lnTo>
                  <a:pt x="1363" y="20400"/>
                </a:lnTo>
                <a:lnTo>
                  <a:pt x="1278" y="20241"/>
                </a:lnTo>
                <a:lnTo>
                  <a:pt x="1199" y="20087"/>
                </a:lnTo>
                <a:lnTo>
                  <a:pt x="1140" y="19966"/>
                </a:lnTo>
                <a:cubicBezTo>
                  <a:pt x="526" y="18670"/>
                  <a:pt x="333" y="17268"/>
                  <a:pt x="567" y="15854"/>
                </a:cubicBezTo>
                <a:lnTo>
                  <a:pt x="587" y="15743"/>
                </a:lnTo>
                <a:lnTo>
                  <a:pt x="598" y="15687"/>
                </a:lnTo>
                <a:cubicBezTo>
                  <a:pt x="1051" y="13305"/>
                  <a:pt x="2607" y="11268"/>
                  <a:pt x="4425" y="9736"/>
                </a:cubicBezTo>
                <a:lnTo>
                  <a:pt x="4492" y="9679"/>
                </a:lnTo>
                <a:lnTo>
                  <a:pt x="4535" y="9641"/>
                </a:lnTo>
                <a:lnTo>
                  <a:pt x="4571" y="9612"/>
                </a:lnTo>
                <a:lnTo>
                  <a:pt x="4648" y="9548"/>
                </a:lnTo>
                <a:lnTo>
                  <a:pt x="4710" y="9499"/>
                </a:lnTo>
                <a:lnTo>
                  <a:pt x="4787" y="9438"/>
                </a:lnTo>
                <a:lnTo>
                  <a:pt x="4874" y="9368"/>
                </a:lnTo>
                <a:lnTo>
                  <a:pt x="5070" y="9219"/>
                </a:lnTo>
                <a:lnTo>
                  <a:pt x="5162" y="9150"/>
                </a:lnTo>
                <a:lnTo>
                  <a:pt x="5252" y="9083"/>
                </a:lnTo>
                <a:cubicBezTo>
                  <a:pt x="10715" y="5057"/>
                  <a:pt x="19219" y="3824"/>
                  <a:pt x="25587" y="6281"/>
                </a:cubicBezTo>
                <a:lnTo>
                  <a:pt x="25713" y="6330"/>
                </a:lnTo>
                <a:lnTo>
                  <a:pt x="25826" y="6376"/>
                </a:lnTo>
                <a:cubicBezTo>
                  <a:pt x="26102" y="6489"/>
                  <a:pt x="26377" y="6610"/>
                  <a:pt x="26649" y="6740"/>
                </a:cubicBezTo>
                <a:moveTo>
                  <a:pt x="26649" y="20132"/>
                </a:moveTo>
                <a:cubicBezTo>
                  <a:pt x="25656" y="21562"/>
                  <a:pt x="24172" y="22699"/>
                  <a:pt x="22684" y="23495"/>
                </a:cubicBezTo>
                <a:lnTo>
                  <a:pt x="22448" y="23618"/>
                </a:lnTo>
                <a:lnTo>
                  <a:pt x="22204" y="23742"/>
                </a:lnTo>
                <a:cubicBezTo>
                  <a:pt x="17789" y="25922"/>
                  <a:pt x="11593" y="26263"/>
                  <a:pt x="7132" y="23852"/>
                </a:cubicBezTo>
                <a:lnTo>
                  <a:pt x="7029" y="23796"/>
                </a:lnTo>
                <a:lnTo>
                  <a:pt x="6945" y="23749"/>
                </a:lnTo>
                <a:lnTo>
                  <a:pt x="6880" y="23711"/>
                </a:lnTo>
                <a:cubicBezTo>
                  <a:pt x="1923" y="20808"/>
                  <a:pt x="1857" y="15803"/>
                  <a:pt x="5922" y="12060"/>
                </a:cubicBezTo>
                <a:lnTo>
                  <a:pt x="6020" y="11973"/>
                </a:lnTo>
                <a:lnTo>
                  <a:pt x="6105" y="11898"/>
                </a:lnTo>
                <a:lnTo>
                  <a:pt x="6171" y="11837"/>
                </a:lnTo>
                <a:lnTo>
                  <a:pt x="6228" y="11790"/>
                </a:lnTo>
                <a:lnTo>
                  <a:pt x="6279" y="11744"/>
                </a:lnTo>
                <a:lnTo>
                  <a:pt x="6341" y="11693"/>
                </a:lnTo>
                <a:lnTo>
                  <a:pt x="6415" y="11629"/>
                </a:lnTo>
                <a:cubicBezTo>
                  <a:pt x="10503" y="8255"/>
                  <a:pt x="16634" y="7015"/>
                  <a:pt x="21726" y="7981"/>
                </a:cubicBezTo>
                <a:lnTo>
                  <a:pt x="22209" y="8081"/>
                </a:lnTo>
                <a:lnTo>
                  <a:pt x="22677" y="8194"/>
                </a:lnTo>
                <a:cubicBezTo>
                  <a:pt x="24043" y="8539"/>
                  <a:pt x="25438" y="9093"/>
                  <a:pt x="26649" y="9893"/>
                </a:cubicBezTo>
                <a:moveTo>
                  <a:pt x="16826" y="22393"/>
                </a:moveTo>
                <a:lnTo>
                  <a:pt x="16821" y="22396"/>
                </a:lnTo>
                <a:lnTo>
                  <a:pt x="16808" y="22404"/>
                </a:lnTo>
                <a:lnTo>
                  <a:pt x="16787" y="22411"/>
                </a:lnTo>
                <a:lnTo>
                  <a:pt x="16756" y="22422"/>
                </a:lnTo>
                <a:lnTo>
                  <a:pt x="16718" y="22432"/>
                </a:lnTo>
                <a:lnTo>
                  <a:pt x="16669" y="22442"/>
                </a:lnTo>
                <a:lnTo>
                  <a:pt x="16566" y="22452"/>
                </a:lnTo>
                <a:lnTo>
                  <a:pt x="16466" y="22455"/>
                </a:lnTo>
                <a:cubicBezTo>
                  <a:pt x="16162" y="22461"/>
                  <a:pt x="15593" y="22253"/>
                  <a:pt x="15680" y="21856"/>
                </a:cubicBezTo>
                <a:lnTo>
                  <a:pt x="15685" y="21831"/>
                </a:lnTo>
                <a:lnTo>
                  <a:pt x="15696" y="21803"/>
                </a:lnTo>
                <a:cubicBezTo>
                  <a:pt x="15876" y="21328"/>
                  <a:pt x="16564" y="21009"/>
                  <a:pt x="17031" y="20924"/>
                </a:cubicBezTo>
                <a:lnTo>
                  <a:pt x="17265" y="20886"/>
                </a:lnTo>
                <a:lnTo>
                  <a:pt x="17496" y="20868"/>
                </a:lnTo>
                <a:lnTo>
                  <a:pt x="17612" y="20868"/>
                </a:lnTo>
                <a:lnTo>
                  <a:pt x="17720" y="20870"/>
                </a:lnTo>
                <a:cubicBezTo>
                  <a:pt x="18096" y="20884"/>
                  <a:pt x="18712" y="21039"/>
                  <a:pt x="18873" y="21420"/>
                </a:cubicBezTo>
                <a:lnTo>
                  <a:pt x="18888" y="21469"/>
                </a:lnTo>
                <a:lnTo>
                  <a:pt x="18893" y="21510"/>
                </a:lnTo>
                <a:cubicBezTo>
                  <a:pt x="18942" y="22143"/>
                  <a:pt x="17957" y="22697"/>
                  <a:pt x="17455" y="22845"/>
                </a:cubicBezTo>
                <a:lnTo>
                  <a:pt x="17267" y="22902"/>
                </a:lnTo>
                <a:lnTo>
                  <a:pt x="17072" y="22953"/>
                </a:lnTo>
                <a:lnTo>
                  <a:pt x="16803" y="23007"/>
                </a:lnTo>
                <a:lnTo>
                  <a:pt x="16525" y="23043"/>
                </a:lnTo>
                <a:lnTo>
                  <a:pt x="16240" y="23064"/>
                </a:lnTo>
                <a:lnTo>
                  <a:pt x="15958" y="23066"/>
                </a:lnTo>
                <a:cubicBezTo>
                  <a:pt x="15091" y="23052"/>
                  <a:pt x="14107" y="22769"/>
                  <a:pt x="13520" y="22098"/>
                </a:cubicBezTo>
                <a:lnTo>
                  <a:pt x="13469" y="22034"/>
                </a:lnTo>
                <a:lnTo>
                  <a:pt x="13417" y="21964"/>
                </a:lnTo>
                <a:cubicBezTo>
                  <a:pt x="13037" y="21422"/>
                  <a:pt x="13067" y="20834"/>
                  <a:pt x="13376" y="20277"/>
                </a:cubicBezTo>
                <a:lnTo>
                  <a:pt x="13415" y="20210"/>
                </a:lnTo>
                <a:lnTo>
                  <a:pt x="13469" y="20128"/>
                </a:lnTo>
                <a:lnTo>
                  <a:pt x="13538" y="20025"/>
                </a:lnTo>
                <a:cubicBezTo>
                  <a:pt x="14790" y="18358"/>
                  <a:pt x="17750" y="17798"/>
                  <a:pt x="19636" y="18579"/>
                </a:cubicBezTo>
                <a:lnTo>
                  <a:pt x="19669" y="18592"/>
                </a:lnTo>
                <a:lnTo>
                  <a:pt x="19713" y="18612"/>
                </a:lnTo>
                <a:lnTo>
                  <a:pt x="19772" y="18638"/>
                </a:lnTo>
                <a:lnTo>
                  <a:pt x="19844" y="18671"/>
                </a:lnTo>
                <a:lnTo>
                  <a:pt x="19949" y="18725"/>
                </a:lnTo>
                <a:lnTo>
                  <a:pt x="20044" y="18777"/>
                </a:lnTo>
                <a:cubicBezTo>
                  <a:pt x="21035" y="19342"/>
                  <a:pt x="21431" y="20239"/>
                  <a:pt x="20871" y="21279"/>
                </a:cubicBezTo>
                <a:lnTo>
                  <a:pt x="20825" y="21358"/>
                </a:lnTo>
                <a:lnTo>
                  <a:pt x="20771" y="21445"/>
                </a:lnTo>
                <a:lnTo>
                  <a:pt x="20720" y="21523"/>
                </a:lnTo>
                <a:cubicBezTo>
                  <a:pt x="20124" y="22378"/>
                  <a:pt x="19096" y="22953"/>
                  <a:pt x="18128" y="23279"/>
                </a:cubicBezTo>
                <a:lnTo>
                  <a:pt x="17897" y="23351"/>
                </a:lnTo>
                <a:lnTo>
                  <a:pt x="17645" y="23423"/>
                </a:lnTo>
                <a:cubicBezTo>
                  <a:pt x="16265" y="23782"/>
                  <a:pt x="14699" y="23784"/>
                  <a:pt x="13335" y="23326"/>
                </a:cubicBezTo>
                <a:lnTo>
                  <a:pt x="13227" y="23290"/>
                </a:lnTo>
                <a:lnTo>
                  <a:pt x="13117" y="23249"/>
                </a:lnTo>
                <a:lnTo>
                  <a:pt x="13011" y="23207"/>
                </a:lnTo>
                <a:lnTo>
                  <a:pt x="12721" y="23084"/>
                </a:lnTo>
                <a:lnTo>
                  <a:pt x="12444" y="22943"/>
                </a:lnTo>
                <a:cubicBezTo>
                  <a:pt x="10710" y="22007"/>
                  <a:pt x="10034" y="20328"/>
                  <a:pt x="11152" y="18618"/>
                </a:cubicBezTo>
                <a:lnTo>
                  <a:pt x="11208" y="18530"/>
                </a:lnTo>
                <a:lnTo>
                  <a:pt x="11260" y="18458"/>
                </a:lnTo>
                <a:cubicBezTo>
                  <a:pt x="13351" y="15620"/>
                  <a:pt x="18517" y="14768"/>
                  <a:pt x="21516" y="16447"/>
                </a:cubicBezTo>
                <a:lnTo>
                  <a:pt x="21675" y="16540"/>
                </a:lnTo>
                <a:lnTo>
                  <a:pt x="21834" y="16642"/>
                </a:lnTo>
                <a:lnTo>
                  <a:pt x="21999" y="16755"/>
                </a:lnTo>
                <a:lnTo>
                  <a:pt x="22096" y="16830"/>
                </a:lnTo>
                <a:lnTo>
                  <a:pt x="22178" y="16894"/>
                </a:lnTo>
                <a:lnTo>
                  <a:pt x="22245" y="16948"/>
                </a:lnTo>
                <a:lnTo>
                  <a:pt x="22369" y="17056"/>
                </a:lnTo>
                <a:cubicBezTo>
                  <a:pt x="23397" y="18007"/>
                  <a:pt x="23628" y="19230"/>
                  <a:pt x="23034" y="20480"/>
                </a:cubicBezTo>
                <a:lnTo>
                  <a:pt x="22990" y="20567"/>
                </a:lnTo>
                <a:lnTo>
                  <a:pt x="22939" y="20665"/>
                </a:lnTo>
                <a:lnTo>
                  <a:pt x="22839" y="20837"/>
                </a:lnTo>
                <a:cubicBezTo>
                  <a:pt x="22251" y="21797"/>
                  <a:pt x="21338" y="22509"/>
                  <a:pt x="20360" y="23043"/>
                </a:cubicBezTo>
                <a:lnTo>
                  <a:pt x="20232" y="23110"/>
                </a:lnTo>
                <a:lnTo>
                  <a:pt x="20005" y="23223"/>
                </a:lnTo>
                <a:cubicBezTo>
                  <a:pt x="17860" y="24268"/>
                  <a:pt x="15159" y="24568"/>
                  <a:pt x="12834" y="24040"/>
                </a:cubicBezTo>
                <a:lnTo>
                  <a:pt x="12706" y="24011"/>
                </a:lnTo>
                <a:lnTo>
                  <a:pt x="12593" y="23983"/>
                </a:lnTo>
                <a:lnTo>
                  <a:pt x="12498" y="23960"/>
                </a:lnTo>
                <a:lnTo>
                  <a:pt x="12423" y="23940"/>
                </a:lnTo>
                <a:lnTo>
                  <a:pt x="12362" y="23922"/>
                </a:lnTo>
                <a:cubicBezTo>
                  <a:pt x="10314" y="23360"/>
                  <a:pt x="8163" y="21911"/>
                  <a:pt x="8072" y="19586"/>
                </a:cubicBezTo>
                <a:lnTo>
                  <a:pt x="8072" y="19465"/>
                </a:lnTo>
                <a:lnTo>
                  <a:pt x="8075" y="19347"/>
                </a:lnTo>
                <a:cubicBezTo>
                  <a:pt x="8165" y="17139"/>
                  <a:pt x="10123" y="15364"/>
                  <a:pt x="11953" y="14408"/>
                </a:cubicBezTo>
                <a:lnTo>
                  <a:pt x="11984" y="14392"/>
                </a:lnTo>
                <a:lnTo>
                  <a:pt x="12017" y="14374"/>
                </a:lnTo>
                <a:lnTo>
                  <a:pt x="12053" y="14354"/>
                </a:lnTo>
                <a:lnTo>
                  <a:pt x="12092" y="14333"/>
                </a:lnTo>
                <a:lnTo>
                  <a:pt x="12136" y="14313"/>
                </a:lnTo>
                <a:lnTo>
                  <a:pt x="12228" y="14266"/>
                </a:lnTo>
                <a:cubicBezTo>
                  <a:pt x="15243" y="12769"/>
                  <a:pt x="19365" y="12424"/>
                  <a:pt x="22497" y="13866"/>
                </a:cubicBezTo>
                <a:lnTo>
                  <a:pt x="22620" y="13925"/>
                </a:lnTo>
                <a:lnTo>
                  <a:pt x="22762" y="13997"/>
                </a:lnTo>
                <a:cubicBezTo>
                  <a:pt x="24438" y="14852"/>
                  <a:pt x="25778" y="16359"/>
                  <a:pt x="25561" y="18356"/>
                </a:cubicBezTo>
                <a:lnTo>
                  <a:pt x="25543" y="18505"/>
                </a:lnTo>
                <a:lnTo>
                  <a:pt x="25520" y="18643"/>
                </a:lnTo>
                <a:lnTo>
                  <a:pt x="25492" y="18784"/>
                </a:lnTo>
                <a:lnTo>
                  <a:pt x="25451" y="18946"/>
                </a:lnTo>
                <a:cubicBezTo>
                  <a:pt x="24941" y="20891"/>
                  <a:pt x="23162" y="22411"/>
                  <a:pt x="21446" y="23308"/>
                </a:cubicBezTo>
                <a:lnTo>
                  <a:pt x="21238" y="23416"/>
                </a:lnTo>
                <a:lnTo>
                  <a:pt x="21005" y="23531"/>
                </a:lnTo>
                <a:cubicBezTo>
                  <a:pt x="17215" y="25360"/>
                  <a:pt x="11705" y="25529"/>
                  <a:pt x="8090" y="23051"/>
                </a:cubicBezTo>
                <a:lnTo>
                  <a:pt x="7954" y="22951"/>
                </a:lnTo>
                <a:lnTo>
                  <a:pt x="7828" y="22856"/>
                </a:lnTo>
                <a:lnTo>
                  <a:pt x="7720" y="22773"/>
                </a:lnTo>
                <a:lnTo>
                  <a:pt x="7630" y="22702"/>
                </a:lnTo>
                <a:lnTo>
                  <a:pt x="7558" y="22640"/>
                </a:lnTo>
                <a:lnTo>
                  <a:pt x="7512" y="22601"/>
                </a:lnTo>
                <a:lnTo>
                  <a:pt x="7474" y="22571"/>
                </a:lnTo>
                <a:lnTo>
                  <a:pt x="7451" y="22547"/>
                </a:lnTo>
                <a:lnTo>
                  <a:pt x="7427" y="22527"/>
                </a:lnTo>
                <a:lnTo>
                  <a:pt x="7389" y="22496"/>
                </a:lnTo>
                <a:cubicBezTo>
                  <a:pt x="5994" y="21242"/>
                  <a:pt x="5270" y="19581"/>
                  <a:pt x="5629" y="17719"/>
                </a:cubicBezTo>
                <a:lnTo>
                  <a:pt x="5645" y="17641"/>
                </a:lnTo>
                <a:lnTo>
                  <a:pt x="5668" y="17546"/>
                </a:lnTo>
                <a:cubicBezTo>
                  <a:pt x="6152" y="15474"/>
                  <a:pt x="7815" y="13798"/>
                  <a:pt x="9567" y="12687"/>
                </a:cubicBezTo>
                <a:lnTo>
                  <a:pt x="9749" y="12571"/>
                </a:lnTo>
                <a:lnTo>
                  <a:pt x="10181" y="12320"/>
                </a:lnTo>
                <a:lnTo>
                  <a:pt x="10630" y="12076"/>
                </a:lnTo>
                <a:lnTo>
                  <a:pt x="11100" y="11844"/>
                </a:lnTo>
                <a:lnTo>
                  <a:pt x="11588" y="11626"/>
                </a:lnTo>
                <a:cubicBezTo>
                  <a:pt x="14944" y="10189"/>
                  <a:pt x="19123" y="9843"/>
                  <a:pt x="22615" y="10989"/>
                </a:cubicBezTo>
                <a:lnTo>
                  <a:pt x="22864" y="11074"/>
                </a:lnTo>
                <a:lnTo>
                  <a:pt x="23085" y="11153"/>
                </a:lnTo>
                <a:cubicBezTo>
                  <a:pt x="24033" y="11515"/>
                  <a:pt x="24966" y="12010"/>
                  <a:pt x="25744" y="12664"/>
                </a:cubicBezTo>
                <a:lnTo>
                  <a:pt x="25831" y="12738"/>
                </a:lnTo>
                <a:lnTo>
                  <a:pt x="25921" y="12815"/>
                </a:lnTo>
                <a:lnTo>
                  <a:pt x="26008" y="12892"/>
                </a:lnTo>
                <a:cubicBezTo>
                  <a:pt x="26243" y="13109"/>
                  <a:pt x="26457" y="13336"/>
                  <a:pt x="26649" y="13573"/>
                </a:cubicBezTo>
                <a:moveTo>
                  <a:pt x="26649" y="23629"/>
                </a:moveTo>
                <a:cubicBezTo>
                  <a:pt x="26333" y="23853"/>
                  <a:pt x="26010" y="24063"/>
                  <a:pt x="25685" y="24260"/>
                </a:cubicBezTo>
                <a:lnTo>
                  <a:pt x="25638" y="24288"/>
                </a:lnTo>
                <a:lnTo>
                  <a:pt x="25603" y="24309"/>
                </a:lnTo>
                <a:lnTo>
                  <a:pt x="25559" y="24337"/>
                </a:lnTo>
                <a:lnTo>
                  <a:pt x="25482" y="24383"/>
                </a:lnTo>
                <a:lnTo>
                  <a:pt x="25384" y="24440"/>
                </a:lnTo>
                <a:lnTo>
                  <a:pt x="25269" y="24506"/>
                </a:lnTo>
                <a:cubicBezTo>
                  <a:pt x="23627" y="25443"/>
                  <a:pt x="21772" y="26162"/>
                  <a:pt x="19822" y="26649"/>
                </a:cubicBezTo>
                <a:moveTo>
                  <a:pt x="7941" y="26649"/>
                </a:moveTo>
                <a:cubicBezTo>
                  <a:pt x="7582" y="26551"/>
                  <a:pt x="7227" y="26445"/>
                  <a:pt x="6878" y="26328"/>
                </a:cubicBezTo>
                <a:lnTo>
                  <a:pt x="6613" y="26235"/>
                </a:lnTo>
                <a:lnTo>
                  <a:pt x="6361" y="26145"/>
                </a:lnTo>
                <a:cubicBezTo>
                  <a:pt x="4034" y="25276"/>
                  <a:pt x="1820" y="23871"/>
                  <a:pt x="525" y="21812"/>
                </a:cubicBezTo>
                <a:lnTo>
                  <a:pt x="429" y="21655"/>
                </a:lnTo>
                <a:lnTo>
                  <a:pt x="338" y="21496"/>
                </a:lnTo>
                <a:lnTo>
                  <a:pt x="254" y="21342"/>
                </a:lnTo>
                <a:lnTo>
                  <a:pt x="191" y="21221"/>
                </a:lnTo>
                <a:cubicBezTo>
                  <a:pt x="122" y="21086"/>
                  <a:pt x="58" y="20949"/>
                  <a:pt x="0" y="20811"/>
                </a:cubicBezTo>
                <a:moveTo>
                  <a:pt x="26649" y="25170"/>
                </a:moveTo>
                <a:cubicBezTo>
                  <a:pt x="26471" y="25282"/>
                  <a:pt x="26293" y="25389"/>
                  <a:pt x="26114" y="25493"/>
                </a:cubicBezTo>
                <a:lnTo>
                  <a:pt x="26065" y="25521"/>
                </a:lnTo>
                <a:lnTo>
                  <a:pt x="26028" y="25542"/>
                </a:lnTo>
                <a:lnTo>
                  <a:pt x="25982" y="25570"/>
                </a:lnTo>
                <a:lnTo>
                  <a:pt x="25902" y="25616"/>
                </a:lnTo>
                <a:lnTo>
                  <a:pt x="25799" y="25673"/>
                </a:lnTo>
                <a:lnTo>
                  <a:pt x="25679" y="25739"/>
                </a:lnTo>
                <a:cubicBezTo>
                  <a:pt x="25074" y="26070"/>
                  <a:pt x="24441" y="26373"/>
                  <a:pt x="23786" y="26649"/>
                </a:cubicBezTo>
                <a:moveTo>
                  <a:pt x="4192" y="26649"/>
                </a:moveTo>
                <a:cubicBezTo>
                  <a:pt x="2525" y="25834"/>
                  <a:pt x="1024" y="24728"/>
                  <a:pt x="0" y="23288"/>
                </a:cubicBezTo>
                <a:moveTo>
                  <a:pt x="1602" y="26649"/>
                </a:moveTo>
                <a:cubicBezTo>
                  <a:pt x="1015" y="26234"/>
                  <a:pt x="475" y="25773"/>
                  <a:pt x="0" y="25264"/>
                </a:cubicBezTo>
                <a:moveTo>
                  <a:pt x="0" y="6308"/>
                </a:moveTo>
                <a:cubicBezTo>
                  <a:pt x="2760" y="3626"/>
                  <a:pt x="6597" y="1803"/>
                  <a:pt x="10322" y="797"/>
                </a:cubicBezTo>
                <a:lnTo>
                  <a:pt x="10926" y="638"/>
                </a:lnTo>
                <a:lnTo>
                  <a:pt x="11546" y="492"/>
                </a:lnTo>
                <a:lnTo>
                  <a:pt x="12183" y="353"/>
                </a:lnTo>
                <a:cubicBezTo>
                  <a:pt x="12860" y="214"/>
                  <a:pt x="13547" y="96"/>
                  <a:pt x="14241" y="0"/>
                </a:cubicBezTo>
                <a:moveTo>
                  <a:pt x="22773" y="0"/>
                </a:moveTo>
                <a:cubicBezTo>
                  <a:pt x="24011" y="182"/>
                  <a:pt x="25229" y="449"/>
                  <a:pt x="26409" y="807"/>
                </a:cubicBezTo>
                <a:lnTo>
                  <a:pt x="26637" y="877"/>
                </a:lnTo>
                <a:lnTo>
                  <a:pt x="26649" y="881"/>
                </a:lnTo>
                <a:moveTo>
                  <a:pt x="8776" y="0"/>
                </a:moveTo>
                <a:cubicBezTo>
                  <a:pt x="5725" y="959"/>
                  <a:pt x="2852" y="2383"/>
                  <a:pt x="471" y="4275"/>
                </a:cubicBezTo>
                <a:lnTo>
                  <a:pt x="261" y="4444"/>
                </a:lnTo>
                <a:lnTo>
                  <a:pt x="35" y="4632"/>
                </a:lnTo>
                <a:lnTo>
                  <a:pt x="0" y="4662"/>
                </a:lnTo>
                <a:moveTo>
                  <a:pt x="0" y="2717"/>
                </a:moveTo>
                <a:cubicBezTo>
                  <a:pt x="1364" y="1656"/>
                  <a:pt x="2910" y="751"/>
                  <a:pt x="4540" y="0"/>
                </a:cubicBezTo>
                <a:moveTo>
                  <a:pt x="1865" y="0"/>
                </a:moveTo>
                <a:cubicBezTo>
                  <a:pt x="1220" y="368"/>
                  <a:pt x="597" y="760"/>
                  <a:pt x="0" y="1177"/>
                </a:cubicBezTo>
              </a:path>
            </a:pathLst>
          </a:custGeom>
          <a:noFill/>
          <a:ln w="9525" cap="rnd">
            <a:solidFill>
              <a:srgbClr val="00557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180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DC25760-9EBA-9261-B4CF-3C91AEE06BC7}"/>
              </a:ext>
            </a:extLst>
          </p:cNvPr>
          <p:cNvGrpSpPr/>
          <p:nvPr userDrawn="1"/>
        </p:nvGrpSpPr>
        <p:grpSpPr>
          <a:xfrm>
            <a:off x="244690" y="6303542"/>
            <a:ext cx="2326502" cy="317208"/>
            <a:chOff x="3455989" y="4030663"/>
            <a:chExt cx="3935412" cy="536575"/>
          </a:xfrm>
          <a:solidFill>
            <a:schemeClr val="bg1">
              <a:lumMod val="75000"/>
            </a:schemeClr>
          </a:solidFill>
        </p:grpSpPr>
        <p:sp>
          <p:nvSpPr>
            <p:cNvPr id="185" name="Freeform 61">
              <a:extLst>
                <a:ext uri="{FF2B5EF4-FFF2-40B4-BE49-F238E27FC236}">
                  <a16:creationId xmlns:a16="http://schemas.microsoft.com/office/drawing/2014/main" id="{8D3DAE3B-71E3-8495-F09E-E63F27996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5989" y="4030663"/>
              <a:ext cx="493713" cy="536575"/>
            </a:xfrm>
            <a:custGeom>
              <a:avLst/>
              <a:gdLst>
                <a:gd name="T0" fmla="*/ 881 w 1372"/>
                <a:gd name="T1" fmla="*/ 1293 h 1488"/>
                <a:gd name="T2" fmla="*/ 761 w 1372"/>
                <a:gd name="T3" fmla="*/ 1367 h 1488"/>
                <a:gd name="T4" fmla="*/ 708 w 1372"/>
                <a:gd name="T5" fmla="*/ 1398 h 1488"/>
                <a:gd name="T6" fmla="*/ 685 w 1372"/>
                <a:gd name="T7" fmla="*/ 1398 h 1488"/>
                <a:gd name="T8" fmla="*/ 630 w 1372"/>
                <a:gd name="T9" fmla="*/ 1364 h 1488"/>
                <a:gd name="T10" fmla="*/ 512 w 1372"/>
                <a:gd name="T11" fmla="*/ 1293 h 1488"/>
                <a:gd name="T12" fmla="*/ 228 w 1372"/>
                <a:gd name="T13" fmla="*/ 1293 h 1488"/>
                <a:gd name="T14" fmla="*/ 196 w 1372"/>
                <a:gd name="T15" fmla="*/ 1262 h 1488"/>
                <a:gd name="T16" fmla="*/ 196 w 1372"/>
                <a:gd name="T17" fmla="*/ 880 h 1488"/>
                <a:gd name="T18" fmla="*/ 226 w 1372"/>
                <a:gd name="T19" fmla="*/ 848 h 1488"/>
                <a:gd name="T20" fmla="*/ 512 w 1372"/>
                <a:gd name="T21" fmla="*/ 848 h 1488"/>
                <a:gd name="T22" fmla="*/ 632 w 1372"/>
                <a:gd name="T23" fmla="*/ 922 h 1488"/>
                <a:gd name="T24" fmla="*/ 685 w 1372"/>
                <a:gd name="T25" fmla="*/ 953 h 1488"/>
                <a:gd name="T26" fmla="*/ 708 w 1372"/>
                <a:gd name="T27" fmla="*/ 953 h 1488"/>
                <a:gd name="T28" fmla="*/ 763 w 1372"/>
                <a:gd name="T29" fmla="*/ 919 h 1488"/>
                <a:gd name="T30" fmla="*/ 881 w 1372"/>
                <a:gd name="T31" fmla="*/ 848 h 1488"/>
                <a:gd name="T32" fmla="*/ 1145 w 1372"/>
                <a:gd name="T33" fmla="*/ 848 h 1488"/>
                <a:gd name="T34" fmla="*/ 1176 w 1372"/>
                <a:gd name="T35" fmla="*/ 879 h 1488"/>
                <a:gd name="T36" fmla="*/ 1175 w 1372"/>
                <a:gd name="T37" fmla="*/ 1262 h 1488"/>
                <a:gd name="T38" fmla="*/ 1144 w 1372"/>
                <a:gd name="T39" fmla="*/ 1293 h 1488"/>
                <a:gd name="T40" fmla="*/ 881 w 1372"/>
                <a:gd name="T41" fmla="*/ 1293 h 1488"/>
                <a:gd name="T42" fmla="*/ 926 w 1372"/>
                <a:gd name="T43" fmla="*/ 356 h 1488"/>
                <a:gd name="T44" fmla="*/ 926 w 1372"/>
                <a:gd name="T45" fmla="*/ 356 h 1488"/>
                <a:gd name="T46" fmla="*/ 1010 w 1372"/>
                <a:gd name="T47" fmla="*/ 322 h 1488"/>
                <a:gd name="T48" fmla="*/ 1156 w 1372"/>
                <a:gd name="T49" fmla="*/ 139 h 1488"/>
                <a:gd name="T50" fmla="*/ 1200 w 1372"/>
                <a:gd name="T51" fmla="*/ 118 h 1488"/>
                <a:gd name="T52" fmla="*/ 1208 w 1372"/>
                <a:gd name="T53" fmla="*/ 119 h 1488"/>
                <a:gd name="T54" fmla="*/ 1372 w 1372"/>
                <a:gd name="T55" fmla="*/ 313 h 1488"/>
                <a:gd name="T56" fmla="*/ 1372 w 1372"/>
                <a:gd name="T57" fmla="*/ 1292 h 1488"/>
                <a:gd name="T58" fmla="*/ 1176 w 1372"/>
                <a:gd name="T59" fmla="*/ 1488 h 1488"/>
                <a:gd name="T60" fmla="*/ 196 w 1372"/>
                <a:gd name="T61" fmla="*/ 1488 h 1488"/>
                <a:gd name="T62" fmla="*/ 0 w 1372"/>
                <a:gd name="T63" fmla="*/ 1292 h 1488"/>
                <a:gd name="T64" fmla="*/ 0 w 1372"/>
                <a:gd name="T65" fmla="*/ 313 h 1488"/>
                <a:gd name="T66" fmla="*/ 163 w 1372"/>
                <a:gd name="T67" fmla="*/ 119 h 1488"/>
                <a:gd name="T68" fmla="*/ 172 w 1372"/>
                <a:gd name="T69" fmla="*/ 118 h 1488"/>
                <a:gd name="T70" fmla="*/ 215 w 1372"/>
                <a:gd name="T71" fmla="*/ 139 h 1488"/>
                <a:gd name="T72" fmla="*/ 362 w 1372"/>
                <a:gd name="T73" fmla="*/ 322 h 1488"/>
                <a:gd name="T74" fmla="*/ 447 w 1372"/>
                <a:gd name="T75" fmla="*/ 356 h 1488"/>
                <a:gd name="T76" fmla="*/ 566 w 1372"/>
                <a:gd name="T77" fmla="*/ 236 h 1488"/>
                <a:gd name="T78" fmla="*/ 565 w 1372"/>
                <a:gd name="T79" fmla="*/ 175 h 1488"/>
                <a:gd name="T80" fmla="*/ 566 w 1372"/>
                <a:gd name="T81" fmla="*/ 22 h 1488"/>
                <a:gd name="T82" fmla="*/ 587 w 1372"/>
                <a:gd name="T83" fmla="*/ 0 h 1488"/>
                <a:gd name="T84" fmla="*/ 805 w 1372"/>
                <a:gd name="T85" fmla="*/ 236 h 1488"/>
                <a:gd name="T86" fmla="*/ 926 w 1372"/>
                <a:gd name="T87" fmla="*/ 356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2" h="1488">
                  <a:moveTo>
                    <a:pt x="881" y="1293"/>
                  </a:moveTo>
                  <a:cubicBezTo>
                    <a:pt x="830" y="1293"/>
                    <a:pt x="786" y="1322"/>
                    <a:pt x="761" y="1367"/>
                  </a:cubicBezTo>
                  <a:cubicBezTo>
                    <a:pt x="750" y="1386"/>
                    <a:pt x="731" y="1398"/>
                    <a:pt x="708" y="1398"/>
                  </a:cubicBezTo>
                  <a:lnTo>
                    <a:pt x="685" y="1398"/>
                  </a:lnTo>
                  <a:cubicBezTo>
                    <a:pt x="663" y="1398"/>
                    <a:pt x="643" y="1386"/>
                    <a:pt x="630" y="1364"/>
                  </a:cubicBezTo>
                  <a:cubicBezTo>
                    <a:pt x="607" y="1322"/>
                    <a:pt x="563" y="1293"/>
                    <a:pt x="512" y="1293"/>
                  </a:cubicBezTo>
                  <a:lnTo>
                    <a:pt x="228" y="1293"/>
                  </a:lnTo>
                  <a:cubicBezTo>
                    <a:pt x="210" y="1293"/>
                    <a:pt x="196" y="1279"/>
                    <a:pt x="196" y="1262"/>
                  </a:cubicBezTo>
                  <a:lnTo>
                    <a:pt x="196" y="880"/>
                  </a:lnTo>
                  <a:cubicBezTo>
                    <a:pt x="196" y="862"/>
                    <a:pt x="209" y="848"/>
                    <a:pt x="226" y="848"/>
                  </a:cubicBezTo>
                  <a:lnTo>
                    <a:pt x="512" y="848"/>
                  </a:lnTo>
                  <a:cubicBezTo>
                    <a:pt x="563" y="848"/>
                    <a:pt x="607" y="876"/>
                    <a:pt x="632" y="922"/>
                  </a:cubicBezTo>
                  <a:cubicBezTo>
                    <a:pt x="643" y="941"/>
                    <a:pt x="663" y="953"/>
                    <a:pt x="685" y="953"/>
                  </a:cubicBezTo>
                  <a:lnTo>
                    <a:pt x="708" y="953"/>
                  </a:lnTo>
                  <a:cubicBezTo>
                    <a:pt x="731" y="953"/>
                    <a:pt x="750" y="941"/>
                    <a:pt x="763" y="919"/>
                  </a:cubicBezTo>
                  <a:cubicBezTo>
                    <a:pt x="786" y="876"/>
                    <a:pt x="830" y="848"/>
                    <a:pt x="881" y="848"/>
                  </a:cubicBezTo>
                  <a:lnTo>
                    <a:pt x="1145" y="848"/>
                  </a:lnTo>
                  <a:cubicBezTo>
                    <a:pt x="1162" y="848"/>
                    <a:pt x="1176" y="862"/>
                    <a:pt x="1176" y="879"/>
                  </a:cubicBezTo>
                  <a:lnTo>
                    <a:pt x="1175" y="1262"/>
                  </a:lnTo>
                  <a:cubicBezTo>
                    <a:pt x="1175" y="1279"/>
                    <a:pt x="1161" y="1293"/>
                    <a:pt x="1144" y="1293"/>
                  </a:cubicBezTo>
                  <a:lnTo>
                    <a:pt x="881" y="1293"/>
                  </a:lnTo>
                  <a:close/>
                  <a:moveTo>
                    <a:pt x="926" y="356"/>
                  </a:moveTo>
                  <a:lnTo>
                    <a:pt x="926" y="356"/>
                  </a:lnTo>
                  <a:cubicBezTo>
                    <a:pt x="958" y="356"/>
                    <a:pt x="988" y="343"/>
                    <a:pt x="1010" y="322"/>
                  </a:cubicBezTo>
                  <a:lnTo>
                    <a:pt x="1156" y="139"/>
                  </a:lnTo>
                  <a:cubicBezTo>
                    <a:pt x="1167" y="127"/>
                    <a:pt x="1182" y="118"/>
                    <a:pt x="1200" y="118"/>
                  </a:cubicBezTo>
                  <a:cubicBezTo>
                    <a:pt x="1203" y="118"/>
                    <a:pt x="1205" y="119"/>
                    <a:pt x="1208" y="119"/>
                  </a:cubicBezTo>
                  <a:cubicBezTo>
                    <a:pt x="1304" y="133"/>
                    <a:pt x="1372" y="214"/>
                    <a:pt x="1372" y="313"/>
                  </a:cubicBezTo>
                  <a:lnTo>
                    <a:pt x="1372" y="1292"/>
                  </a:lnTo>
                  <a:cubicBezTo>
                    <a:pt x="1372" y="1400"/>
                    <a:pt x="1284" y="1488"/>
                    <a:pt x="1176" y="1488"/>
                  </a:cubicBezTo>
                  <a:lnTo>
                    <a:pt x="196" y="1488"/>
                  </a:lnTo>
                  <a:cubicBezTo>
                    <a:pt x="88" y="1488"/>
                    <a:pt x="0" y="1400"/>
                    <a:pt x="0" y="1292"/>
                  </a:cubicBezTo>
                  <a:lnTo>
                    <a:pt x="0" y="313"/>
                  </a:lnTo>
                  <a:cubicBezTo>
                    <a:pt x="0" y="214"/>
                    <a:pt x="67" y="133"/>
                    <a:pt x="163" y="119"/>
                  </a:cubicBezTo>
                  <a:cubicBezTo>
                    <a:pt x="166" y="119"/>
                    <a:pt x="169" y="118"/>
                    <a:pt x="172" y="118"/>
                  </a:cubicBezTo>
                  <a:cubicBezTo>
                    <a:pt x="189" y="118"/>
                    <a:pt x="205" y="127"/>
                    <a:pt x="215" y="139"/>
                  </a:cubicBezTo>
                  <a:lnTo>
                    <a:pt x="362" y="322"/>
                  </a:lnTo>
                  <a:cubicBezTo>
                    <a:pt x="383" y="343"/>
                    <a:pt x="414" y="356"/>
                    <a:pt x="447" y="356"/>
                  </a:cubicBezTo>
                  <a:cubicBezTo>
                    <a:pt x="513" y="356"/>
                    <a:pt x="566" y="303"/>
                    <a:pt x="566" y="236"/>
                  </a:cubicBezTo>
                  <a:lnTo>
                    <a:pt x="565" y="175"/>
                  </a:lnTo>
                  <a:lnTo>
                    <a:pt x="566" y="22"/>
                  </a:lnTo>
                  <a:cubicBezTo>
                    <a:pt x="566" y="10"/>
                    <a:pt x="575" y="0"/>
                    <a:pt x="587" y="0"/>
                  </a:cubicBezTo>
                  <a:cubicBezTo>
                    <a:pt x="709" y="10"/>
                    <a:pt x="805" y="111"/>
                    <a:pt x="805" y="236"/>
                  </a:cubicBezTo>
                  <a:cubicBezTo>
                    <a:pt x="805" y="303"/>
                    <a:pt x="860" y="356"/>
                    <a:pt x="926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86" name="Freeform 62">
              <a:extLst>
                <a:ext uri="{FF2B5EF4-FFF2-40B4-BE49-F238E27FC236}">
                  <a16:creationId xmlns:a16="http://schemas.microsoft.com/office/drawing/2014/main" id="{DC90DB5F-3573-7E3C-7D54-FED063AF4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476" y="4279901"/>
              <a:ext cx="157163" cy="222250"/>
            </a:xfrm>
            <a:custGeom>
              <a:avLst/>
              <a:gdLst>
                <a:gd name="T0" fmla="*/ 433 w 433"/>
                <a:gd name="T1" fmla="*/ 604 h 616"/>
                <a:gd name="T2" fmla="*/ 342 w 433"/>
                <a:gd name="T3" fmla="*/ 604 h 616"/>
                <a:gd name="T4" fmla="*/ 342 w 433"/>
                <a:gd name="T5" fmla="*/ 545 h 616"/>
                <a:gd name="T6" fmla="*/ 340 w 433"/>
                <a:gd name="T7" fmla="*/ 545 h 616"/>
                <a:gd name="T8" fmla="*/ 205 w 433"/>
                <a:gd name="T9" fmla="*/ 616 h 616"/>
                <a:gd name="T10" fmla="*/ 0 w 433"/>
                <a:gd name="T11" fmla="*/ 383 h 616"/>
                <a:gd name="T12" fmla="*/ 189 w 433"/>
                <a:gd name="T13" fmla="*/ 155 h 616"/>
                <a:gd name="T14" fmla="*/ 335 w 433"/>
                <a:gd name="T15" fmla="*/ 223 h 616"/>
                <a:gd name="T16" fmla="*/ 337 w 433"/>
                <a:gd name="T17" fmla="*/ 223 h 616"/>
                <a:gd name="T18" fmla="*/ 337 w 433"/>
                <a:gd name="T19" fmla="*/ 0 h 616"/>
                <a:gd name="T20" fmla="*/ 433 w 433"/>
                <a:gd name="T21" fmla="*/ 0 h 616"/>
                <a:gd name="T22" fmla="*/ 433 w 433"/>
                <a:gd name="T23" fmla="*/ 604 h 616"/>
                <a:gd name="T24" fmla="*/ 217 w 433"/>
                <a:gd name="T25" fmla="*/ 540 h 616"/>
                <a:gd name="T26" fmla="*/ 217 w 433"/>
                <a:gd name="T27" fmla="*/ 540 h 616"/>
                <a:gd name="T28" fmla="*/ 340 w 433"/>
                <a:gd name="T29" fmla="*/ 385 h 616"/>
                <a:gd name="T30" fmla="*/ 219 w 433"/>
                <a:gd name="T31" fmla="*/ 231 h 616"/>
                <a:gd name="T32" fmla="*/ 96 w 433"/>
                <a:gd name="T33" fmla="*/ 390 h 616"/>
                <a:gd name="T34" fmla="*/ 217 w 433"/>
                <a:gd name="T35" fmla="*/ 54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3" h="616">
                  <a:moveTo>
                    <a:pt x="433" y="604"/>
                  </a:moveTo>
                  <a:lnTo>
                    <a:pt x="342" y="604"/>
                  </a:lnTo>
                  <a:lnTo>
                    <a:pt x="342" y="545"/>
                  </a:lnTo>
                  <a:lnTo>
                    <a:pt x="340" y="545"/>
                  </a:lnTo>
                  <a:cubicBezTo>
                    <a:pt x="315" y="595"/>
                    <a:pt x="260" y="616"/>
                    <a:pt x="205" y="616"/>
                  </a:cubicBezTo>
                  <a:cubicBezTo>
                    <a:pt x="67" y="616"/>
                    <a:pt x="0" y="514"/>
                    <a:pt x="0" y="383"/>
                  </a:cubicBezTo>
                  <a:cubicBezTo>
                    <a:pt x="0" y="224"/>
                    <a:pt x="94" y="155"/>
                    <a:pt x="189" y="155"/>
                  </a:cubicBezTo>
                  <a:cubicBezTo>
                    <a:pt x="244" y="155"/>
                    <a:pt x="305" y="175"/>
                    <a:pt x="335" y="223"/>
                  </a:cubicBezTo>
                  <a:lnTo>
                    <a:pt x="337" y="223"/>
                  </a:lnTo>
                  <a:lnTo>
                    <a:pt x="337" y="0"/>
                  </a:lnTo>
                  <a:lnTo>
                    <a:pt x="433" y="0"/>
                  </a:lnTo>
                  <a:lnTo>
                    <a:pt x="433" y="604"/>
                  </a:lnTo>
                  <a:close/>
                  <a:moveTo>
                    <a:pt x="217" y="540"/>
                  </a:moveTo>
                  <a:lnTo>
                    <a:pt x="217" y="540"/>
                  </a:lnTo>
                  <a:cubicBezTo>
                    <a:pt x="304" y="540"/>
                    <a:pt x="340" y="461"/>
                    <a:pt x="340" y="385"/>
                  </a:cubicBezTo>
                  <a:cubicBezTo>
                    <a:pt x="340" y="289"/>
                    <a:pt x="293" y="231"/>
                    <a:pt x="219" y="231"/>
                  </a:cubicBezTo>
                  <a:cubicBezTo>
                    <a:pt x="128" y="231"/>
                    <a:pt x="96" y="311"/>
                    <a:pt x="96" y="390"/>
                  </a:cubicBezTo>
                  <a:cubicBezTo>
                    <a:pt x="96" y="466"/>
                    <a:pt x="133" y="540"/>
                    <a:pt x="217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87" name="Freeform 63">
              <a:extLst>
                <a:ext uri="{FF2B5EF4-FFF2-40B4-BE49-F238E27FC236}">
                  <a16:creationId xmlns:a16="http://schemas.microsoft.com/office/drawing/2014/main" id="{9046D6C5-0E0C-3E0C-CAA9-D7303A9CF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5451" y="4335463"/>
              <a:ext cx="157163" cy="166688"/>
            </a:xfrm>
            <a:custGeom>
              <a:avLst/>
              <a:gdLst>
                <a:gd name="T0" fmla="*/ 96 w 434"/>
                <a:gd name="T1" fmla="*/ 255 h 461"/>
                <a:gd name="T2" fmla="*/ 214 w 434"/>
                <a:gd name="T3" fmla="*/ 385 h 461"/>
                <a:gd name="T4" fmla="*/ 321 w 434"/>
                <a:gd name="T5" fmla="*/ 312 h 461"/>
                <a:gd name="T6" fmla="*/ 412 w 434"/>
                <a:gd name="T7" fmla="*/ 312 h 461"/>
                <a:gd name="T8" fmla="*/ 214 w 434"/>
                <a:gd name="T9" fmla="*/ 461 h 461"/>
                <a:gd name="T10" fmla="*/ 0 w 434"/>
                <a:gd name="T11" fmla="*/ 231 h 461"/>
                <a:gd name="T12" fmla="*/ 212 w 434"/>
                <a:gd name="T13" fmla="*/ 0 h 461"/>
                <a:gd name="T14" fmla="*/ 418 w 434"/>
                <a:gd name="T15" fmla="*/ 255 h 461"/>
                <a:gd name="T16" fmla="*/ 96 w 434"/>
                <a:gd name="T17" fmla="*/ 255 h 461"/>
                <a:gd name="T18" fmla="*/ 322 w 434"/>
                <a:gd name="T19" fmla="*/ 192 h 461"/>
                <a:gd name="T20" fmla="*/ 322 w 434"/>
                <a:gd name="T21" fmla="*/ 192 h 461"/>
                <a:gd name="T22" fmla="*/ 212 w 434"/>
                <a:gd name="T23" fmla="*/ 76 h 461"/>
                <a:gd name="T24" fmla="*/ 96 w 434"/>
                <a:gd name="T25" fmla="*/ 192 h 461"/>
                <a:gd name="T26" fmla="*/ 322 w 434"/>
                <a:gd name="T27" fmla="*/ 1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4" h="461">
                  <a:moveTo>
                    <a:pt x="96" y="255"/>
                  </a:moveTo>
                  <a:cubicBezTo>
                    <a:pt x="96" y="324"/>
                    <a:pt x="134" y="385"/>
                    <a:pt x="214" y="385"/>
                  </a:cubicBezTo>
                  <a:cubicBezTo>
                    <a:pt x="270" y="385"/>
                    <a:pt x="304" y="360"/>
                    <a:pt x="321" y="312"/>
                  </a:cubicBezTo>
                  <a:lnTo>
                    <a:pt x="412" y="312"/>
                  </a:lnTo>
                  <a:cubicBezTo>
                    <a:pt x="391" y="408"/>
                    <a:pt x="310" y="461"/>
                    <a:pt x="214" y="461"/>
                  </a:cubicBezTo>
                  <a:cubicBezTo>
                    <a:pt x="77" y="461"/>
                    <a:pt x="0" y="366"/>
                    <a:pt x="0" y="231"/>
                  </a:cubicBezTo>
                  <a:cubicBezTo>
                    <a:pt x="0" y="106"/>
                    <a:pt x="81" y="0"/>
                    <a:pt x="212" y="0"/>
                  </a:cubicBezTo>
                  <a:cubicBezTo>
                    <a:pt x="350" y="0"/>
                    <a:pt x="434" y="124"/>
                    <a:pt x="418" y="255"/>
                  </a:cubicBezTo>
                  <a:lnTo>
                    <a:pt x="96" y="255"/>
                  </a:lnTo>
                  <a:close/>
                  <a:moveTo>
                    <a:pt x="322" y="192"/>
                  </a:moveTo>
                  <a:lnTo>
                    <a:pt x="322" y="192"/>
                  </a:lnTo>
                  <a:cubicBezTo>
                    <a:pt x="318" y="131"/>
                    <a:pt x="277" y="76"/>
                    <a:pt x="212" y="76"/>
                  </a:cubicBezTo>
                  <a:cubicBezTo>
                    <a:pt x="145" y="76"/>
                    <a:pt x="99" y="127"/>
                    <a:pt x="96" y="192"/>
                  </a:cubicBezTo>
                  <a:lnTo>
                    <a:pt x="32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88" name="Freeform 64">
              <a:extLst>
                <a:ext uri="{FF2B5EF4-FFF2-40B4-BE49-F238E27FC236}">
                  <a16:creationId xmlns:a16="http://schemas.microsoft.com/office/drawing/2014/main" id="{2AFC9A2A-33B4-DEF1-83BC-A38192D07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01" y="4335463"/>
              <a:ext cx="228600" cy="161925"/>
            </a:xfrm>
            <a:custGeom>
              <a:avLst/>
              <a:gdLst>
                <a:gd name="T0" fmla="*/ 0 w 635"/>
                <a:gd name="T1" fmla="*/ 12 h 449"/>
                <a:gd name="T2" fmla="*/ 91 w 635"/>
                <a:gd name="T3" fmla="*/ 12 h 449"/>
                <a:gd name="T4" fmla="*/ 91 w 635"/>
                <a:gd name="T5" fmla="*/ 73 h 449"/>
                <a:gd name="T6" fmla="*/ 94 w 635"/>
                <a:gd name="T7" fmla="*/ 73 h 449"/>
                <a:gd name="T8" fmla="*/ 229 w 635"/>
                <a:gd name="T9" fmla="*/ 0 h 449"/>
                <a:gd name="T10" fmla="*/ 351 w 635"/>
                <a:gd name="T11" fmla="*/ 73 h 449"/>
                <a:gd name="T12" fmla="*/ 489 w 635"/>
                <a:gd name="T13" fmla="*/ 0 h 449"/>
                <a:gd name="T14" fmla="*/ 635 w 635"/>
                <a:gd name="T15" fmla="*/ 147 h 449"/>
                <a:gd name="T16" fmla="*/ 635 w 635"/>
                <a:gd name="T17" fmla="*/ 449 h 449"/>
                <a:gd name="T18" fmla="*/ 539 w 635"/>
                <a:gd name="T19" fmla="*/ 449 h 449"/>
                <a:gd name="T20" fmla="*/ 539 w 635"/>
                <a:gd name="T21" fmla="*/ 194 h 449"/>
                <a:gd name="T22" fmla="*/ 459 w 635"/>
                <a:gd name="T23" fmla="*/ 76 h 449"/>
                <a:gd name="T24" fmla="*/ 366 w 635"/>
                <a:gd name="T25" fmla="*/ 193 h 449"/>
                <a:gd name="T26" fmla="*/ 366 w 635"/>
                <a:gd name="T27" fmla="*/ 449 h 449"/>
                <a:gd name="T28" fmla="*/ 269 w 635"/>
                <a:gd name="T29" fmla="*/ 449 h 449"/>
                <a:gd name="T30" fmla="*/ 269 w 635"/>
                <a:gd name="T31" fmla="*/ 168 h 449"/>
                <a:gd name="T32" fmla="*/ 192 w 635"/>
                <a:gd name="T33" fmla="*/ 76 h 449"/>
                <a:gd name="T34" fmla="*/ 96 w 635"/>
                <a:gd name="T35" fmla="*/ 189 h 449"/>
                <a:gd name="T36" fmla="*/ 96 w 635"/>
                <a:gd name="T37" fmla="*/ 449 h 449"/>
                <a:gd name="T38" fmla="*/ 0 w 635"/>
                <a:gd name="T39" fmla="*/ 449 h 449"/>
                <a:gd name="T40" fmla="*/ 0 w 635"/>
                <a:gd name="T41" fmla="*/ 1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5" h="449">
                  <a:moveTo>
                    <a:pt x="0" y="12"/>
                  </a:moveTo>
                  <a:lnTo>
                    <a:pt x="91" y="12"/>
                  </a:lnTo>
                  <a:lnTo>
                    <a:pt x="91" y="73"/>
                  </a:lnTo>
                  <a:lnTo>
                    <a:pt x="94" y="73"/>
                  </a:lnTo>
                  <a:cubicBezTo>
                    <a:pt x="123" y="29"/>
                    <a:pt x="159" y="0"/>
                    <a:pt x="229" y="0"/>
                  </a:cubicBezTo>
                  <a:cubicBezTo>
                    <a:pt x="282" y="0"/>
                    <a:pt x="332" y="23"/>
                    <a:pt x="351" y="73"/>
                  </a:cubicBezTo>
                  <a:cubicBezTo>
                    <a:pt x="384" y="28"/>
                    <a:pt x="425" y="0"/>
                    <a:pt x="489" y="0"/>
                  </a:cubicBezTo>
                  <a:cubicBezTo>
                    <a:pt x="581" y="0"/>
                    <a:pt x="635" y="40"/>
                    <a:pt x="635" y="147"/>
                  </a:cubicBezTo>
                  <a:lnTo>
                    <a:pt x="635" y="449"/>
                  </a:lnTo>
                  <a:lnTo>
                    <a:pt x="539" y="449"/>
                  </a:lnTo>
                  <a:lnTo>
                    <a:pt x="539" y="194"/>
                  </a:lnTo>
                  <a:cubicBezTo>
                    <a:pt x="539" y="124"/>
                    <a:pt x="534" y="76"/>
                    <a:pt x="459" y="76"/>
                  </a:cubicBezTo>
                  <a:cubicBezTo>
                    <a:pt x="394" y="76"/>
                    <a:pt x="366" y="119"/>
                    <a:pt x="366" y="193"/>
                  </a:cubicBezTo>
                  <a:lnTo>
                    <a:pt x="366" y="449"/>
                  </a:lnTo>
                  <a:lnTo>
                    <a:pt x="269" y="449"/>
                  </a:lnTo>
                  <a:lnTo>
                    <a:pt x="269" y="168"/>
                  </a:lnTo>
                  <a:cubicBezTo>
                    <a:pt x="269" y="108"/>
                    <a:pt x="251" y="76"/>
                    <a:pt x="192" y="76"/>
                  </a:cubicBezTo>
                  <a:cubicBezTo>
                    <a:pt x="142" y="76"/>
                    <a:pt x="96" y="117"/>
                    <a:pt x="96" y="189"/>
                  </a:cubicBezTo>
                  <a:lnTo>
                    <a:pt x="96" y="449"/>
                  </a:lnTo>
                  <a:lnTo>
                    <a:pt x="0" y="449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89" name="Freeform 65">
              <a:extLst>
                <a:ext uri="{FF2B5EF4-FFF2-40B4-BE49-F238E27FC236}">
                  <a16:creationId xmlns:a16="http://schemas.microsoft.com/office/drawing/2014/main" id="{CA2FDE1F-85E1-D995-23A1-AECAD24D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214" y="4260851"/>
              <a:ext cx="73025" cy="84138"/>
            </a:xfrm>
            <a:custGeom>
              <a:avLst/>
              <a:gdLst>
                <a:gd name="T0" fmla="*/ 202 w 202"/>
                <a:gd name="T1" fmla="*/ 230 h 236"/>
                <a:gd name="T2" fmla="*/ 152 w 202"/>
                <a:gd name="T3" fmla="*/ 230 h 236"/>
                <a:gd name="T4" fmla="*/ 152 w 202"/>
                <a:gd name="T5" fmla="*/ 198 h 236"/>
                <a:gd name="T6" fmla="*/ 151 w 202"/>
                <a:gd name="T7" fmla="*/ 198 h 236"/>
                <a:gd name="T8" fmla="*/ 86 w 202"/>
                <a:gd name="T9" fmla="*/ 236 h 236"/>
                <a:gd name="T10" fmla="*/ 0 w 202"/>
                <a:gd name="T11" fmla="*/ 146 h 236"/>
                <a:gd name="T12" fmla="*/ 0 w 202"/>
                <a:gd name="T13" fmla="*/ 0 h 236"/>
                <a:gd name="T14" fmla="*/ 51 w 202"/>
                <a:gd name="T15" fmla="*/ 0 h 236"/>
                <a:gd name="T16" fmla="*/ 51 w 202"/>
                <a:gd name="T17" fmla="*/ 141 h 236"/>
                <a:gd name="T18" fmla="*/ 95 w 202"/>
                <a:gd name="T19" fmla="*/ 196 h 236"/>
                <a:gd name="T20" fmla="*/ 151 w 202"/>
                <a:gd name="T21" fmla="*/ 134 h 236"/>
                <a:gd name="T22" fmla="*/ 151 w 202"/>
                <a:gd name="T23" fmla="*/ 0 h 236"/>
                <a:gd name="T24" fmla="*/ 202 w 202"/>
                <a:gd name="T25" fmla="*/ 0 h 236"/>
                <a:gd name="T26" fmla="*/ 202 w 202"/>
                <a:gd name="T27" fmla="*/ 23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36">
                  <a:moveTo>
                    <a:pt x="202" y="230"/>
                  </a:moveTo>
                  <a:lnTo>
                    <a:pt x="152" y="230"/>
                  </a:lnTo>
                  <a:lnTo>
                    <a:pt x="152" y="198"/>
                  </a:lnTo>
                  <a:lnTo>
                    <a:pt x="151" y="198"/>
                  </a:lnTo>
                  <a:cubicBezTo>
                    <a:pt x="139" y="221"/>
                    <a:pt x="111" y="236"/>
                    <a:pt x="86" y="236"/>
                  </a:cubicBezTo>
                  <a:cubicBezTo>
                    <a:pt x="26" y="236"/>
                    <a:pt x="0" y="206"/>
                    <a:pt x="0" y="146"/>
                  </a:cubicBezTo>
                  <a:lnTo>
                    <a:pt x="0" y="0"/>
                  </a:lnTo>
                  <a:lnTo>
                    <a:pt x="51" y="0"/>
                  </a:lnTo>
                  <a:lnTo>
                    <a:pt x="51" y="141"/>
                  </a:lnTo>
                  <a:cubicBezTo>
                    <a:pt x="51" y="182"/>
                    <a:pt x="67" y="196"/>
                    <a:pt x="95" y="196"/>
                  </a:cubicBezTo>
                  <a:cubicBezTo>
                    <a:pt x="137" y="196"/>
                    <a:pt x="151" y="169"/>
                    <a:pt x="151" y="134"/>
                  </a:cubicBezTo>
                  <a:lnTo>
                    <a:pt x="151" y="0"/>
                  </a:lnTo>
                  <a:lnTo>
                    <a:pt x="202" y="0"/>
                  </a:lnTo>
                  <a:lnTo>
                    <a:pt x="202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0" name="Freeform 66">
              <a:extLst>
                <a:ext uri="{FF2B5EF4-FFF2-40B4-BE49-F238E27FC236}">
                  <a16:creationId xmlns:a16="http://schemas.microsoft.com/office/drawing/2014/main" id="{D27BF265-742F-D7AD-3248-268C3AEBA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1" y="4257676"/>
              <a:ext cx="73025" cy="85725"/>
            </a:xfrm>
            <a:custGeom>
              <a:avLst/>
              <a:gdLst>
                <a:gd name="T0" fmla="*/ 0 w 202"/>
                <a:gd name="T1" fmla="*/ 6 h 236"/>
                <a:gd name="T2" fmla="*/ 48 w 202"/>
                <a:gd name="T3" fmla="*/ 6 h 236"/>
                <a:gd name="T4" fmla="*/ 48 w 202"/>
                <a:gd name="T5" fmla="*/ 40 h 236"/>
                <a:gd name="T6" fmla="*/ 49 w 202"/>
                <a:gd name="T7" fmla="*/ 41 h 236"/>
                <a:gd name="T8" fmla="*/ 121 w 202"/>
                <a:gd name="T9" fmla="*/ 0 h 236"/>
                <a:gd name="T10" fmla="*/ 202 w 202"/>
                <a:gd name="T11" fmla="*/ 78 h 236"/>
                <a:gd name="T12" fmla="*/ 202 w 202"/>
                <a:gd name="T13" fmla="*/ 236 h 236"/>
                <a:gd name="T14" fmla="*/ 151 w 202"/>
                <a:gd name="T15" fmla="*/ 236 h 236"/>
                <a:gd name="T16" fmla="*/ 151 w 202"/>
                <a:gd name="T17" fmla="*/ 91 h 236"/>
                <a:gd name="T18" fmla="*/ 106 w 202"/>
                <a:gd name="T19" fmla="*/ 40 h 236"/>
                <a:gd name="T20" fmla="*/ 51 w 202"/>
                <a:gd name="T21" fmla="*/ 100 h 236"/>
                <a:gd name="T22" fmla="*/ 51 w 202"/>
                <a:gd name="T23" fmla="*/ 236 h 236"/>
                <a:gd name="T24" fmla="*/ 0 w 202"/>
                <a:gd name="T25" fmla="*/ 236 h 236"/>
                <a:gd name="T26" fmla="*/ 0 w 202"/>
                <a:gd name="T27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36">
                  <a:moveTo>
                    <a:pt x="0" y="6"/>
                  </a:moveTo>
                  <a:lnTo>
                    <a:pt x="48" y="6"/>
                  </a:lnTo>
                  <a:lnTo>
                    <a:pt x="48" y="40"/>
                  </a:lnTo>
                  <a:lnTo>
                    <a:pt x="49" y="41"/>
                  </a:lnTo>
                  <a:cubicBezTo>
                    <a:pt x="64" y="16"/>
                    <a:pt x="90" y="0"/>
                    <a:pt x="121" y="0"/>
                  </a:cubicBezTo>
                  <a:cubicBezTo>
                    <a:pt x="170" y="0"/>
                    <a:pt x="202" y="27"/>
                    <a:pt x="202" y="78"/>
                  </a:cubicBezTo>
                  <a:lnTo>
                    <a:pt x="202" y="236"/>
                  </a:lnTo>
                  <a:lnTo>
                    <a:pt x="151" y="236"/>
                  </a:lnTo>
                  <a:lnTo>
                    <a:pt x="151" y="91"/>
                  </a:lnTo>
                  <a:cubicBezTo>
                    <a:pt x="150" y="55"/>
                    <a:pt x="136" y="40"/>
                    <a:pt x="106" y="40"/>
                  </a:cubicBezTo>
                  <a:cubicBezTo>
                    <a:pt x="72" y="40"/>
                    <a:pt x="51" y="67"/>
                    <a:pt x="51" y="100"/>
                  </a:cubicBezTo>
                  <a:lnTo>
                    <a:pt x="51" y="236"/>
                  </a:lnTo>
                  <a:lnTo>
                    <a:pt x="0" y="23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1" name="Freeform 67">
              <a:extLst>
                <a:ext uri="{FF2B5EF4-FFF2-40B4-BE49-F238E27FC236}">
                  <a16:creationId xmlns:a16="http://schemas.microsoft.com/office/drawing/2014/main" id="{56B2096B-EA79-325E-4248-703BD1B57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9189" y="4229101"/>
              <a:ext cx="19050" cy="114300"/>
            </a:xfrm>
            <a:custGeom>
              <a:avLst/>
              <a:gdLst>
                <a:gd name="T0" fmla="*/ 0 w 51"/>
                <a:gd name="T1" fmla="*/ 0 h 317"/>
                <a:gd name="T2" fmla="*/ 51 w 51"/>
                <a:gd name="T3" fmla="*/ 0 h 317"/>
                <a:gd name="T4" fmla="*/ 51 w 51"/>
                <a:gd name="T5" fmla="*/ 48 h 317"/>
                <a:gd name="T6" fmla="*/ 0 w 51"/>
                <a:gd name="T7" fmla="*/ 48 h 317"/>
                <a:gd name="T8" fmla="*/ 0 w 51"/>
                <a:gd name="T9" fmla="*/ 0 h 317"/>
                <a:gd name="T10" fmla="*/ 0 w 51"/>
                <a:gd name="T11" fmla="*/ 87 h 317"/>
                <a:gd name="T12" fmla="*/ 0 w 51"/>
                <a:gd name="T13" fmla="*/ 87 h 317"/>
                <a:gd name="T14" fmla="*/ 51 w 51"/>
                <a:gd name="T15" fmla="*/ 87 h 317"/>
                <a:gd name="T16" fmla="*/ 51 w 51"/>
                <a:gd name="T17" fmla="*/ 317 h 317"/>
                <a:gd name="T18" fmla="*/ 0 w 51"/>
                <a:gd name="T19" fmla="*/ 317 h 317"/>
                <a:gd name="T20" fmla="*/ 0 w 51"/>
                <a:gd name="T21" fmla="*/ 8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17">
                  <a:moveTo>
                    <a:pt x="0" y="0"/>
                  </a:moveTo>
                  <a:lnTo>
                    <a:pt x="51" y="0"/>
                  </a:lnTo>
                  <a:lnTo>
                    <a:pt x="51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87"/>
                  </a:moveTo>
                  <a:lnTo>
                    <a:pt x="0" y="87"/>
                  </a:lnTo>
                  <a:lnTo>
                    <a:pt x="51" y="87"/>
                  </a:lnTo>
                  <a:lnTo>
                    <a:pt x="51" y="317"/>
                  </a:lnTo>
                  <a:lnTo>
                    <a:pt x="0" y="31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2" name="Freeform 68">
              <a:extLst>
                <a:ext uri="{FF2B5EF4-FFF2-40B4-BE49-F238E27FC236}">
                  <a16:creationId xmlns:a16="http://schemas.microsoft.com/office/drawing/2014/main" id="{D8AE2F12-28DA-32E5-402C-726FC7193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4" y="4260851"/>
              <a:ext cx="80963" cy="82550"/>
            </a:xfrm>
            <a:custGeom>
              <a:avLst/>
              <a:gdLst>
                <a:gd name="T0" fmla="*/ 0 w 222"/>
                <a:gd name="T1" fmla="*/ 0 h 230"/>
                <a:gd name="T2" fmla="*/ 55 w 222"/>
                <a:gd name="T3" fmla="*/ 0 h 230"/>
                <a:gd name="T4" fmla="*/ 113 w 222"/>
                <a:gd name="T5" fmla="*/ 177 h 230"/>
                <a:gd name="T6" fmla="*/ 114 w 222"/>
                <a:gd name="T7" fmla="*/ 177 h 230"/>
                <a:gd name="T8" fmla="*/ 170 w 222"/>
                <a:gd name="T9" fmla="*/ 0 h 230"/>
                <a:gd name="T10" fmla="*/ 222 w 222"/>
                <a:gd name="T11" fmla="*/ 0 h 230"/>
                <a:gd name="T12" fmla="*/ 140 w 222"/>
                <a:gd name="T13" fmla="*/ 230 h 230"/>
                <a:gd name="T14" fmla="*/ 83 w 222"/>
                <a:gd name="T15" fmla="*/ 230 h 230"/>
                <a:gd name="T16" fmla="*/ 0 w 222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30">
                  <a:moveTo>
                    <a:pt x="0" y="0"/>
                  </a:moveTo>
                  <a:lnTo>
                    <a:pt x="55" y="0"/>
                  </a:lnTo>
                  <a:lnTo>
                    <a:pt x="113" y="177"/>
                  </a:lnTo>
                  <a:lnTo>
                    <a:pt x="114" y="177"/>
                  </a:lnTo>
                  <a:lnTo>
                    <a:pt x="170" y="0"/>
                  </a:lnTo>
                  <a:lnTo>
                    <a:pt x="222" y="0"/>
                  </a:lnTo>
                  <a:lnTo>
                    <a:pt x="140" y="230"/>
                  </a:lnTo>
                  <a:lnTo>
                    <a:pt x="83" y="2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3" name="Freeform 69">
              <a:extLst>
                <a:ext uri="{FF2B5EF4-FFF2-40B4-BE49-F238E27FC236}">
                  <a16:creationId xmlns:a16="http://schemas.microsoft.com/office/drawing/2014/main" id="{CE7893DB-15C1-12A3-3809-0EFB5C35F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3489" y="4257676"/>
              <a:ext cx="82550" cy="87313"/>
            </a:xfrm>
            <a:custGeom>
              <a:avLst/>
              <a:gdLst>
                <a:gd name="T0" fmla="*/ 51 w 229"/>
                <a:gd name="T1" fmla="*/ 134 h 242"/>
                <a:gd name="T2" fmla="*/ 113 w 229"/>
                <a:gd name="T3" fmla="*/ 202 h 242"/>
                <a:gd name="T4" fmla="*/ 169 w 229"/>
                <a:gd name="T5" fmla="*/ 164 h 242"/>
                <a:gd name="T6" fmla="*/ 217 w 229"/>
                <a:gd name="T7" fmla="*/ 164 h 242"/>
                <a:gd name="T8" fmla="*/ 113 w 229"/>
                <a:gd name="T9" fmla="*/ 242 h 242"/>
                <a:gd name="T10" fmla="*/ 0 w 229"/>
                <a:gd name="T11" fmla="*/ 121 h 242"/>
                <a:gd name="T12" fmla="*/ 112 w 229"/>
                <a:gd name="T13" fmla="*/ 0 h 242"/>
                <a:gd name="T14" fmla="*/ 220 w 229"/>
                <a:gd name="T15" fmla="*/ 134 h 242"/>
                <a:gd name="T16" fmla="*/ 51 w 229"/>
                <a:gd name="T17" fmla="*/ 134 h 242"/>
                <a:gd name="T18" fmla="*/ 169 w 229"/>
                <a:gd name="T19" fmla="*/ 101 h 242"/>
                <a:gd name="T20" fmla="*/ 169 w 229"/>
                <a:gd name="T21" fmla="*/ 101 h 242"/>
                <a:gd name="T22" fmla="*/ 112 w 229"/>
                <a:gd name="T23" fmla="*/ 40 h 242"/>
                <a:gd name="T24" fmla="*/ 51 w 229"/>
                <a:gd name="T25" fmla="*/ 101 h 242"/>
                <a:gd name="T26" fmla="*/ 169 w 229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2">
                  <a:moveTo>
                    <a:pt x="51" y="134"/>
                  </a:moveTo>
                  <a:cubicBezTo>
                    <a:pt x="51" y="170"/>
                    <a:pt x="71" y="202"/>
                    <a:pt x="113" y="202"/>
                  </a:cubicBezTo>
                  <a:cubicBezTo>
                    <a:pt x="142" y="202"/>
                    <a:pt x="160" y="189"/>
                    <a:pt x="169" y="164"/>
                  </a:cubicBezTo>
                  <a:lnTo>
                    <a:pt x="217" y="164"/>
                  </a:lnTo>
                  <a:cubicBezTo>
                    <a:pt x="206" y="214"/>
                    <a:pt x="163" y="242"/>
                    <a:pt x="113" y="242"/>
                  </a:cubicBezTo>
                  <a:cubicBezTo>
                    <a:pt x="41" y="242"/>
                    <a:pt x="0" y="192"/>
                    <a:pt x="0" y="121"/>
                  </a:cubicBezTo>
                  <a:cubicBezTo>
                    <a:pt x="0" y="56"/>
                    <a:pt x="43" y="0"/>
                    <a:pt x="112" y="0"/>
                  </a:cubicBezTo>
                  <a:cubicBezTo>
                    <a:pt x="184" y="0"/>
                    <a:pt x="229" y="65"/>
                    <a:pt x="220" y="134"/>
                  </a:cubicBezTo>
                  <a:lnTo>
                    <a:pt x="51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8" y="69"/>
                    <a:pt x="146" y="40"/>
                    <a:pt x="112" y="40"/>
                  </a:cubicBezTo>
                  <a:cubicBezTo>
                    <a:pt x="76" y="40"/>
                    <a:pt x="52" y="67"/>
                    <a:pt x="51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4" name="Freeform 70">
              <a:extLst>
                <a:ext uri="{FF2B5EF4-FFF2-40B4-BE49-F238E27FC236}">
                  <a16:creationId xmlns:a16="http://schemas.microsoft.com/office/drawing/2014/main" id="{1FA7F8EB-1D82-8A47-4262-6CF4B5184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4" y="4257676"/>
              <a:ext cx="49213" cy="85725"/>
            </a:xfrm>
            <a:custGeom>
              <a:avLst/>
              <a:gdLst>
                <a:gd name="T0" fmla="*/ 0 w 135"/>
                <a:gd name="T1" fmla="*/ 6 h 236"/>
                <a:gd name="T2" fmla="*/ 48 w 135"/>
                <a:gd name="T3" fmla="*/ 6 h 236"/>
                <a:gd name="T4" fmla="*/ 48 w 135"/>
                <a:gd name="T5" fmla="*/ 51 h 236"/>
                <a:gd name="T6" fmla="*/ 49 w 135"/>
                <a:gd name="T7" fmla="*/ 51 h 236"/>
                <a:gd name="T8" fmla="*/ 116 w 135"/>
                <a:gd name="T9" fmla="*/ 0 h 236"/>
                <a:gd name="T10" fmla="*/ 135 w 135"/>
                <a:gd name="T11" fmla="*/ 1 h 236"/>
                <a:gd name="T12" fmla="*/ 135 w 135"/>
                <a:gd name="T13" fmla="*/ 50 h 236"/>
                <a:gd name="T14" fmla="*/ 113 w 135"/>
                <a:gd name="T15" fmla="*/ 48 h 236"/>
                <a:gd name="T16" fmla="*/ 51 w 135"/>
                <a:gd name="T17" fmla="*/ 127 h 236"/>
                <a:gd name="T18" fmla="*/ 51 w 135"/>
                <a:gd name="T19" fmla="*/ 236 h 236"/>
                <a:gd name="T20" fmla="*/ 0 w 135"/>
                <a:gd name="T21" fmla="*/ 236 h 236"/>
                <a:gd name="T22" fmla="*/ 0 w 135"/>
                <a:gd name="T23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36">
                  <a:moveTo>
                    <a:pt x="0" y="6"/>
                  </a:moveTo>
                  <a:lnTo>
                    <a:pt x="48" y="6"/>
                  </a:lnTo>
                  <a:lnTo>
                    <a:pt x="48" y="51"/>
                  </a:lnTo>
                  <a:lnTo>
                    <a:pt x="49" y="51"/>
                  </a:lnTo>
                  <a:cubicBezTo>
                    <a:pt x="54" y="26"/>
                    <a:pt x="85" y="0"/>
                    <a:pt x="116" y="0"/>
                  </a:cubicBezTo>
                  <a:cubicBezTo>
                    <a:pt x="127" y="0"/>
                    <a:pt x="131" y="1"/>
                    <a:pt x="135" y="1"/>
                  </a:cubicBezTo>
                  <a:lnTo>
                    <a:pt x="135" y="50"/>
                  </a:lnTo>
                  <a:cubicBezTo>
                    <a:pt x="128" y="49"/>
                    <a:pt x="120" y="48"/>
                    <a:pt x="113" y="48"/>
                  </a:cubicBezTo>
                  <a:cubicBezTo>
                    <a:pt x="79" y="48"/>
                    <a:pt x="51" y="76"/>
                    <a:pt x="51" y="127"/>
                  </a:cubicBezTo>
                  <a:lnTo>
                    <a:pt x="51" y="236"/>
                  </a:lnTo>
                  <a:lnTo>
                    <a:pt x="0" y="23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5" name="Freeform 71">
              <a:extLst>
                <a:ext uri="{FF2B5EF4-FFF2-40B4-BE49-F238E27FC236}">
                  <a16:creationId xmlns:a16="http://schemas.microsoft.com/office/drawing/2014/main" id="{34EDB6A4-7B2B-2B85-6EB4-7C784037D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4" y="4257676"/>
              <a:ext cx="73025" cy="87313"/>
            </a:xfrm>
            <a:custGeom>
              <a:avLst/>
              <a:gdLst>
                <a:gd name="T0" fmla="*/ 51 w 205"/>
                <a:gd name="T1" fmla="*/ 162 h 242"/>
                <a:gd name="T2" fmla="*/ 103 w 205"/>
                <a:gd name="T3" fmla="*/ 202 h 242"/>
                <a:gd name="T4" fmla="*/ 154 w 205"/>
                <a:gd name="T5" fmla="*/ 172 h 242"/>
                <a:gd name="T6" fmla="*/ 79 w 205"/>
                <a:gd name="T7" fmla="*/ 134 h 242"/>
                <a:gd name="T8" fmla="*/ 5 w 205"/>
                <a:gd name="T9" fmla="*/ 66 h 242"/>
                <a:gd name="T10" fmla="*/ 101 w 205"/>
                <a:gd name="T11" fmla="*/ 0 h 242"/>
                <a:gd name="T12" fmla="*/ 197 w 205"/>
                <a:gd name="T13" fmla="*/ 71 h 242"/>
                <a:gd name="T14" fmla="*/ 144 w 205"/>
                <a:gd name="T15" fmla="*/ 71 h 242"/>
                <a:gd name="T16" fmla="*/ 98 w 205"/>
                <a:gd name="T17" fmla="*/ 40 h 242"/>
                <a:gd name="T18" fmla="*/ 56 w 205"/>
                <a:gd name="T19" fmla="*/ 63 h 242"/>
                <a:gd name="T20" fmla="*/ 131 w 205"/>
                <a:gd name="T21" fmla="*/ 100 h 242"/>
                <a:gd name="T22" fmla="*/ 205 w 205"/>
                <a:gd name="T23" fmla="*/ 168 h 242"/>
                <a:gd name="T24" fmla="*/ 102 w 205"/>
                <a:gd name="T25" fmla="*/ 242 h 242"/>
                <a:gd name="T26" fmla="*/ 0 w 205"/>
                <a:gd name="T27" fmla="*/ 162 h 242"/>
                <a:gd name="T28" fmla="*/ 51 w 205"/>
                <a:gd name="T29" fmla="*/ 16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5" h="242">
                  <a:moveTo>
                    <a:pt x="51" y="162"/>
                  </a:moveTo>
                  <a:cubicBezTo>
                    <a:pt x="54" y="192"/>
                    <a:pt x="76" y="202"/>
                    <a:pt x="103" y="202"/>
                  </a:cubicBezTo>
                  <a:cubicBezTo>
                    <a:pt x="122" y="202"/>
                    <a:pt x="155" y="198"/>
                    <a:pt x="154" y="172"/>
                  </a:cubicBezTo>
                  <a:cubicBezTo>
                    <a:pt x="153" y="145"/>
                    <a:pt x="116" y="142"/>
                    <a:pt x="79" y="134"/>
                  </a:cubicBezTo>
                  <a:cubicBezTo>
                    <a:pt x="42" y="126"/>
                    <a:pt x="5" y="112"/>
                    <a:pt x="5" y="66"/>
                  </a:cubicBezTo>
                  <a:cubicBezTo>
                    <a:pt x="5" y="16"/>
                    <a:pt x="59" y="0"/>
                    <a:pt x="101" y="0"/>
                  </a:cubicBezTo>
                  <a:cubicBezTo>
                    <a:pt x="148" y="0"/>
                    <a:pt x="191" y="19"/>
                    <a:pt x="197" y="71"/>
                  </a:cubicBezTo>
                  <a:lnTo>
                    <a:pt x="144" y="71"/>
                  </a:lnTo>
                  <a:cubicBezTo>
                    <a:pt x="140" y="47"/>
                    <a:pt x="120" y="40"/>
                    <a:pt x="98" y="40"/>
                  </a:cubicBezTo>
                  <a:cubicBezTo>
                    <a:pt x="83" y="40"/>
                    <a:pt x="56" y="44"/>
                    <a:pt x="56" y="63"/>
                  </a:cubicBezTo>
                  <a:cubicBezTo>
                    <a:pt x="56" y="88"/>
                    <a:pt x="93" y="92"/>
                    <a:pt x="131" y="100"/>
                  </a:cubicBezTo>
                  <a:cubicBezTo>
                    <a:pt x="167" y="109"/>
                    <a:pt x="205" y="122"/>
                    <a:pt x="205" y="168"/>
                  </a:cubicBezTo>
                  <a:cubicBezTo>
                    <a:pt x="205" y="222"/>
                    <a:pt x="150" y="242"/>
                    <a:pt x="102" y="242"/>
                  </a:cubicBezTo>
                  <a:cubicBezTo>
                    <a:pt x="44" y="242"/>
                    <a:pt x="1" y="216"/>
                    <a:pt x="0" y="162"/>
                  </a:cubicBezTo>
                  <a:lnTo>
                    <a:pt x="51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6" name="Freeform 72">
              <a:extLst>
                <a:ext uri="{FF2B5EF4-FFF2-40B4-BE49-F238E27FC236}">
                  <a16:creationId xmlns:a16="http://schemas.microsoft.com/office/drawing/2014/main" id="{64C2716A-2B9C-1A9E-50B9-2721A87A29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2089" y="4229101"/>
              <a:ext cx="19050" cy="114300"/>
            </a:xfrm>
            <a:custGeom>
              <a:avLst/>
              <a:gdLst>
                <a:gd name="T0" fmla="*/ 0 w 50"/>
                <a:gd name="T1" fmla="*/ 0 h 317"/>
                <a:gd name="T2" fmla="*/ 50 w 50"/>
                <a:gd name="T3" fmla="*/ 0 h 317"/>
                <a:gd name="T4" fmla="*/ 50 w 50"/>
                <a:gd name="T5" fmla="*/ 48 h 317"/>
                <a:gd name="T6" fmla="*/ 0 w 50"/>
                <a:gd name="T7" fmla="*/ 48 h 317"/>
                <a:gd name="T8" fmla="*/ 0 w 50"/>
                <a:gd name="T9" fmla="*/ 0 h 317"/>
                <a:gd name="T10" fmla="*/ 0 w 50"/>
                <a:gd name="T11" fmla="*/ 87 h 317"/>
                <a:gd name="T12" fmla="*/ 0 w 50"/>
                <a:gd name="T13" fmla="*/ 87 h 317"/>
                <a:gd name="T14" fmla="*/ 50 w 50"/>
                <a:gd name="T15" fmla="*/ 87 h 317"/>
                <a:gd name="T16" fmla="*/ 50 w 50"/>
                <a:gd name="T17" fmla="*/ 317 h 317"/>
                <a:gd name="T18" fmla="*/ 0 w 50"/>
                <a:gd name="T19" fmla="*/ 317 h 317"/>
                <a:gd name="T20" fmla="*/ 0 w 50"/>
                <a:gd name="T21" fmla="*/ 8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17">
                  <a:moveTo>
                    <a:pt x="0" y="0"/>
                  </a:moveTo>
                  <a:lnTo>
                    <a:pt x="50" y="0"/>
                  </a:lnTo>
                  <a:lnTo>
                    <a:pt x="5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87"/>
                  </a:moveTo>
                  <a:lnTo>
                    <a:pt x="0" y="87"/>
                  </a:lnTo>
                  <a:lnTo>
                    <a:pt x="50" y="87"/>
                  </a:lnTo>
                  <a:lnTo>
                    <a:pt x="50" y="317"/>
                  </a:lnTo>
                  <a:lnTo>
                    <a:pt x="0" y="31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7" name="Freeform 73">
              <a:extLst>
                <a:ext uri="{FF2B5EF4-FFF2-40B4-BE49-F238E27FC236}">
                  <a16:creationId xmlns:a16="http://schemas.microsoft.com/office/drawing/2014/main" id="{AD16CB58-B2B6-D4D3-B2B6-D6CC72A76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5426" y="4229101"/>
              <a:ext cx="82550" cy="115888"/>
            </a:xfrm>
            <a:custGeom>
              <a:avLst/>
              <a:gdLst>
                <a:gd name="T0" fmla="*/ 228 w 228"/>
                <a:gd name="T1" fmla="*/ 317 h 323"/>
                <a:gd name="T2" fmla="*/ 180 w 228"/>
                <a:gd name="T3" fmla="*/ 317 h 323"/>
                <a:gd name="T4" fmla="*/ 180 w 228"/>
                <a:gd name="T5" fmla="*/ 286 h 323"/>
                <a:gd name="T6" fmla="*/ 179 w 228"/>
                <a:gd name="T7" fmla="*/ 286 h 323"/>
                <a:gd name="T8" fmla="*/ 108 w 228"/>
                <a:gd name="T9" fmla="*/ 323 h 323"/>
                <a:gd name="T10" fmla="*/ 0 w 228"/>
                <a:gd name="T11" fmla="*/ 201 h 323"/>
                <a:gd name="T12" fmla="*/ 100 w 228"/>
                <a:gd name="T13" fmla="*/ 81 h 323"/>
                <a:gd name="T14" fmla="*/ 176 w 228"/>
                <a:gd name="T15" fmla="*/ 117 h 323"/>
                <a:gd name="T16" fmla="*/ 177 w 228"/>
                <a:gd name="T17" fmla="*/ 117 h 323"/>
                <a:gd name="T18" fmla="*/ 177 w 228"/>
                <a:gd name="T19" fmla="*/ 0 h 323"/>
                <a:gd name="T20" fmla="*/ 228 w 228"/>
                <a:gd name="T21" fmla="*/ 0 h 323"/>
                <a:gd name="T22" fmla="*/ 228 w 228"/>
                <a:gd name="T23" fmla="*/ 317 h 323"/>
                <a:gd name="T24" fmla="*/ 114 w 228"/>
                <a:gd name="T25" fmla="*/ 283 h 323"/>
                <a:gd name="T26" fmla="*/ 114 w 228"/>
                <a:gd name="T27" fmla="*/ 283 h 323"/>
                <a:gd name="T28" fmla="*/ 179 w 228"/>
                <a:gd name="T29" fmla="*/ 202 h 323"/>
                <a:gd name="T30" fmla="*/ 115 w 228"/>
                <a:gd name="T31" fmla="*/ 121 h 323"/>
                <a:gd name="T32" fmla="*/ 51 w 228"/>
                <a:gd name="T33" fmla="*/ 205 h 323"/>
                <a:gd name="T34" fmla="*/ 114 w 228"/>
                <a:gd name="T35" fmla="*/ 28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323">
                  <a:moveTo>
                    <a:pt x="228" y="317"/>
                  </a:moveTo>
                  <a:lnTo>
                    <a:pt x="180" y="317"/>
                  </a:lnTo>
                  <a:lnTo>
                    <a:pt x="180" y="286"/>
                  </a:lnTo>
                  <a:lnTo>
                    <a:pt x="179" y="286"/>
                  </a:lnTo>
                  <a:cubicBezTo>
                    <a:pt x="165" y="312"/>
                    <a:pt x="136" y="323"/>
                    <a:pt x="108" y="323"/>
                  </a:cubicBezTo>
                  <a:cubicBezTo>
                    <a:pt x="35" y="323"/>
                    <a:pt x="0" y="269"/>
                    <a:pt x="0" y="201"/>
                  </a:cubicBezTo>
                  <a:cubicBezTo>
                    <a:pt x="0" y="117"/>
                    <a:pt x="49" y="81"/>
                    <a:pt x="100" y="81"/>
                  </a:cubicBezTo>
                  <a:cubicBezTo>
                    <a:pt x="128" y="81"/>
                    <a:pt x="160" y="92"/>
                    <a:pt x="176" y="117"/>
                  </a:cubicBezTo>
                  <a:lnTo>
                    <a:pt x="177" y="117"/>
                  </a:lnTo>
                  <a:lnTo>
                    <a:pt x="177" y="0"/>
                  </a:lnTo>
                  <a:lnTo>
                    <a:pt x="228" y="0"/>
                  </a:lnTo>
                  <a:lnTo>
                    <a:pt x="228" y="317"/>
                  </a:lnTo>
                  <a:close/>
                  <a:moveTo>
                    <a:pt x="114" y="283"/>
                  </a:moveTo>
                  <a:lnTo>
                    <a:pt x="114" y="283"/>
                  </a:lnTo>
                  <a:cubicBezTo>
                    <a:pt x="160" y="283"/>
                    <a:pt x="179" y="242"/>
                    <a:pt x="179" y="202"/>
                  </a:cubicBezTo>
                  <a:cubicBezTo>
                    <a:pt x="179" y="151"/>
                    <a:pt x="154" y="121"/>
                    <a:pt x="115" y="121"/>
                  </a:cubicBezTo>
                  <a:cubicBezTo>
                    <a:pt x="67" y="121"/>
                    <a:pt x="51" y="163"/>
                    <a:pt x="51" y="205"/>
                  </a:cubicBezTo>
                  <a:cubicBezTo>
                    <a:pt x="51" y="244"/>
                    <a:pt x="70" y="283"/>
                    <a:pt x="114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8" name="Freeform 74">
              <a:extLst>
                <a:ext uri="{FF2B5EF4-FFF2-40B4-BE49-F238E27FC236}">
                  <a16:creationId xmlns:a16="http://schemas.microsoft.com/office/drawing/2014/main" id="{B4632DAF-4C3F-DC90-EADF-B864776D2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0676" y="4257676"/>
              <a:ext cx="82550" cy="87313"/>
            </a:xfrm>
            <a:custGeom>
              <a:avLst/>
              <a:gdLst>
                <a:gd name="T0" fmla="*/ 205 w 229"/>
                <a:gd name="T1" fmla="*/ 185 h 242"/>
                <a:gd name="T2" fmla="*/ 217 w 229"/>
                <a:gd name="T3" fmla="*/ 202 h 242"/>
                <a:gd name="T4" fmla="*/ 229 w 229"/>
                <a:gd name="T5" fmla="*/ 201 h 242"/>
                <a:gd name="T6" fmla="*/ 229 w 229"/>
                <a:gd name="T7" fmla="*/ 236 h 242"/>
                <a:gd name="T8" fmla="*/ 197 w 229"/>
                <a:gd name="T9" fmla="*/ 242 h 242"/>
                <a:gd name="T10" fmla="*/ 158 w 229"/>
                <a:gd name="T11" fmla="*/ 214 h 242"/>
                <a:gd name="T12" fmla="*/ 78 w 229"/>
                <a:gd name="T13" fmla="*/ 242 h 242"/>
                <a:gd name="T14" fmla="*/ 0 w 229"/>
                <a:gd name="T15" fmla="*/ 175 h 242"/>
                <a:gd name="T16" fmla="*/ 88 w 229"/>
                <a:gd name="T17" fmla="*/ 104 h 242"/>
                <a:gd name="T18" fmla="*/ 157 w 229"/>
                <a:gd name="T19" fmla="*/ 71 h 242"/>
                <a:gd name="T20" fmla="*/ 110 w 229"/>
                <a:gd name="T21" fmla="*/ 40 h 242"/>
                <a:gd name="T22" fmla="*/ 59 w 229"/>
                <a:gd name="T23" fmla="*/ 76 h 242"/>
                <a:gd name="T24" fmla="*/ 8 w 229"/>
                <a:gd name="T25" fmla="*/ 76 h 242"/>
                <a:gd name="T26" fmla="*/ 113 w 229"/>
                <a:gd name="T27" fmla="*/ 0 h 242"/>
                <a:gd name="T28" fmla="*/ 205 w 229"/>
                <a:gd name="T29" fmla="*/ 67 h 242"/>
                <a:gd name="T30" fmla="*/ 205 w 229"/>
                <a:gd name="T31" fmla="*/ 185 h 242"/>
                <a:gd name="T32" fmla="*/ 154 w 229"/>
                <a:gd name="T33" fmla="*/ 121 h 242"/>
                <a:gd name="T34" fmla="*/ 154 w 229"/>
                <a:gd name="T35" fmla="*/ 121 h 242"/>
                <a:gd name="T36" fmla="*/ 92 w 229"/>
                <a:gd name="T37" fmla="*/ 135 h 242"/>
                <a:gd name="T38" fmla="*/ 50 w 229"/>
                <a:gd name="T39" fmla="*/ 173 h 242"/>
                <a:gd name="T40" fmla="*/ 97 w 229"/>
                <a:gd name="T41" fmla="*/ 202 h 242"/>
                <a:gd name="T42" fmla="*/ 154 w 229"/>
                <a:gd name="T43" fmla="*/ 159 h 242"/>
                <a:gd name="T44" fmla="*/ 154 w 229"/>
                <a:gd name="T45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9" h="242">
                  <a:moveTo>
                    <a:pt x="205" y="185"/>
                  </a:moveTo>
                  <a:cubicBezTo>
                    <a:pt x="205" y="197"/>
                    <a:pt x="207" y="202"/>
                    <a:pt x="217" y="202"/>
                  </a:cubicBezTo>
                  <a:cubicBezTo>
                    <a:pt x="220" y="202"/>
                    <a:pt x="224" y="202"/>
                    <a:pt x="229" y="201"/>
                  </a:cubicBezTo>
                  <a:lnTo>
                    <a:pt x="229" y="236"/>
                  </a:lnTo>
                  <a:cubicBezTo>
                    <a:pt x="222" y="239"/>
                    <a:pt x="206" y="242"/>
                    <a:pt x="197" y="242"/>
                  </a:cubicBezTo>
                  <a:cubicBezTo>
                    <a:pt x="177" y="242"/>
                    <a:pt x="162" y="235"/>
                    <a:pt x="158" y="214"/>
                  </a:cubicBezTo>
                  <a:cubicBezTo>
                    <a:pt x="138" y="234"/>
                    <a:pt x="106" y="242"/>
                    <a:pt x="78" y="242"/>
                  </a:cubicBezTo>
                  <a:cubicBezTo>
                    <a:pt x="37" y="242"/>
                    <a:pt x="0" y="220"/>
                    <a:pt x="0" y="175"/>
                  </a:cubicBezTo>
                  <a:cubicBezTo>
                    <a:pt x="0" y="118"/>
                    <a:pt x="46" y="108"/>
                    <a:pt x="88" y="104"/>
                  </a:cubicBezTo>
                  <a:cubicBezTo>
                    <a:pt x="125" y="97"/>
                    <a:pt x="157" y="101"/>
                    <a:pt x="157" y="71"/>
                  </a:cubicBezTo>
                  <a:cubicBezTo>
                    <a:pt x="157" y="45"/>
                    <a:pt x="130" y="40"/>
                    <a:pt x="110" y="40"/>
                  </a:cubicBezTo>
                  <a:cubicBezTo>
                    <a:pt x="81" y="40"/>
                    <a:pt x="61" y="52"/>
                    <a:pt x="59" y="76"/>
                  </a:cubicBezTo>
                  <a:lnTo>
                    <a:pt x="8" y="76"/>
                  </a:lnTo>
                  <a:cubicBezTo>
                    <a:pt x="12" y="17"/>
                    <a:pt x="62" y="0"/>
                    <a:pt x="113" y="0"/>
                  </a:cubicBezTo>
                  <a:cubicBezTo>
                    <a:pt x="158" y="0"/>
                    <a:pt x="205" y="18"/>
                    <a:pt x="205" y="67"/>
                  </a:cubicBezTo>
                  <a:lnTo>
                    <a:pt x="205" y="185"/>
                  </a:lnTo>
                  <a:close/>
                  <a:moveTo>
                    <a:pt x="154" y="121"/>
                  </a:moveTo>
                  <a:lnTo>
                    <a:pt x="154" y="121"/>
                  </a:lnTo>
                  <a:cubicBezTo>
                    <a:pt x="138" y="131"/>
                    <a:pt x="114" y="131"/>
                    <a:pt x="92" y="135"/>
                  </a:cubicBezTo>
                  <a:cubicBezTo>
                    <a:pt x="70" y="138"/>
                    <a:pt x="50" y="146"/>
                    <a:pt x="50" y="173"/>
                  </a:cubicBezTo>
                  <a:cubicBezTo>
                    <a:pt x="50" y="196"/>
                    <a:pt x="79" y="202"/>
                    <a:pt x="97" y="202"/>
                  </a:cubicBezTo>
                  <a:cubicBezTo>
                    <a:pt x="119" y="202"/>
                    <a:pt x="154" y="191"/>
                    <a:pt x="154" y="159"/>
                  </a:cubicBezTo>
                  <a:lnTo>
                    <a:pt x="15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199" name="Freeform 75">
              <a:extLst>
                <a:ext uri="{FF2B5EF4-FFF2-40B4-BE49-F238E27FC236}">
                  <a16:creationId xmlns:a16="http://schemas.microsoft.com/office/drawing/2014/main" id="{D6091010-80A7-25AE-1D50-8C1E181714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9576" y="4229101"/>
              <a:ext cx="80963" cy="115888"/>
            </a:xfrm>
            <a:custGeom>
              <a:avLst/>
              <a:gdLst>
                <a:gd name="T0" fmla="*/ 227 w 227"/>
                <a:gd name="T1" fmla="*/ 317 h 323"/>
                <a:gd name="T2" fmla="*/ 179 w 227"/>
                <a:gd name="T3" fmla="*/ 317 h 323"/>
                <a:gd name="T4" fmla="*/ 179 w 227"/>
                <a:gd name="T5" fmla="*/ 286 h 323"/>
                <a:gd name="T6" fmla="*/ 179 w 227"/>
                <a:gd name="T7" fmla="*/ 286 h 323"/>
                <a:gd name="T8" fmla="*/ 107 w 227"/>
                <a:gd name="T9" fmla="*/ 323 h 323"/>
                <a:gd name="T10" fmla="*/ 0 w 227"/>
                <a:gd name="T11" fmla="*/ 201 h 323"/>
                <a:gd name="T12" fmla="*/ 99 w 227"/>
                <a:gd name="T13" fmla="*/ 81 h 323"/>
                <a:gd name="T14" fmla="*/ 176 w 227"/>
                <a:gd name="T15" fmla="*/ 117 h 323"/>
                <a:gd name="T16" fmla="*/ 177 w 227"/>
                <a:gd name="T17" fmla="*/ 117 h 323"/>
                <a:gd name="T18" fmla="*/ 177 w 227"/>
                <a:gd name="T19" fmla="*/ 0 h 323"/>
                <a:gd name="T20" fmla="*/ 227 w 227"/>
                <a:gd name="T21" fmla="*/ 0 h 323"/>
                <a:gd name="T22" fmla="*/ 227 w 227"/>
                <a:gd name="T23" fmla="*/ 317 h 323"/>
                <a:gd name="T24" fmla="*/ 114 w 227"/>
                <a:gd name="T25" fmla="*/ 283 h 323"/>
                <a:gd name="T26" fmla="*/ 114 w 227"/>
                <a:gd name="T27" fmla="*/ 283 h 323"/>
                <a:gd name="T28" fmla="*/ 179 w 227"/>
                <a:gd name="T29" fmla="*/ 202 h 323"/>
                <a:gd name="T30" fmla="*/ 115 w 227"/>
                <a:gd name="T31" fmla="*/ 121 h 323"/>
                <a:gd name="T32" fmla="*/ 50 w 227"/>
                <a:gd name="T33" fmla="*/ 205 h 323"/>
                <a:gd name="T34" fmla="*/ 114 w 227"/>
                <a:gd name="T35" fmla="*/ 28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323">
                  <a:moveTo>
                    <a:pt x="227" y="317"/>
                  </a:moveTo>
                  <a:lnTo>
                    <a:pt x="179" y="317"/>
                  </a:lnTo>
                  <a:lnTo>
                    <a:pt x="179" y="286"/>
                  </a:lnTo>
                  <a:lnTo>
                    <a:pt x="179" y="286"/>
                  </a:lnTo>
                  <a:cubicBezTo>
                    <a:pt x="165" y="312"/>
                    <a:pt x="136" y="323"/>
                    <a:pt x="107" y="323"/>
                  </a:cubicBezTo>
                  <a:cubicBezTo>
                    <a:pt x="35" y="323"/>
                    <a:pt x="0" y="269"/>
                    <a:pt x="0" y="201"/>
                  </a:cubicBezTo>
                  <a:cubicBezTo>
                    <a:pt x="0" y="117"/>
                    <a:pt x="49" y="81"/>
                    <a:pt x="99" y="81"/>
                  </a:cubicBezTo>
                  <a:cubicBezTo>
                    <a:pt x="128" y="81"/>
                    <a:pt x="160" y="92"/>
                    <a:pt x="176" y="117"/>
                  </a:cubicBezTo>
                  <a:lnTo>
                    <a:pt x="177" y="117"/>
                  </a:lnTo>
                  <a:lnTo>
                    <a:pt x="177" y="0"/>
                  </a:lnTo>
                  <a:lnTo>
                    <a:pt x="227" y="0"/>
                  </a:lnTo>
                  <a:lnTo>
                    <a:pt x="227" y="317"/>
                  </a:lnTo>
                  <a:close/>
                  <a:moveTo>
                    <a:pt x="114" y="283"/>
                  </a:moveTo>
                  <a:lnTo>
                    <a:pt x="114" y="283"/>
                  </a:lnTo>
                  <a:cubicBezTo>
                    <a:pt x="159" y="283"/>
                    <a:pt x="179" y="242"/>
                    <a:pt x="179" y="202"/>
                  </a:cubicBezTo>
                  <a:cubicBezTo>
                    <a:pt x="179" y="151"/>
                    <a:pt x="154" y="121"/>
                    <a:pt x="115" y="121"/>
                  </a:cubicBezTo>
                  <a:cubicBezTo>
                    <a:pt x="67" y="121"/>
                    <a:pt x="50" y="163"/>
                    <a:pt x="50" y="205"/>
                  </a:cubicBezTo>
                  <a:cubicBezTo>
                    <a:pt x="50" y="244"/>
                    <a:pt x="70" y="283"/>
                    <a:pt x="114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0" name="Freeform 76">
              <a:extLst>
                <a:ext uri="{FF2B5EF4-FFF2-40B4-BE49-F238E27FC236}">
                  <a16:creationId xmlns:a16="http://schemas.microsoft.com/office/drawing/2014/main" id="{C7058633-DD1C-71AD-EBC9-75E2F87ED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4826" y="4257676"/>
              <a:ext cx="82550" cy="87313"/>
            </a:xfrm>
            <a:custGeom>
              <a:avLst/>
              <a:gdLst>
                <a:gd name="T0" fmla="*/ 51 w 228"/>
                <a:gd name="T1" fmla="*/ 134 h 242"/>
                <a:gd name="T2" fmla="*/ 112 w 228"/>
                <a:gd name="T3" fmla="*/ 202 h 242"/>
                <a:gd name="T4" fmla="*/ 168 w 228"/>
                <a:gd name="T5" fmla="*/ 164 h 242"/>
                <a:gd name="T6" fmla="*/ 216 w 228"/>
                <a:gd name="T7" fmla="*/ 164 h 242"/>
                <a:gd name="T8" fmla="*/ 112 w 228"/>
                <a:gd name="T9" fmla="*/ 242 h 242"/>
                <a:gd name="T10" fmla="*/ 0 w 228"/>
                <a:gd name="T11" fmla="*/ 121 h 242"/>
                <a:gd name="T12" fmla="*/ 111 w 228"/>
                <a:gd name="T13" fmla="*/ 0 h 242"/>
                <a:gd name="T14" fmla="*/ 220 w 228"/>
                <a:gd name="T15" fmla="*/ 134 h 242"/>
                <a:gd name="T16" fmla="*/ 51 w 228"/>
                <a:gd name="T17" fmla="*/ 134 h 242"/>
                <a:gd name="T18" fmla="*/ 169 w 228"/>
                <a:gd name="T19" fmla="*/ 101 h 242"/>
                <a:gd name="T20" fmla="*/ 169 w 228"/>
                <a:gd name="T21" fmla="*/ 101 h 242"/>
                <a:gd name="T22" fmla="*/ 111 w 228"/>
                <a:gd name="T23" fmla="*/ 40 h 242"/>
                <a:gd name="T24" fmla="*/ 51 w 228"/>
                <a:gd name="T25" fmla="*/ 101 h 242"/>
                <a:gd name="T26" fmla="*/ 169 w 228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42">
                  <a:moveTo>
                    <a:pt x="51" y="134"/>
                  </a:moveTo>
                  <a:cubicBezTo>
                    <a:pt x="51" y="170"/>
                    <a:pt x="70" y="202"/>
                    <a:pt x="112" y="202"/>
                  </a:cubicBezTo>
                  <a:cubicBezTo>
                    <a:pt x="142" y="202"/>
                    <a:pt x="160" y="189"/>
                    <a:pt x="168" y="164"/>
                  </a:cubicBezTo>
                  <a:lnTo>
                    <a:pt x="216" y="164"/>
                  </a:lnTo>
                  <a:cubicBezTo>
                    <a:pt x="205" y="214"/>
                    <a:pt x="163" y="242"/>
                    <a:pt x="112" y="242"/>
                  </a:cubicBezTo>
                  <a:cubicBezTo>
                    <a:pt x="40" y="242"/>
                    <a:pt x="0" y="192"/>
                    <a:pt x="0" y="121"/>
                  </a:cubicBezTo>
                  <a:cubicBezTo>
                    <a:pt x="0" y="56"/>
                    <a:pt x="43" y="0"/>
                    <a:pt x="111" y="0"/>
                  </a:cubicBezTo>
                  <a:cubicBezTo>
                    <a:pt x="184" y="0"/>
                    <a:pt x="228" y="65"/>
                    <a:pt x="220" y="134"/>
                  </a:cubicBezTo>
                  <a:lnTo>
                    <a:pt x="51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7" y="69"/>
                    <a:pt x="145" y="40"/>
                    <a:pt x="111" y="40"/>
                  </a:cubicBezTo>
                  <a:cubicBezTo>
                    <a:pt x="76" y="40"/>
                    <a:pt x="52" y="67"/>
                    <a:pt x="51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1" name="Freeform 77">
              <a:extLst>
                <a:ext uri="{FF2B5EF4-FFF2-40B4-BE49-F238E27FC236}">
                  <a16:creationId xmlns:a16="http://schemas.microsoft.com/office/drawing/2014/main" id="{5BAF03A2-9ED7-0386-50F1-EA9DBA243A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6589" y="4229101"/>
              <a:ext cx="82550" cy="115888"/>
            </a:xfrm>
            <a:custGeom>
              <a:avLst/>
              <a:gdLst>
                <a:gd name="T0" fmla="*/ 228 w 228"/>
                <a:gd name="T1" fmla="*/ 317 h 323"/>
                <a:gd name="T2" fmla="*/ 180 w 228"/>
                <a:gd name="T3" fmla="*/ 317 h 323"/>
                <a:gd name="T4" fmla="*/ 180 w 228"/>
                <a:gd name="T5" fmla="*/ 286 h 323"/>
                <a:gd name="T6" fmla="*/ 179 w 228"/>
                <a:gd name="T7" fmla="*/ 286 h 323"/>
                <a:gd name="T8" fmla="*/ 108 w 228"/>
                <a:gd name="T9" fmla="*/ 323 h 323"/>
                <a:gd name="T10" fmla="*/ 0 w 228"/>
                <a:gd name="T11" fmla="*/ 201 h 323"/>
                <a:gd name="T12" fmla="*/ 100 w 228"/>
                <a:gd name="T13" fmla="*/ 81 h 323"/>
                <a:gd name="T14" fmla="*/ 176 w 228"/>
                <a:gd name="T15" fmla="*/ 117 h 323"/>
                <a:gd name="T16" fmla="*/ 177 w 228"/>
                <a:gd name="T17" fmla="*/ 117 h 323"/>
                <a:gd name="T18" fmla="*/ 177 w 228"/>
                <a:gd name="T19" fmla="*/ 0 h 323"/>
                <a:gd name="T20" fmla="*/ 228 w 228"/>
                <a:gd name="T21" fmla="*/ 0 h 323"/>
                <a:gd name="T22" fmla="*/ 228 w 228"/>
                <a:gd name="T23" fmla="*/ 317 h 323"/>
                <a:gd name="T24" fmla="*/ 114 w 228"/>
                <a:gd name="T25" fmla="*/ 283 h 323"/>
                <a:gd name="T26" fmla="*/ 114 w 228"/>
                <a:gd name="T27" fmla="*/ 283 h 323"/>
                <a:gd name="T28" fmla="*/ 179 w 228"/>
                <a:gd name="T29" fmla="*/ 202 h 323"/>
                <a:gd name="T30" fmla="*/ 115 w 228"/>
                <a:gd name="T31" fmla="*/ 121 h 323"/>
                <a:gd name="T32" fmla="*/ 51 w 228"/>
                <a:gd name="T33" fmla="*/ 205 h 323"/>
                <a:gd name="T34" fmla="*/ 114 w 228"/>
                <a:gd name="T35" fmla="*/ 28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323">
                  <a:moveTo>
                    <a:pt x="228" y="317"/>
                  </a:moveTo>
                  <a:lnTo>
                    <a:pt x="180" y="317"/>
                  </a:lnTo>
                  <a:lnTo>
                    <a:pt x="180" y="286"/>
                  </a:lnTo>
                  <a:lnTo>
                    <a:pt x="179" y="286"/>
                  </a:lnTo>
                  <a:cubicBezTo>
                    <a:pt x="166" y="312"/>
                    <a:pt x="137" y="323"/>
                    <a:pt x="108" y="323"/>
                  </a:cubicBezTo>
                  <a:cubicBezTo>
                    <a:pt x="35" y="323"/>
                    <a:pt x="0" y="269"/>
                    <a:pt x="0" y="201"/>
                  </a:cubicBezTo>
                  <a:cubicBezTo>
                    <a:pt x="0" y="117"/>
                    <a:pt x="50" y="81"/>
                    <a:pt x="100" y="81"/>
                  </a:cubicBezTo>
                  <a:cubicBezTo>
                    <a:pt x="129" y="81"/>
                    <a:pt x="161" y="92"/>
                    <a:pt x="176" y="117"/>
                  </a:cubicBezTo>
                  <a:lnTo>
                    <a:pt x="177" y="117"/>
                  </a:lnTo>
                  <a:lnTo>
                    <a:pt x="177" y="0"/>
                  </a:lnTo>
                  <a:lnTo>
                    <a:pt x="228" y="0"/>
                  </a:lnTo>
                  <a:lnTo>
                    <a:pt x="228" y="317"/>
                  </a:lnTo>
                  <a:close/>
                  <a:moveTo>
                    <a:pt x="114" y="283"/>
                  </a:moveTo>
                  <a:lnTo>
                    <a:pt x="114" y="283"/>
                  </a:lnTo>
                  <a:cubicBezTo>
                    <a:pt x="160" y="283"/>
                    <a:pt x="179" y="242"/>
                    <a:pt x="179" y="202"/>
                  </a:cubicBezTo>
                  <a:cubicBezTo>
                    <a:pt x="179" y="151"/>
                    <a:pt x="154" y="121"/>
                    <a:pt x="115" y="121"/>
                  </a:cubicBezTo>
                  <a:cubicBezTo>
                    <a:pt x="68" y="121"/>
                    <a:pt x="51" y="163"/>
                    <a:pt x="51" y="205"/>
                  </a:cubicBezTo>
                  <a:cubicBezTo>
                    <a:pt x="51" y="244"/>
                    <a:pt x="70" y="283"/>
                    <a:pt x="114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2" name="Freeform 78">
              <a:extLst>
                <a:ext uri="{FF2B5EF4-FFF2-40B4-BE49-F238E27FC236}">
                  <a16:creationId xmlns:a16="http://schemas.microsoft.com/office/drawing/2014/main" id="{8A3242DD-C7B4-147F-6E96-D9FC3ECB1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839" y="4257676"/>
              <a:ext cx="82550" cy="87313"/>
            </a:xfrm>
            <a:custGeom>
              <a:avLst/>
              <a:gdLst>
                <a:gd name="T0" fmla="*/ 51 w 228"/>
                <a:gd name="T1" fmla="*/ 134 h 242"/>
                <a:gd name="T2" fmla="*/ 113 w 228"/>
                <a:gd name="T3" fmla="*/ 202 h 242"/>
                <a:gd name="T4" fmla="*/ 169 w 228"/>
                <a:gd name="T5" fmla="*/ 164 h 242"/>
                <a:gd name="T6" fmla="*/ 217 w 228"/>
                <a:gd name="T7" fmla="*/ 164 h 242"/>
                <a:gd name="T8" fmla="*/ 113 w 228"/>
                <a:gd name="T9" fmla="*/ 242 h 242"/>
                <a:gd name="T10" fmla="*/ 0 w 228"/>
                <a:gd name="T11" fmla="*/ 121 h 242"/>
                <a:gd name="T12" fmla="*/ 111 w 228"/>
                <a:gd name="T13" fmla="*/ 0 h 242"/>
                <a:gd name="T14" fmla="*/ 220 w 228"/>
                <a:gd name="T15" fmla="*/ 134 h 242"/>
                <a:gd name="T16" fmla="*/ 51 w 228"/>
                <a:gd name="T17" fmla="*/ 134 h 242"/>
                <a:gd name="T18" fmla="*/ 169 w 228"/>
                <a:gd name="T19" fmla="*/ 101 h 242"/>
                <a:gd name="T20" fmla="*/ 169 w 228"/>
                <a:gd name="T21" fmla="*/ 101 h 242"/>
                <a:gd name="T22" fmla="*/ 111 w 228"/>
                <a:gd name="T23" fmla="*/ 40 h 242"/>
                <a:gd name="T24" fmla="*/ 51 w 228"/>
                <a:gd name="T25" fmla="*/ 101 h 242"/>
                <a:gd name="T26" fmla="*/ 169 w 228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42">
                  <a:moveTo>
                    <a:pt x="51" y="134"/>
                  </a:moveTo>
                  <a:cubicBezTo>
                    <a:pt x="51" y="170"/>
                    <a:pt x="71" y="202"/>
                    <a:pt x="113" y="202"/>
                  </a:cubicBezTo>
                  <a:cubicBezTo>
                    <a:pt x="142" y="202"/>
                    <a:pt x="160" y="189"/>
                    <a:pt x="169" y="164"/>
                  </a:cubicBezTo>
                  <a:lnTo>
                    <a:pt x="217" y="164"/>
                  </a:lnTo>
                  <a:cubicBezTo>
                    <a:pt x="206" y="214"/>
                    <a:pt x="163" y="242"/>
                    <a:pt x="113" y="242"/>
                  </a:cubicBezTo>
                  <a:cubicBezTo>
                    <a:pt x="41" y="242"/>
                    <a:pt x="0" y="192"/>
                    <a:pt x="0" y="121"/>
                  </a:cubicBezTo>
                  <a:cubicBezTo>
                    <a:pt x="0" y="56"/>
                    <a:pt x="43" y="0"/>
                    <a:pt x="111" y="0"/>
                  </a:cubicBezTo>
                  <a:cubicBezTo>
                    <a:pt x="184" y="0"/>
                    <a:pt x="228" y="65"/>
                    <a:pt x="220" y="134"/>
                  </a:cubicBezTo>
                  <a:lnTo>
                    <a:pt x="51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7" y="69"/>
                    <a:pt x="146" y="40"/>
                    <a:pt x="111" y="40"/>
                  </a:cubicBezTo>
                  <a:cubicBezTo>
                    <a:pt x="76" y="40"/>
                    <a:pt x="52" y="67"/>
                    <a:pt x="51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3" name="Freeform 79">
              <a:extLst>
                <a:ext uri="{FF2B5EF4-FFF2-40B4-BE49-F238E27FC236}">
                  <a16:creationId xmlns:a16="http://schemas.microsoft.com/office/drawing/2014/main" id="{EFFDE32B-CBDA-B61C-9055-C97BA6313F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2014" y="4257676"/>
              <a:ext cx="84138" cy="87313"/>
            </a:xfrm>
            <a:custGeom>
              <a:avLst/>
              <a:gdLst>
                <a:gd name="T0" fmla="*/ 205 w 230"/>
                <a:gd name="T1" fmla="*/ 185 h 242"/>
                <a:gd name="T2" fmla="*/ 217 w 230"/>
                <a:gd name="T3" fmla="*/ 202 h 242"/>
                <a:gd name="T4" fmla="*/ 230 w 230"/>
                <a:gd name="T5" fmla="*/ 201 h 242"/>
                <a:gd name="T6" fmla="*/ 230 w 230"/>
                <a:gd name="T7" fmla="*/ 236 h 242"/>
                <a:gd name="T8" fmla="*/ 198 w 230"/>
                <a:gd name="T9" fmla="*/ 242 h 242"/>
                <a:gd name="T10" fmla="*/ 159 w 230"/>
                <a:gd name="T11" fmla="*/ 214 h 242"/>
                <a:gd name="T12" fmla="*/ 79 w 230"/>
                <a:gd name="T13" fmla="*/ 242 h 242"/>
                <a:gd name="T14" fmla="*/ 0 w 230"/>
                <a:gd name="T15" fmla="*/ 175 h 242"/>
                <a:gd name="T16" fmla="*/ 89 w 230"/>
                <a:gd name="T17" fmla="*/ 104 h 242"/>
                <a:gd name="T18" fmla="*/ 158 w 230"/>
                <a:gd name="T19" fmla="*/ 71 h 242"/>
                <a:gd name="T20" fmla="*/ 110 w 230"/>
                <a:gd name="T21" fmla="*/ 40 h 242"/>
                <a:gd name="T22" fmla="*/ 59 w 230"/>
                <a:gd name="T23" fmla="*/ 76 h 242"/>
                <a:gd name="T24" fmla="*/ 9 w 230"/>
                <a:gd name="T25" fmla="*/ 76 h 242"/>
                <a:gd name="T26" fmla="*/ 113 w 230"/>
                <a:gd name="T27" fmla="*/ 0 h 242"/>
                <a:gd name="T28" fmla="*/ 205 w 230"/>
                <a:gd name="T29" fmla="*/ 67 h 242"/>
                <a:gd name="T30" fmla="*/ 205 w 230"/>
                <a:gd name="T31" fmla="*/ 185 h 242"/>
                <a:gd name="T32" fmla="*/ 155 w 230"/>
                <a:gd name="T33" fmla="*/ 121 h 242"/>
                <a:gd name="T34" fmla="*/ 155 w 230"/>
                <a:gd name="T35" fmla="*/ 121 h 242"/>
                <a:gd name="T36" fmla="*/ 92 w 230"/>
                <a:gd name="T37" fmla="*/ 135 h 242"/>
                <a:gd name="T38" fmla="*/ 51 w 230"/>
                <a:gd name="T39" fmla="*/ 173 h 242"/>
                <a:gd name="T40" fmla="*/ 98 w 230"/>
                <a:gd name="T41" fmla="*/ 202 h 242"/>
                <a:gd name="T42" fmla="*/ 155 w 230"/>
                <a:gd name="T43" fmla="*/ 159 h 242"/>
                <a:gd name="T44" fmla="*/ 155 w 230"/>
                <a:gd name="T45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242">
                  <a:moveTo>
                    <a:pt x="205" y="185"/>
                  </a:moveTo>
                  <a:cubicBezTo>
                    <a:pt x="205" y="197"/>
                    <a:pt x="208" y="202"/>
                    <a:pt x="217" y="202"/>
                  </a:cubicBezTo>
                  <a:cubicBezTo>
                    <a:pt x="220" y="202"/>
                    <a:pt x="224" y="202"/>
                    <a:pt x="230" y="201"/>
                  </a:cubicBezTo>
                  <a:lnTo>
                    <a:pt x="230" y="236"/>
                  </a:lnTo>
                  <a:cubicBezTo>
                    <a:pt x="222" y="239"/>
                    <a:pt x="206" y="242"/>
                    <a:pt x="198" y="242"/>
                  </a:cubicBezTo>
                  <a:cubicBezTo>
                    <a:pt x="177" y="242"/>
                    <a:pt x="163" y="235"/>
                    <a:pt x="159" y="214"/>
                  </a:cubicBezTo>
                  <a:cubicBezTo>
                    <a:pt x="139" y="234"/>
                    <a:pt x="106" y="242"/>
                    <a:pt x="79" y="242"/>
                  </a:cubicBezTo>
                  <a:cubicBezTo>
                    <a:pt x="38" y="242"/>
                    <a:pt x="0" y="220"/>
                    <a:pt x="0" y="175"/>
                  </a:cubicBezTo>
                  <a:cubicBezTo>
                    <a:pt x="0" y="118"/>
                    <a:pt x="46" y="108"/>
                    <a:pt x="89" y="104"/>
                  </a:cubicBezTo>
                  <a:cubicBezTo>
                    <a:pt x="125" y="97"/>
                    <a:pt x="158" y="101"/>
                    <a:pt x="158" y="71"/>
                  </a:cubicBezTo>
                  <a:cubicBezTo>
                    <a:pt x="158" y="45"/>
                    <a:pt x="131" y="40"/>
                    <a:pt x="110" y="40"/>
                  </a:cubicBezTo>
                  <a:cubicBezTo>
                    <a:pt x="82" y="40"/>
                    <a:pt x="62" y="52"/>
                    <a:pt x="59" y="76"/>
                  </a:cubicBezTo>
                  <a:lnTo>
                    <a:pt x="9" y="76"/>
                  </a:lnTo>
                  <a:cubicBezTo>
                    <a:pt x="12" y="17"/>
                    <a:pt x="63" y="0"/>
                    <a:pt x="113" y="0"/>
                  </a:cubicBezTo>
                  <a:cubicBezTo>
                    <a:pt x="158" y="0"/>
                    <a:pt x="205" y="18"/>
                    <a:pt x="205" y="67"/>
                  </a:cubicBezTo>
                  <a:lnTo>
                    <a:pt x="205" y="185"/>
                  </a:lnTo>
                  <a:close/>
                  <a:moveTo>
                    <a:pt x="155" y="121"/>
                  </a:moveTo>
                  <a:lnTo>
                    <a:pt x="155" y="121"/>
                  </a:lnTo>
                  <a:cubicBezTo>
                    <a:pt x="139" y="131"/>
                    <a:pt x="115" y="131"/>
                    <a:pt x="92" y="135"/>
                  </a:cubicBezTo>
                  <a:cubicBezTo>
                    <a:pt x="71" y="138"/>
                    <a:pt x="51" y="146"/>
                    <a:pt x="51" y="173"/>
                  </a:cubicBezTo>
                  <a:cubicBezTo>
                    <a:pt x="51" y="196"/>
                    <a:pt x="80" y="202"/>
                    <a:pt x="98" y="202"/>
                  </a:cubicBezTo>
                  <a:cubicBezTo>
                    <a:pt x="120" y="202"/>
                    <a:pt x="155" y="191"/>
                    <a:pt x="155" y="159"/>
                  </a:cubicBezTo>
                  <a:lnTo>
                    <a:pt x="15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4" name="Freeform 80">
              <a:extLst>
                <a:ext uri="{FF2B5EF4-FFF2-40B4-BE49-F238E27FC236}">
                  <a16:creationId xmlns:a16="http://schemas.microsoft.com/office/drawing/2014/main" id="{B231A7C5-4D34-EC62-A25B-AA8D8BD5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151" y="4260851"/>
              <a:ext cx="80963" cy="82550"/>
            </a:xfrm>
            <a:custGeom>
              <a:avLst/>
              <a:gdLst>
                <a:gd name="T0" fmla="*/ 0 w 222"/>
                <a:gd name="T1" fmla="*/ 0 h 230"/>
                <a:gd name="T2" fmla="*/ 55 w 222"/>
                <a:gd name="T3" fmla="*/ 0 h 230"/>
                <a:gd name="T4" fmla="*/ 113 w 222"/>
                <a:gd name="T5" fmla="*/ 177 h 230"/>
                <a:gd name="T6" fmla="*/ 114 w 222"/>
                <a:gd name="T7" fmla="*/ 177 h 230"/>
                <a:gd name="T8" fmla="*/ 170 w 222"/>
                <a:gd name="T9" fmla="*/ 0 h 230"/>
                <a:gd name="T10" fmla="*/ 222 w 222"/>
                <a:gd name="T11" fmla="*/ 0 h 230"/>
                <a:gd name="T12" fmla="*/ 140 w 222"/>
                <a:gd name="T13" fmla="*/ 230 h 230"/>
                <a:gd name="T14" fmla="*/ 83 w 222"/>
                <a:gd name="T15" fmla="*/ 230 h 230"/>
                <a:gd name="T16" fmla="*/ 0 w 222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30">
                  <a:moveTo>
                    <a:pt x="0" y="0"/>
                  </a:moveTo>
                  <a:lnTo>
                    <a:pt x="55" y="0"/>
                  </a:lnTo>
                  <a:lnTo>
                    <a:pt x="113" y="177"/>
                  </a:lnTo>
                  <a:lnTo>
                    <a:pt x="114" y="177"/>
                  </a:lnTo>
                  <a:lnTo>
                    <a:pt x="170" y="0"/>
                  </a:lnTo>
                  <a:lnTo>
                    <a:pt x="222" y="0"/>
                  </a:lnTo>
                  <a:lnTo>
                    <a:pt x="140" y="230"/>
                  </a:lnTo>
                  <a:lnTo>
                    <a:pt x="83" y="2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5" name="Freeform 81">
              <a:extLst>
                <a:ext uri="{FF2B5EF4-FFF2-40B4-BE49-F238E27FC236}">
                  <a16:creationId xmlns:a16="http://schemas.microsoft.com/office/drawing/2014/main" id="{FF49422F-24F1-1416-CCBA-A9E28111D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4257676"/>
              <a:ext cx="82550" cy="87313"/>
            </a:xfrm>
            <a:custGeom>
              <a:avLst/>
              <a:gdLst>
                <a:gd name="T0" fmla="*/ 50 w 228"/>
                <a:gd name="T1" fmla="*/ 134 h 242"/>
                <a:gd name="T2" fmla="*/ 112 w 228"/>
                <a:gd name="T3" fmla="*/ 202 h 242"/>
                <a:gd name="T4" fmla="*/ 168 w 228"/>
                <a:gd name="T5" fmla="*/ 164 h 242"/>
                <a:gd name="T6" fmla="*/ 216 w 228"/>
                <a:gd name="T7" fmla="*/ 164 h 242"/>
                <a:gd name="T8" fmla="*/ 112 w 228"/>
                <a:gd name="T9" fmla="*/ 242 h 242"/>
                <a:gd name="T10" fmla="*/ 0 w 228"/>
                <a:gd name="T11" fmla="*/ 121 h 242"/>
                <a:gd name="T12" fmla="*/ 111 w 228"/>
                <a:gd name="T13" fmla="*/ 0 h 242"/>
                <a:gd name="T14" fmla="*/ 219 w 228"/>
                <a:gd name="T15" fmla="*/ 134 h 242"/>
                <a:gd name="T16" fmla="*/ 50 w 228"/>
                <a:gd name="T17" fmla="*/ 134 h 242"/>
                <a:gd name="T18" fmla="*/ 169 w 228"/>
                <a:gd name="T19" fmla="*/ 101 h 242"/>
                <a:gd name="T20" fmla="*/ 169 w 228"/>
                <a:gd name="T21" fmla="*/ 101 h 242"/>
                <a:gd name="T22" fmla="*/ 111 w 228"/>
                <a:gd name="T23" fmla="*/ 40 h 242"/>
                <a:gd name="T24" fmla="*/ 50 w 228"/>
                <a:gd name="T25" fmla="*/ 101 h 242"/>
                <a:gd name="T26" fmla="*/ 169 w 228"/>
                <a:gd name="T27" fmla="*/ 10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42">
                  <a:moveTo>
                    <a:pt x="50" y="134"/>
                  </a:moveTo>
                  <a:cubicBezTo>
                    <a:pt x="50" y="170"/>
                    <a:pt x="70" y="202"/>
                    <a:pt x="112" y="202"/>
                  </a:cubicBezTo>
                  <a:cubicBezTo>
                    <a:pt x="141" y="202"/>
                    <a:pt x="159" y="189"/>
                    <a:pt x="168" y="164"/>
                  </a:cubicBezTo>
                  <a:lnTo>
                    <a:pt x="216" y="164"/>
                  </a:lnTo>
                  <a:cubicBezTo>
                    <a:pt x="205" y="214"/>
                    <a:pt x="162" y="242"/>
                    <a:pt x="112" y="242"/>
                  </a:cubicBezTo>
                  <a:cubicBezTo>
                    <a:pt x="40" y="242"/>
                    <a:pt x="0" y="192"/>
                    <a:pt x="0" y="121"/>
                  </a:cubicBezTo>
                  <a:cubicBezTo>
                    <a:pt x="0" y="56"/>
                    <a:pt x="42" y="0"/>
                    <a:pt x="111" y="0"/>
                  </a:cubicBezTo>
                  <a:cubicBezTo>
                    <a:pt x="183" y="0"/>
                    <a:pt x="228" y="65"/>
                    <a:pt x="219" y="134"/>
                  </a:cubicBezTo>
                  <a:lnTo>
                    <a:pt x="50" y="134"/>
                  </a:lnTo>
                  <a:close/>
                  <a:moveTo>
                    <a:pt x="169" y="101"/>
                  </a:moveTo>
                  <a:lnTo>
                    <a:pt x="169" y="101"/>
                  </a:lnTo>
                  <a:cubicBezTo>
                    <a:pt x="167" y="69"/>
                    <a:pt x="145" y="40"/>
                    <a:pt x="111" y="40"/>
                  </a:cubicBezTo>
                  <a:cubicBezTo>
                    <a:pt x="76" y="40"/>
                    <a:pt x="52" y="67"/>
                    <a:pt x="50" y="101"/>
                  </a:cubicBezTo>
                  <a:lnTo>
                    <a:pt x="1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6" name="Freeform 82">
              <a:extLst>
                <a:ext uri="{FF2B5EF4-FFF2-40B4-BE49-F238E27FC236}">
                  <a16:creationId xmlns:a16="http://schemas.microsoft.com/office/drawing/2014/main" id="{AF76A246-C7B3-AD8D-CB38-F6F7164CE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3951" y="4229101"/>
              <a:ext cx="19050" cy="114300"/>
            </a:xfrm>
            <a:custGeom>
              <a:avLst/>
              <a:gdLst>
                <a:gd name="T0" fmla="*/ 0 w 51"/>
                <a:gd name="T1" fmla="*/ 0 h 317"/>
                <a:gd name="T2" fmla="*/ 51 w 51"/>
                <a:gd name="T3" fmla="*/ 0 h 317"/>
                <a:gd name="T4" fmla="*/ 51 w 51"/>
                <a:gd name="T5" fmla="*/ 48 h 317"/>
                <a:gd name="T6" fmla="*/ 0 w 51"/>
                <a:gd name="T7" fmla="*/ 48 h 317"/>
                <a:gd name="T8" fmla="*/ 0 w 51"/>
                <a:gd name="T9" fmla="*/ 0 h 317"/>
                <a:gd name="T10" fmla="*/ 0 w 51"/>
                <a:gd name="T11" fmla="*/ 87 h 317"/>
                <a:gd name="T12" fmla="*/ 0 w 51"/>
                <a:gd name="T13" fmla="*/ 87 h 317"/>
                <a:gd name="T14" fmla="*/ 51 w 51"/>
                <a:gd name="T15" fmla="*/ 87 h 317"/>
                <a:gd name="T16" fmla="*/ 51 w 51"/>
                <a:gd name="T17" fmla="*/ 317 h 317"/>
                <a:gd name="T18" fmla="*/ 0 w 51"/>
                <a:gd name="T19" fmla="*/ 317 h 317"/>
                <a:gd name="T20" fmla="*/ 0 w 51"/>
                <a:gd name="T21" fmla="*/ 8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17">
                  <a:moveTo>
                    <a:pt x="0" y="0"/>
                  </a:moveTo>
                  <a:lnTo>
                    <a:pt x="51" y="0"/>
                  </a:lnTo>
                  <a:lnTo>
                    <a:pt x="51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87"/>
                  </a:moveTo>
                  <a:lnTo>
                    <a:pt x="0" y="87"/>
                  </a:lnTo>
                  <a:lnTo>
                    <a:pt x="51" y="87"/>
                  </a:lnTo>
                  <a:lnTo>
                    <a:pt x="51" y="317"/>
                  </a:lnTo>
                  <a:lnTo>
                    <a:pt x="0" y="31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7" name="Freeform 83">
              <a:extLst>
                <a:ext uri="{FF2B5EF4-FFF2-40B4-BE49-F238E27FC236}">
                  <a16:creationId xmlns:a16="http://schemas.microsoft.com/office/drawing/2014/main" id="{2F20824A-0F04-A17E-C972-7EC2EE48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1" y="4257676"/>
              <a:ext cx="49213" cy="85725"/>
            </a:xfrm>
            <a:custGeom>
              <a:avLst/>
              <a:gdLst>
                <a:gd name="T0" fmla="*/ 0 w 135"/>
                <a:gd name="T1" fmla="*/ 6 h 236"/>
                <a:gd name="T2" fmla="*/ 47 w 135"/>
                <a:gd name="T3" fmla="*/ 6 h 236"/>
                <a:gd name="T4" fmla="*/ 47 w 135"/>
                <a:gd name="T5" fmla="*/ 51 h 236"/>
                <a:gd name="T6" fmla="*/ 48 w 135"/>
                <a:gd name="T7" fmla="*/ 51 h 236"/>
                <a:gd name="T8" fmla="*/ 116 w 135"/>
                <a:gd name="T9" fmla="*/ 0 h 236"/>
                <a:gd name="T10" fmla="*/ 135 w 135"/>
                <a:gd name="T11" fmla="*/ 1 h 236"/>
                <a:gd name="T12" fmla="*/ 135 w 135"/>
                <a:gd name="T13" fmla="*/ 50 h 236"/>
                <a:gd name="T14" fmla="*/ 113 w 135"/>
                <a:gd name="T15" fmla="*/ 48 h 236"/>
                <a:gd name="T16" fmla="*/ 51 w 135"/>
                <a:gd name="T17" fmla="*/ 127 h 236"/>
                <a:gd name="T18" fmla="*/ 51 w 135"/>
                <a:gd name="T19" fmla="*/ 236 h 236"/>
                <a:gd name="T20" fmla="*/ 0 w 135"/>
                <a:gd name="T21" fmla="*/ 236 h 236"/>
                <a:gd name="T22" fmla="*/ 0 w 135"/>
                <a:gd name="T23" fmla="*/ 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36">
                  <a:moveTo>
                    <a:pt x="0" y="6"/>
                  </a:moveTo>
                  <a:lnTo>
                    <a:pt x="47" y="6"/>
                  </a:lnTo>
                  <a:lnTo>
                    <a:pt x="47" y="51"/>
                  </a:lnTo>
                  <a:lnTo>
                    <a:pt x="48" y="51"/>
                  </a:lnTo>
                  <a:cubicBezTo>
                    <a:pt x="54" y="26"/>
                    <a:pt x="84" y="0"/>
                    <a:pt x="116" y="0"/>
                  </a:cubicBezTo>
                  <a:cubicBezTo>
                    <a:pt x="127" y="0"/>
                    <a:pt x="130" y="1"/>
                    <a:pt x="135" y="1"/>
                  </a:cubicBezTo>
                  <a:lnTo>
                    <a:pt x="135" y="50"/>
                  </a:lnTo>
                  <a:cubicBezTo>
                    <a:pt x="127" y="49"/>
                    <a:pt x="120" y="48"/>
                    <a:pt x="113" y="48"/>
                  </a:cubicBezTo>
                  <a:cubicBezTo>
                    <a:pt x="78" y="48"/>
                    <a:pt x="51" y="76"/>
                    <a:pt x="51" y="127"/>
                  </a:cubicBezTo>
                  <a:lnTo>
                    <a:pt x="51" y="236"/>
                  </a:lnTo>
                  <a:lnTo>
                    <a:pt x="0" y="23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8" name="Freeform 84">
              <a:extLst>
                <a:ext uri="{FF2B5EF4-FFF2-40B4-BE49-F238E27FC236}">
                  <a16:creationId xmlns:a16="http://schemas.microsoft.com/office/drawing/2014/main" id="{61C9C236-17C2-BD69-1D88-FF8907486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6026" y="4257676"/>
              <a:ext cx="82550" cy="87313"/>
            </a:xfrm>
            <a:custGeom>
              <a:avLst/>
              <a:gdLst>
                <a:gd name="T0" fmla="*/ 0 w 232"/>
                <a:gd name="T1" fmla="*/ 121 h 242"/>
                <a:gd name="T2" fmla="*/ 116 w 232"/>
                <a:gd name="T3" fmla="*/ 0 h 242"/>
                <a:gd name="T4" fmla="*/ 232 w 232"/>
                <a:gd name="T5" fmla="*/ 121 h 242"/>
                <a:gd name="T6" fmla="*/ 116 w 232"/>
                <a:gd name="T7" fmla="*/ 242 h 242"/>
                <a:gd name="T8" fmla="*/ 0 w 232"/>
                <a:gd name="T9" fmla="*/ 121 h 242"/>
                <a:gd name="T10" fmla="*/ 181 w 232"/>
                <a:gd name="T11" fmla="*/ 121 h 242"/>
                <a:gd name="T12" fmla="*/ 181 w 232"/>
                <a:gd name="T13" fmla="*/ 121 h 242"/>
                <a:gd name="T14" fmla="*/ 116 w 232"/>
                <a:gd name="T15" fmla="*/ 40 h 242"/>
                <a:gd name="T16" fmla="*/ 50 w 232"/>
                <a:gd name="T17" fmla="*/ 121 h 242"/>
                <a:gd name="T18" fmla="*/ 116 w 232"/>
                <a:gd name="T19" fmla="*/ 202 h 242"/>
                <a:gd name="T20" fmla="*/ 181 w 232"/>
                <a:gd name="T21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42">
                  <a:moveTo>
                    <a:pt x="0" y="121"/>
                  </a:moveTo>
                  <a:cubicBezTo>
                    <a:pt x="0" y="51"/>
                    <a:pt x="42" y="0"/>
                    <a:pt x="116" y="0"/>
                  </a:cubicBezTo>
                  <a:cubicBezTo>
                    <a:pt x="190" y="0"/>
                    <a:pt x="232" y="51"/>
                    <a:pt x="232" y="121"/>
                  </a:cubicBezTo>
                  <a:cubicBezTo>
                    <a:pt x="232" y="192"/>
                    <a:pt x="190" y="242"/>
                    <a:pt x="116" y="242"/>
                  </a:cubicBezTo>
                  <a:cubicBezTo>
                    <a:pt x="42" y="242"/>
                    <a:pt x="0" y="192"/>
                    <a:pt x="0" y="121"/>
                  </a:cubicBezTo>
                  <a:close/>
                  <a:moveTo>
                    <a:pt x="181" y="121"/>
                  </a:moveTo>
                  <a:lnTo>
                    <a:pt x="181" y="121"/>
                  </a:lnTo>
                  <a:cubicBezTo>
                    <a:pt x="181" y="81"/>
                    <a:pt x="161" y="40"/>
                    <a:pt x="116" y="40"/>
                  </a:cubicBezTo>
                  <a:cubicBezTo>
                    <a:pt x="70" y="40"/>
                    <a:pt x="50" y="81"/>
                    <a:pt x="50" y="121"/>
                  </a:cubicBezTo>
                  <a:cubicBezTo>
                    <a:pt x="50" y="161"/>
                    <a:pt x="70" y="202"/>
                    <a:pt x="116" y="202"/>
                  </a:cubicBezTo>
                  <a:cubicBezTo>
                    <a:pt x="161" y="202"/>
                    <a:pt x="181" y="161"/>
                    <a:pt x="1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09" name="Freeform 85">
              <a:extLst>
                <a:ext uri="{FF2B5EF4-FFF2-40B4-BE49-F238E27FC236}">
                  <a16:creationId xmlns:a16="http://schemas.microsoft.com/office/drawing/2014/main" id="{D0185933-97B2-1EDC-DE8B-82A189757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5039" y="4389438"/>
              <a:ext cx="76200" cy="117475"/>
            </a:xfrm>
            <a:custGeom>
              <a:avLst/>
              <a:gdLst>
                <a:gd name="T0" fmla="*/ 212 w 212"/>
                <a:gd name="T1" fmla="*/ 318 h 324"/>
                <a:gd name="T2" fmla="*/ 186 w 212"/>
                <a:gd name="T3" fmla="*/ 318 h 324"/>
                <a:gd name="T4" fmla="*/ 186 w 212"/>
                <a:gd name="T5" fmla="*/ 274 h 324"/>
                <a:gd name="T6" fmla="*/ 185 w 212"/>
                <a:gd name="T7" fmla="*/ 274 h 324"/>
                <a:gd name="T8" fmla="*/ 103 w 212"/>
                <a:gd name="T9" fmla="*/ 324 h 324"/>
                <a:gd name="T10" fmla="*/ 0 w 212"/>
                <a:gd name="T11" fmla="*/ 203 h 324"/>
                <a:gd name="T12" fmla="*/ 103 w 212"/>
                <a:gd name="T13" fmla="*/ 81 h 324"/>
                <a:gd name="T14" fmla="*/ 183 w 212"/>
                <a:gd name="T15" fmla="*/ 132 h 324"/>
                <a:gd name="T16" fmla="*/ 184 w 212"/>
                <a:gd name="T17" fmla="*/ 132 h 324"/>
                <a:gd name="T18" fmla="*/ 184 w 212"/>
                <a:gd name="T19" fmla="*/ 0 h 324"/>
                <a:gd name="T20" fmla="*/ 212 w 212"/>
                <a:gd name="T21" fmla="*/ 0 h 324"/>
                <a:gd name="T22" fmla="*/ 212 w 212"/>
                <a:gd name="T23" fmla="*/ 318 h 324"/>
                <a:gd name="T24" fmla="*/ 103 w 212"/>
                <a:gd name="T25" fmla="*/ 301 h 324"/>
                <a:gd name="T26" fmla="*/ 103 w 212"/>
                <a:gd name="T27" fmla="*/ 301 h 324"/>
                <a:gd name="T28" fmla="*/ 184 w 212"/>
                <a:gd name="T29" fmla="*/ 203 h 324"/>
                <a:gd name="T30" fmla="*/ 103 w 212"/>
                <a:gd name="T31" fmla="*/ 105 h 324"/>
                <a:gd name="T32" fmla="*/ 28 w 212"/>
                <a:gd name="T33" fmla="*/ 203 h 324"/>
                <a:gd name="T34" fmla="*/ 103 w 212"/>
                <a:gd name="T35" fmla="*/ 30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324">
                  <a:moveTo>
                    <a:pt x="212" y="318"/>
                  </a:moveTo>
                  <a:lnTo>
                    <a:pt x="186" y="318"/>
                  </a:lnTo>
                  <a:lnTo>
                    <a:pt x="186" y="274"/>
                  </a:lnTo>
                  <a:lnTo>
                    <a:pt x="185" y="274"/>
                  </a:lnTo>
                  <a:cubicBezTo>
                    <a:pt x="173" y="304"/>
                    <a:pt x="137" y="324"/>
                    <a:pt x="103" y="324"/>
                  </a:cubicBezTo>
                  <a:cubicBezTo>
                    <a:pt x="33" y="324"/>
                    <a:pt x="0" y="268"/>
                    <a:pt x="0" y="203"/>
                  </a:cubicBezTo>
                  <a:cubicBezTo>
                    <a:pt x="0" y="138"/>
                    <a:pt x="33" y="81"/>
                    <a:pt x="103" y="81"/>
                  </a:cubicBezTo>
                  <a:cubicBezTo>
                    <a:pt x="137" y="81"/>
                    <a:pt x="171" y="99"/>
                    <a:pt x="183" y="132"/>
                  </a:cubicBezTo>
                  <a:lnTo>
                    <a:pt x="184" y="132"/>
                  </a:lnTo>
                  <a:lnTo>
                    <a:pt x="184" y="0"/>
                  </a:lnTo>
                  <a:lnTo>
                    <a:pt x="212" y="0"/>
                  </a:lnTo>
                  <a:lnTo>
                    <a:pt x="212" y="318"/>
                  </a:lnTo>
                  <a:close/>
                  <a:moveTo>
                    <a:pt x="103" y="301"/>
                  </a:moveTo>
                  <a:lnTo>
                    <a:pt x="103" y="301"/>
                  </a:lnTo>
                  <a:cubicBezTo>
                    <a:pt x="163" y="301"/>
                    <a:pt x="184" y="250"/>
                    <a:pt x="184" y="203"/>
                  </a:cubicBezTo>
                  <a:cubicBezTo>
                    <a:pt x="184" y="155"/>
                    <a:pt x="163" y="105"/>
                    <a:pt x="103" y="105"/>
                  </a:cubicBezTo>
                  <a:cubicBezTo>
                    <a:pt x="50" y="105"/>
                    <a:pt x="28" y="155"/>
                    <a:pt x="28" y="203"/>
                  </a:cubicBezTo>
                  <a:cubicBezTo>
                    <a:pt x="28" y="250"/>
                    <a:pt x="50" y="301"/>
                    <a:pt x="103" y="3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0" name="Freeform 86">
              <a:extLst>
                <a:ext uri="{FF2B5EF4-FFF2-40B4-BE49-F238E27FC236}">
                  <a16:creationId xmlns:a16="http://schemas.microsoft.com/office/drawing/2014/main" id="{6BD0DAA1-A3DE-CAC3-A3BF-F5DDEF4CF2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9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6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1" name="Freeform 87">
              <a:extLst>
                <a:ext uri="{FF2B5EF4-FFF2-40B4-BE49-F238E27FC236}">
                  <a16:creationId xmlns:a16="http://schemas.microsoft.com/office/drawing/2014/main" id="{F8C753B1-3904-7089-F498-AC4DA370D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9664" y="4418013"/>
              <a:ext cx="76200" cy="115888"/>
            </a:xfrm>
            <a:custGeom>
              <a:avLst/>
              <a:gdLst>
                <a:gd name="T0" fmla="*/ 0 w 212"/>
                <a:gd name="T1" fmla="*/ 7 h 321"/>
                <a:gd name="T2" fmla="*/ 26 w 212"/>
                <a:gd name="T3" fmla="*/ 7 h 321"/>
                <a:gd name="T4" fmla="*/ 26 w 212"/>
                <a:gd name="T5" fmla="*/ 51 h 321"/>
                <a:gd name="T6" fmla="*/ 27 w 212"/>
                <a:gd name="T7" fmla="*/ 51 h 321"/>
                <a:gd name="T8" fmla="*/ 109 w 212"/>
                <a:gd name="T9" fmla="*/ 0 h 321"/>
                <a:gd name="T10" fmla="*/ 212 w 212"/>
                <a:gd name="T11" fmla="*/ 122 h 321"/>
                <a:gd name="T12" fmla="*/ 109 w 212"/>
                <a:gd name="T13" fmla="*/ 243 h 321"/>
                <a:gd name="T14" fmla="*/ 29 w 212"/>
                <a:gd name="T15" fmla="*/ 193 h 321"/>
                <a:gd name="T16" fmla="*/ 28 w 212"/>
                <a:gd name="T17" fmla="*/ 193 h 321"/>
                <a:gd name="T18" fmla="*/ 28 w 212"/>
                <a:gd name="T19" fmla="*/ 321 h 321"/>
                <a:gd name="T20" fmla="*/ 0 w 212"/>
                <a:gd name="T21" fmla="*/ 321 h 321"/>
                <a:gd name="T22" fmla="*/ 0 w 212"/>
                <a:gd name="T23" fmla="*/ 7 h 321"/>
                <a:gd name="T24" fmla="*/ 109 w 212"/>
                <a:gd name="T25" fmla="*/ 24 h 321"/>
                <a:gd name="T26" fmla="*/ 109 w 212"/>
                <a:gd name="T27" fmla="*/ 24 h 321"/>
                <a:gd name="T28" fmla="*/ 28 w 212"/>
                <a:gd name="T29" fmla="*/ 122 h 321"/>
                <a:gd name="T30" fmla="*/ 109 w 212"/>
                <a:gd name="T31" fmla="*/ 220 h 321"/>
                <a:gd name="T32" fmla="*/ 184 w 212"/>
                <a:gd name="T33" fmla="*/ 122 h 321"/>
                <a:gd name="T34" fmla="*/ 109 w 212"/>
                <a:gd name="T35" fmla="*/ 2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321">
                  <a:moveTo>
                    <a:pt x="0" y="7"/>
                  </a:moveTo>
                  <a:lnTo>
                    <a:pt x="26" y="7"/>
                  </a:lnTo>
                  <a:lnTo>
                    <a:pt x="26" y="51"/>
                  </a:lnTo>
                  <a:lnTo>
                    <a:pt x="27" y="51"/>
                  </a:lnTo>
                  <a:cubicBezTo>
                    <a:pt x="40" y="20"/>
                    <a:pt x="72" y="0"/>
                    <a:pt x="109" y="0"/>
                  </a:cubicBezTo>
                  <a:cubicBezTo>
                    <a:pt x="179" y="0"/>
                    <a:pt x="212" y="57"/>
                    <a:pt x="212" y="122"/>
                  </a:cubicBezTo>
                  <a:cubicBezTo>
                    <a:pt x="212" y="187"/>
                    <a:pt x="179" y="243"/>
                    <a:pt x="109" y="243"/>
                  </a:cubicBezTo>
                  <a:cubicBezTo>
                    <a:pt x="75" y="243"/>
                    <a:pt x="41" y="226"/>
                    <a:pt x="29" y="193"/>
                  </a:cubicBezTo>
                  <a:lnTo>
                    <a:pt x="28" y="193"/>
                  </a:lnTo>
                  <a:lnTo>
                    <a:pt x="28" y="321"/>
                  </a:lnTo>
                  <a:lnTo>
                    <a:pt x="0" y="321"/>
                  </a:lnTo>
                  <a:lnTo>
                    <a:pt x="0" y="7"/>
                  </a:lnTo>
                  <a:close/>
                  <a:moveTo>
                    <a:pt x="109" y="24"/>
                  </a:moveTo>
                  <a:lnTo>
                    <a:pt x="109" y="24"/>
                  </a:lnTo>
                  <a:cubicBezTo>
                    <a:pt x="47" y="24"/>
                    <a:pt x="28" y="70"/>
                    <a:pt x="28" y="122"/>
                  </a:cubicBezTo>
                  <a:cubicBezTo>
                    <a:pt x="28" y="169"/>
                    <a:pt x="49" y="220"/>
                    <a:pt x="109" y="220"/>
                  </a:cubicBezTo>
                  <a:cubicBezTo>
                    <a:pt x="162" y="220"/>
                    <a:pt x="184" y="169"/>
                    <a:pt x="184" y="122"/>
                  </a:cubicBezTo>
                  <a:cubicBezTo>
                    <a:pt x="184" y="74"/>
                    <a:pt x="162" y="24"/>
                    <a:pt x="10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2" name="Freeform 88">
              <a:extLst>
                <a:ext uri="{FF2B5EF4-FFF2-40B4-BE49-F238E27FC236}">
                  <a16:creationId xmlns:a16="http://schemas.microsoft.com/office/drawing/2014/main" id="{5B9058E4-FB3B-9B53-3E59-EC0964D32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976" y="4418013"/>
              <a:ext cx="76200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4 w 213"/>
                <a:gd name="T15" fmla="*/ 237 h 243"/>
                <a:gd name="T16" fmla="*/ 161 w 213"/>
                <a:gd name="T17" fmla="*/ 197 h 243"/>
                <a:gd name="T18" fmla="*/ 160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8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2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2" y="213"/>
                    <a:pt x="204" y="213"/>
                  </a:cubicBezTo>
                  <a:cubicBezTo>
                    <a:pt x="207" y="213"/>
                    <a:pt x="210" y="212"/>
                    <a:pt x="213" y="211"/>
                  </a:cubicBezTo>
                  <a:lnTo>
                    <a:pt x="213" y="235"/>
                  </a:lnTo>
                  <a:cubicBezTo>
                    <a:pt x="206" y="236"/>
                    <a:pt x="202" y="237"/>
                    <a:pt x="194" y="237"/>
                  </a:cubicBezTo>
                  <a:cubicBezTo>
                    <a:pt x="166" y="237"/>
                    <a:pt x="161" y="221"/>
                    <a:pt x="161" y="197"/>
                  </a:cubicBezTo>
                  <a:lnTo>
                    <a:pt x="160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6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4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8" y="111"/>
                  </a:lnTo>
                  <a:cubicBezTo>
                    <a:pt x="155" y="118"/>
                    <a:pt x="142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3" name="Freeform 89">
              <a:extLst>
                <a:ext uri="{FF2B5EF4-FFF2-40B4-BE49-F238E27FC236}">
                  <a16:creationId xmlns:a16="http://schemas.microsoft.com/office/drawing/2014/main" id="{9B36E9F9-62C9-9C51-2DD6-AB729B719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1" y="4419601"/>
              <a:ext cx="41275" cy="84138"/>
            </a:xfrm>
            <a:custGeom>
              <a:avLst/>
              <a:gdLst>
                <a:gd name="T0" fmla="*/ 0 w 113"/>
                <a:gd name="T1" fmla="*/ 5 h 235"/>
                <a:gd name="T2" fmla="*/ 26 w 113"/>
                <a:gd name="T3" fmla="*/ 5 h 235"/>
                <a:gd name="T4" fmla="*/ 26 w 113"/>
                <a:gd name="T5" fmla="*/ 59 h 235"/>
                <a:gd name="T6" fmla="*/ 27 w 113"/>
                <a:gd name="T7" fmla="*/ 59 h 235"/>
                <a:gd name="T8" fmla="*/ 113 w 113"/>
                <a:gd name="T9" fmla="*/ 2 h 235"/>
                <a:gd name="T10" fmla="*/ 113 w 113"/>
                <a:gd name="T11" fmla="*/ 30 h 235"/>
                <a:gd name="T12" fmla="*/ 28 w 113"/>
                <a:gd name="T13" fmla="*/ 112 h 235"/>
                <a:gd name="T14" fmla="*/ 28 w 113"/>
                <a:gd name="T15" fmla="*/ 235 h 235"/>
                <a:gd name="T16" fmla="*/ 0 w 113"/>
                <a:gd name="T17" fmla="*/ 235 h 235"/>
                <a:gd name="T18" fmla="*/ 0 w 113"/>
                <a:gd name="T19" fmla="*/ 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35">
                  <a:moveTo>
                    <a:pt x="0" y="5"/>
                  </a:moveTo>
                  <a:lnTo>
                    <a:pt x="26" y="5"/>
                  </a:lnTo>
                  <a:lnTo>
                    <a:pt x="26" y="59"/>
                  </a:lnTo>
                  <a:lnTo>
                    <a:pt x="27" y="59"/>
                  </a:lnTo>
                  <a:cubicBezTo>
                    <a:pt x="41" y="22"/>
                    <a:pt x="72" y="0"/>
                    <a:pt x="113" y="2"/>
                  </a:cubicBezTo>
                  <a:lnTo>
                    <a:pt x="113" y="30"/>
                  </a:lnTo>
                  <a:cubicBezTo>
                    <a:pt x="63" y="27"/>
                    <a:pt x="28" y="65"/>
                    <a:pt x="28" y="112"/>
                  </a:cubicBezTo>
                  <a:lnTo>
                    <a:pt x="28" y="235"/>
                  </a:lnTo>
                  <a:lnTo>
                    <a:pt x="0" y="23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4" name="Freeform 90">
              <a:extLst>
                <a:ext uri="{FF2B5EF4-FFF2-40B4-BE49-F238E27FC236}">
                  <a16:creationId xmlns:a16="http://schemas.microsoft.com/office/drawing/2014/main" id="{373F1E22-4F3A-6102-C558-B0B9A122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6" y="4395788"/>
              <a:ext cx="39688" cy="109538"/>
            </a:xfrm>
            <a:custGeom>
              <a:avLst/>
              <a:gdLst>
                <a:gd name="T0" fmla="*/ 68 w 114"/>
                <a:gd name="T1" fmla="*/ 69 h 301"/>
                <a:gd name="T2" fmla="*/ 114 w 114"/>
                <a:gd name="T3" fmla="*/ 69 h 301"/>
                <a:gd name="T4" fmla="*/ 114 w 114"/>
                <a:gd name="T5" fmla="*/ 93 h 301"/>
                <a:gd name="T6" fmla="*/ 68 w 114"/>
                <a:gd name="T7" fmla="*/ 93 h 301"/>
                <a:gd name="T8" fmla="*/ 68 w 114"/>
                <a:gd name="T9" fmla="*/ 247 h 301"/>
                <a:gd name="T10" fmla="*/ 90 w 114"/>
                <a:gd name="T11" fmla="*/ 278 h 301"/>
                <a:gd name="T12" fmla="*/ 114 w 114"/>
                <a:gd name="T13" fmla="*/ 276 h 301"/>
                <a:gd name="T14" fmla="*/ 114 w 114"/>
                <a:gd name="T15" fmla="*/ 300 h 301"/>
                <a:gd name="T16" fmla="*/ 89 w 114"/>
                <a:gd name="T17" fmla="*/ 301 h 301"/>
                <a:gd name="T18" fmla="*/ 40 w 114"/>
                <a:gd name="T19" fmla="*/ 250 h 301"/>
                <a:gd name="T20" fmla="*/ 40 w 114"/>
                <a:gd name="T21" fmla="*/ 93 h 301"/>
                <a:gd name="T22" fmla="*/ 0 w 114"/>
                <a:gd name="T23" fmla="*/ 93 h 301"/>
                <a:gd name="T24" fmla="*/ 0 w 114"/>
                <a:gd name="T25" fmla="*/ 69 h 301"/>
                <a:gd name="T26" fmla="*/ 40 w 114"/>
                <a:gd name="T27" fmla="*/ 69 h 301"/>
                <a:gd name="T28" fmla="*/ 40 w 114"/>
                <a:gd name="T29" fmla="*/ 0 h 301"/>
                <a:gd name="T30" fmla="*/ 68 w 114"/>
                <a:gd name="T31" fmla="*/ 0 h 301"/>
                <a:gd name="T32" fmla="*/ 68 w 114"/>
                <a:gd name="T33" fmla="*/ 6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301">
                  <a:moveTo>
                    <a:pt x="68" y="69"/>
                  </a:moveTo>
                  <a:lnTo>
                    <a:pt x="114" y="69"/>
                  </a:lnTo>
                  <a:lnTo>
                    <a:pt x="114" y="93"/>
                  </a:lnTo>
                  <a:lnTo>
                    <a:pt x="68" y="93"/>
                  </a:lnTo>
                  <a:lnTo>
                    <a:pt x="68" y="247"/>
                  </a:lnTo>
                  <a:cubicBezTo>
                    <a:pt x="68" y="266"/>
                    <a:pt x="70" y="276"/>
                    <a:pt x="90" y="278"/>
                  </a:cubicBezTo>
                  <a:cubicBezTo>
                    <a:pt x="98" y="278"/>
                    <a:pt x="106" y="277"/>
                    <a:pt x="114" y="276"/>
                  </a:cubicBezTo>
                  <a:lnTo>
                    <a:pt x="114" y="300"/>
                  </a:lnTo>
                  <a:cubicBezTo>
                    <a:pt x="106" y="300"/>
                    <a:pt x="98" y="301"/>
                    <a:pt x="89" y="301"/>
                  </a:cubicBezTo>
                  <a:cubicBezTo>
                    <a:pt x="52" y="301"/>
                    <a:pt x="39" y="289"/>
                    <a:pt x="40" y="250"/>
                  </a:cubicBezTo>
                  <a:lnTo>
                    <a:pt x="40" y="93"/>
                  </a:lnTo>
                  <a:lnTo>
                    <a:pt x="0" y="93"/>
                  </a:lnTo>
                  <a:lnTo>
                    <a:pt x="0" y="69"/>
                  </a:lnTo>
                  <a:lnTo>
                    <a:pt x="40" y="69"/>
                  </a:lnTo>
                  <a:lnTo>
                    <a:pt x="40" y="0"/>
                  </a:lnTo>
                  <a:lnTo>
                    <a:pt x="68" y="0"/>
                  </a:lnTo>
                  <a:lnTo>
                    <a:pt x="68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5" name="Freeform 91">
              <a:extLst>
                <a:ext uri="{FF2B5EF4-FFF2-40B4-BE49-F238E27FC236}">
                  <a16:creationId xmlns:a16="http://schemas.microsoft.com/office/drawing/2014/main" id="{2572104F-D596-633A-5210-EF7A90C7F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3189" y="4418013"/>
              <a:ext cx="76200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5 w 213"/>
                <a:gd name="T15" fmla="*/ 237 h 243"/>
                <a:gd name="T16" fmla="*/ 162 w 213"/>
                <a:gd name="T17" fmla="*/ 197 h 243"/>
                <a:gd name="T18" fmla="*/ 161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9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3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3" y="213"/>
                    <a:pt x="204" y="213"/>
                  </a:cubicBezTo>
                  <a:cubicBezTo>
                    <a:pt x="207" y="213"/>
                    <a:pt x="211" y="212"/>
                    <a:pt x="213" y="211"/>
                  </a:cubicBezTo>
                  <a:lnTo>
                    <a:pt x="213" y="235"/>
                  </a:lnTo>
                  <a:cubicBezTo>
                    <a:pt x="207" y="236"/>
                    <a:pt x="202" y="237"/>
                    <a:pt x="195" y="237"/>
                  </a:cubicBezTo>
                  <a:cubicBezTo>
                    <a:pt x="166" y="237"/>
                    <a:pt x="162" y="221"/>
                    <a:pt x="162" y="197"/>
                  </a:cubicBezTo>
                  <a:lnTo>
                    <a:pt x="161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7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5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9" y="111"/>
                  </a:lnTo>
                  <a:cubicBezTo>
                    <a:pt x="155" y="118"/>
                    <a:pt x="143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6" name="Freeform 92">
              <a:extLst>
                <a:ext uri="{FF2B5EF4-FFF2-40B4-BE49-F238E27FC236}">
                  <a16:creationId xmlns:a16="http://schemas.microsoft.com/office/drawing/2014/main" id="{7CB511E0-CD1B-4B7F-6B73-26BBDA07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4" y="4418013"/>
              <a:ext cx="114300" cy="85725"/>
            </a:xfrm>
            <a:custGeom>
              <a:avLst/>
              <a:gdLst>
                <a:gd name="T0" fmla="*/ 0 w 317"/>
                <a:gd name="T1" fmla="*/ 7 h 237"/>
                <a:gd name="T2" fmla="*/ 26 w 317"/>
                <a:gd name="T3" fmla="*/ 7 h 237"/>
                <a:gd name="T4" fmla="*/ 26 w 317"/>
                <a:gd name="T5" fmla="*/ 46 h 237"/>
                <a:gd name="T6" fmla="*/ 27 w 317"/>
                <a:gd name="T7" fmla="*/ 46 h 237"/>
                <a:gd name="T8" fmla="*/ 102 w 317"/>
                <a:gd name="T9" fmla="*/ 0 h 237"/>
                <a:gd name="T10" fmla="*/ 168 w 317"/>
                <a:gd name="T11" fmla="*/ 45 h 237"/>
                <a:gd name="T12" fmla="*/ 241 w 317"/>
                <a:gd name="T13" fmla="*/ 0 h 237"/>
                <a:gd name="T14" fmla="*/ 317 w 317"/>
                <a:gd name="T15" fmla="*/ 81 h 237"/>
                <a:gd name="T16" fmla="*/ 317 w 317"/>
                <a:gd name="T17" fmla="*/ 237 h 237"/>
                <a:gd name="T18" fmla="*/ 289 w 317"/>
                <a:gd name="T19" fmla="*/ 237 h 237"/>
                <a:gd name="T20" fmla="*/ 289 w 317"/>
                <a:gd name="T21" fmla="*/ 82 h 237"/>
                <a:gd name="T22" fmla="*/ 235 w 317"/>
                <a:gd name="T23" fmla="*/ 24 h 237"/>
                <a:gd name="T24" fmla="*/ 172 w 317"/>
                <a:gd name="T25" fmla="*/ 107 h 237"/>
                <a:gd name="T26" fmla="*/ 172 w 317"/>
                <a:gd name="T27" fmla="*/ 237 h 237"/>
                <a:gd name="T28" fmla="*/ 144 w 317"/>
                <a:gd name="T29" fmla="*/ 237 h 237"/>
                <a:gd name="T30" fmla="*/ 144 w 317"/>
                <a:gd name="T31" fmla="*/ 81 h 237"/>
                <a:gd name="T32" fmla="*/ 96 w 317"/>
                <a:gd name="T33" fmla="*/ 24 h 237"/>
                <a:gd name="T34" fmla="*/ 28 w 317"/>
                <a:gd name="T35" fmla="*/ 108 h 237"/>
                <a:gd name="T36" fmla="*/ 28 w 317"/>
                <a:gd name="T37" fmla="*/ 237 h 237"/>
                <a:gd name="T38" fmla="*/ 0 w 317"/>
                <a:gd name="T39" fmla="*/ 237 h 237"/>
                <a:gd name="T40" fmla="*/ 0 w 317"/>
                <a:gd name="T41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237">
                  <a:moveTo>
                    <a:pt x="0" y="7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27" y="46"/>
                  </a:lnTo>
                  <a:cubicBezTo>
                    <a:pt x="42" y="18"/>
                    <a:pt x="66" y="0"/>
                    <a:pt x="102" y="0"/>
                  </a:cubicBezTo>
                  <a:cubicBezTo>
                    <a:pt x="132" y="0"/>
                    <a:pt x="160" y="15"/>
                    <a:pt x="168" y="45"/>
                  </a:cubicBezTo>
                  <a:cubicBezTo>
                    <a:pt x="182" y="15"/>
                    <a:pt x="211" y="0"/>
                    <a:pt x="241" y="0"/>
                  </a:cubicBezTo>
                  <a:cubicBezTo>
                    <a:pt x="291" y="0"/>
                    <a:pt x="317" y="27"/>
                    <a:pt x="317" y="81"/>
                  </a:cubicBezTo>
                  <a:lnTo>
                    <a:pt x="317" y="237"/>
                  </a:lnTo>
                  <a:lnTo>
                    <a:pt x="289" y="237"/>
                  </a:lnTo>
                  <a:lnTo>
                    <a:pt x="289" y="82"/>
                  </a:lnTo>
                  <a:cubicBezTo>
                    <a:pt x="289" y="44"/>
                    <a:pt x="275" y="24"/>
                    <a:pt x="235" y="24"/>
                  </a:cubicBezTo>
                  <a:cubicBezTo>
                    <a:pt x="186" y="24"/>
                    <a:pt x="172" y="64"/>
                    <a:pt x="172" y="107"/>
                  </a:cubicBezTo>
                  <a:lnTo>
                    <a:pt x="172" y="237"/>
                  </a:lnTo>
                  <a:lnTo>
                    <a:pt x="144" y="237"/>
                  </a:lnTo>
                  <a:lnTo>
                    <a:pt x="144" y="81"/>
                  </a:lnTo>
                  <a:cubicBezTo>
                    <a:pt x="145" y="50"/>
                    <a:pt x="132" y="24"/>
                    <a:pt x="96" y="24"/>
                  </a:cubicBezTo>
                  <a:cubicBezTo>
                    <a:pt x="48" y="24"/>
                    <a:pt x="28" y="60"/>
                    <a:pt x="28" y="108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7" name="Freeform 93">
              <a:extLst>
                <a:ext uri="{FF2B5EF4-FFF2-40B4-BE49-F238E27FC236}">
                  <a16:creationId xmlns:a16="http://schemas.microsoft.com/office/drawing/2014/main" id="{A6F775A5-3387-14F9-8D2F-18DB2C17F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1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8" name="Freeform 94">
              <a:extLst>
                <a:ext uri="{FF2B5EF4-FFF2-40B4-BE49-F238E27FC236}">
                  <a16:creationId xmlns:a16="http://schemas.microsoft.com/office/drawing/2014/main" id="{06066F85-0DBD-CE51-4DE6-487C3D885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4418013"/>
              <a:ext cx="66675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7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6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19" name="Freeform 95">
              <a:extLst>
                <a:ext uri="{FF2B5EF4-FFF2-40B4-BE49-F238E27FC236}">
                  <a16:creationId xmlns:a16="http://schemas.microsoft.com/office/drawing/2014/main" id="{CDAD1CC6-36E3-3257-793C-659A8C3D5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426" y="4395788"/>
              <a:ext cx="41275" cy="109538"/>
            </a:xfrm>
            <a:custGeom>
              <a:avLst/>
              <a:gdLst>
                <a:gd name="T0" fmla="*/ 68 w 114"/>
                <a:gd name="T1" fmla="*/ 69 h 301"/>
                <a:gd name="T2" fmla="*/ 114 w 114"/>
                <a:gd name="T3" fmla="*/ 69 h 301"/>
                <a:gd name="T4" fmla="*/ 114 w 114"/>
                <a:gd name="T5" fmla="*/ 93 h 301"/>
                <a:gd name="T6" fmla="*/ 68 w 114"/>
                <a:gd name="T7" fmla="*/ 93 h 301"/>
                <a:gd name="T8" fmla="*/ 68 w 114"/>
                <a:gd name="T9" fmla="*/ 247 h 301"/>
                <a:gd name="T10" fmla="*/ 90 w 114"/>
                <a:gd name="T11" fmla="*/ 278 h 301"/>
                <a:gd name="T12" fmla="*/ 114 w 114"/>
                <a:gd name="T13" fmla="*/ 276 h 301"/>
                <a:gd name="T14" fmla="*/ 114 w 114"/>
                <a:gd name="T15" fmla="*/ 300 h 301"/>
                <a:gd name="T16" fmla="*/ 89 w 114"/>
                <a:gd name="T17" fmla="*/ 301 h 301"/>
                <a:gd name="T18" fmla="*/ 40 w 114"/>
                <a:gd name="T19" fmla="*/ 250 h 301"/>
                <a:gd name="T20" fmla="*/ 40 w 114"/>
                <a:gd name="T21" fmla="*/ 93 h 301"/>
                <a:gd name="T22" fmla="*/ 0 w 114"/>
                <a:gd name="T23" fmla="*/ 93 h 301"/>
                <a:gd name="T24" fmla="*/ 0 w 114"/>
                <a:gd name="T25" fmla="*/ 69 h 301"/>
                <a:gd name="T26" fmla="*/ 40 w 114"/>
                <a:gd name="T27" fmla="*/ 69 h 301"/>
                <a:gd name="T28" fmla="*/ 40 w 114"/>
                <a:gd name="T29" fmla="*/ 0 h 301"/>
                <a:gd name="T30" fmla="*/ 68 w 114"/>
                <a:gd name="T31" fmla="*/ 0 h 301"/>
                <a:gd name="T32" fmla="*/ 68 w 114"/>
                <a:gd name="T33" fmla="*/ 6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301">
                  <a:moveTo>
                    <a:pt x="68" y="69"/>
                  </a:moveTo>
                  <a:lnTo>
                    <a:pt x="114" y="69"/>
                  </a:lnTo>
                  <a:lnTo>
                    <a:pt x="114" y="93"/>
                  </a:lnTo>
                  <a:lnTo>
                    <a:pt x="68" y="93"/>
                  </a:lnTo>
                  <a:lnTo>
                    <a:pt x="68" y="247"/>
                  </a:lnTo>
                  <a:cubicBezTo>
                    <a:pt x="68" y="266"/>
                    <a:pt x="70" y="276"/>
                    <a:pt x="90" y="278"/>
                  </a:cubicBezTo>
                  <a:cubicBezTo>
                    <a:pt x="98" y="278"/>
                    <a:pt x="106" y="277"/>
                    <a:pt x="114" y="276"/>
                  </a:cubicBezTo>
                  <a:lnTo>
                    <a:pt x="114" y="300"/>
                  </a:lnTo>
                  <a:cubicBezTo>
                    <a:pt x="106" y="300"/>
                    <a:pt x="98" y="301"/>
                    <a:pt x="89" y="301"/>
                  </a:cubicBezTo>
                  <a:cubicBezTo>
                    <a:pt x="52" y="301"/>
                    <a:pt x="39" y="289"/>
                    <a:pt x="40" y="250"/>
                  </a:cubicBezTo>
                  <a:lnTo>
                    <a:pt x="40" y="93"/>
                  </a:lnTo>
                  <a:lnTo>
                    <a:pt x="0" y="93"/>
                  </a:lnTo>
                  <a:lnTo>
                    <a:pt x="0" y="69"/>
                  </a:lnTo>
                  <a:lnTo>
                    <a:pt x="40" y="69"/>
                  </a:lnTo>
                  <a:lnTo>
                    <a:pt x="40" y="0"/>
                  </a:lnTo>
                  <a:lnTo>
                    <a:pt x="68" y="0"/>
                  </a:lnTo>
                  <a:lnTo>
                    <a:pt x="68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0" name="Freeform 96">
              <a:extLst>
                <a:ext uri="{FF2B5EF4-FFF2-40B4-BE49-F238E27FC236}">
                  <a16:creationId xmlns:a16="http://schemas.microsoft.com/office/drawing/2014/main" id="{E0049792-FDE1-BCEA-6D57-6628842FAA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9" y="4418013"/>
              <a:ext cx="79375" cy="88900"/>
            </a:xfrm>
            <a:custGeom>
              <a:avLst/>
              <a:gdLst>
                <a:gd name="T0" fmla="*/ 217 w 217"/>
                <a:gd name="T1" fmla="*/ 122 h 243"/>
                <a:gd name="T2" fmla="*/ 109 w 217"/>
                <a:gd name="T3" fmla="*/ 243 h 243"/>
                <a:gd name="T4" fmla="*/ 0 w 217"/>
                <a:gd name="T5" fmla="*/ 122 h 243"/>
                <a:gd name="T6" fmla="*/ 109 w 217"/>
                <a:gd name="T7" fmla="*/ 0 h 243"/>
                <a:gd name="T8" fmla="*/ 217 w 217"/>
                <a:gd name="T9" fmla="*/ 122 h 243"/>
                <a:gd name="T10" fmla="*/ 28 w 217"/>
                <a:gd name="T11" fmla="*/ 122 h 243"/>
                <a:gd name="T12" fmla="*/ 28 w 217"/>
                <a:gd name="T13" fmla="*/ 122 h 243"/>
                <a:gd name="T14" fmla="*/ 109 w 217"/>
                <a:gd name="T15" fmla="*/ 220 h 243"/>
                <a:gd name="T16" fmla="*/ 189 w 217"/>
                <a:gd name="T17" fmla="*/ 122 h 243"/>
                <a:gd name="T18" fmla="*/ 109 w 217"/>
                <a:gd name="T19" fmla="*/ 24 h 243"/>
                <a:gd name="T20" fmla="*/ 28 w 217"/>
                <a:gd name="T21" fmla="*/ 12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7" h="243">
                  <a:moveTo>
                    <a:pt x="217" y="122"/>
                  </a:moveTo>
                  <a:cubicBezTo>
                    <a:pt x="217" y="188"/>
                    <a:pt x="179" y="243"/>
                    <a:pt x="109" y="243"/>
                  </a:cubicBezTo>
                  <a:cubicBezTo>
                    <a:pt x="38" y="243"/>
                    <a:pt x="0" y="188"/>
                    <a:pt x="0" y="122"/>
                  </a:cubicBezTo>
                  <a:cubicBezTo>
                    <a:pt x="0" y="56"/>
                    <a:pt x="38" y="0"/>
                    <a:pt x="109" y="0"/>
                  </a:cubicBezTo>
                  <a:cubicBezTo>
                    <a:pt x="179" y="0"/>
                    <a:pt x="217" y="56"/>
                    <a:pt x="217" y="122"/>
                  </a:cubicBezTo>
                  <a:close/>
                  <a:moveTo>
                    <a:pt x="28" y="122"/>
                  </a:moveTo>
                  <a:lnTo>
                    <a:pt x="28" y="122"/>
                  </a:lnTo>
                  <a:cubicBezTo>
                    <a:pt x="28" y="171"/>
                    <a:pt x="55" y="220"/>
                    <a:pt x="109" y="220"/>
                  </a:cubicBezTo>
                  <a:cubicBezTo>
                    <a:pt x="162" y="220"/>
                    <a:pt x="189" y="171"/>
                    <a:pt x="189" y="122"/>
                  </a:cubicBezTo>
                  <a:cubicBezTo>
                    <a:pt x="189" y="73"/>
                    <a:pt x="162" y="24"/>
                    <a:pt x="109" y="24"/>
                  </a:cubicBezTo>
                  <a:cubicBezTo>
                    <a:pt x="55" y="24"/>
                    <a:pt x="28" y="73"/>
                    <a:pt x="28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1" name="Freeform 97">
              <a:extLst>
                <a:ext uri="{FF2B5EF4-FFF2-40B4-BE49-F238E27FC236}">
                  <a16:creationId xmlns:a16="http://schemas.microsoft.com/office/drawing/2014/main" id="{AB51D84F-A8EE-A67C-0FA8-B4AA11858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0401" y="4389438"/>
              <a:ext cx="76200" cy="117475"/>
            </a:xfrm>
            <a:custGeom>
              <a:avLst/>
              <a:gdLst>
                <a:gd name="T0" fmla="*/ 211 w 211"/>
                <a:gd name="T1" fmla="*/ 318 h 324"/>
                <a:gd name="T2" fmla="*/ 186 w 211"/>
                <a:gd name="T3" fmla="*/ 318 h 324"/>
                <a:gd name="T4" fmla="*/ 186 w 211"/>
                <a:gd name="T5" fmla="*/ 274 h 324"/>
                <a:gd name="T6" fmla="*/ 185 w 211"/>
                <a:gd name="T7" fmla="*/ 274 h 324"/>
                <a:gd name="T8" fmla="*/ 103 w 211"/>
                <a:gd name="T9" fmla="*/ 324 h 324"/>
                <a:gd name="T10" fmla="*/ 0 w 211"/>
                <a:gd name="T11" fmla="*/ 203 h 324"/>
                <a:gd name="T12" fmla="*/ 103 w 211"/>
                <a:gd name="T13" fmla="*/ 81 h 324"/>
                <a:gd name="T14" fmla="*/ 182 w 211"/>
                <a:gd name="T15" fmla="*/ 132 h 324"/>
                <a:gd name="T16" fmla="*/ 183 w 211"/>
                <a:gd name="T17" fmla="*/ 132 h 324"/>
                <a:gd name="T18" fmla="*/ 183 w 211"/>
                <a:gd name="T19" fmla="*/ 0 h 324"/>
                <a:gd name="T20" fmla="*/ 211 w 211"/>
                <a:gd name="T21" fmla="*/ 0 h 324"/>
                <a:gd name="T22" fmla="*/ 211 w 211"/>
                <a:gd name="T23" fmla="*/ 318 h 324"/>
                <a:gd name="T24" fmla="*/ 103 w 211"/>
                <a:gd name="T25" fmla="*/ 301 h 324"/>
                <a:gd name="T26" fmla="*/ 103 w 211"/>
                <a:gd name="T27" fmla="*/ 301 h 324"/>
                <a:gd name="T28" fmla="*/ 183 w 211"/>
                <a:gd name="T29" fmla="*/ 203 h 324"/>
                <a:gd name="T30" fmla="*/ 103 w 211"/>
                <a:gd name="T31" fmla="*/ 105 h 324"/>
                <a:gd name="T32" fmla="*/ 28 w 211"/>
                <a:gd name="T33" fmla="*/ 203 h 324"/>
                <a:gd name="T34" fmla="*/ 103 w 211"/>
                <a:gd name="T35" fmla="*/ 30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324">
                  <a:moveTo>
                    <a:pt x="211" y="318"/>
                  </a:moveTo>
                  <a:lnTo>
                    <a:pt x="186" y="318"/>
                  </a:lnTo>
                  <a:lnTo>
                    <a:pt x="186" y="274"/>
                  </a:lnTo>
                  <a:lnTo>
                    <a:pt x="185" y="274"/>
                  </a:lnTo>
                  <a:cubicBezTo>
                    <a:pt x="173" y="304"/>
                    <a:pt x="136" y="324"/>
                    <a:pt x="103" y="324"/>
                  </a:cubicBezTo>
                  <a:cubicBezTo>
                    <a:pt x="33" y="324"/>
                    <a:pt x="0" y="268"/>
                    <a:pt x="0" y="203"/>
                  </a:cubicBezTo>
                  <a:cubicBezTo>
                    <a:pt x="0" y="138"/>
                    <a:pt x="33" y="81"/>
                    <a:pt x="103" y="81"/>
                  </a:cubicBezTo>
                  <a:cubicBezTo>
                    <a:pt x="137" y="81"/>
                    <a:pt x="170" y="99"/>
                    <a:pt x="182" y="132"/>
                  </a:cubicBezTo>
                  <a:lnTo>
                    <a:pt x="183" y="132"/>
                  </a:lnTo>
                  <a:lnTo>
                    <a:pt x="183" y="0"/>
                  </a:lnTo>
                  <a:lnTo>
                    <a:pt x="211" y="0"/>
                  </a:lnTo>
                  <a:lnTo>
                    <a:pt x="211" y="318"/>
                  </a:lnTo>
                  <a:close/>
                  <a:moveTo>
                    <a:pt x="103" y="301"/>
                  </a:moveTo>
                  <a:lnTo>
                    <a:pt x="103" y="301"/>
                  </a:lnTo>
                  <a:cubicBezTo>
                    <a:pt x="162" y="301"/>
                    <a:pt x="183" y="250"/>
                    <a:pt x="183" y="203"/>
                  </a:cubicBezTo>
                  <a:cubicBezTo>
                    <a:pt x="183" y="155"/>
                    <a:pt x="162" y="105"/>
                    <a:pt x="103" y="105"/>
                  </a:cubicBezTo>
                  <a:cubicBezTo>
                    <a:pt x="50" y="105"/>
                    <a:pt x="28" y="155"/>
                    <a:pt x="28" y="203"/>
                  </a:cubicBezTo>
                  <a:cubicBezTo>
                    <a:pt x="28" y="250"/>
                    <a:pt x="50" y="301"/>
                    <a:pt x="103" y="3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2" name="Freeform 98">
              <a:extLst>
                <a:ext uri="{FF2B5EF4-FFF2-40B4-BE49-F238E27FC236}">
                  <a16:creationId xmlns:a16="http://schemas.microsoft.com/office/drawing/2014/main" id="{321AEB25-6E94-5B28-CE96-1214680894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0889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3" name="Freeform 99">
              <a:extLst>
                <a:ext uri="{FF2B5EF4-FFF2-40B4-BE49-F238E27FC236}">
                  <a16:creationId xmlns:a16="http://schemas.microsoft.com/office/drawing/2014/main" id="{01EF8F56-1C02-550E-6A69-A10EE6CAF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4714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4 w 207"/>
                <a:gd name="T15" fmla="*/ 129 h 243"/>
                <a:gd name="T16" fmla="*/ 28 w 207"/>
                <a:gd name="T17" fmla="*/ 129 h 243"/>
                <a:gd name="T18" fmla="*/ 176 w 207"/>
                <a:gd name="T19" fmla="*/ 106 h 243"/>
                <a:gd name="T20" fmla="*/ 176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6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8" y="170"/>
                    <a:pt x="50" y="220"/>
                    <a:pt x="104" y="220"/>
                  </a:cubicBezTo>
                  <a:cubicBezTo>
                    <a:pt x="144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1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7" y="0"/>
                    <a:pt x="207" y="65"/>
                    <a:pt x="204" y="129"/>
                  </a:cubicBezTo>
                  <a:lnTo>
                    <a:pt x="28" y="129"/>
                  </a:lnTo>
                  <a:close/>
                  <a:moveTo>
                    <a:pt x="176" y="106"/>
                  </a:moveTo>
                  <a:lnTo>
                    <a:pt x="176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2" y="64"/>
                    <a:pt x="28" y="106"/>
                  </a:cubicBezTo>
                  <a:lnTo>
                    <a:pt x="176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4" name="Freeform 100">
              <a:extLst>
                <a:ext uri="{FF2B5EF4-FFF2-40B4-BE49-F238E27FC236}">
                  <a16:creationId xmlns:a16="http://schemas.microsoft.com/office/drawing/2014/main" id="{5A8450FD-BFCF-5F23-44F8-582253F72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439" y="4418013"/>
              <a:ext cx="68263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6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5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5" name="Freeform 101">
              <a:extLst>
                <a:ext uri="{FF2B5EF4-FFF2-40B4-BE49-F238E27FC236}">
                  <a16:creationId xmlns:a16="http://schemas.microsoft.com/office/drawing/2014/main" id="{FD067D06-FD0E-6461-52D2-9260159B97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1401" y="4418013"/>
              <a:ext cx="74613" cy="119063"/>
            </a:xfrm>
            <a:custGeom>
              <a:avLst/>
              <a:gdLst>
                <a:gd name="T0" fmla="*/ 206 w 206"/>
                <a:gd name="T1" fmla="*/ 218 h 328"/>
                <a:gd name="T2" fmla="*/ 104 w 206"/>
                <a:gd name="T3" fmla="*/ 328 h 328"/>
                <a:gd name="T4" fmla="*/ 9 w 206"/>
                <a:gd name="T5" fmla="*/ 259 h 328"/>
                <a:gd name="T6" fmla="*/ 37 w 206"/>
                <a:gd name="T7" fmla="*/ 259 h 328"/>
                <a:gd name="T8" fmla="*/ 104 w 206"/>
                <a:gd name="T9" fmla="*/ 305 h 328"/>
                <a:gd name="T10" fmla="*/ 178 w 206"/>
                <a:gd name="T11" fmla="*/ 218 h 328"/>
                <a:gd name="T12" fmla="*/ 178 w 206"/>
                <a:gd name="T13" fmla="*/ 187 h 328"/>
                <a:gd name="T14" fmla="*/ 177 w 206"/>
                <a:gd name="T15" fmla="*/ 187 h 328"/>
                <a:gd name="T16" fmla="*/ 104 w 206"/>
                <a:gd name="T17" fmla="*/ 234 h 328"/>
                <a:gd name="T18" fmla="*/ 0 w 206"/>
                <a:gd name="T19" fmla="*/ 116 h 328"/>
                <a:gd name="T20" fmla="*/ 104 w 206"/>
                <a:gd name="T21" fmla="*/ 0 h 328"/>
                <a:gd name="T22" fmla="*/ 177 w 206"/>
                <a:gd name="T23" fmla="*/ 47 h 328"/>
                <a:gd name="T24" fmla="*/ 178 w 206"/>
                <a:gd name="T25" fmla="*/ 47 h 328"/>
                <a:gd name="T26" fmla="*/ 178 w 206"/>
                <a:gd name="T27" fmla="*/ 7 h 328"/>
                <a:gd name="T28" fmla="*/ 206 w 206"/>
                <a:gd name="T29" fmla="*/ 7 h 328"/>
                <a:gd name="T30" fmla="*/ 206 w 206"/>
                <a:gd name="T31" fmla="*/ 218 h 328"/>
                <a:gd name="T32" fmla="*/ 178 w 206"/>
                <a:gd name="T33" fmla="*/ 119 h 328"/>
                <a:gd name="T34" fmla="*/ 178 w 206"/>
                <a:gd name="T35" fmla="*/ 119 h 328"/>
                <a:gd name="T36" fmla="*/ 104 w 206"/>
                <a:gd name="T37" fmla="*/ 24 h 328"/>
                <a:gd name="T38" fmla="*/ 28 w 206"/>
                <a:gd name="T39" fmla="*/ 119 h 328"/>
                <a:gd name="T40" fmla="*/ 104 w 206"/>
                <a:gd name="T41" fmla="*/ 210 h 328"/>
                <a:gd name="T42" fmla="*/ 178 w 206"/>
                <a:gd name="T43" fmla="*/ 1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" h="328">
                  <a:moveTo>
                    <a:pt x="206" y="218"/>
                  </a:moveTo>
                  <a:cubicBezTo>
                    <a:pt x="205" y="286"/>
                    <a:pt x="179" y="328"/>
                    <a:pt x="104" y="328"/>
                  </a:cubicBezTo>
                  <a:cubicBezTo>
                    <a:pt x="58" y="328"/>
                    <a:pt x="13" y="308"/>
                    <a:pt x="9" y="259"/>
                  </a:cubicBezTo>
                  <a:lnTo>
                    <a:pt x="37" y="259"/>
                  </a:lnTo>
                  <a:cubicBezTo>
                    <a:pt x="43" y="293"/>
                    <a:pt x="73" y="305"/>
                    <a:pt x="104" y="305"/>
                  </a:cubicBezTo>
                  <a:cubicBezTo>
                    <a:pt x="155" y="305"/>
                    <a:pt x="178" y="274"/>
                    <a:pt x="178" y="218"/>
                  </a:cubicBezTo>
                  <a:lnTo>
                    <a:pt x="178" y="187"/>
                  </a:lnTo>
                  <a:lnTo>
                    <a:pt x="177" y="187"/>
                  </a:lnTo>
                  <a:cubicBezTo>
                    <a:pt x="164" y="215"/>
                    <a:pt x="137" y="234"/>
                    <a:pt x="104" y="234"/>
                  </a:cubicBezTo>
                  <a:cubicBezTo>
                    <a:pt x="31" y="234"/>
                    <a:pt x="0" y="181"/>
                    <a:pt x="0" y="116"/>
                  </a:cubicBezTo>
                  <a:cubicBezTo>
                    <a:pt x="0" y="53"/>
                    <a:pt x="38" y="0"/>
                    <a:pt x="104" y="0"/>
                  </a:cubicBezTo>
                  <a:cubicBezTo>
                    <a:pt x="137" y="0"/>
                    <a:pt x="166" y="21"/>
                    <a:pt x="177" y="47"/>
                  </a:cubicBezTo>
                  <a:lnTo>
                    <a:pt x="178" y="47"/>
                  </a:lnTo>
                  <a:lnTo>
                    <a:pt x="178" y="7"/>
                  </a:lnTo>
                  <a:lnTo>
                    <a:pt x="206" y="7"/>
                  </a:lnTo>
                  <a:lnTo>
                    <a:pt x="206" y="218"/>
                  </a:lnTo>
                  <a:close/>
                  <a:moveTo>
                    <a:pt x="178" y="119"/>
                  </a:moveTo>
                  <a:lnTo>
                    <a:pt x="178" y="119"/>
                  </a:lnTo>
                  <a:cubicBezTo>
                    <a:pt x="178" y="74"/>
                    <a:pt x="157" y="24"/>
                    <a:pt x="104" y="24"/>
                  </a:cubicBezTo>
                  <a:cubicBezTo>
                    <a:pt x="51" y="24"/>
                    <a:pt x="28" y="72"/>
                    <a:pt x="28" y="119"/>
                  </a:cubicBezTo>
                  <a:cubicBezTo>
                    <a:pt x="28" y="165"/>
                    <a:pt x="52" y="210"/>
                    <a:pt x="104" y="210"/>
                  </a:cubicBezTo>
                  <a:cubicBezTo>
                    <a:pt x="152" y="210"/>
                    <a:pt x="178" y="166"/>
                    <a:pt x="17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6" name="Freeform 102">
              <a:extLst>
                <a:ext uri="{FF2B5EF4-FFF2-40B4-BE49-F238E27FC236}">
                  <a16:creationId xmlns:a16="http://schemas.microsoft.com/office/drawing/2014/main" id="{9B182438-8B6C-6805-AA50-8ADE23D30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4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6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7" name="Freeform 103">
              <a:extLst>
                <a:ext uri="{FF2B5EF4-FFF2-40B4-BE49-F238E27FC236}">
                  <a16:creationId xmlns:a16="http://schemas.microsoft.com/office/drawing/2014/main" id="{70DA2821-8B3A-4783-0780-7A77090E1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439" y="4418013"/>
              <a:ext cx="68263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7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5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8" name="Freeform 104">
              <a:extLst>
                <a:ext uri="{FF2B5EF4-FFF2-40B4-BE49-F238E27FC236}">
                  <a16:creationId xmlns:a16="http://schemas.microsoft.com/office/drawing/2014/main" id="{C8506EE9-4AD0-18BD-1930-CB205B31D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164" y="4389438"/>
              <a:ext cx="66675" cy="114300"/>
            </a:xfrm>
            <a:custGeom>
              <a:avLst/>
              <a:gdLst>
                <a:gd name="T0" fmla="*/ 0 w 187"/>
                <a:gd name="T1" fmla="*/ 0 h 318"/>
                <a:gd name="T2" fmla="*/ 29 w 187"/>
                <a:gd name="T3" fmla="*/ 0 h 318"/>
                <a:gd name="T4" fmla="*/ 29 w 187"/>
                <a:gd name="T5" fmla="*/ 128 h 318"/>
                <a:gd name="T6" fmla="*/ 29 w 187"/>
                <a:gd name="T7" fmla="*/ 128 h 318"/>
                <a:gd name="T8" fmla="*/ 103 w 187"/>
                <a:gd name="T9" fmla="*/ 81 h 318"/>
                <a:gd name="T10" fmla="*/ 187 w 187"/>
                <a:gd name="T11" fmla="*/ 170 h 318"/>
                <a:gd name="T12" fmla="*/ 187 w 187"/>
                <a:gd name="T13" fmla="*/ 318 h 318"/>
                <a:gd name="T14" fmla="*/ 159 w 187"/>
                <a:gd name="T15" fmla="*/ 318 h 318"/>
                <a:gd name="T16" fmla="*/ 159 w 187"/>
                <a:gd name="T17" fmla="*/ 174 h 318"/>
                <a:gd name="T18" fmla="*/ 101 w 187"/>
                <a:gd name="T19" fmla="*/ 105 h 318"/>
                <a:gd name="T20" fmla="*/ 29 w 187"/>
                <a:gd name="T21" fmla="*/ 184 h 318"/>
                <a:gd name="T22" fmla="*/ 29 w 187"/>
                <a:gd name="T23" fmla="*/ 318 h 318"/>
                <a:gd name="T24" fmla="*/ 0 w 187"/>
                <a:gd name="T25" fmla="*/ 318 h 318"/>
                <a:gd name="T26" fmla="*/ 0 w 187"/>
                <a:gd name="T2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318">
                  <a:moveTo>
                    <a:pt x="0" y="0"/>
                  </a:moveTo>
                  <a:lnTo>
                    <a:pt x="29" y="0"/>
                  </a:lnTo>
                  <a:lnTo>
                    <a:pt x="29" y="128"/>
                  </a:lnTo>
                  <a:lnTo>
                    <a:pt x="29" y="128"/>
                  </a:lnTo>
                  <a:cubicBezTo>
                    <a:pt x="40" y="100"/>
                    <a:pt x="70" y="81"/>
                    <a:pt x="103" y="81"/>
                  </a:cubicBezTo>
                  <a:cubicBezTo>
                    <a:pt x="167" y="81"/>
                    <a:pt x="187" y="115"/>
                    <a:pt x="187" y="170"/>
                  </a:cubicBezTo>
                  <a:lnTo>
                    <a:pt x="187" y="318"/>
                  </a:lnTo>
                  <a:lnTo>
                    <a:pt x="159" y="318"/>
                  </a:lnTo>
                  <a:lnTo>
                    <a:pt x="159" y="174"/>
                  </a:lnTo>
                  <a:cubicBezTo>
                    <a:pt x="159" y="135"/>
                    <a:pt x="146" y="105"/>
                    <a:pt x="101" y="105"/>
                  </a:cubicBezTo>
                  <a:cubicBezTo>
                    <a:pt x="56" y="105"/>
                    <a:pt x="29" y="139"/>
                    <a:pt x="29" y="184"/>
                  </a:cubicBezTo>
                  <a:lnTo>
                    <a:pt x="29" y="318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29" name="Freeform 105">
              <a:extLst>
                <a:ext uri="{FF2B5EF4-FFF2-40B4-BE49-F238E27FC236}">
                  <a16:creationId xmlns:a16="http://schemas.microsoft.com/office/drawing/2014/main" id="{3BFF90A6-CA44-0827-CB2A-05CC59810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9" y="4418013"/>
              <a:ext cx="77788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4 w 213"/>
                <a:gd name="T15" fmla="*/ 237 h 243"/>
                <a:gd name="T16" fmla="*/ 162 w 213"/>
                <a:gd name="T17" fmla="*/ 197 h 243"/>
                <a:gd name="T18" fmla="*/ 161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8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3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3" y="213"/>
                    <a:pt x="204" y="213"/>
                  </a:cubicBezTo>
                  <a:cubicBezTo>
                    <a:pt x="207" y="213"/>
                    <a:pt x="211" y="212"/>
                    <a:pt x="213" y="211"/>
                  </a:cubicBezTo>
                  <a:lnTo>
                    <a:pt x="213" y="235"/>
                  </a:lnTo>
                  <a:cubicBezTo>
                    <a:pt x="207" y="236"/>
                    <a:pt x="202" y="237"/>
                    <a:pt x="194" y="237"/>
                  </a:cubicBezTo>
                  <a:cubicBezTo>
                    <a:pt x="166" y="237"/>
                    <a:pt x="162" y="221"/>
                    <a:pt x="162" y="197"/>
                  </a:cubicBezTo>
                  <a:lnTo>
                    <a:pt x="161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6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5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8" y="111"/>
                  </a:lnTo>
                  <a:cubicBezTo>
                    <a:pt x="155" y="118"/>
                    <a:pt x="142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0" name="Freeform 106">
              <a:extLst>
                <a:ext uri="{FF2B5EF4-FFF2-40B4-BE49-F238E27FC236}">
                  <a16:creationId xmlns:a16="http://schemas.microsoft.com/office/drawing/2014/main" id="{B85692A9-9A1F-28C9-4E91-05EE35C72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1" y="4419601"/>
              <a:ext cx="39688" cy="84138"/>
            </a:xfrm>
            <a:custGeom>
              <a:avLst/>
              <a:gdLst>
                <a:gd name="T0" fmla="*/ 0 w 113"/>
                <a:gd name="T1" fmla="*/ 5 h 235"/>
                <a:gd name="T2" fmla="*/ 26 w 113"/>
                <a:gd name="T3" fmla="*/ 5 h 235"/>
                <a:gd name="T4" fmla="*/ 26 w 113"/>
                <a:gd name="T5" fmla="*/ 59 h 235"/>
                <a:gd name="T6" fmla="*/ 27 w 113"/>
                <a:gd name="T7" fmla="*/ 59 h 235"/>
                <a:gd name="T8" fmla="*/ 113 w 113"/>
                <a:gd name="T9" fmla="*/ 2 h 235"/>
                <a:gd name="T10" fmla="*/ 113 w 113"/>
                <a:gd name="T11" fmla="*/ 30 h 235"/>
                <a:gd name="T12" fmla="*/ 28 w 113"/>
                <a:gd name="T13" fmla="*/ 112 h 235"/>
                <a:gd name="T14" fmla="*/ 28 w 113"/>
                <a:gd name="T15" fmla="*/ 235 h 235"/>
                <a:gd name="T16" fmla="*/ 0 w 113"/>
                <a:gd name="T17" fmla="*/ 235 h 235"/>
                <a:gd name="T18" fmla="*/ 0 w 113"/>
                <a:gd name="T19" fmla="*/ 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235">
                  <a:moveTo>
                    <a:pt x="0" y="5"/>
                  </a:moveTo>
                  <a:lnTo>
                    <a:pt x="26" y="5"/>
                  </a:lnTo>
                  <a:lnTo>
                    <a:pt x="26" y="59"/>
                  </a:lnTo>
                  <a:lnTo>
                    <a:pt x="27" y="59"/>
                  </a:lnTo>
                  <a:cubicBezTo>
                    <a:pt x="41" y="22"/>
                    <a:pt x="72" y="0"/>
                    <a:pt x="113" y="2"/>
                  </a:cubicBezTo>
                  <a:lnTo>
                    <a:pt x="113" y="30"/>
                  </a:lnTo>
                  <a:cubicBezTo>
                    <a:pt x="63" y="27"/>
                    <a:pt x="28" y="65"/>
                    <a:pt x="28" y="112"/>
                  </a:cubicBezTo>
                  <a:lnTo>
                    <a:pt x="28" y="235"/>
                  </a:lnTo>
                  <a:lnTo>
                    <a:pt x="0" y="23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1" name="Freeform 107">
              <a:extLst>
                <a:ext uri="{FF2B5EF4-FFF2-40B4-BE49-F238E27FC236}">
                  <a16:creationId xmlns:a16="http://schemas.microsoft.com/office/drawing/2014/main" id="{F0C42933-72ED-CDF0-29C5-4B27D89EE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4476" y="4389438"/>
              <a:ext cx="11113" cy="114300"/>
            </a:xfrm>
            <a:custGeom>
              <a:avLst/>
              <a:gdLst>
                <a:gd name="T0" fmla="*/ 0 w 28"/>
                <a:gd name="T1" fmla="*/ 0 h 318"/>
                <a:gd name="T2" fmla="*/ 28 w 28"/>
                <a:gd name="T3" fmla="*/ 0 h 318"/>
                <a:gd name="T4" fmla="*/ 28 w 28"/>
                <a:gd name="T5" fmla="*/ 45 h 318"/>
                <a:gd name="T6" fmla="*/ 0 w 28"/>
                <a:gd name="T7" fmla="*/ 45 h 318"/>
                <a:gd name="T8" fmla="*/ 0 w 28"/>
                <a:gd name="T9" fmla="*/ 0 h 318"/>
                <a:gd name="T10" fmla="*/ 0 w 28"/>
                <a:gd name="T11" fmla="*/ 88 h 318"/>
                <a:gd name="T12" fmla="*/ 0 w 28"/>
                <a:gd name="T13" fmla="*/ 88 h 318"/>
                <a:gd name="T14" fmla="*/ 28 w 28"/>
                <a:gd name="T15" fmla="*/ 88 h 318"/>
                <a:gd name="T16" fmla="*/ 28 w 28"/>
                <a:gd name="T17" fmla="*/ 318 h 318"/>
                <a:gd name="T18" fmla="*/ 0 w 28"/>
                <a:gd name="T19" fmla="*/ 318 h 318"/>
                <a:gd name="T20" fmla="*/ 0 w 28"/>
                <a:gd name="T21" fmla="*/ 8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18">
                  <a:moveTo>
                    <a:pt x="0" y="0"/>
                  </a:move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88"/>
                  </a:moveTo>
                  <a:lnTo>
                    <a:pt x="0" y="88"/>
                  </a:lnTo>
                  <a:lnTo>
                    <a:pt x="28" y="88"/>
                  </a:lnTo>
                  <a:lnTo>
                    <a:pt x="28" y="318"/>
                  </a:lnTo>
                  <a:lnTo>
                    <a:pt x="0" y="318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2" name="Freeform 108">
              <a:extLst>
                <a:ext uri="{FF2B5EF4-FFF2-40B4-BE49-F238E27FC236}">
                  <a16:creationId xmlns:a16="http://schemas.microsoft.com/office/drawing/2014/main" id="{77874866-B553-5651-101C-D5F965433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9" y="4418013"/>
              <a:ext cx="77788" cy="88900"/>
            </a:xfrm>
            <a:custGeom>
              <a:avLst/>
              <a:gdLst>
                <a:gd name="T0" fmla="*/ 10 w 213"/>
                <a:gd name="T1" fmla="*/ 77 h 243"/>
                <a:gd name="T2" fmla="*/ 103 w 213"/>
                <a:gd name="T3" fmla="*/ 0 h 243"/>
                <a:gd name="T4" fmla="*/ 187 w 213"/>
                <a:gd name="T5" fmla="*/ 74 h 243"/>
                <a:gd name="T6" fmla="*/ 187 w 213"/>
                <a:gd name="T7" fmla="*/ 196 h 243"/>
                <a:gd name="T8" fmla="*/ 204 w 213"/>
                <a:gd name="T9" fmla="*/ 213 h 243"/>
                <a:gd name="T10" fmla="*/ 213 w 213"/>
                <a:gd name="T11" fmla="*/ 211 h 243"/>
                <a:gd name="T12" fmla="*/ 213 w 213"/>
                <a:gd name="T13" fmla="*/ 235 h 243"/>
                <a:gd name="T14" fmla="*/ 195 w 213"/>
                <a:gd name="T15" fmla="*/ 237 h 243"/>
                <a:gd name="T16" fmla="*/ 162 w 213"/>
                <a:gd name="T17" fmla="*/ 197 h 243"/>
                <a:gd name="T18" fmla="*/ 161 w 213"/>
                <a:gd name="T19" fmla="*/ 197 h 243"/>
                <a:gd name="T20" fmla="*/ 77 w 213"/>
                <a:gd name="T21" fmla="*/ 243 h 243"/>
                <a:gd name="T22" fmla="*/ 0 w 213"/>
                <a:gd name="T23" fmla="*/ 176 h 243"/>
                <a:gd name="T24" fmla="*/ 123 w 213"/>
                <a:gd name="T25" fmla="*/ 102 h 243"/>
                <a:gd name="T26" fmla="*/ 159 w 213"/>
                <a:gd name="T27" fmla="*/ 71 h 243"/>
                <a:gd name="T28" fmla="*/ 99 w 213"/>
                <a:gd name="T29" fmla="*/ 24 h 243"/>
                <a:gd name="T30" fmla="*/ 38 w 213"/>
                <a:gd name="T31" fmla="*/ 77 h 243"/>
                <a:gd name="T32" fmla="*/ 10 w 213"/>
                <a:gd name="T33" fmla="*/ 77 h 243"/>
                <a:gd name="T34" fmla="*/ 159 w 213"/>
                <a:gd name="T35" fmla="*/ 111 h 243"/>
                <a:gd name="T36" fmla="*/ 159 w 213"/>
                <a:gd name="T37" fmla="*/ 111 h 243"/>
                <a:gd name="T38" fmla="*/ 159 w 213"/>
                <a:gd name="T39" fmla="*/ 111 h 243"/>
                <a:gd name="T40" fmla="*/ 135 w 213"/>
                <a:gd name="T41" fmla="*/ 121 h 243"/>
                <a:gd name="T42" fmla="*/ 28 w 213"/>
                <a:gd name="T43" fmla="*/ 174 h 243"/>
                <a:gd name="T44" fmla="*/ 79 w 213"/>
                <a:gd name="T45" fmla="*/ 220 h 243"/>
                <a:gd name="T46" fmla="*/ 159 w 213"/>
                <a:gd name="T47" fmla="*/ 148 h 243"/>
                <a:gd name="T48" fmla="*/ 159 w 213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3" h="243">
                  <a:moveTo>
                    <a:pt x="10" y="77"/>
                  </a:moveTo>
                  <a:cubicBezTo>
                    <a:pt x="13" y="24"/>
                    <a:pt x="50" y="0"/>
                    <a:pt x="103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3" y="213"/>
                    <a:pt x="204" y="213"/>
                  </a:cubicBezTo>
                  <a:cubicBezTo>
                    <a:pt x="207" y="213"/>
                    <a:pt x="211" y="212"/>
                    <a:pt x="213" y="211"/>
                  </a:cubicBezTo>
                  <a:lnTo>
                    <a:pt x="213" y="235"/>
                  </a:lnTo>
                  <a:cubicBezTo>
                    <a:pt x="207" y="236"/>
                    <a:pt x="202" y="237"/>
                    <a:pt x="195" y="237"/>
                  </a:cubicBezTo>
                  <a:cubicBezTo>
                    <a:pt x="166" y="237"/>
                    <a:pt x="162" y="221"/>
                    <a:pt x="162" y="197"/>
                  </a:cubicBezTo>
                  <a:lnTo>
                    <a:pt x="161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5" y="243"/>
                    <a:pt x="0" y="222"/>
                    <a:pt x="0" y="176"/>
                  </a:cubicBezTo>
                  <a:cubicBezTo>
                    <a:pt x="0" y="112"/>
                    <a:pt x="63" y="109"/>
                    <a:pt x="123" y="102"/>
                  </a:cubicBezTo>
                  <a:cubicBezTo>
                    <a:pt x="147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5" y="24"/>
                    <a:pt x="39" y="40"/>
                    <a:pt x="38" y="77"/>
                  </a:cubicBezTo>
                  <a:lnTo>
                    <a:pt x="10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9" y="111"/>
                  </a:lnTo>
                  <a:cubicBezTo>
                    <a:pt x="155" y="118"/>
                    <a:pt x="143" y="120"/>
                    <a:pt x="135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3" y="220"/>
                    <a:pt x="79" y="220"/>
                  </a:cubicBezTo>
                  <a:cubicBezTo>
                    <a:pt x="122" y="220"/>
                    <a:pt x="160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3" name="Freeform 109">
              <a:extLst>
                <a:ext uri="{FF2B5EF4-FFF2-40B4-BE49-F238E27FC236}">
                  <a16:creationId xmlns:a16="http://schemas.microsoft.com/office/drawing/2014/main" id="{C480BFC2-10CE-29F2-4434-E6FA70B01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4" y="4418013"/>
              <a:ext cx="114300" cy="85725"/>
            </a:xfrm>
            <a:custGeom>
              <a:avLst/>
              <a:gdLst>
                <a:gd name="T0" fmla="*/ 0 w 317"/>
                <a:gd name="T1" fmla="*/ 7 h 237"/>
                <a:gd name="T2" fmla="*/ 26 w 317"/>
                <a:gd name="T3" fmla="*/ 7 h 237"/>
                <a:gd name="T4" fmla="*/ 26 w 317"/>
                <a:gd name="T5" fmla="*/ 46 h 237"/>
                <a:gd name="T6" fmla="*/ 27 w 317"/>
                <a:gd name="T7" fmla="*/ 46 h 237"/>
                <a:gd name="T8" fmla="*/ 102 w 317"/>
                <a:gd name="T9" fmla="*/ 0 h 237"/>
                <a:gd name="T10" fmla="*/ 168 w 317"/>
                <a:gd name="T11" fmla="*/ 45 h 237"/>
                <a:gd name="T12" fmla="*/ 241 w 317"/>
                <a:gd name="T13" fmla="*/ 0 h 237"/>
                <a:gd name="T14" fmla="*/ 317 w 317"/>
                <a:gd name="T15" fmla="*/ 81 h 237"/>
                <a:gd name="T16" fmla="*/ 317 w 317"/>
                <a:gd name="T17" fmla="*/ 237 h 237"/>
                <a:gd name="T18" fmla="*/ 289 w 317"/>
                <a:gd name="T19" fmla="*/ 237 h 237"/>
                <a:gd name="T20" fmla="*/ 289 w 317"/>
                <a:gd name="T21" fmla="*/ 82 h 237"/>
                <a:gd name="T22" fmla="*/ 235 w 317"/>
                <a:gd name="T23" fmla="*/ 24 h 237"/>
                <a:gd name="T24" fmla="*/ 172 w 317"/>
                <a:gd name="T25" fmla="*/ 107 h 237"/>
                <a:gd name="T26" fmla="*/ 172 w 317"/>
                <a:gd name="T27" fmla="*/ 237 h 237"/>
                <a:gd name="T28" fmla="*/ 144 w 317"/>
                <a:gd name="T29" fmla="*/ 237 h 237"/>
                <a:gd name="T30" fmla="*/ 144 w 317"/>
                <a:gd name="T31" fmla="*/ 81 h 237"/>
                <a:gd name="T32" fmla="*/ 96 w 317"/>
                <a:gd name="T33" fmla="*/ 24 h 237"/>
                <a:gd name="T34" fmla="*/ 28 w 317"/>
                <a:gd name="T35" fmla="*/ 108 h 237"/>
                <a:gd name="T36" fmla="*/ 28 w 317"/>
                <a:gd name="T37" fmla="*/ 237 h 237"/>
                <a:gd name="T38" fmla="*/ 0 w 317"/>
                <a:gd name="T39" fmla="*/ 237 h 237"/>
                <a:gd name="T40" fmla="*/ 0 w 317"/>
                <a:gd name="T41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237">
                  <a:moveTo>
                    <a:pt x="0" y="7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27" y="46"/>
                  </a:lnTo>
                  <a:cubicBezTo>
                    <a:pt x="42" y="18"/>
                    <a:pt x="66" y="0"/>
                    <a:pt x="102" y="0"/>
                  </a:cubicBezTo>
                  <a:cubicBezTo>
                    <a:pt x="132" y="0"/>
                    <a:pt x="160" y="15"/>
                    <a:pt x="168" y="45"/>
                  </a:cubicBezTo>
                  <a:cubicBezTo>
                    <a:pt x="182" y="15"/>
                    <a:pt x="211" y="0"/>
                    <a:pt x="241" y="0"/>
                  </a:cubicBezTo>
                  <a:cubicBezTo>
                    <a:pt x="291" y="0"/>
                    <a:pt x="317" y="27"/>
                    <a:pt x="317" y="81"/>
                  </a:cubicBezTo>
                  <a:lnTo>
                    <a:pt x="317" y="237"/>
                  </a:lnTo>
                  <a:lnTo>
                    <a:pt x="289" y="237"/>
                  </a:lnTo>
                  <a:lnTo>
                    <a:pt x="289" y="82"/>
                  </a:lnTo>
                  <a:cubicBezTo>
                    <a:pt x="289" y="44"/>
                    <a:pt x="275" y="24"/>
                    <a:pt x="235" y="24"/>
                  </a:cubicBezTo>
                  <a:cubicBezTo>
                    <a:pt x="186" y="24"/>
                    <a:pt x="172" y="64"/>
                    <a:pt x="172" y="107"/>
                  </a:cubicBezTo>
                  <a:lnTo>
                    <a:pt x="172" y="237"/>
                  </a:lnTo>
                  <a:lnTo>
                    <a:pt x="144" y="237"/>
                  </a:lnTo>
                  <a:lnTo>
                    <a:pt x="144" y="81"/>
                  </a:lnTo>
                  <a:cubicBezTo>
                    <a:pt x="145" y="50"/>
                    <a:pt x="132" y="24"/>
                    <a:pt x="96" y="24"/>
                  </a:cubicBezTo>
                  <a:cubicBezTo>
                    <a:pt x="48" y="24"/>
                    <a:pt x="28" y="60"/>
                    <a:pt x="28" y="108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4" name="Freeform 110">
              <a:extLst>
                <a:ext uri="{FF2B5EF4-FFF2-40B4-BE49-F238E27FC236}">
                  <a16:creationId xmlns:a16="http://schemas.microsoft.com/office/drawing/2014/main" id="{41C01C5D-B429-B948-7090-AD2C70B1A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5464" y="4418013"/>
              <a:ext cx="74613" cy="88900"/>
            </a:xfrm>
            <a:custGeom>
              <a:avLst/>
              <a:gdLst>
                <a:gd name="T0" fmla="*/ 28 w 207"/>
                <a:gd name="T1" fmla="*/ 129 h 243"/>
                <a:gd name="T2" fmla="*/ 104 w 207"/>
                <a:gd name="T3" fmla="*/ 220 h 243"/>
                <a:gd name="T4" fmla="*/ 176 w 207"/>
                <a:gd name="T5" fmla="*/ 161 h 243"/>
                <a:gd name="T6" fmla="*/ 204 w 207"/>
                <a:gd name="T7" fmla="*/ 161 h 243"/>
                <a:gd name="T8" fmla="*/ 104 w 207"/>
                <a:gd name="T9" fmla="*/ 243 h 243"/>
                <a:gd name="T10" fmla="*/ 0 w 207"/>
                <a:gd name="T11" fmla="*/ 122 h 243"/>
                <a:gd name="T12" fmla="*/ 104 w 207"/>
                <a:gd name="T13" fmla="*/ 0 h 243"/>
                <a:gd name="T14" fmla="*/ 205 w 207"/>
                <a:gd name="T15" fmla="*/ 129 h 243"/>
                <a:gd name="T16" fmla="*/ 28 w 207"/>
                <a:gd name="T17" fmla="*/ 129 h 243"/>
                <a:gd name="T18" fmla="*/ 177 w 207"/>
                <a:gd name="T19" fmla="*/ 106 h 243"/>
                <a:gd name="T20" fmla="*/ 177 w 207"/>
                <a:gd name="T21" fmla="*/ 106 h 243"/>
                <a:gd name="T22" fmla="*/ 104 w 207"/>
                <a:gd name="T23" fmla="*/ 24 h 243"/>
                <a:gd name="T24" fmla="*/ 28 w 207"/>
                <a:gd name="T25" fmla="*/ 106 h 243"/>
                <a:gd name="T26" fmla="*/ 177 w 207"/>
                <a:gd name="T27" fmla="*/ 10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243">
                  <a:moveTo>
                    <a:pt x="28" y="129"/>
                  </a:moveTo>
                  <a:cubicBezTo>
                    <a:pt x="29" y="170"/>
                    <a:pt x="50" y="220"/>
                    <a:pt x="104" y="220"/>
                  </a:cubicBezTo>
                  <a:cubicBezTo>
                    <a:pt x="145" y="220"/>
                    <a:pt x="167" y="196"/>
                    <a:pt x="176" y="161"/>
                  </a:cubicBezTo>
                  <a:lnTo>
                    <a:pt x="204" y="161"/>
                  </a:lnTo>
                  <a:cubicBezTo>
                    <a:pt x="192" y="213"/>
                    <a:pt x="162" y="243"/>
                    <a:pt x="104" y="243"/>
                  </a:cubicBezTo>
                  <a:cubicBezTo>
                    <a:pt x="31" y="243"/>
                    <a:pt x="0" y="187"/>
                    <a:pt x="0" y="122"/>
                  </a:cubicBezTo>
                  <a:cubicBezTo>
                    <a:pt x="0" y="61"/>
                    <a:pt x="31" y="0"/>
                    <a:pt x="104" y="0"/>
                  </a:cubicBezTo>
                  <a:cubicBezTo>
                    <a:pt x="178" y="0"/>
                    <a:pt x="207" y="65"/>
                    <a:pt x="205" y="129"/>
                  </a:cubicBezTo>
                  <a:lnTo>
                    <a:pt x="28" y="129"/>
                  </a:lnTo>
                  <a:close/>
                  <a:moveTo>
                    <a:pt x="177" y="106"/>
                  </a:moveTo>
                  <a:lnTo>
                    <a:pt x="177" y="106"/>
                  </a:lnTo>
                  <a:cubicBezTo>
                    <a:pt x="175" y="64"/>
                    <a:pt x="149" y="24"/>
                    <a:pt x="104" y="24"/>
                  </a:cubicBezTo>
                  <a:cubicBezTo>
                    <a:pt x="58" y="24"/>
                    <a:pt x="33" y="64"/>
                    <a:pt x="28" y="106"/>
                  </a:cubicBezTo>
                  <a:lnTo>
                    <a:pt x="17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5" name="Freeform 111">
              <a:extLst>
                <a:ext uri="{FF2B5EF4-FFF2-40B4-BE49-F238E27FC236}">
                  <a16:creationId xmlns:a16="http://schemas.microsoft.com/office/drawing/2014/main" id="{5037952F-5AC8-A5CE-A191-E14493A45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4" y="4418013"/>
              <a:ext cx="73025" cy="88900"/>
            </a:xfrm>
            <a:custGeom>
              <a:avLst/>
              <a:gdLst>
                <a:gd name="T0" fmla="*/ 174 w 204"/>
                <a:gd name="T1" fmla="*/ 79 h 243"/>
                <a:gd name="T2" fmla="*/ 109 w 204"/>
                <a:gd name="T3" fmla="*/ 24 h 243"/>
                <a:gd name="T4" fmla="*/ 28 w 204"/>
                <a:gd name="T5" fmla="*/ 122 h 243"/>
                <a:gd name="T6" fmla="*/ 109 w 204"/>
                <a:gd name="T7" fmla="*/ 220 h 243"/>
                <a:gd name="T8" fmla="*/ 176 w 204"/>
                <a:gd name="T9" fmla="*/ 154 h 243"/>
                <a:gd name="T10" fmla="*/ 204 w 204"/>
                <a:gd name="T11" fmla="*/ 154 h 243"/>
                <a:gd name="T12" fmla="*/ 109 w 204"/>
                <a:gd name="T13" fmla="*/ 243 h 243"/>
                <a:gd name="T14" fmla="*/ 0 w 204"/>
                <a:gd name="T15" fmla="*/ 122 h 243"/>
                <a:gd name="T16" fmla="*/ 109 w 204"/>
                <a:gd name="T17" fmla="*/ 0 h 243"/>
                <a:gd name="T18" fmla="*/ 202 w 204"/>
                <a:gd name="T19" fmla="*/ 79 h 243"/>
                <a:gd name="T20" fmla="*/ 174 w 204"/>
                <a:gd name="T21" fmla="*/ 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43">
                  <a:moveTo>
                    <a:pt x="174" y="79"/>
                  </a:moveTo>
                  <a:cubicBezTo>
                    <a:pt x="166" y="45"/>
                    <a:pt x="145" y="24"/>
                    <a:pt x="109" y="24"/>
                  </a:cubicBezTo>
                  <a:cubicBezTo>
                    <a:pt x="55" y="24"/>
                    <a:pt x="28" y="73"/>
                    <a:pt x="28" y="122"/>
                  </a:cubicBezTo>
                  <a:cubicBezTo>
                    <a:pt x="28" y="171"/>
                    <a:pt x="55" y="220"/>
                    <a:pt x="109" y="220"/>
                  </a:cubicBezTo>
                  <a:cubicBezTo>
                    <a:pt x="144" y="220"/>
                    <a:pt x="172" y="193"/>
                    <a:pt x="176" y="154"/>
                  </a:cubicBezTo>
                  <a:lnTo>
                    <a:pt x="204" y="154"/>
                  </a:lnTo>
                  <a:cubicBezTo>
                    <a:pt x="196" y="209"/>
                    <a:pt x="160" y="243"/>
                    <a:pt x="109" y="243"/>
                  </a:cubicBezTo>
                  <a:cubicBezTo>
                    <a:pt x="39" y="243"/>
                    <a:pt x="0" y="188"/>
                    <a:pt x="0" y="122"/>
                  </a:cubicBezTo>
                  <a:cubicBezTo>
                    <a:pt x="0" y="56"/>
                    <a:pt x="39" y="0"/>
                    <a:pt x="109" y="0"/>
                  </a:cubicBezTo>
                  <a:cubicBezTo>
                    <a:pt x="158" y="0"/>
                    <a:pt x="196" y="27"/>
                    <a:pt x="202" y="79"/>
                  </a:cubicBezTo>
                  <a:lnTo>
                    <a:pt x="174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6" name="Freeform 112">
              <a:extLst>
                <a:ext uri="{FF2B5EF4-FFF2-40B4-BE49-F238E27FC236}">
                  <a16:creationId xmlns:a16="http://schemas.microsoft.com/office/drawing/2014/main" id="{C2DF87F1-5291-B2AA-A624-D8717D1F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8976" y="4386263"/>
              <a:ext cx="76200" cy="120650"/>
            </a:xfrm>
            <a:custGeom>
              <a:avLst/>
              <a:gdLst>
                <a:gd name="T0" fmla="*/ 10 w 213"/>
                <a:gd name="T1" fmla="*/ 165 h 331"/>
                <a:gd name="T2" fmla="*/ 103 w 213"/>
                <a:gd name="T3" fmla="*/ 88 h 331"/>
                <a:gd name="T4" fmla="*/ 187 w 213"/>
                <a:gd name="T5" fmla="*/ 162 h 331"/>
                <a:gd name="T6" fmla="*/ 187 w 213"/>
                <a:gd name="T7" fmla="*/ 284 h 331"/>
                <a:gd name="T8" fmla="*/ 204 w 213"/>
                <a:gd name="T9" fmla="*/ 301 h 331"/>
                <a:gd name="T10" fmla="*/ 213 w 213"/>
                <a:gd name="T11" fmla="*/ 299 h 331"/>
                <a:gd name="T12" fmla="*/ 213 w 213"/>
                <a:gd name="T13" fmla="*/ 323 h 331"/>
                <a:gd name="T14" fmla="*/ 195 w 213"/>
                <a:gd name="T15" fmla="*/ 325 h 331"/>
                <a:gd name="T16" fmla="*/ 162 w 213"/>
                <a:gd name="T17" fmla="*/ 285 h 331"/>
                <a:gd name="T18" fmla="*/ 161 w 213"/>
                <a:gd name="T19" fmla="*/ 285 h 331"/>
                <a:gd name="T20" fmla="*/ 77 w 213"/>
                <a:gd name="T21" fmla="*/ 331 h 331"/>
                <a:gd name="T22" fmla="*/ 0 w 213"/>
                <a:gd name="T23" fmla="*/ 264 h 331"/>
                <a:gd name="T24" fmla="*/ 123 w 213"/>
                <a:gd name="T25" fmla="*/ 190 h 331"/>
                <a:gd name="T26" fmla="*/ 159 w 213"/>
                <a:gd name="T27" fmla="*/ 159 h 331"/>
                <a:gd name="T28" fmla="*/ 99 w 213"/>
                <a:gd name="T29" fmla="*/ 112 h 331"/>
                <a:gd name="T30" fmla="*/ 38 w 213"/>
                <a:gd name="T31" fmla="*/ 165 h 331"/>
                <a:gd name="T32" fmla="*/ 10 w 213"/>
                <a:gd name="T33" fmla="*/ 165 h 331"/>
                <a:gd name="T34" fmla="*/ 159 w 213"/>
                <a:gd name="T35" fmla="*/ 199 h 331"/>
                <a:gd name="T36" fmla="*/ 159 w 213"/>
                <a:gd name="T37" fmla="*/ 199 h 331"/>
                <a:gd name="T38" fmla="*/ 159 w 213"/>
                <a:gd name="T39" fmla="*/ 199 h 331"/>
                <a:gd name="T40" fmla="*/ 135 w 213"/>
                <a:gd name="T41" fmla="*/ 209 h 331"/>
                <a:gd name="T42" fmla="*/ 28 w 213"/>
                <a:gd name="T43" fmla="*/ 262 h 331"/>
                <a:gd name="T44" fmla="*/ 79 w 213"/>
                <a:gd name="T45" fmla="*/ 308 h 331"/>
                <a:gd name="T46" fmla="*/ 159 w 213"/>
                <a:gd name="T47" fmla="*/ 236 h 331"/>
                <a:gd name="T48" fmla="*/ 159 w 213"/>
                <a:gd name="T49" fmla="*/ 199 h 331"/>
                <a:gd name="T50" fmla="*/ 167 w 213"/>
                <a:gd name="T51" fmla="*/ 63 h 331"/>
                <a:gd name="T52" fmla="*/ 167 w 213"/>
                <a:gd name="T53" fmla="*/ 63 h 331"/>
                <a:gd name="T54" fmla="*/ 139 w 213"/>
                <a:gd name="T55" fmla="*/ 63 h 331"/>
                <a:gd name="T56" fmla="*/ 100 w 213"/>
                <a:gd name="T57" fmla="*/ 18 h 331"/>
                <a:gd name="T58" fmla="*/ 61 w 213"/>
                <a:gd name="T59" fmla="*/ 63 h 331"/>
                <a:gd name="T60" fmla="*/ 35 w 213"/>
                <a:gd name="T61" fmla="*/ 63 h 331"/>
                <a:gd name="T62" fmla="*/ 86 w 213"/>
                <a:gd name="T63" fmla="*/ 0 h 331"/>
                <a:gd name="T64" fmla="*/ 117 w 213"/>
                <a:gd name="T65" fmla="*/ 0 h 331"/>
                <a:gd name="T66" fmla="*/ 167 w 213"/>
                <a:gd name="T67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3" h="331">
                  <a:moveTo>
                    <a:pt x="10" y="165"/>
                  </a:moveTo>
                  <a:cubicBezTo>
                    <a:pt x="13" y="112"/>
                    <a:pt x="50" y="88"/>
                    <a:pt x="103" y="88"/>
                  </a:cubicBezTo>
                  <a:cubicBezTo>
                    <a:pt x="143" y="88"/>
                    <a:pt x="187" y="101"/>
                    <a:pt x="187" y="162"/>
                  </a:cubicBezTo>
                  <a:lnTo>
                    <a:pt x="187" y="284"/>
                  </a:lnTo>
                  <a:cubicBezTo>
                    <a:pt x="187" y="295"/>
                    <a:pt x="193" y="301"/>
                    <a:pt x="204" y="301"/>
                  </a:cubicBezTo>
                  <a:cubicBezTo>
                    <a:pt x="207" y="301"/>
                    <a:pt x="211" y="300"/>
                    <a:pt x="213" y="299"/>
                  </a:cubicBezTo>
                  <a:lnTo>
                    <a:pt x="213" y="323"/>
                  </a:lnTo>
                  <a:cubicBezTo>
                    <a:pt x="207" y="324"/>
                    <a:pt x="202" y="325"/>
                    <a:pt x="195" y="325"/>
                  </a:cubicBezTo>
                  <a:cubicBezTo>
                    <a:pt x="166" y="325"/>
                    <a:pt x="162" y="309"/>
                    <a:pt x="162" y="285"/>
                  </a:cubicBezTo>
                  <a:lnTo>
                    <a:pt x="161" y="285"/>
                  </a:lnTo>
                  <a:cubicBezTo>
                    <a:pt x="141" y="314"/>
                    <a:pt x="121" y="331"/>
                    <a:pt x="77" y="331"/>
                  </a:cubicBezTo>
                  <a:cubicBezTo>
                    <a:pt x="35" y="331"/>
                    <a:pt x="0" y="310"/>
                    <a:pt x="0" y="264"/>
                  </a:cubicBezTo>
                  <a:cubicBezTo>
                    <a:pt x="0" y="200"/>
                    <a:pt x="63" y="197"/>
                    <a:pt x="123" y="190"/>
                  </a:cubicBezTo>
                  <a:cubicBezTo>
                    <a:pt x="147" y="188"/>
                    <a:pt x="159" y="184"/>
                    <a:pt x="159" y="159"/>
                  </a:cubicBezTo>
                  <a:cubicBezTo>
                    <a:pt x="159" y="121"/>
                    <a:pt x="132" y="112"/>
                    <a:pt x="99" y="112"/>
                  </a:cubicBezTo>
                  <a:cubicBezTo>
                    <a:pt x="65" y="112"/>
                    <a:pt x="39" y="128"/>
                    <a:pt x="38" y="165"/>
                  </a:cubicBezTo>
                  <a:lnTo>
                    <a:pt x="10" y="165"/>
                  </a:lnTo>
                  <a:close/>
                  <a:moveTo>
                    <a:pt x="159" y="199"/>
                  </a:moveTo>
                  <a:lnTo>
                    <a:pt x="159" y="199"/>
                  </a:lnTo>
                  <a:lnTo>
                    <a:pt x="159" y="199"/>
                  </a:lnTo>
                  <a:cubicBezTo>
                    <a:pt x="155" y="206"/>
                    <a:pt x="143" y="208"/>
                    <a:pt x="135" y="209"/>
                  </a:cubicBezTo>
                  <a:cubicBezTo>
                    <a:pt x="87" y="218"/>
                    <a:pt x="28" y="217"/>
                    <a:pt x="28" y="262"/>
                  </a:cubicBezTo>
                  <a:cubicBezTo>
                    <a:pt x="28" y="290"/>
                    <a:pt x="53" y="308"/>
                    <a:pt x="79" y="308"/>
                  </a:cubicBezTo>
                  <a:cubicBezTo>
                    <a:pt x="122" y="308"/>
                    <a:pt x="160" y="281"/>
                    <a:pt x="159" y="236"/>
                  </a:cubicBezTo>
                  <a:lnTo>
                    <a:pt x="159" y="199"/>
                  </a:lnTo>
                  <a:close/>
                  <a:moveTo>
                    <a:pt x="167" y="63"/>
                  </a:moveTo>
                  <a:lnTo>
                    <a:pt x="167" y="63"/>
                  </a:lnTo>
                  <a:lnTo>
                    <a:pt x="139" y="63"/>
                  </a:lnTo>
                  <a:lnTo>
                    <a:pt x="100" y="18"/>
                  </a:lnTo>
                  <a:lnTo>
                    <a:pt x="61" y="63"/>
                  </a:lnTo>
                  <a:lnTo>
                    <a:pt x="35" y="63"/>
                  </a:lnTo>
                  <a:lnTo>
                    <a:pt x="86" y="0"/>
                  </a:lnTo>
                  <a:lnTo>
                    <a:pt x="117" y="0"/>
                  </a:lnTo>
                  <a:lnTo>
                    <a:pt x="16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7" name="Freeform 113">
              <a:extLst>
                <a:ext uri="{FF2B5EF4-FFF2-40B4-BE49-F238E27FC236}">
                  <a16:creationId xmlns:a16="http://schemas.microsoft.com/office/drawing/2014/main" id="{444C6146-8E97-229D-13E2-D35C81E8B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1" y="4418013"/>
              <a:ext cx="66675" cy="85725"/>
            </a:xfrm>
            <a:custGeom>
              <a:avLst/>
              <a:gdLst>
                <a:gd name="T0" fmla="*/ 0 w 186"/>
                <a:gd name="T1" fmla="*/ 7 h 237"/>
                <a:gd name="T2" fmla="*/ 28 w 186"/>
                <a:gd name="T3" fmla="*/ 7 h 237"/>
                <a:gd name="T4" fmla="*/ 28 w 186"/>
                <a:gd name="T5" fmla="*/ 47 h 237"/>
                <a:gd name="T6" fmla="*/ 29 w 186"/>
                <a:gd name="T7" fmla="*/ 47 h 237"/>
                <a:gd name="T8" fmla="*/ 102 w 186"/>
                <a:gd name="T9" fmla="*/ 0 h 237"/>
                <a:gd name="T10" fmla="*/ 186 w 186"/>
                <a:gd name="T11" fmla="*/ 89 h 237"/>
                <a:gd name="T12" fmla="*/ 186 w 186"/>
                <a:gd name="T13" fmla="*/ 237 h 237"/>
                <a:gd name="T14" fmla="*/ 158 w 186"/>
                <a:gd name="T15" fmla="*/ 237 h 237"/>
                <a:gd name="T16" fmla="*/ 158 w 186"/>
                <a:gd name="T17" fmla="*/ 93 h 237"/>
                <a:gd name="T18" fmla="*/ 100 w 186"/>
                <a:gd name="T19" fmla="*/ 24 h 237"/>
                <a:gd name="T20" fmla="*/ 28 w 186"/>
                <a:gd name="T21" fmla="*/ 103 h 237"/>
                <a:gd name="T22" fmla="*/ 28 w 186"/>
                <a:gd name="T23" fmla="*/ 237 h 237"/>
                <a:gd name="T24" fmla="*/ 0 w 186"/>
                <a:gd name="T25" fmla="*/ 237 h 237"/>
                <a:gd name="T26" fmla="*/ 0 w 186"/>
                <a:gd name="T27" fmla="*/ 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0" y="7"/>
                  </a:moveTo>
                  <a:lnTo>
                    <a:pt x="28" y="7"/>
                  </a:lnTo>
                  <a:lnTo>
                    <a:pt x="28" y="47"/>
                  </a:lnTo>
                  <a:lnTo>
                    <a:pt x="29" y="47"/>
                  </a:lnTo>
                  <a:cubicBezTo>
                    <a:pt x="39" y="19"/>
                    <a:pt x="70" y="0"/>
                    <a:pt x="102" y="0"/>
                  </a:cubicBezTo>
                  <a:cubicBezTo>
                    <a:pt x="167" y="0"/>
                    <a:pt x="186" y="34"/>
                    <a:pt x="186" y="89"/>
                  </a:cubicBezTo>
                  <a:lnTo>
                    <a:pt x="186" y="237"/>
                  </a:lnTo>
                  <a:lnTo>
                    <a:pt x="158" y="237"/>
                  </a:lnTo>
                  <a:lnTo>
                    <a:pt x="158" y="93"/>
                  </a:lnTo>
                  <a:cubicBezTo>
                    <a:pt x="158" y="54"/>
                    <a:pt x="145" y="24"/>
                    <a:pt x="100" y="24"/>
                  </a:cubicBezTo>
                  <a:cubicBezTo>
                    <a:pt x="56" y="24"/>
                    <a:pt x="29" y="58"/>
                    <a:pt x="28" y="103"/>
                  </a:cubicBezTo>
                  <a:lnTo>
                    <a:pt x="28" y="237"/>
                  </a:lnTo>
                  <a:lnTo>
                    <a:pt x="0" y="23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8" name="Freeform 114">
              <a:extLst>
                <a:ext uri="{FF2B5EF4-FFF2-40B4-BE49-F238E27FC236}">
                  <a16:creationId xmlns:a16="http://schemas.microsoft.com/office/drawing/2014/main" id="{60C72318-B56A-D423-ADD7-7E20C60EA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426" y="4389438"/>
              <a:ext cx="9525" cy="114300"/>
            </a:xfrm>
            <a:custGeom>
              <a:avLst/>
              <a:gdLst>
                <a:gd name="T0" fmla="*/ 0 w 28"/>
                <a:gd name="T1" fmla="*/ 0 h 318"/>
                <a:gd name="T2" fmla="*/ 28 w 28"/>
                <a:gd name="T3" fmla="*/ 0 h 318"/>
                <a:gd name="T4" fmla="*/ 28 w 28"/>
                <a:gd name="T5" fmla="*/ 45 h 318"/>
                <a:gd name="T6" fmla="*/ 0 w 28"/>
                <a:gd name="T7" fmla="*/ 45 h 318"/>
                <a:gd name="T8" fmla="*/ 0 w 28"/>
                <a:gd name="T9" fmla="*/ 0 h 318"/>
                <a:gd name="T10" fmla="*/ 0 w 28"/>
                <a:gd name="T11" fmla="*/ 88 h 318"/>
                <a:gd name="T12" fmla="*/ 0 w 28"/>
                <a:gd name="T13" fmla="*/ 88 h 318"/>
                <a:gd name="T14" fmla="*/ 28 w 28"/>
                <a:gd name="T15" fmla="*/ 88 h 318"/>
                <a:gd name="T16" fmla="*/ 28 w 28"/>
                <a:gd name="T17" fmla="*/ 318 h 318"/>
                <a:gd name="T18" fmla="*/ 0 w 28"/>
                <a:gd name="T19" fmla="*/ 318 h 318"/>
                <a:gd name="T20" fmla="*/ 0 w 28"/>
                <a:gd name="T21" fmla="*/ 8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18">
                  <a:moveTo>
                    <a:pt x="0" y="0"/>
                  </a:move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88"/>
                  </a:moveTo>
                  <a:lnTo>
                    <a:pt x="0" y="88"/>
                  </a:lnTo>
                  <a:lnTo>
                    <a:pt x="28" y="88"/>
                  </a:lnTo>
                  <a:lnTo>
                    <a:pt x="28" y="318"/>
                  </a:lnTo>
                  <a:lnTo>
                    <a:pt x="0" y="318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39" name="Freeform 115">
              <a:extLst>
                <a:ext uri="{FF2B5EF4-FFF2-40B4-BE49-F238E27FC236}">
                  <a16:creationId xmlns:a16="http://schemas.microsoft.com/office/drawing/2014/main" id="{DF6F3DB4-5E7C-DA4D-6989-E1CC30D99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9" y="4418013"/>
              <a:ext cx="73025" cy="88900"/>
            </a:xfrm>
            <a:custGeom>
              <a:avLst/>
              <a:gdLst>
                <a:gd name="T0" fmla="*/ 173 w 203"/>
                <a:gd name="T1" fmla="*/ 79 h 243"/>
                <a:gd name="T2" fmla="*/ 108 w 203"/>
                <a:gd name="T3" fmla="*/ 24 h 243"/>
                <a:gd name="T4" fmla="*/ 28 w 203"/>
                <a:gd name="T5" fmla="*/ 122 h 243"/>
                <a:gd name="T6" fmla="*/ 108 w 203"/>
                <a:gd name="T7" fmla="*/ 220 h 243"/>
                <a:gd name="T8" fmla="*/ 175 w 203"/>
                <a:gd name="T9" fmla="*/ 154 h 243"/>
                <a:gd name="T10" fmla="*/ 203 w 203"/>
                <a:gd name="T11" fmla="*/ 154 h 243"/>
                <a:gd name="T12" fmla="*/ 108 w 203"/>
                <a:gd name="T13" fmla="*/ 243 h 243"/>
                <a:gd name="T14" fmla="*/ 0 w 203"/>
                <a:gd name="T15" fmla="*/ 122 h 243"/>
                <a:gd name="T16" fmla="*/ 108 w 203"/>
                <a:gd name="T17" fmla="*/ 0 h 243"/>
                <a:gd name="T18" fmla="*/ 201 w 203"/>
                <a:gd name="T19" fmla="*/ 79 h 243"/>
                <a:gd name="T20" fmla="*/ 173 w 203"/>
                <a:gd name="T21" fmla="*/ 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243">
                  <a:moveTo>
                    <a:pt x="173" y="79"/>
                  </a:moveTo>
                  <a:cubicBezTo>
                    <a:pt x="166" y="45"/>
                    <a:pt x="145" y="24"/>
                    <a:pt x="108" y="24"/>
                  </a:cubicBezTo>
                  <a:cubicBezTo>
                    <a:pt x="54" y="24"/>
                    <a:pt x="28" y="73"/>
                    <a:pt x="28" y="122"/>
                  </a:cubicBezTo>
                  <a:cubicBezTo>
                    <a:pt x="28" y="171"/>
                    <a:pt x="54" y="220"/>
                    <a:pt x="108" y="220"/>
                  </a:cubicBezTo>
                  <a:cubicBezTo>
                    <a:pt x="143" y="220"/>
                    <a:pt x="171" y="193"/>
                    <a:pt x="175" y="154"/>
                  </a:cubicBezTo>
                  <a:lnTo>
                    <a:pt x="203" y="154"/>
                  </a:lnTo>
                  <a:cubicBezTo>
                    <a:pt x="195" y="209"/>
                    <a:pt x="159" y="243"/>
                    <a:pt x="108" y="243"/>
                  </a:cubicBezTo>
                  <a:cubicBezTo>
                    <a:pt x="38" y="243"/>
                    <a:pt x="0" y="188"/>
                    <a:pt x="0" y="122"/>
                  </a:cubicBezTo>
                  <a:cubicBezTo>
                    <a:pt x="0" y="56"/>
                    <a:pt x="38" y="0"/>
                    <a:pt x="108" y="0"/>
                  </a:cubicBezTo>
                  <a:cubicBezTo>
                    <a:pt x="157" y="0"/>
                    <a:pt x="195" y="27"/>
                    <a:pt x="201" y="79"/>
                  </a:cubicBezTo>
                  <a:lnTo>
                    <a:pt x="17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  <p:sp>
          <p:nvSpPr>
            <p:cNvPr id="240" name="Freeform 116">
              <a:extLst>
                <a:ext uri="{FF2B5EF4-FFF2-40B4-BE49-F238E27FC236}">
                  <a16:creationId xmlns:a16="http://schemas.microsoft.com/office/drawing/2014/main" id="{1BCE2103-4380-0BEB-A55E-2E8E451D8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1" y="4418013"/>
              <a:ext cx="76200" cy="88900"/>
            </a:xfrm>
            <a:custGeom>
              <a:avLst/>
              <a:gdLst>
                <a:gd name="T0" fmla="*/ 9 w 212"/>
                <a:gd name="T1" fmla="*/ 77 h 243"/>
                <a:gd name="T2" fmla="*/ 102 w 212"/>
                <a:gd name="T3" fmla="*/ 0 h 243"/>
                <a:gd name="T4" fmla="*/ 187 w 212"/>
                <a:gd name="T5" fmla="*/ 74 h 243"/>
                <a:gd name="T6" fmla="*/ 187 w 212"/>
                <a:gd name="T7" fmla="*/ 196 h 243"/>
                <a:gd name="T8" fmla="*/ 203 w 212"/>
                <a:gd name="T9" fmla="*/ 213 h 243"/>
                <a:gd name="T10" fmla="*/ 212 w 212"/>
                <a:gd name="T11" fmla="*/ 211 h 243"/>
                <a:gd name="T12" fmla="*/ 212 w 212"/>
                <a:gd name="T13" fmla="*/ 235 h 243"/>
                <a:gd name="T14" fmla="*/ 194 w 212"/>
                <a:gd name="T15" fmla="*/ 237 h 243"/>
                <a:gd name="T16" fmla="*/ 161 w 212"/>
                <a:gd name="T17" fmla="*/ 197 h 243"/>
                <a:gd name="T18" fmla="*/ 160 w 212"/>
                <a:gd name="T19" fmla="*/ 197 h 243"/>
                <a:gd name="T20" fmla="*/ 77 w 212"/>
                <a:gd name="T21" fmla="*/ 243 h 243"/>
                <a:gd name="T22" fmla="*/ 0 w 212"/>
                <a:gd name="T23" fmla="*/ 176 h 243"/>
                <a:gd name="T24" fmla="*/ 123 w 212"/>
                <a:gd name="T25" fmla="*/ 102 h 243"/>
                <a:gd name="T26" fmla="*/ 159 w 212"/>
                <a:gd name="T27" fmla="*/ 71 h 243"/>
                <a:gd name="T28" fmla="*/ 99 w 212"/>
                <a:gd name="T29" fmla="*/ 24 h 243"/>
                <a:gd name="T30" fmla="*/ 37 w 212"/>
                <a:gd name="T31" fmla="*/ 77 h 243"/>
                <a:gd name="T32" fmla="*/ 9 w 212"/>
                <a:gd name="T33" fmla="*/ 77 h 243"/>
                <a:gd name="T34" fmla="*/ 159 w 212"/>
                <a:gd name="T35" fmla="*/ 111 h 243"/>
                <a:gd name="T36" fmla="*/ 159 w 212"/>
                <a:gd name="T37" fmla="*/ 111 h 243"/>
                <a:gd name="T38" fmla="*/ 158 w 212"/>
                <a:gd name="T39" fmla="*/ 111 h 243"/>
                <a:gd name="T40" fmla="*/ 134 w 212"/>
                <a:gd name="T41" fmla="*/ 121 h 243"/>
                <a:gd name="T42" fmla="*/ 28 w 212"/>
                <a:gd name="T43" fmla="*/ 174 h 243"/>
                <a:gd name="T44" fmla="*/ 79 w 212"/>
                <a:gd name="T45" fmla="*/ 220 h 243"/>
                <a:gd name="T46" fmla="*/ 159 w 212"/>
                <a:gd name="T47" fmla="*/ 148 h 243"/>
                <a:gd name="T48" fmla="*/ 159 w 212"/>
                <a:gd name="T49" fmla="*/ 11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2" h="243">
                  <a:moveTo>
                    <a:pt x="9" y="77"/>
                  </a:moveTo>
                  <a:cubicBezTo>
                    <a:pt x="12" y="24"/>
                    <a:pt x="50" y="0"/>
                    <a:pt x="102" y="0"/>
                  </a:cubicBezTo>
                  <a:cubicBezTo>
                    <a:pt x="143" y="0"/>
                    <a:pt x="187" y="13"/>
                    <a:pt x="187" y="74"/>
                  </a:cubicBezTo>
                  <a:lnTo>
                    <a:pt x="187" y="196"/>
                  </a:lnTo>
                  <a:cubicBezTo>
                    <a:pt x="187" y="207"/>
                    <a:pt x="192" y="213"/>
                    <a:pt x="203" y="213"/>
                  </a:cubicBezTo>
                  <a:cubicBezTo>
                    <a:pt x="206" y="213"/>
                    <a:pt x="210" y="212"/>
                    <a:pt x="212" y="211"/>
                  </a:cubicBezTo>
                  <a:lnTo>
                    <a:pt x="212" y="235"/>
                  </a:lnTo>
                  <a:cubicBezTo>
                    <a:pt x="206" y="236"/>
                    <a:pt x="201" y="237"/>
                    <a:pt x="194" y="237"/>
                  </a:cubicBezTo>
                  <a:cubicBezTo>
                    <a:pt x="165" y="237"/>
                    <a:pt x="161" y="221"/>
                    <a:pt x="161" y="197"/>
                  </a:cubicBezTo>
                  <a:lnTo>
                    <a:pt x="160" y="197"/>
                  </a:lnTo>
                  <a:cubicBezTo>
                    <a:pt x="141" y="226"/>
                    <a:pt x="121" y="243"/>
                    <a:pt x="77" y="243"/>
                  </a:cubicBezTo>
                  <a:cubicBezTo>
                    <a:pt x="34" y="243"/>
                    <a:pt x="0" y="222"/>
                    <a:pt x="0" y="176"/>
                  </a:cubicBezTo>
                  <a:cubicBezTo>
                    <a:pt x="0" y="112"/>
                    <a:pt x="62" y="109"/>
                    <a:pt x="123" y="102"/>
                  </a:cubicBezTo>
                  <a:cubicBezTo>
                    <a:pt x="146" y="100"/>
                    <a:pt x="159" y="96"/>
                    <a:pt x="159" y="71"/>
                  </a:cubicBezTo>
                  <a:cubicBezTo>
                    <a:pt x="159" y="33"/>
                    <a:pt x="132" y="24"/>
                    <a:pt x="99" y="24"/>
                  </a:cubicBezTo>
                  <a:cubicBezTo>
                    <a:pt x="64" y="24"/>
                    <a:pt x="38" y="40"/>
                    <a:pt x="37" y="77"/>
                  </a:cubicBezTo>
                  <a:lnTo>
                    <a:pt x="9" y="77"/>
                  </a:lnTo>
                  <a:close/>
                  <a:moveTo>
                    <a:pt x="159" y="111"/>
                  </a:moveTo>
                  <a:lnTo>
                    <a:pt x="159" y="111"/>
                  </a:lnTo>
                  <a:lnTo>
                    <a:pt x="158" y="111"/>
                  </a:lnTo>
                  <a:cubicBezTo>
                    <a:pt x="154" y="118"/>
                    <a:pt x="142" y="120"/>
                    <a:pt x="134" y="121"/>
                  </a:cubicBezTo>
                  <a:cubicBezTo>
                    <a:pt x="87" y="130"/>
                    <a:pt x="28" y="129"/>
                    <a:pt x="28" y="174"/>
                  </a:cubicBezTo>
                  <a:cubicBezTo>
                    <a:pt x="28" y="202"/>
                    <a:pt x="52" y="220"/>
                    <a:pt x="79" y="220"/>
                  </a:cubicBezTo>
                  <a:cubicBezTo>
                    <a:pt x="121" y="220"/>
                    <a:pt x="159" y="193"/>
                    <a:pt x="159" y="148"/>
                  </a:cubicBezTo>
                  <a:lnTo>
                    <a:pt x="15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80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2EB51D2-BFED-7F5F-96E3-582F1C814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873" y="5668010"/>
            <a:ext cx="8093075" cy="949325"/>
          </a:xfrm>
        </p:spPr>
        <p:txBody>
          <a:bodyPr/>
          <a:lstStyle/>
          <a:p>
            <a:r>
              <a:rPr lang="pt-PT" sz="1800" b="1"/>
              <a:t>Francisco Stigliano &amp; Edoardo Palmisciano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EEE03-4478-5224-3D73-66A27A34DEF9}"/>
              </a:ext>
            </a:extLst>
          </p:cNvPr>
          <p:cNvSpPr txBox="1"/>
          <p:nvPr/>
        </p:nvSpPr>
        <p:spPr>
          <a:xfrm>
            <a:off x="467993" y="1123240"/>
            <a:ext cx="7081520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sz="3200">
                <a:solidFill>
                  <a:schemeClr val="bg1"/>
                </a:solidFill>
              </a:rPr>
              <a:t>		</a:t>
            </a:r>
            <a:r>
              <a:rPr lang="it-IT" sz="3200" err="1">
                <a:solidFill>
                  <a:schemeClr val="bg1"/>
                </a:solidFill>
              </a:rPr>
              <a:t>Problems</a:t>
            </a:r>
            <a:r>
              <a:rPr lang="it-IT" sz="3200">
                <a:solidFill>
                  <a:schemeClr val="bg1"/>
                </a:solidFill>
              </a:rPr>
              <a:t> Definition</a:t>
            </a:r>
          </a:p>
          <a:p>
            <a:pPr>
              <a:lnSpc>
                <a:spcPct val="250000"/>
              </a:lnSpc>
            </a:pPr>
            <a:r>
              <a:rPr lang="it-IT" sz="3200">
                <a:solidFill>
                  <a:schemeClr val="bg1"/>
                </a:solidFill>
              </a:rPr>
              <a:t>		</a:t>
            </a:r>
            <a:r>
              <a:rPr lang="it-IT" sz="3200" err="1">
                <a:solidFill>
                  <a:schemeClr val="bg1"/>
                </a:solidFill>
              </a:rPr>
              <a:t>Optimization</a:t>
            </a:r>
            <a:r>
              <a:rPr lang="it-IT" sz="3200">
                <a:solidFill>
                  <a:schemeClr val="bg1"/>
                </a:solidFill>
              </a:rPr>
              <a:t> </a:t>
            </a:r>
            <a:r>
              <a:rPr lang="it-IT" sz="3200" err="1">
                <a:solidFill>
                  <a:schemeClr val="bg1"/>
                </a:solidFill>
              </a:rPr>
              <a:t>Algorithm</a:t>
            </a:r>
            <a:endParaRPr lang="it-IT" sz="320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it-IT" sz="3200">
                <a:solidFill>
                  <a:schemeClr val="bg1"/>
                </a:solidFill>
              </a:rPr>
              <a:t>		</a:t>
            </a:r>
            <a:r>
              <a:rPr lang="it-IT" sz="3200" err="1">
                <a:solidFill>
                  <a:schemeClr val="bg1"/>
                </a:solidFill>
              </a:rPr>
              <a:t>Optimization</a:t>
            </a:r>
            <a:r>
              <a:rPr lang="it-IT" sz="3200">
                <a:solidFill>
                  <a:schemeClr val="bg1"/>
                </a:solidFill>
              </a:rPr>
              <a:t> </a:t>
            </a:r>
            <a:r>
              <a:rPr lang="it-IT" sz="3200" err="1">
                <a:solidFill>
                  <a:schemeClr val="bg1"/>
                </a:solidFill>
              </a:rPr>
              <a:t>Results</a:t>
            </a:r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10" name="Graphic 9" descr="Downward trend graph with solid fill">
            <a:extLst>
              <a:ext uri="{FF2B5EF4-FFF2-40B4-BE49-F238E27FC236}">
                <a16:creationId xmlns:a16="http://schemas.microsoft.com/office/drawing/2014/main" id="{A2C978E4-FFB2-9FB2-7A83-F441734C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93" y="4070986"/>
            <a:ext cx="638492" cy="638492"/>
          </a:xfrm>
          <a:prstGeom prst="rect">
            <a:avLst/>
          </a:prstGeom>
        </p:spPr>
      </p:pic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AFC961DC-EE09-8184-D127-E5F521B20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93" y="1618058"/>
            <a:ext cx="638492" cy="638492"/>
          </a:xfrm>
          <a:prstGeom prst="rect">
            <a:avLst/>
          </a:prstGeom>
        </p:spPr>
      </p:pic>
      <p:pic>
        <p:nvPicPr>
          <p:cNvPr id="16" name="Graphic 15" descr="Processor with solid fill">
            <a:extLst>
              <a:ext uri="{FF2B5EF4-FFF2-40B4-BE49-F238E27FC236}">
                <a16:creationId xmlns:a16="http://schemas.microsoft.com/office/drawing/2014/main" id="{DB79A4C8-10D7-C022-8AFD-316EE2494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993" y="2844522"/>
            <a:ext cx="638492" cy="6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2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F0052E9-A80F-5F4E-B745-BF7E6A79E5E2}"/>
              </a:ext>
            </a:extLst>
          </p:cNvPr>
          <p:cNvSpPr txBox="1">
            <a:spLocks/>
          </p:cNvSpPr>
          <p:nvPr/>
        </p:nvSpPr>
        <p:spPr>
          <a:xfrm>
            <a:off x="142873" y="5668010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b="1"/>
              <a:t>Francisco Stigliano &amp; Edoardo Palmisciano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A5A68C-3408-6CA3-478B-25B540C4E563}"/>
              </a:ext>
            </a:extLst>
          </p:cNvPr>
          <p:cNvSpPr txBox="1">
            <a:spLocks/>
          </p:cNvSpPr>
          <p:nvPr/>
        </p:nvSpPr>
        <p:spPr>
          <a:xfrm>
            <a:off x="2591432" y="1064577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60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AC01A00-4EAF-F5C8-AA64-00AA289A8139}"/>
              </a:ext>
            </a:extLst>
          </p:cNvPr>
          <p:cNvSpPr txBox="1">
            <a:spLocks/>
          </p:cNvSpPr>
          <p:nvPr/>
        </p:nvSpPr>
        <p:spPr>
          <a:xfrm>
            <a:off x="142873" y="2990850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>
                <a:solidFill>
                  <a:schemeClr val="bg1"/>
                </a:solidFill>
              </a:rPr>
              <a:t>Minimization of time to accelerate from an initial to an end velocity</a:t>
            </a:r>
          </a:p>
          <a:p>
            <a:r>
              <a:rPr lang="en-US" sz="3200" b="1">
                <a:solidFill>
                  <a:schemeClr val="bg1"/>
                </a:solidFill>
              </a:rPr>
              <a:t>Problem Definition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8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Vehicle Specifications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Alfa Romeo Giulia 2.9 V6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/>
        </p:nvGraphicFramePr>
        <p:xfrm>
          <a:off x="282166" y="1231384"/>
          <a:ext cx="6718074" cy="5174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15" descr="A red sports car&#10;&#10;Description automatically generated with medium confidence">
            <a:extLst>
              <a:ext uri="{FF2B5EF4-FFF2-40B4-BE49-F238E27FC236}">
                <a16:creationId xmlns:a16="http://schemas.microsoft.com/office/drawing/2014/main" id="{9AC38B6F-C711-E1C7-921A-9586CEA82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3" y="4042227"/>
            <a:ext cx="2740945" cy="171309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317500" dist="355600" dir="12300000" sx="104000" sy="104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101600"/>
          </a:effectLst>
          <a:scene3d>
            <a:camera prst="orthographicFront">
              <a:rot lat="0" lon="21599984" rev="0"/>
            </a:camera>
            <a:lightRig rig="threePt" dir="t"/>
          </a:scene3d>
          <a:sp3d prstMaterial="matte"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97200F-CA31-5B1B-D74F-2B5D380481AC}"/>
              </a:ext>
            </a:extLst>
          </p:cNvPr>
          <p:cNvGraphicFramePr>
            <a:graphicFrameLocks noGrp="1"/>
          </p:cNvGraphicFramePr>
          <p:nvPr/>
        </p:nvGraphicFramePr>
        <p:xfrm>
          <a:off x="7000240" y="1402238"/>
          <a:ext cx="4399476" cy="3103721"/>
        </p:xfrm>
        <a:graphic>
          <a:graphicData uri="http://schemas.openxmlformats.org/drawingml/2006/table">
            <a:tbl>
              <a:tblPr/>
              <a:tblGrid>
                <a:gridCol w="2502454">
                  <a:extLst>
                    <a:ext uri="{9D8B030D-6E8A-4147-A177-3AD203B41FA5}">
                      <a16:colId xmlns:a16="http://schemas.microsoft.com/office/drawing/2014/main" val="1397709453"/>
                    </a:ext>
                  </a:extLst>
                </a:gridCol>
                <a:gridCol w="1897022">
                  <a:extLst>
                    <a:ext uri="{9D8B030D-6E8A-4147-A177-3AD203B41FA5}">
                      <a16:colId xmlns:a16="http://schemas.microsoft.com/office/drawing/2014/main" val="1716107951"/>
                    </a:ext>
                  </a:extLst>
                </a:gridCol>
              </a:tblGrid>
              <a:tr h="39768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 R A M E T E R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30004"/>
                  </a:ext>
                </a:extLst>
              </a:tr>
              <a:tr h="3199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weight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 kg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51154"/>
                  </a:ext>
                </a:extLst>
              </a:tr>
              <a:tr h="39768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 efficiency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485186"/>
                  </a:ext>
                </a:extLst>
              </a:tr>
              <a:tr h="39768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Tyres (Rear)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285/30 R19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15314"/>
                  </a:ext>
                </a:extLst>
              </a:tr>
              <a:tr h="39768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power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HP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89092"/>
                  </a:ext>
                </a:extLst>
              </a:tr>
              <a:tr h="39768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speed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 km/h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27792"/>
                  </a:ext>
                </a:extLst>
              </a:tr>
              <a:tr h="39768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Gear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227233"/>
                  </a:ext>
                </a:extLst>
              </a:tr>
              <a:tr h="39768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 Gear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0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Optimization Problem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Definition</a:t>
            </a:r>
          </a:p>
          <a:p>
            <a:endParaRPr lang="pt-P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C0E2C2-0FC8-AED1-AAC5-B4468DE5C968}"/>
              </a:ext>
            </a:extLst>
          </p:cNvPr>
          <p:cNvCxnSpPr>
            <a:cxnSpLocks/>
          </p:cNvCxnSpPr>
          <p:nvPr/>
        </p:nvCxnSpPr>
        <p:spPr>
          <a:xfrm>
            <a:off x="4296000" y="3732294"/>
            <a:ext cx="360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84470-3600-00A7-7347-DA865BAECC6E}"/>
                  </a:ext>
                </a:extLst>
              </p:cNvPr>
              <p:cNvSpPr txBox="1"/>
              <p:nvPr/>
            </p:nvSpPr>
            <p:spPr>
              <a:xfrm>
                <a:off x="5880735" y="3403362"/>
                <a:ext cx="430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8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84470-3600-00A7-7347-DA865BAEC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5" y="3403362"/>
                <a:ext cx="4305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9FD21-D67D-716C-157F-88A5EFDC9A4A}"/>
              </a:ext>
            </a:extLst>
          </p:cNvPr>
          <p:cNvGrpSpPr/>
          <p:nvPr/>
        </p:nvGrpSpPr>
        <p:grpSpPr>
          <a:xfrm>
            <a:off x="3320641" y="4688264"/>
            <a:ext cx="5550719" cy="1200329"/>
            <a:chOff x="3507761" y="4688264"/>
            <a:chExt cx="5550719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CA396C6-3FC2-2F42-4982-53C2198DECAC}"/>
                    </a:ext>
                  </a:extLst>
                </p:cNvPr>
                <p:cNvSpPr txBox="1"/>
                <p:nvPr/>
              </p:nvSpPr>
              <p:spPr>
                <a:xfrm>
                  <a:off x="3507761" y="4688264"/>
                  <a:ext cx="280350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t-IT" sz="1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br>
                    <a:rPr lang="pt-PT"/>
                  </a:br>
                  <a:br>
                    <a:rPr lang="pt-PT"/>
                  </a:br>
                  <a:br>
                    <a:rPr lang="pt-PT"/>
                  </a:br>
                  <a:r>
                    <a:rPr lang="pt-PT" i="1"/>
                    <a:t>t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𝑎𝑐𝑐𝑒𝑙𝑒𝑟𝑎𝑡𝑒</m:t>
                      </m:r>
                    </m:oMath>
                  </a14:m>
                  <a:endParaRPr lang="en-GB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CA396C6-3FC2-2F42-4982-53C2198DE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761" y="4688264"/>
                  <a:ext cx="2803504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1957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13AC38-E502-E51E-CEBD-6FCF9196C9AD}"/>
                </a:ext>
              </a:extLst>
            </p:cNvPr>
            <p:cNvSpPr txBox="1"/>
            <p:nvPr/>
          </p:nvSpPr>
          <p:spPr>
            <a:xfrm>
              <a:off x="6733520" y="4688264"/>
              <a:ext cx="2324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/>
                <a:t>Optimization Variables</a:t>
              </a:r>
            </a:p>
            <a:p>
              <a:pPr algn="r"/>
              <a:endParaRPr lang="pt-PT"/>
            </a:p>
            <a:p>
              <a:pPr algn="r"/>
              <a:endParaRPr lang="en-GB"/>
            </a:p>
            <a:p>
              <a:pPr algn="r"/>
              <a:r>
                <a:rPr lang="en-GB"/>
                <a:t>Objective Function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39D4C7-BCE9-310E-F9E6-8CD49C0C65EA}"/>
              </a:ext>
            </a:extLst>
          </p:cNvPr>
          <p:cNvGraphicFramePr>
            <a:graphicFrameLocks noGrp="1"/>
          </p:cNvGraphicFramePr>
          <p:nvPr/>
        </p:nvGraphicFramePr>
        <p:xfrm>
          <a:off x="2885440" y="1881663"/>
          <a:ext cx="6421120" cy="1547337"/>
        </p:xfrm>
        <a:graphic>
          <a:graphicData uri="http://schemas.openxmlformats.org/drawingml/2006/table">
            <a:tbl>
              <a:tblPr/>
              <a:tblGrid>
                <a:gridCol w="1197452">
                  <a:extLst>
                    <a:ext uri="{9D8B030D-6E8A-4147-A177-3AD203B41FA5}">
                      <a16:colId xmlns:a16="http://schemas.microsoft.com/office/drawing/2014/main" val="3111038290"/>
                    </a:ext>
                  </a:extLst>
                </a:gridCol>
                <a:gridCol w="1006554">
                  <a:extLst>
                    <a:ext uri="{9D8B030D-6E8A-4147-A177-3AD203B41FA5}">
                      <a16:colId xmlns:a16="http://schemas.microsoft.com/office/drawing/2014/main" val="1500124528"/>
                    </a:ext>
                  </a:extLst>
                </a:gridCol>
                <a:gridCol w="1006554">
                  <a:extLst>
                    <a:ext uri="{9D8B030D-6E8A-4147-A177-3AD203B41FA5}">
                      <a16:colId xmlns:a16="http://schemas.microsoft.com/office/drawing/2014/main" val="2245272875"/>
                    </a:ext>
                  </a:extLst>
                </a:gridCol>
                <a:gridCol w="1006554">
                  <a:extLst>
                    <a:ext uri="{9D8B030D-6E8A-4147-A177-3AD203B41FA5}">
                      <a16:colId xmlns:a16="http://schemas.microsoft.com/office/drawing/2014/main" val="813215968"/>
                    </a:ext>
                  </a:extLst>
                </a:gridCol>
                <a:gridCol w="1006554">
                  <a:extLst>
                    <a:ext uri="{9D8B030D-6E8A-4147-A177-3AD203B41FA5}">
                      <a16:colId xmlns:a16="http://schemas.microsoft.com/office/drawing/2014/main" val="1609561795"/>
                    </a:ext>
                  </a:extLst>
                </a:gridCol>
                <a:gridCol w="1197452">
                  <a:extLst>
                    <a:ext uri="{9D8B030D-6E8A-4147-A177-3AD203B41FA5}">
                      <a16:colId xmlns:a16="http://schemas.microsoft.com/office/drawing/2014/main" val="4166472097"/>
                    </a:ext>
                  </a:extLst>
                </a:gridCol>
              </a:tblGrid>
              <a:tr h="515779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E A R   R A T I O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20920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07049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0086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5EF624-DB7A-130E-9C55-40128F0E0E49}"/>
              </a:ext>
            </a:extLst>
          </p:cNvPr>
          <p:cNvSpPr txBox="1"/>
          <p:nvPr/>
        </p:nvSpPr>
        <p:spPr>
          <a:xfrm>
            <a:off x="551180" y="1251359"/>
            <a:ext cx="1108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6-Speed Manual Tramission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218174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Problem Formulation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&amp; Variables</a:t>
            </a:r>
          </a:p>
          <a:p>
            <a:endParaRPr lang="pt-PT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57A51E-9D83-0AE1-15B8-02972F9629D0}"/>
              </a:ext>
            </a:extLst>
          </p:cNvPr>
          <p:cNvGrpSpPr/>
          <p:nvPr/>
        </p:nvGrpSpPr>
        <p:grpSpPr>
          <a:xfrm>
            <a:off x="984000" y="1524000"/>
            <a:ext cx="10224000" cy="4700367"/>
            <a:chOff x="568960" y="1524000"/>
            <a:chExt cx="11623040" cy="4700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5237244-6EB5-06BA-AC01-ADB95C37F813}"/>
                    </a:ext>
                  </a:extLst>
                </p:cNvPr>
                <p:cNvSpPr txBox="1"/>
                <p:nvPr/>
              </p:nvSpPr>
              <p:spPr>
                <a:xfrm>
                  <a:off x="568960" y="1524000"/>
                  <a:ext cx="11623040" cy="18610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For   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=1,…,4; </m:t>
                      </m:r>
                    </m:oMath>
                  </a14:m>
                  <a:r>
                    <a:rPr lang="it-IT" sz="1600" dirty="0"/>
                    <a:t>		</a:t>
                  </a:r>
                  <a:r>
                    <a:rPr lang="it-IT" sz="1600" dirty="0" err="1"/>
                    <a:t>number</a:t>
                  </a:r>
                  <a:r>
                    <a:rPr lang="it-IT" sz="1600" dirty="0"/>
                    <a:t> of </a:t>
                  </a:r>
                  <a:r>
                    <a:rPr lang="it-IT" sz="1600" dirty="0" err="1"/>
                    <a:t>decision</a:t>
                  </a:r>
                  <a:r>
                    <a:rPr lang="it-IT" sz="1600" dirty="0"/>
                    <a:t> </a:t>
                  </a:r>
                  <a:r>
                    <a:rPr lang="it-IT" sz="1600" dirty="0" err="1"/>
                    <a:t>variables</a:t>
                  </a:r>
                  <a:endParaRPr lang="it-IT" sz="1600" b="0" i="1" dirty="0"/>
                </a:p>
                <a:p>
                  <a:r>
                    <a:rPr lang="it-IT" dirty="0"/>
                    <a:t>          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=1,…,6</m:t>
                      </m:r>
                    </m:oMath>
                  </a14:m>
                  <a:r>
                    <a:rPr lang="it-IT" dirty="0"/>
                    <a:t>; 		</a:t>
                  </a:r>
                  <a:r>
                    <a:rPr lang="it-IT" sz="1600" dirty="0" err="1"/>
                    <a:t>number</a:t>
                  </a:r>
                  <a:r>
                    <a:rPr lang="it-IT" sz="1600" dirty="0"/>
                    <a:t> of </a:t>
                  </a:r>
                  <a:r>
                    <a:rPr lang="it-IT" sz="1600" dirty="0" err="1"/>
                    <a:t>gears</a:t>
                  </a:r>
                  <a:endParaRPr lang="it-IT" sz="1600" dirty="0"/>
                </a:p>
                <a:p>
                  <a:endParaRPr lang="it-IT" sz="1600" dirty="0"/>
                </a:p>
                <a:p>
                  <a:endParaRPr lang="it-IT" dirty="0"/>
                </a:p>
                <a:p>
                  <a:r>
                    <a:rPr lang="it-IT" dirty="0" err="1"/>
                    <a:t>Find</a:t>
                  </a:r>
                  <a:r>
                    <a:rPr lang="it-IT" dirty="0"/>
                    <a:t>	</a:t>
                  </a:r>
                  <a14:m>
                    <m:oMath xmlns:m="http://schemas.openxmlformats.org/officeDocument/2006/math">
                      <m:r>
                        <a:rPr lang="it-IT" sz="2000" b="1" i="0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it-IT" dirty="0"/>
                    <a:t>              </a:t>
                  </a:r>
                  <a:r>
                    <a:rPr lang="it-IT" dirty="0" err="1"/>
                    <a:t>that</a:t>
                  </a:r>
                  <a:r>
                    <a:rPr lang="it-IT" dirty="0"/>
                    <a:t> </a:t>
                  </a:r>
                  <a:r>
                    <a:rPr lang="it-IT" dirty="0" err="1"/>
                    <a:t>minimizes</a:t>
                  </a:r>
                  <a:r>
                    <a:rPr lang="it-IT" dirty="0"/>
                    <a:t>	</a:t>
                  </a:r>
                  <a14:m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it-IT" sz="20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it-IT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gc</m:t>
                          </m:r>
                        </m:sub>
                      </m:sSub>
                    </m:oMath>
                  </a14:m>
                  <a:endParaRPr lang="it-IT" sz="2400" b="0" dirty="0"/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5237244-6EB5-06BA-AC01-ADB95C37F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" y="1524000"/>
                  <a:ext cx="11623040" cy="1861087"/>
                </a:xfrm>
                <a:prstGeom prst="rect">
                  <a:avLst/>
                </a:prstGeom>
                <a:blipFill>
                  <a:blip r:embed="rId2"/>
                  <a:stretch>
                    <a:fillRect l="-477" t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6CC5B5-7F2C-C05F-E830-3A7DA5DD24BD}"/>
                    </a:ext>
                  </a:extLst>
                </p:cNvPr>
                <p:cNvSpPr txBox="1"/>
                <p:nvPr/>
              </p:nvSpPr>
              <p:spPr>
                <a:xfrm>
                  <a:off x="568960" y="3312160"/>
                  <a:ext cx="10838872" cy="29122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t-IT" dirty="0"/>
                </a:p>
                <a:p>
                  <a:pPr>
                    <a:lnSpc>
                      <a:spcPct val="150000"/>
                    </a:lnSpc>
                  </a:pPr>
                  <a:r>
                    <a:rPr lang="it-IT" dirty="0" err="1"/>
                    <a:t>where</a:t>
                  </a:r>
                  <a:r>
                    <a:rPr lang="it-IT" sz="2000" dirty="0"/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it-IT" sz="2000" b="0" dirty="0"/>
                    <a:t>: </a:t>
                  </a:r>
                  <a:r>
                    <a:rPr lang="it-IT" dirty="0" err="1"/>
                    <a:t>effective</a:t>
                  </a:r>
                  <a:r>
                    <a:rPr lang="it-IT" dirty="0"/>
                    <a:t> power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it-IT" sz="2000" b="0" dirty="0"/>
                    <a:t>	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it-IT" sz="2000" b="0" dirty="0"/>
                    <a:t>: </a:t>
                  </a:r>
                  <a:r>
                    <a:rPr lang="it-IT" dirty="0" err="1"/>
                    <a:t>apparent</a:t>
                  </a:r>
                  <a:r>
                    <a:rPr lang="it-IT" b="0" dirty="0"/>
                    <a:t> mass </a:t>
                  </a:r>
                  <a:r>
                    <a:rPr lang="it-IT" b="0" dirty="0" err="1"/>
                    <a:t>at</a:t>
                  </a:r>
                  <a:r>
                    <a:rPr lang="it-IT" b="0" dirty="0"/>
                    <a:t> </a:t>
                  </a:r>
                  <a:r>
                    <a:rPr lang="it-IT" b="0" i="1" dirty="0"/>
                    <a:t>i</a:t>
                  </a:r>
                  <a:r>
                    <a:rPr lang="it-IT" b="0" dirty="0"/>
                    <a:t>-</a:t>
                  </a:r>
                  <a:r>
                    <a:rPr lang="it-IT" b="0" dirty="0" err="1"/>
                    <a:t>th</a:t>
                  </a:r>
                  <a:r>
                    <a:rPr lang="it-IT" b="0" dirty="0"/>
                    <a:t> </a:t>
                  </a:r>
                  <a:r>
                    <a:rPr lang="it-IT" b="0" dirty="0" err="1"/>
                    <a:t>gear</a:t>
                  </a:r>
                  <a:endParaRPr lang="it-IT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it-IT" sz="2000" dirty="0"/>
                    <a:t>			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it-IT" sz="2000" b="0" dirty="0"/>
                    <a:t> </a:t>
                  </a:r>
                  <a:r>
                    <a:rPr lang="it-IT" b="0" dirty="0" err="1"/>
                    <a:t>vehicle</a:t>
                  </a:r>
                  <a:r>
                    <a:rPr lang="it-IT" b="0" dirty="0"/>
                    <a:t> speed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it-IT" sz="2000" dirty="0"/>
                    <a:t>			</a:t>
                  </a:r>
                  <a:r>
                    <a:rPr lang="it-IT" sz="20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gc</m:t>
                          </m:r>
                        </m:sub>
                      </m:sSub>
                    </m:oMath>
                  </a14:m>
                  <a:r>
                    <a:rPr lang="it-IT" sz="2000" dirty="0">
                      <a:latin typeface="Calibri math"/>
                    </a:rPr>
                    <a:t>:</a:t>
                  </a:r>
                  <a:r>
                    <a:rPr lang="it-IT" sz="2000" dirty="0"/>
                    <a:t> </a:t>
                  </a:r>
                  <a:r>
                    <a:rPr lang="it-IT" dirty="0"/>
                    <a:t>time </a:t>
                  </a:r>
                  <a:r>
                    <a:rPr lang="it-IT" dirty="0" err="1"/>
                    <a:t>required</a:t>
                  </a:r>
                  <a:r>
                    <a:rPr lang="it-IT" dirty="0"/>
                    <a:t> to </a:t>
                  </a:r>
                  <a:r>
                    <a:rPr lang="it-IT" dirty="0" err="1"/>
                    <a:t>change</a:t>
                  </a:r>
                  <a:r>
                    <a:rPr lang="it-IT" dirty="0"/>
                    <a:t> </a:t>
                  </a:r>
                  <a:r>
                    <a:rPr lang="it-IT" dirty="0" err="1"/>
                    <a:t>gear</a:t>
                  </a:r>
                  <a:r>
                    <a:rPr lang="pt-PT" dirty="0"/>
                    <a:t>	</a:t>
                  </a:r>
                  <a:r>
                    <a:rPr lang="it-IT" dirty="0"/>
                    <a:t> </a:t>
                  </a: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6CC5B5-7F2C-C05F-E830-3A7DA5DD2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" y="3312160"/>
                  <a:ext cx="10838872" cy="2912207"/>
                </a:xfrm>
                <a:prstGeom prst="rect">
                  <a:avLst/>
                </a:prstGeom>
                <a:blipFill>
                  <a:blip r:embed="rId3"/>
                  <a:stretch>
                    <a:fillRect l="-51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27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Problem Formulation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it-IT"/>
              <a:t>&amp; </a:t>
            </a:r>
            <a:r>
              <a:rPr lang="pt-PT"/>
              <a:t>Constraints</a:t>
            </a:r>
          </a:p>
          <a:p>
            <a:endParaRPr lang="pt-PT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E58E15-5031-9E62-048A-70436894D542}"/>
              </a:ext>
            </a:extLst>
          </p:cNvPr>
          <p:cNvGrpSpPr/>
          <p:nvPr/>
        </p:nvGrpSpPr>
        <p:grpSpPr>
          <a:xfrm>
            <a:off x="984000" y="1524000"/>
            <a:ext cx="10224000" cy="4382601"/>
            <a:chOff x="568960" y="1524000"/>
            <a:chExt cx="10838873" cy="4382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5237244-6EB5-06BA-AC01-ADB95C37F813}"/>
                    </a:ext>
                  </a:extLst>
                </p:cNvPr>
                <p:cNvSpPr txBox="1"/>
                <p:nvPr/>
              </p:nvSpPr>
              <p:spPr>
                <a:xfrm>
                  <a:off x="568960" y="1524000"/>
                  <a:ext cx="10838873" cy="18610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For     </a:t>
                  </a:r>
                  <a14:m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=1,…,4;</m:t>
                      </m:r>
                    </m:oMath>
                  </a14:m>
                  <a:r>
                    <a:rPr lang="it-IT" i="1" dirty="0">
                      <a:latin typeface="Cambria Math" panose="02040503050406030204" pitchFamily="18" charset="0"/>
                    </a:rPr>
                    <a:t> </a:t>
                  </a:r>
                  <a:r>
                    <a:rPr lang="it-IT" sz="1600" dirty="0"/>
                    <a:t>		</a:t>
                  </a:r>
                  <a:r>
                    <a:rPr lang="it-IT" sz="1600" dirty="0" err="1"/>
                    <a:t>number</a:t>
                  </a:r>
                  <a:r>
                    <a:rPr lang="it-IT" sz="1600" dirty="0"/>
                    <a:t> of </a:t>
                  </a:r>
                  <a:r>
                    <a:rPr lang="it-IT" sz="1600" dirty="0" err="1"/>
                    <a:t>decision</a:t>
                  </a:r>
                  <a:r>
                    <a:rPr lang="it-IT" sz="1600" dirty="0"/>
                    <a:t> </a:t>
                  </a:r>
                  <a:r>
                    <a:rPr lang="it-IT" sz="1600" dirty="0" err="1"/>
                    <a:t>variables</a:t>
                  </a:r>
                  <a:endParaRPr lang="it-IT" sz="1600" i="1" dirty="0"/>
                </a:p>
                <a:p>
                  <a:r>
                    <a:rPr lang="it-IT" dirty="0"/>
                    <a:t>            </a:t>
                  </a:r>
                  <a14:m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=1,…,6</m:t>
                      </m:r>
                    </m:oMath>
                  </a14:m>
                  <a:r>
                    <a:rPr lang="it-IT" dirty="0"/>
                    <a:t>; </a:t>
                  </a:r>
                  <a:r>
                    <a:rPr lang="it-IT" sz="1600" dirty="0"/>
                    <a:t>		</a:t>
                  </a:r>
                  <a:r>
                    <a:rPr lang="it-IT" sz="1600" dirty="0" err="1"/>
                    <a:t>number</a:t>
                  </a:r>
                  <a:r>
                    <a:rPr lang="it-IT" sz="1600" dirty="0"/>
                    <a:t> of </a:t>
                  </a:r>
                  <a:r>
                    <a:rPr lang="it-IT" sz="1600" dirty="0" err="1"/>
                    <a:t>gears</a:t>
                  </a:r>
                  <a:endParaRPr lang="it-IT" sz="1600" dirty="0"/>
                </a:p>
                <a:p>
                  <a:endParaRPr lang="it-IT" sz="1600" dirty="0"/>
                </a:p>
                <a:p>
                  <a:endParaRPr lang="it-IT" dirty="0"/>
                </a:p>
                <a:p>
                  <a:r>
                    <a:rPr lang="it-IT" dirty="0" err="1"/>
                    <a:t>Find</a:t>
                  </a:r>
                  <a:r>
                    <a:rPr lang="it-IT" dirty="0"/>
                    <a:t>	</a:t>
                  </a:r>
                  <a14:m>
                    <m:oMath xmlns:m="http://schemas.openxmlformats.org/officeDocument/2006/math">
                      <m:r>
                        <a:rPr lang="it-IT" sz="2000" b="1" i="0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it-IT" dirty="0"/>
                    <a:t>              </a:t>
                  </a:r>
                  <a:r>
                    <a:rPr lang="it-IT" dirty="0" err="1"/>
                    <a:t>that</a:t>
                  </a:r>
                  <a:r>
                    <a:rPr lang="it-IT" dirty="0"/>
                    <a:t> </a:t>
                  </a:r>
                  <a:r>
                    <a:rPr lang="it-IT" dirty="0" err="1"/>
                    <a:t>minimizes</a:t>
                  </a:r>
                  <a:r>
                    <a:rPr lang="it-IT" dirty="0"/>
                    <a:t>	</a:t>
                  </a:r>
                  <a14:m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sub>
                                        <m:sup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0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it-IT" sz="20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−1)∆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gc</m:t>
                          </m:r>
                        </m:sub>
                      </m:sSub>
                    </m:oMath>
                  </a14:m>
                  <a:endParaRPr lang="it-IT" sz="2400" b="0" dirty="0"/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5237244-6EB5-06BA-AC01-ADB95C37F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" y="1524000"/>
                  <a:ext cx="10838873" cy="1861087"/>
                </a:xfrm>
                <a:prstGeom prst="rect">
                  <a:avLst/>
                </a:prstGeom>
                <a:blipFill>
                  <a:blip r:embed="rId3"/>
                  <a:stretch>
                    <a:fillRect l="-477" t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6CC5B5-7F2C-C05F-E830-3A7DA5DD24BD}"/>
                    </a:ext>
                  </a:extLst>
                </p:cNvPr>
                <p:cNvSpPr txBox="1"/>
                <p:nvPr/>
              </p:nvSpPr>
              <p:spPr>
                <a:xfrm>
                  <a:off x="568960" y="3429000"/>
                  <a:ext cx="10838873" cy="2477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it-IT" dirty="0"/>
                </a:p>
                <a:p>
                  <a:pPr>
                    <a:lnSpc>
                      <a:spcPct val="150000"/>
                    </a:lnSpc>
                  </a:pPr>
                  <a:r>
                    <a:rPr lang="it-IT" dirty="0" err="1"/>
                    <a:t>subj</a:t>
                  </a:r>
                  <a:r>
                    <a:rPr lang="it-IT" dirty="0"/>
                    <a:t>. to </a:t>
                  </a:r>
                  <a:r>
                    <a:rPr lang="it-IT" sz="2000" dirty="0"/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it-IT" sz="2000" b="0" dirty="0"/>
                </a:p>
                <a:p>
                  <a:pPr>
                    <a:lnSpc>
                      <a:spcPct val="150000"/>
                    </a:lnSpc>
                  </a:pPr>
                  <a:endParaRPr lang="it-IT" sz="2000" b="0" dirty="0"/>
                </a:p>
                <a:p>
                  <a:pPr>
                    <a:lnSpc>
                      <a:spcPct val="150000"/>
                    </a:lnSpc>
                  </a:pPr>
                  <a:r>
                    <a:rPr lang="it-IT" sz="2000" b="1" dirty="0"/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PT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it-IT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&lt;0 </m:t>
                      </m:r>
                    </m:oMath>
                  </a14:m>
                  <a:endParaRPr lang="it-IT" sz="2000" b="1" dirty="0"/>
                </a:p>
                <a:p>
                  <a:endParaRPr lang="it-IT" sz="2000" b="1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6CC5B5-7F2C-C05F-E830-3A7DA5DD2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" y="3429000"/>
                  <a:ext cx="10838873" cy="2477601"/>
                </a:xfrm>
                <a:prstGeom prst="rect">
                  <a:avLst/>
                </a:prstGeom>
                <a:blipFill>
                  <a:blip r:embed="rId4"/>
                  <a:stretch>
                    <a:fillRect l="-4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191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Problem Formulation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&amp; Assumptions</a:t>
            </a:r>
          </a:p>
          <a:p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0D7AF-A9A4-3660-ADEB-1397B5E835CB}"/>
              </a:ext>
            </a:extLst>
          </p:cNvPr>
          <p:cNvSpPr txBox="1"/>
          <p:nvPr/>
        </p:nvSpPr>
        <p:spPr>
          <a:xfrm>
            <a:off x="568960" y="4734342"/>
            <a:ext cx="800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/>
            <a:r>
              <a:rPr lang="it-IT"/>
              <a:t>				</a:t>
            </a:r>
          </a:p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EAD815-2463-1562-0F3E-1E75B51CDEEB}"/>
              </a:ext>
            </a:extLst>
          </p:cNvPr>
          <p:cNvGrpSpPr/>
          <p:nvPr/>
        </p:nvGrpSpPr>
        <p:grpSpPr>
          <a:xfrm>
            <a:off x="984000" y="1524000"/>
            <a:ext cx="10224000" cy="5114230"/>
            <a:chOff x="568960" y="1524000"/>
            <a:chExt cx="11623040" cy="51142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5237244-6EB5-06BA-AC01-ADB95C37F813}"/>
                    </a:ext>
                  </a:extLst>
                </p:cNvPr>
                <p:cNvSpPr txBox="1"/>
                <p:nvPr/>
              </p:nvSpPr>
              <p:spPr>
                <a:xfrm>
                  <a:off x="568960" y="1524000"/>
                  <a:ext cx="11623040" cy="18610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For   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=1,…,4;</m:t>
                      </m:r>
                    </m:oMath>
                  </a14:m>
                  <a:r>
                    <a:rPr lang="it-IT" b="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it-IT" sz="1600" dirty="0"/>
                    <a:t>		</a:t>
                  </a:r>
                  <a:r>
                    <a:rPr lang="it-IT" sz="1600" dirty="0" err="1"/>
                    <a:t>number</a:t>
                  </a:r>
                  <a:r>
                    <a:rPr lang="it-IT" sz="1600" dirty="0"/>
                    <a:t> of </a:t>
                  </a:r>
                  <a:r>
                    <a:rPr lang="it-IT" sz="1600" dirty="0" err="1"/>
                    <a:t>decision</a:t>
                  </a:r>
                  <a:r>
                    <a:rPr lang="it-IT" sz="1600" dirty="0"/>
                    <a:t> </a:t>
                  </a:r>
                  <a:r>
                    <a:rPr lang="it-IT" sz="1600" dirty="0" err="1"/>
                    <a:t>variables</a:t>
                  </a:r>
                  <a:endParaRPr lang="it-IT" sz="1600" b="0" i="1" dirty="0"/>
                </a:p>
                <a:p>
                  <a:r>
                    <a:rPr lang="it-IT" dirty="0"/>
                    <a:t>          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=1,…,6</m:t>
                      </m:r>
                    </m:oMath>
                  </a14:m>
                  <a:r>
                    <a:rPr lang="it-IT" dirty="0"/>
                    <a:t>; </a:t>
                  </a:r>
                  <a:r>
                    <a:rPr lang="it-IT" sz="1600" dirty="0"/>
                    <a:t>		</a:t>
                  </a:r>
                  <a:r>
                    <a:rPr lang="it-IT" sz="1600" dirty="0" err="1"/>
                    <a:t>number</a:t>
                  </a:r>
                  <a:r>
                    <a:rPr lang="it-IT" sz="1600" dirty="0"/>
                    <a:t> of </a:t>
                  </a:r>
                  <a:r>
                    <a:rPr lang="it-IT" sz="1600" dirty="0" err="1"/>
                    <a:t>gears</a:t>
                  </a:r>
                  <a:endParaRPr lang="it-IT" sz="1600" dirty="0"/>
                </a:p>
                <a:p>
                  <a:endParaRPr lang="it-IT" sz="1600" dirty="0"/>
                </a:p>
                <a:p>
                  <a:endParaRPr lang="it-IT" dirty="0"/>
                </a:p>
                <a:p>
                  <a:r>
                    <a:rPr lang="it-IT" dirty="0" err="1"/>
                    <a:t>Find</a:t>
                  </a:r>
                  <a:r>
                    <a:rPr lang="it-IT" dirty="0"/>
                    <a:t>	</a:t>
                  </a:r>
                  <a14:m>
                    <m:oMath xmlns:m="http://schemas.openxmlformats.org/officeDocument/2006/math">
                      <m:r>
                        <a:rPr lang="it-IT" sz="2000" b="1" i="0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it-IT" dirty="0"/>
                    <a:t>              </a:t>
                  </a:r>
                  <a:r>
                    <a:rPr lang="it-IT" dirty="0" err="1"/>
                    <a:t>that</a:t>
                  </a:r>
                  <a:r>
                    <a:rPr lang="it-IT" dirty="0"/>
                    <a:t> </a:t>
                  </a:r>
                  <a:r>
                    <a:rPr lang="it-IT" dirty="0" err="1"/>
                    <a:t>minimizes</a:t>
                  </a:r>
                  <a:r>
                    <a:rPr lang="it-IT" dirty="0"/>
                    <a:t>	</a:t>
                  </a:r>
                  <a14:m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000" i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it-IT" sz="20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it-IT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gc</m:t>
                          </m:r>
                        </m:sub>
                      </m:sSub>
                    </m:oMath>
                  </a14:m>
                  <a:endParaRPr lang="it-IT" sz="2400" b="0" dirty="0"/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5237244-6EB5-06BA-AC01-ADB95C37F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" y="1524000"/>
                  <a:ext cx="11623040" cy="1861087"/>
                </a:xfrm>
                <a:prstGeom prst="rect">
                  <a:avLst/>
                </a:prstGeom>
                <a:blipFill>
                  <a:blip r:embed="rId2"/>
                  <a:stretch>
                    <a:fillRect l="-477" t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A3D61D-17E9-3A79-0F53-1162A1B407F4}"/>
                    </a:ext>
                  </a:extLst>
                </p:cNvPr>
                <p:cNvSpPr txBox="1"/>
                <p:nvPr/>
              </p:nvSpPr>
              <p:spPr>
                <a:xfrm>
                  <a:off x="568960" y="3637280"/>
                  <a:ext cx="10838872" cy="30009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it-IT" sz="2000" b="1" dirty="0"/>
                </a:p>
                <a:p>
                  <a:r>
                    <a:rPr lang="it-IT" sz="2000" b="1" dirty="0" err="1"/>
                    <a:t>Assumptions</a:t>
                  </a:r>
                  <a:endParaRPr lang="it-IT" sz="2000" b="1" dirty="0"/>
                </a:p>
                <a:p>
                  <a:pPr marL="355600" indent="447675" defTabSz="355600">
                    <a:buFont typeface="Arial" panose="020B0604020202020204" pitchFamily="34" charset="0"/>
                    <a:buChar char="•"/>
                    <a:tabLst>
                      <a:tab pos="263525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km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=305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km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a14:m>
                  <a:endParaRPr lang="it-IT" dirty="0"/>
                </a:p>
                <a:p>
                  <a:pPr marL="720725" indent="-365125" defTabSz="355600">
                    <a:buFont typeface="Arial" panose="020B0604020202020204" pitchFamily="34" charset="0"/>
                    <a:buChar char="•"/>
                    <a:tabLst>
                      <a:tab pos="263525" algn="l"/>
                    </a:tabLst>
                  </a:pPr>
                  <a:endParaRPr lang="it-IT" sz="2000" b="1" dirty="0"/>
                </a:p>
                <a:p>
                  <a:pPr marL="355600" indent="365125" defTabSz="355600">
                    <a:buFont typeface="Arial" panose="020B0604020202020204" pitchFamily="34" charset="0"/>
                    <a:buChar char="•"/>
                    <a:tabLst>
                      <a:tab pos="263525" algn="l"/>
                    </a:tabLst>
                  </a:pPr>
                  <a:r>
                    <a:rPr lang="it-IT" dirty="0"/>
                    <a:t>  Gear </a:t>
                  </a:r>
                  <a:r>
                    <a:rPr lang="it-IT" dirty="0" err="1"/>
                    <a:t>change</a:t>
                  </a:r>
                  <a:r>
                    <a:rPr lang="it-IT" dirty="0"/>
                    <a:t> </a:t>
                  </a:r>
                  <a:r>
                    <a:rPr lang="it-IT" dirty="0" err="1"/>
                    <a:t>occurs</a:t>
                  </a:r>
                  <a:r>
                    <a:rPr lang="it-IT" dirty="0"/>
                    <a:t> </a:t>
                  </a:r>
                  <a:r>
                    <a:rPr lang="it-IT" dirty="0" err="1"/>
                    <a:t>at</a:t>
                  </a:r>
                  <a:r>
                    <a:rPr lang="it-IT" dirty="0"/>
                    <a:t> the point of maximum power</a:t>
                  </a:r>
                </a:p>
                <a:p>
                  <a:pPr marL="720725" indent="-365125" defTabSz="355600">
                    <a:buFont typeface="Arial" panose="020B0604020202020204" pitchFamily="34" charset="0"/>
                    <a:buChar char="•"/>
                    <a:tabLst>
                      <a:tab pos="263525" algn="l"/>
                    </a:tabLst>
                  </a:pPr>
                  <a:endParaRPr lang="it-IT" sz="2000" b="1" dirty="0"/>
                </a:p>
                <a:p>
                  <a:pPr marL="355600" indent="447675" defTabSz="355600">
                    <a:buFont typeface="Arial" panose="020B0604020202020204" pitchFamily="34" charset="0"/>
                    <a:buChar char="•"/>
                    <a:tabLst>
                      <a:tab pos="263525" algn="l"/>
                    </a:tabLst>
                  </a:pPr>
                  <a:r>
                    <a:rPr lang="it-IT" dirty="0"/>
                    <a:t>A delay of 500ms </a:t>
                  </a:r>
                  <a:r>
                    <a:rPr lang="it-IT" dirty="0" err="1"/>
                    <a:t>is</a:t>
                  </a:r>
                  <a:r>
                    <a:rPr lang="it-IT" dirty="0"/>
                    <a:t> </a:t>
                  </a:r>
                  <a:r>
                    <a:rPr lang="it-IT" dirty="0" err="1"/>
                    <a:t>considered</a:t>
                  </a:r>
                  <a:r>
                    <a:rPr lang="it-IT" dirty="0"/>
                    <a:t> </a:t>
                  </a:r>
                  <a:r>
                    <a:rPr lang="it-IT" dirty="0" err="1"/>
                    <a:t>between</a:t>
                  </a:r>
                  <a:r>
                    <a:rPr lang="it-IT" dirty="0"/>
                    <a:t> </a:t>
                  </a:r>
                  <a:r>
                    <a:rPr lang="it-IT" dirty="0" err="1"/>
                    <a:t>gear</a:t>
                  </a:r>
                  <a:r>
                    <a:rPr lang="it-IT" dirty="0"/>
                    <a:t> </a:t>
                  </a:r>
                  <a:r>
                    <a:rPr lang="it-IT" dirty="0" err="1"/>
                    <a:t>changes</a:t>
                  </a:r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gc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it-IT" dirty="0"/>
                </a:p>
                <a:p>
                  <a:pPr>
                    <a:lnSpc>
                      <a:spcPct val="150000"/>
                    </a:lnSpc>
                  </a:pPr>
                  <a:r>
                    <a:rPr lang="pt-PT" dirty="0"/>
                    <a:t>	</a:t>
                  </a:r>
                  <a:r>
                    <a:rPr lang="it-IT" dirty="0"/>
                    <a:t> </a:t>
                  </a: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A3D61D-17E9-3A79-0F53-1162A1B40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" y="3637280"/>
                  <a:ext cx="10838872" cy="3000950"/>
                </a:xfrm>
                <a:prstGeom prst="rect">
                  <a:avLst/>
                </a:prstGeom>
                <a:blipFill>
                  <a:blip r:embed="rId3"/>
                  <a:stretch>
                    <a:fillRect l="-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435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B0B462A-8BEE-9B30-A2F8-22FAD69FBD63}"/>
              </a:ext>
            </a:extLst>
          </p:cNvPr>
          <p:cNvSpPr txBox="1">
            <a:spLocks/>
          </p:cNvSpPr>
          <p:nvPr/>
        </p:nvSpPr>
        <p:spPr>
          <a:xfrm>
            <a:off x="-150091" y="2479674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480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1F340B5-1A0B-5BEC-5B6C-FE21F056114B}"/>
              </a:ext>
            </a:extLst>
          </p:cNvPr>
          <p:cNvSpPr txBox="1">
            <a:spLocks/>
          </p:cNvSpPr>
          <p:nvPr/>
        </p:nvSpPr>
        <p:spPr>
          <a:xfrm>
            <a:off x="142873" y="2990850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>
                <a:solidFill>
                  <a:schemeClr val="bg1"/>
                </a:solidFill>
              </a:rPr>
              <a:t>Simulated Annealing</a:t>
            </a:r>
          </a:p>
          <a:p>
            <a:r>
              <a:rPr lang="en-US" sz="320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5005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Simulated Annealing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Flow Chart</a:t>
            </a:r>
          </a:p>
          <a:p>
            <a:endParaRPr lang="pt-PT"/>
          </a:p>
        </p:txBody>
      </p:sp>
      <p:pic>
        <p:nvPicPr>
          <p:cNvPr id="4" name="Picture 3" descr="A screenshot of a black screen">
            <a:extLst>
              <a:ext uri="{FF2B5EF4-FFF2-40B4-BE49-F238E27FC236}">
                <a16:creationId xmlns:a16="http://schemas.microsoft.com/office/drawing/2014/main" id="{91984E28-6260-E8F9-51D9-9CE9DC9D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15" y="125801"/>
            <a:ext cx="4273370" cy="6606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33A43-F1C4-CB1E-A98B-96072C71AB11}"/>
              </a:ext>
            </a:extLst>
          </p:cNvPr>
          <p:cNvSpPr txBox="1"/>
          <p:nvPr/>
        </p:nvSpPr>
        <p:spPr>
          <a:xfrm>
            <a:off x="6385560" y="240030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i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pt-PT" sz="80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endParaRPr lang="en-GB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7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F0052E9-A80F-5F4E-B745-BF7E6A79E5E2}"/>
              </a:ext>
            </a:extLst>
          </p:cNvPr>
          <p:cNvSpPr txBox="1">
            <a:spLocks/>
          </p:cNvSpPr>
          <p:nvPr/>
        </p:nvSpPr>
        <p:spPr>
          <a:xfrm>
            <a:off x="142873" y="5668010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b="1"/>
              <a:t>Francisco Stigliano &amp; Edoardo Palmisciano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A5A68C-3408-6CA3-478B-25B540C4E563}"/>
              </a:ext>
            </a:extLst>
          </p:cNvPr>
          <p:cNvSpPr txBox="1">
            <a:spLocks/>
          </p:cNvSpPr>
          <p:nvPr/>
        </p:nvSpPr>
        <p:spPr>
          <a:xfrm>
            <a:off x="2591432" y="1064577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60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AC01A00-4EAF-F5C8-AA64-00AA289A8139}"/>
              </a:ext>
            </a:extLst>
          </p:cNvPr>
          <p:cNvSpPr txBox="1">
            <a:spLocks/>
          </p:cNvSpPr>
          <p:nvPr/>
        </p:nvSpPr>
        <p:spPr>
          <a:xfrm>
            <a:off x="142873" y="2990850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>
                <a:solidFill>
                  <a:schemeClr val="bg1"/>
                </a:solidFill>
              </a:rPr>
              <a:t>Minimization of time to accelerate from an initial to an end velocity</a:t>
            </a:r>
          </a:p>
          <a:p>
            <a:r>
              <a:rPr lang="en-US" sz="3200" b="1">
                <a:solidFill>
                  <a:schemeClr val="bg1"/>
                </a:solidFill>
              </a:rPr>
              <a:t>Optimization Results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Simulated Annealing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Settings</a:t>
            </a:r>
          </a:p>
          <a:p>
            <a:endParaRPr lang="pt-PT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D5BE64-5F42-4B8F-6216-55DC82887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80890"/>
              </p:ext>
            </p:extLst>
          </p:nvPr>
        </p:nvGraphicFramePr>
        <p:xfrm>
          <a:off x="1562469" y="1944210"/>
          <a:ext cx="9010836" cy="3000654"/>
        </p:xfrm>
        <a:graphic>
          <a:graphicData uri="http://schemas.openxmlformats.org/drawingml/2006/table">
            <a:tbl>
              <a:tblPr/>
              <a:tblGrid>
                <a:gridCol w="4505418">
                  <a:extLst>
                    <a:ext uri="{9D8B030D-6E8A-4147-A177-3AD203B41FA5}">
                      <a16:colId xmlns:a16="http://schemas.microsoft.com/office/drawing/2014/main" val="2347576803"/>
                    </a:ext>
                  </a:extLst>
                </a:gridCol>
                <a:gridCol w="4505418">
                  <a:extLst>
                    <a:ext uri="{9D8B030D-6E8A-4147-A177-3AD203B41FA5}">
                      <a16:colId xmlns:a16="http://schemas.microsoft.com/office/drawing/2014/main" val="3626308207"/>
                    </a:ext>
                  </a:extLst>
                </a:gridCol>
              </a:tblGrid>
              <a:tr h="500109">
                <a:tc>
                  <a:txBody>
                    <a:bodyPr/>
                    <a:lstStyle/>
                    <a:p>
                      <a:r>
                        <a:rPr lang="en-US" b="1"/>
                        <a:t>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22325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r>
                        <a:rPr lang="en-US"/>
                        <a:t>Initial 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10612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r>
                        <a:rPr lang="en-US"/>
                        <a:t>Final 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83722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r>
                        <a:rPr lang="en-US"/>
                        <a:t>Cooling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61675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r>
                        <a:rPr lang="en-US"/>
                        <a:t>Maximum Iterations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53158"/>
                  </a:ext>
                </a:extLst>
              </a:tr>
              <a:tr h="500109">
                <a:tc>
                  <a:txBody>
                    <a:bodyPr/>
                    <a:lstStyle/>
                    <a:p>
                      <a:r>
                        <a:rPr lang="en-US"/>
                        <a:t>Starting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[0.5, 0.5, 0.5, 0.5]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2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5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2EB51D2-BFED-7F5F-96E3-582F1C814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873" y="5668010"/>
            <a:ext cx="8093075" cy="949325"/>
          </a:xfrm>
        </p:spPr>
        <p:txBody>
          <a:bodyPr/>
          <a:lstStyle/>
          <a:p>
            <a:r>
              <a:rPr lang="pt-PT" sz="1800" b="1"/>
              <a:t>Francisco Stigliano &amp; Edoardo Palmisciano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B0B462A-8BEE-9B30-A2F8-22FAD69FBD63}"/>
              </a:ext>
            </a:extLst>
          </p:cNvPr>
          <p:cNvSpPr txBox="1">
            <a:spLocks/>
          </p:cNvSpPr>
          <p:nvPr/>
        </p:nvSpPr>
        <p:spPr>
          <a:xfrm>
            <a:off x="-150091" y="2479674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48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B77C3DF-A274-B511-E606-199716D57033}"/>
              </a:ext>
            </a:extLst>
          </p:cNvPr>
          <p:cNvSpPr txBox="1">
            <a:spLocks/>
          </p:cNvSpPr>
          <p:nvPr/>
        </p:nvSpPr>
        <p:spPr>
          <a:xfrm>
            <a:off x="142873" y="2990850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Optimization of Cooling Tower Design for Minimized Return on Investment Time</a:t>
            </a:r>
            <a:endParaRPr lang="en-US" sz="3200" b="1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</a:rPr>
              <a:t>Problem Definition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0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Reference Value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Factory Gear Ratios</a:t>
            </a:r>
          </a:p>
          <a:p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DDEC-D280-C5C1-82DE-9C7DCC3A7F3E}"/>
              </a:ext>
            </a:extLst>
          </p:cNvPr>
          <p:cNvSpPr txBox="1"/>
          <p:nvPr/>
        </p:nvSpPr>
        <p:spPr>
          <a:xfrm>
            <a:off x="1661964" y="1758402"/>
            <a:ext cx="822371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  <a:p>
            <a:endParaRPr lang="it-IT" sz="2000" b="1"/>
          </a:p>
          <a:p>
            <a:endParaRPr lang="it-IT" sz="2000" b="1"/>
          </a:p>
          <a:p>
            <a:r>
              <a:rPr lang="it-IT"/>
              <a:t>	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3F1C09-7342-26AA-73F1-04FB31FB85B3}"/>
              </a:ext>
            </a:extLst>
          </p:cNvPr>
          <p:cNvGraphicFramePr>
            <a:graphicFrameLocks noGrp="1"/>
          </p:cNvGraphicFramePr>
          <p:nvPr/>
        </p:nvGraphicFramePr>
        <p:xfrm>
          <a:off x="2628899" y="1063993"/>
          <a:ext cx="6934200" cy="96393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84276071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9005705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00075309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52726981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28109921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452513067"/>
                    </a:ext>
                  </a:extLst>
                </a:gridCol>
              </a:tblGrid>
              <a:tr h="327660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A C T O R Y   G E A R   R A T I O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0047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708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20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20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20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20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7314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9C6A64-E013-55CF-E09C-1EA0590C1418}"/>
              </a:ext>
            </a:extLst>
          </p:cNvPr>
          <p:cNvGraphicFramePr>
            <a:graphicFrameLocks noGrp="1"/>
          </p:cNvGraphicFramePr>
          <p:nvPr/>
        </p:nvGraphicFramePr>
        <p:xfrm>
          <a:off x="2961161" y="2838718"/>
          <a:ext cx="6269677" cy="398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AD242B0-FA93-5178-DE89-6DDC412599D6}"/>
              </a:ext>
            </a:extLst>
          </p:cNvPr>
          <p:cNvSpPr/>
          <p:nvPr/>
        </p:nvSpPr>
        <p:spPr>
          <a:xfrm>
            <a:off x="7920990" y="5683250"/>
            <a:ext cx="855980" cy="3072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102.6 s</a:t>
            </a:r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A6E14-20BC-0854-68AF-AB9BB50B834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66660" y="5836876"/>
            <a:ext cx="354330" cy="361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803F9-B956-B8A0-FBE9-AD38B21CC50D}"/>
                  </a:ext>
                </a:extLst>
              </p:cNvPr>
              <p:cNvSpPr txBox="1"/>
              <p:nvPr/>
            </p:nvSpPr>
            <p:spPr>
              <a:xfrm>
                <a:off x="4852670" y="2314028"/>
                <a:ext cx="24866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/>
                  <a:t>10 km/h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/>
                  <a:t> 305 km/h</a:t>
                </a:r>
                <a:endParaRPr lang="en-GB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803F9-B956-B8A0-FBE9-AD38B21CC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70" y="2314028"/>
                <a:ext cx="2486660" cy="369332"/>
              </a:xfrm>
              <a:prstGeom prst="rect">
                <a:avLst/>
              </a:prstGeom>
              <a:blipFill>
                <a:blip r:embed="rId3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9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Simulated Annealing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Best Result</a:t>
            </a:r>
          </a:p>
          <a:p>
            <a:endParaRPr lang="pt-PT"/>
          </a:p>
        </p:txBody>
      </p:sp>
      <p:pic>
        <p:nvPicPr>
          <p:cNvPr id="6" name="Picture 5" descr="A graph with blue lines&#10;&#10;Description automatically generated with low confidence">
            <a:extLst>
              <a:ext uri="{FF2B5EF4-FFF2-40B4-BE49-F238E27FC236}">
                <a16:creationId xmlns:a16="http://schemas.microsoft.com/office/drawing/2014/main" id="{7147DEBD-D8D0-EFAB-DB06-46A4EAF7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88" y="950311"/>
            <a:ext cx="6620476" cy="3685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66FE4F-2951-1223-96EA-F00AC9A315E1}"/>
              </a:ext>
            </a:extLst>
          </p:cNvPr>
          <p:cNvSpPr txBox="1"/>
          <p:nvPr/>
        </p:nvSpPr>
        <p:spPr>
          <a:xfrm>
            <a:off x="673982" y="1364884"/>
            <a:ext cx="405041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/>
              <a:t>Best Run - </a:t>
            </a:r>
            <a:r>
              <a:rPr lang="it-IT" sz="1600" b="1" err="1"/>
              <a:t>Simulating</a:t>
            </a:r>
            <a:r>
              <a:rPr lang="it-IT" sz="1600" b="1"/>
              <a:t> </a:t>
            </a:r>
            <a:r>
              <a:rPr lang="it-IT" sz="1600" b="1" err="1"/>
              <a:t>Parameters</a:t>
            </a:r>
            <a:endParaRPr lang="it-IT" sz="1600" b="1"/>
          </a:p>
          <a:p>
            <a:endParaRPr lang="it-IT" sz="1600" b="1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Menlo"/>
              </a:rPr>
              <a:t>temperature =  50; 					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 err="1">
                <a:effectLst/>
                <a:latin typeface="Menlo"/>
              </a:rPr>
              <a:t>targetTemperature</a:t>
            </a:r>
            <a:r>
              <a:rPr lang="en-GB" sz="1400" b="0" i="0">
                <a:effectLst/>
                <a:latin typeface="Menlo"/>
              </a:rPr>
              <a:t> =  0.01; 				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 err="1">
                <a:effectLst/>
                <a:latin typeface="Menlo"/>
              </a:rPr>
              <a:t>coolingRate</a:t>
            </a:r>
            <a:r>
              <a:rPr lang="en-GB" sz="1400" b="0" i="0">
                <a:effectLst/>
                <a:latin typeface="Menlo"/>
              </a:rPr>
              <a:t> =  0.98; </a:t>
            </a:r>
          </a:p>
          <a:p>
            <a:pPr marL="344488"/>
            <a:r>
              <a:rPr lang="en-GB" sz="1400" b="0" i="0">
                <a:effectLst/>
                <a:latin typeface="Menlo"/>
              </a:rPr>
              <a:t>				</a:t>
            </a:r>
            <a:endParaRPr lang="it-IT" sz="140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 err="1">
                <a:effectLst/>
                <a:latin typeface="Menlo"/>
              </a:rPr>
              <a:t>maxIterations</a:t>
            </a:r>
            <a:r>
              <a:rPr lang="en-GB" sz="1400" b="0" i="0">
                <a:effectLst/>
                <a:latin typeface="Menlo"/>
              </a:rPr>
              <a:t> = 500 ;						</a:t>
            </a:r>
            <a:endParaRPr lang="it-IT" sz="1400">
              <a:solidFill>
                <a:srgbClr val="008013"/>
              </a:solidFill>
              <a:latin typeface="Menlo"/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it-IT" sz="1400" err="1">
                <a:latin typeface="Menlo"/>
              </a:rPr>
              <a:t>currentSolution</a:t>
            </a:r>
            <a:r>
              <a:rPr lang="it-IT" sz="1400">
                <a:latin typeface="Menlo"/>
              </a:rPr>
              <a:t> = </a:t>
            </a:r>
            <a:r>
              <a:rPr lang="en-GB" sz="1400">
                <a:latin typeface="Menlo"/>
              </a:rPr>
              <a:t>[0.5, 0.5, 0.5, 0.5] </a:t>
            </a:r>
            <a:r>
              <a:rPr lang="it-IT" sz="1400">
                <a:latin typeface="Menlo"/>
              </a:rPr>
              <a:t>;					</a:t>
            </a:r>
            <a:endParaRPr lang="en-GB" sz="1400">
              <a:solidFill>
                <a:srgbClr val="008013"/>
              </a:solidFill>
              <a:latin typeface="Menl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0C79DD-5DB3-AE95-60EE-42DAFF756DA6}"/>
              </a:ext>
            </a:extLst>
          </p:cNvPr>
          <p:cNvSpPr/>
          <p:nvPr/>
        </p:nvSpPr>
        <p:spPr>
          <a:xfrm>
            <a:off x="10370915" y="3429000"/>
            <a:ext cx="953777" cy="42054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101.1 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1A784E-6DF4-3AD3-986A-73F56747E1A3}"/>
              </a:ext>
            </a:extLst>
          </p:cNvPr>
          <p:cNvGraphicFramePr>
            <a:graphicFrameLocks noGrp="1"/>
          </p:cNvGraphicFramePr>
          <p:nvPr/>
        </p:nvGraphicFramePr>
        <p:xfrm>
          <a:off x="2628900" y="5166975"/>
          <a:ext cx="6934200" cy="96393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84276071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9005705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00075309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52726981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28109921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452513067"/>
                    </a:ext>
                  </a:extLst>
                </a:gridCol>
              </a:tblGrid>
              <a:tr h="327660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P T I M A L   G E A R   R A T I O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0047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708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7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282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530E2-3868-991F-8E58-A42598391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err="1"/>
              <a:t>Conclusions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822C94-11E2-FF80-CD6E-99D3CE15EF12}"/>
              </a:ext>
            </a:extLst>
          </p:cNvPr>
          <p:cNvGraphicFramePr>
            <a:graphicFrameLocks noGrp="1"/>
          </p:cNvGraphicFramePr>
          <p:nvPr/>
        </p:nvGraphicFramePr>
        <p:xfrm>
          <a:off x="1377950" y="1782800"/>
          <a:ext cx="9436100" cy="1122037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183535895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16670592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1153000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11897421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04055356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62892639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22769913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994502367"/>
                    </a:ext>
                  </a:extLst>
                </a:gridCol>
              </a:tblGrid>
              <a:tr h="3666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66346"/>
                  </a:ext>
                </a:extLst>
              </a:tr>
              <a:tr h="377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Factory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102.6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046999"/>
                  </a:ext>
                </a:extLst>
              </a:tr>
              <a:tr h="3776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101.1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888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15BEA4-71CB-E71A-722A-E2D88C8B7DB4}"/>
                  </a:ext>
                </a:extLst>
              </p:cNvPr>
              <p:cNvSpPr txBox="1"/>
              <p:nvPr/>
            </p:nvSpPr>
            <p:spPr>
              <a:xfrm>
                <a:off x="1377950" y="3536033"/>
                <a:ext cx="9436100" cy="112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err="1"/>
                  <a:t>Optimal</a:t>
                </a:r>
                <a:r>
                  <a:rPr lang="it-IT"/>
                  <a:t> </a:t>
                </a:r>
                <a:r>
                  <a:rPr lang="it-IT" err="1"/>
                  <a:t>acceleration</a:t>
                </a:r>
                <a:r>
                  <a:rPr lang="it-IT"/>
                  <a:t> time </a:t>
                </a:r>
                <a:r>
                  <a:rPr lang="it-IT" err="1"/>
                  <a:t>is</a:t>
                </a:r>
                <a:r>
                  <a:rPr lang="it-IT"/>
                  <a:t> </a:t>
                </a:r>
                <a:r>
                  <a:rPr lang="it-IT" err="1"/>
                  <a:t>obtained</a:t>
                </a:r>
                <a:r>
                  <a:rPr lang="it-IT"/>
                  <a:t> with </a:t>
                </a:r>
                <a:r>
                  <a:rPr lang="it-IT" err="1"/>
                  <a:t>slightly</a:t>
                </a:r>
                <a:r>
                  <a:rPr lang="it-IT"/>
                  <a:t> </a:t>
                </a:r>
                <a:r>
                  <a:rPr lang="it-IT" err="1"/>
                  <a:t>shorter</a:t>
                </a:r>
                <a:r>
                  <a:rPr lang="it-IT"/>
                  <a:t> </a:t>
                </a:r>
                <a:r>
                  <a:rPr lang="it-IT" err="1"/>
                  <a:t>gear</a:t>
                </a:r>
                <a:r>
                  <a:rPr lang="it-IT"/>
                  <a:t> </a:t>
                </a:r>
                <a:r>
                  <a:rPr lang="it-IT" err="1"/>
                  <a:t>ratios</a:t>
                </a:r>
                <a:endParaRPr lang="it-IT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/>
                  <a:t>Time to accelerate </a:t>
                </a:r>
                <a:r>
                  <a:rPr lang="it-IT" err="1"/>
                  <a:t>reduction</a:t>
                </a:r>
                <a:r>
                  <a:rPr lang="it-IT"/>
                  <a:t> </a:t>
                </a:r>
                <a:r>
                  <a:rPr lang="it-IT" err="1"/>
                  <a:t>is</a:t>
                </a: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it-IT"/>
                  <a:t>1.5%</a:t>
                </a:r>
                <a:endParaRPr lang="en-GB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15BEA4-71CB-E71A-722A-E2D88C8B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50" y="3536033"/>
                <a:ext cx="9436100" cy="1122038"/>
              </a:xfrm>
              <a:prstGeom prst="rect">
                <a:avLst/>
              </a:prstGeom>
              <a:blipFill>
                <a:blip r:embed="rId2"/>
                <a:stretch>
                  <a:fillRect l="-388" b="-8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29C344-075D-9AE3-C52A-DB04F86B3894}"/>
              </a:ext>
            </a:extLst>
          </p:cNvPr>
          <p:cNvSpPr txBox="1"/>
          <p:nvPr/>
        </p:nvSpPr>
        <p:spPr>
          <a:xfrm>
            <a:off x="3281680" y="5289267"/>
            <a:ext cx="562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Bonus?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92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Optimization Problem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Definition</a:t>
            </a:r>
          </a:p>
          <a:p>
            <a:endParaRPr lang="pt-P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C0E2C2-0FC8-AED1-AAC5-B4468DE5C968}"/>
              </a:ext>
            </a:extLst>
          </p:cNvPr>
          <p:cNvCxnSpPr>
            <a:cxnSpLocks/>
          </p:cNvCxnSpPr>
          <p:nvPr/>
        </p:nvCxnSpPr>
        <p:spPr>
          <a:xfrm>
            <a:off x="4061057" y="3598426"/>
            <a:ext cx="406988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84470-3600-00A7-7347-DA865BAECC6E}"/>
                  </a:ext>
                </a:extLst>
              </p:cNvPr>
              <p:cNvSpPr txBox="1"/>
              <p:nvPr/>
            </p:nvSpPr>
            <p:spPr>
              <a:xfrm>
                <a:off x="5880735" y="3225888"/>
                <a:ext cx="430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8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084470-3600-00A7-7347-DA865BAEC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5" y="3225888"/>
                <a:ext cx="4305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9FD21-D67D-716C-157F-88A5EFDC9A4A}"/>
              </a:ext>
            </a:extLst>
          </p:cNvPr>
          <p:cNvGrpSpPr/>
          <p:nvPr/>
        </p:nvGrpSpPr>
        <p:grpSpPr>
          <a:xfrm>
            <a:off x="3320641" y="4688264"/>
            <a:ext cx="5550719" cy="1200329"/>
            <a:chOff x="3507761" y="4688264"/>
            <a:chExt cx="5550719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CA396C6-3FC2-2F42-4982-53C2198DECAC}"/>
                    </a:ext>
                  </a:extLst>
                </p:cNvPr>
                <p:cNvSpPr txBox="1"/>
                <p:nvPr/>
              </p:nvSpPr>
              <p:spPr>
                <a:xfrm>
                  <a:off x="3507761" y="4688264"/>
                  <a:ext cx="280350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t-IT" sz="1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br>
                    <a:rPr lang="pt-PT"/>
                  </a:br>
                  <a:br>
                    <a:rPr lang="pt-PT"/>
                  </a:br>
                  <a:br>
                    <a:rPr lang="pt-PT"/>
                  </a:br>
                  <a:r>
                    <a:rPr lang="pt-PT" i="1"/>
                    <a:t>t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𝑎𝑐𝑐𝑒𝑙𝑒𝑟𝑎𝑡𝑒</m:t>
                      </m:r>
                    </m:oMath>
                  </a14:m>
                  <a:endParaRPr lang="en-GB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CA396C6-3FC2-2F42-4982-53C2198DE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761" y="4688264"/>
                  <a:ext cx="2803504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1957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13AC38-E502-E51E-CEBD-6FCF9196C9AD}"/>
                </a:ext>
              </a:extLst>
            </p:cNvPr>
            <p:cNvSpPr txBox="1"/>
            <p:nvPr/>
          </p:nvSpPr>
          <p:spPr>
            <a:xfrm>
              <a:off x="6733520" y="4688264"/>
              <a:ext cx="2324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/>
                <a:t>Optimization Variables</a:t>
              </a:r>
            </a:p>
            <a:p>
              <a:pPr algn="r"/>
              <a:endParaRPr lang="pt-PT"/>
            </a:p>
            <a:p>
              <a:pPr algn="r"/>
              <a:endParaRPr lang="en-GB"/>
            </a:p>
            <a:p>
              <a:pPr algn="r"/>
              <a:r>
                <a:rPr lang="en-GB"/>
                <a:t>Objective Function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5EF624-DB7A-130E-9C55-40128F0E0E49}"/>
              </a:ext>
            </a:extLst>
          </p:cNvPr>
          <p:cNvSpPr txBox="1"/>
          <p:nvPr/>
        </p:nvSpPr>
        <p:spPr>
          <a:xfrm>
            <a:off x="551180" y="1251359"/>
            <a:ext cx="1108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AT8 – 8 Speed Automatic </a:t>
            </a:r>
            <a:endParaRPr lang="en-GB" sz="2800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E6911-EB27-ACC6-A13F-9E93D704CB65}"/>
              </a:ext>
            </a:extLst>
          </p:cNvPr>
          <p:cNvGraphicFramePr>
            <a:graphicFrameLocks noGrp="1"/>
          </p:cNvGraphicFramePr>
          <p:nvPr/>
        </p:nvGraphicFramePr>
        <p:xfrm>
          <a:off x="2976880" y="1924112"/>
          <a:ext cx="6238240" cy="1306767"/>
        </p:xfrm>
        <a:graphic>
          <a:graphicData uri="http://schemas.openxmlformats.org/drawingml/2006/table">
            <a:tbl>
              <a:tblPr/>
              <a:tblGrid>
                <a:gridCol w="779780">
                  <a:extLst>
                    <a:ext uri="{9D8B030D-6E8A-4147-A177-3AD203B41FA5}">
                      <a16:colId xmlns:a16="http://schemas.microsoft.com/office/drawing/2014/main" val="392487771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000114373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82563964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32548736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51962269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30117609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505300257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39580689"/>
                    </a:ext>
                  </a:extLst>
                </a:gridCol>
              </a:tblGrid>
              <a:tr h="435589"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E A R   R A T I O 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931"/>
                  </a:ext>
                </a:extLst>
              </a:tr>
              <a:tr h="435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8271"/>
                  </a:ext>
                </a:extLst>
              </a:tr>
              <a:tr h="435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0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1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530E2-3868-991F-8E58-A42598391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err="1"/>
              <a:t>Conclusions</a:t>
            </a: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327424-6C96-2015-6ECB-750B0565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70141"/>
              </p:ext>
            </p:extLst>
          </p:nvPr>
        </p:nvGraphicFramePr>
        <p:xfrm>
          <a:off x="838200" y="1208375"/>
          <a:ext cx="10515600" cy="141732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41005763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090665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37337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998269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30174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798683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17039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776176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39810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9668466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GEARS</a:t>
                      </a:r>
                    </a:p>
                  </a:txBody>
                  <a:tcPr marL="7423" marR="7423" marT="742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VIII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8561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Factory </a:t>
                      </a:r>
                    </a:p>
                  </a:txBody>
                  <a:tcPr marL="7423" marR="7423" marT="7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</a:t>
                      </a:r>
                    </a:p>
                  </a:txBody>
                  <a:tcPr marL="7423" marR="7423" marT="742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0.312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0.467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0.581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0.763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1.220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1.563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 s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40762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</a:t>
                      </a:r>
                    </a:p>
                  </a:txBody>
                  <a:tcPr marL="7423" marR="7423" marT="7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</a:t>
                      </a:r>
                    </a:p>
                  </a:txBody>
                  <a:tcPr marL="7423" marR="7423" marT="742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9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9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0.381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9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0.526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9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0.732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9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1.000 </a:t>
                      </a:r>
                    </a:p>
                  </a:txBody>
                  <a:tcPr marL="7423" marR="7423" marT="742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9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1.320 </a:t>
                      </a:r>
                    </a:p>
                  </a:txBody>
                  <a:tcPr marL="7423" marR="7423" marT="7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1.563</a:t>
                      </a:r>
                    </a:p>
                  </a:txBody>
                  <a:tcPr marL="7423" marR="7423" marT="742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97.7 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26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3C1E04-9055-2B86-D097-042F8289721C}"/>
              </a:ext>
            </a:extLst>
          </p:cNvPr>
          <p:cNvSpPr txBox="1"/>
          <p:nvPr/>
        </p:nvSpPr>
        <p:spPr>
          <a:xfrm>
            <a:off x="838200" y="2948018"/>
            <a:ext cx="433568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/>
              <a:t>Best Run - </a:t>
            </a:r>
            <a:r>
              <a:rPr lang="it-IT" sz="1600" b="1" dirty="0" err="1"/>
              <a:t>Simulating</a:t>
            </a:r>
            <a:r>
              <a:rPr lang="it-IT" sz="1600" b="1" dirty="0"/>
              <a:t> </a:t>
            </a:r>
            <a:r>
              <a:rPr lang="it-IT" sz="1600" b="1" dirty="0" err="1"/>
              <a:t>Parameters</a:t>
            </a:r>
            <a:endParaRPr lang="it-IT" sz="1600" b="1" dirty="0"/>
          </a:p>
          <a:p>
            <a:endParaRPr lang="it-IT" sz="1600" b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Menlo"/>
              </a:rPr>
              <a:t>temperature =  70; 	</a:t>
            </a:r>
          </a:p>
          <a:p>
            <a:pPr marL="344488"/>
            <a:r>
              <a:rPr lang="en-GB" sz="1400" b="0" i="0" dirty="0">
                <a:effectLst/>
                <a:latin typeface="Menlo"/>
              </a:rPr>
              <a:t>				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Menlo"/>
              </a:rPr>
              <a:t>targetTemperature</a:t>
            </a:r>
            <a:r>
              <a:rPr lang="en-GB" sz="1400" b="0" i="0" dirty="0">
                <a:effectLst/>
                <a:latin typeface="Menlo"/>
              </a:rPr>
              <a:t> =  0.01; 	</a:t>
            </a:r>
          </a:p>
          <a:p>
            <a:pPr marL="344488"/>
            <a:r>
              <a:rPr lang="en-GB" sz="1400" b="0" i="0" dirty="0">
                <a:effectLst/>
                <a:latin typeface="Menlo"/>
              </a:rPr>
              <a:t>			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Menlo"/>
              </a:rPr>
              <a:t>coolingRate</a:t>
            </a:r>
            <a:r>
              <a:rPr lang="en-GB" sz="1400" b="0" i="0" dirty="0">
                <a:effectLst/>
                <a:latin typeface="Menlo"/>
              </a:rPr>
              <a:t> =  0.98; </a:t>
            </a:r>
          </a:p>
          <a:p>
            <a:pPr marL="344488"/>
            <a:r>
              <a:rPr lang="en-GB" sz="1400" b="0" i="0" dirty="0">
                <a:effectLst/>
                <a:latin typeface="Menlo"/>
              </a:rPr>
              <a:t>				</a:t>
            </a:r>
            <a:endParaRPr lang="it-IT" sz="1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Menlo"/>
              </a:rPr>
              <a:t>maxIterations</a:t>
            </a:r>
            <a:r>
              <a:rPr lang="en-GB" sz="1400" b="0" i="0" dirty="0">
                <a:effectLst/>
                <a:latin typeface="Menlo"/>
              </a:rPr>
              <a:t> = 1000 ;						</a:t>
            </a:r>
            <a:endParaRPr lang="it-IT" sz="1400" dirty="0">
              <a:solidFill>
                <a:srgbClr val="008013"/>
              </a:solidFill>
              <a:latin typeface="Menlo"/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Menlo"/>
              </a:rPr>
              <a:t>currentSolution</a:t>
            </a:r>
            <a:r>
              <a:rPr lang="it-IT" sz="1400" dirty="0">
                <a:latin typeface="Menlo"/>
              </a:rPr>
              <a:t> = </a:t>
            </a:r>
            <a:r>
              <a:rPr lang="en-GB" sz="1400" dirty="0">
                <a:latin typeface="Menlo"/>
              </a:rPr>
              <a:t>[0.5, 0.5, 0.5, 0.5, 0.5, 0.5] </a:t>
            </a:r>
            <a:r>
              <a:rPr lang="it-IT" sz="1400" dirty="0">
                <a:latin typeface="Menlo"/>
              </a:rPr>
              <a:t>;					</a:t>
            </a:r>
            <a:endParaRPr lang="en-GB" sz="1400" dirty="0">
              <a:solidFill>
                <a:srgbClr val="008013"/>
              </a:solidFill>
              <a:latin typeface="Menlo"/>
            </a:endParaRPr>
          </a:p>
        </p:txBody>
      </p:sp>
      <p:pic>
        <p:nvPicPr>
          <p:cNvPr id="4" name="Picture 3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760A8E7C-5CF7-7782-A915-84699D0FB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71" y="2832904"/>
            <a:ext cx="6910086" cy="38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3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2EB51D2-BFED-7F5F-96E3-582F1C814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873" y="5668010"/>
            <a:ext cx="8093075" cy="949325"/>
          </a:xfrm>
        </p:spPr>
        <p:txBody>
          <a:bodyPr/>
          <a:lstStyle/>
          <a:p>
            <a:r>
              <a:rPr lang="pt-PT" sz="1800" b="1"/>
              <a:t>Francisco Stigliano &amp; Edoardo Palmisciano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B0B462A-8BEE-9B30-A2F8-22FAD69FBD63}"/>
              </a:ext>
            </a:extLst>
          </p:cNvPr>
          <p:cNvSpPr txBox="1">
            <a:spLocks/>
          </p:cNvSpPr>
          <p:nvPr/>
        </p:nvSpPr>
        <p:spPr>
          <a:xfrm>
            <a:off x="-150091" y="2479674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48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B77C3DF-A274-B511-E606-199716D57033}"/>
              </a:ext>
            </a:extLst>
          </p:cNvPr>
          <p:cNvSpPr txBox="1">
            <a:spLocks/>
          </p:cNvSpPr>
          <p:nvPr/>
        </p:nvSpPr>
        <p:spPr>
          <a:xfrm>
            <a:off x="142873" y="2990850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Optimization of Cooling Tower Design for Minimized Return on Investment Time</a:t>
            </a:r>
          </a:p>
          <a:p>
            <a:r>
              <a:rPr lang="en-US" sz="3200" b="1">
                <a:solidFill>
                  <a:schemeClr val="bg1"/>
                </a:solidFill>
              </a:rPr>
              <a:t>Optimization Results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1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624C30-8A69-B0CA-55FC-12BAC65C2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513" y="182923"/>
            <a:ext cx="7612344" cy="381000"/>
          </a:xfrm>
        </p:spPr>
        <p:txBody>
          <a:bodyPr>
            <a:normAutofit fontScale="85000" lnSpcReduction="20000"/>
          </a:bodyPr>
          <a:lstStyle/>
          <a:p>
            <a:r>
              <a:rPr lang="pt-PT"/>
              <a:t>Simulated Annealing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B2C3C2-BE1A-15BF-A7F8-FD91296E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52443"/>
            <a:ext cx="7612344" cy="381001"/>
          </a:xfrm>
        </p:spPr>
        <p:txBody>
          <a:bodyPr/>
          <a:lstStyle/>
          <a:p>
            <a:r>
              <a:rPr lang="pt-PT"/>
              <a:t>Settings</a:t>
            </a:r>
          </a:p>
          <a:p>
            <a:endParaRPr lang="pt-PT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5BDCDF-C1CB-125C-2C1A-6BEA7B1B94F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74774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2629294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12039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73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3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 "temperature" of the simulated annealing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97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targetTemperature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Target "temperature" of the simulated annealing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4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coolingRate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Cooling rate of the simulated annealing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7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maxIterations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Maximum number of iterations for the simulated annealing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83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133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ED74-4B25-DE02-C7F8-3E8C7185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B7D3-46C7-85FD-0981-403753018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562866"/>
            <a:ext cx="7612344" cy="381001"/>
          </a:xfrm>
        </p:spPr>
        <p:txBody>
          <a:bodyPr/>
          <a:lstStyle/>
          <a:p>
            <a:r>
              <a:rPr lang="en-US"/>
              <a:t>Optimization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30C89-57DD-2484-479B-0718161C7FDF}"/>
              </a:ext>
            </a:extLst>
          </p:cNvPr>
          <p:cNvSpPr txBox="1"/>
          <p:nvPr/>
        </p:nvSpPr>
        <p:spPr>
          <a:xfrm>
            <a:off x="608724" y="2967335"/>
            <a:ext cx="4040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solution: </a:t>
            </a:r>
            <a:r>
              <a:rPr lang="en-US"/>
              <a:t>h = 100.00 m</a:t>
            </a:r>
          </a:p>
          <a:p>
            <a:r>
              <a:rPr lang="en-US" b="1"/>
              <a:t>Total investment: </a:t>
            </a:r>
            <a:r>
              <a:rPr lang="en-US"/>
              <a:t>$287311259.62</a:t>
            </a:r>
          </a:p>
          <a:p>
            <a:r>
              <a:rPr lang="en-US" b="1"/>
              <a:t>ROI time: </a:t>
            </a:r>
            <a:r>
              <a:rPr lang="en-US"/>
              <a:t>11.09 years</a:t>
            </a:r>
          </a:p>
          <a:p>
            <a:endParaRPr lang="en-US"/>
          </a:p>
          <a:p>
            <a:r>
              <a:rPr lang="en-US"/>
              <a:t>Average for 5 Optimization </a:t>
            </a:r>
            <a:r>
              <a:rPr lang="en-US" err="1"/>
              <a:t>Cicles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BBAA9-CBFD-070B-DAC8-6EF906EE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45DD-C4A6-C0E3-964E-1B0AE2CF8F03}"/>
              </a:ext>
            </a:extLst>
          </p:cNvPr>
          <p:cNvSpPr txBox="1"/>
          <p:nvPr/>
        </p:nvSpPr>
        <p:spPr>
          <a:xfrm>
            <a:off x="7711735" y="1355101"/>
            <a:ext cx="14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Progression</a:t>
            </a:r>
          </a:p>
        </p:txBody>
      </p:sp>
      <p:pic>
        <p:nvPicPr>
          <p:cNvPr id="8" name="Picture 7" descr="A picture containing text, screenshot, plot, line">
            <a:extLst>
              <a:ext uri="{FF2B5EF4-FFF2-40B4-BE49-F238E27FC236}">
                <a16:creationId xmlns:a16="http://schemas.microsoft.com/office/drawing/2014/main" id="{2B23AD49-848B-C17B-5525-F5861B2FE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72" y="183914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12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ED74-4B25-DE02-C7F8-3E8C7185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B7D3-46C7-85FD-0981-403753018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562866"/>
            <a:ext cx="7612344" cy="381001"/>
          </a:xfrm>
        </p:spPr>
        <p:txBody>
          <a:bodyPr/>
          <a:lstStyle/>
          <a:p>
            <a:r>
              <a:rPr lang="en-US"/>
              <a:t>Results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30C89-57DD-2484-479B-0718161C7FDF}"/>
              </a:ext>
            </a:extLst>
          </p:cNvPr>
          <p:cNvSpPr txBox="1"/>
          <p:nvPr/>
        </p:nvSpPr>
        <p:spPr>
          <a:xfrm>
            <a:off x="595846" y="2967335"/>
            <a:ext cx="4040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Best solution: h = 100.00 m</a:t>
            </a:r>
          </a:p>
          <a:p>
            <a:r>
              <a:rPr lang="en-US"/>
              <a:t>Total investment: $287311259.62</a:t>
            </a:r>
          </a:p>
          <a:p>
            <a:r>
              <a:rPr lang="en-US"/>
              <a:t>ROI time: 11.09 years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BBAA9-CBFD-070B-DAC8-6EF906EE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45DD-C4A6-C0E3-964E-1B0AE2CF8F03}"/>
              </a:ext>
            </a:extLst>
          </p:cNvPr>
          <p:cNvSpPr txBox="1"/>
          <p:nvPr/>
        </p:nvSpPr>
        <p:spPr>
          <a:xfrm>
            <a:off x="7711735" y="1355101"/>
            <a:ext cx="149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Realistic?</a:t>
            </a:r>
          </a:p>
        </p:txBody>
      </p:sp>
    </p:spTree>
    <p:extLst>
      <p:ext uri="{BB962C8B-B14F-4D97-AF65-F5344CB8AC3E}">
        <p14:creationId xmlns:p14="http://schemas.microsoft.com/office/powerpoint/2010/main" val="1115648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ED74-4B25-DE02-C7F8-3E8C7185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B7D3-46C7-85FD-0981-403753018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562866"/>
            <a:ext cx="7612344" cy="381001"/>
          </a:xfrm>
        </p:spPr>
        <p:txBody>
          <a:bodyPr/>
          <a:lstStyle/>
          <a:p>
            <a:r>
              <a:rPr lang="en-US"/>
              <a:t>Results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30C89-57DD-2484-479B-0718161C7FDF}"/>
              </a:ext>
            </a:extLst>
          </p:cNvPr>
          <p:cNvSpPr txBox="1"/>
          <p:nvPr/>
        </p:nvSpPr>
        <p:spPr>
          <a:xfrm>
            <a:off x="595846" y="2967335"/>
            <a:ext cx="4040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Best solution: h = 100.00 m</a:t>
            </a:r>
          </a:p>
          <a:p>
            <a:r>
              <a:rPr lang="en-US"/>
              <a:t>Total investment: $287311259.62</a:t>
            </a:r>
          </a:p>
          <a:p>
            <a:r>
              <a:rPr lang="en-US"/>
              <a:t>ROI time: 11.09 years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BBAA9-CBFD-070B-DAC8-6EF906EE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45DD-C4A6-C0E3-964E-1B0AE2CF8F03}"/>
              </a:ext>
            </a:extLst>
          </p:cNvPr>
          <p:cNvSpPr txBox="1"/>
          <p:nvPr/>
        </p:nvSpPr>
        <p:spPr>
          <a:xfrm>
            <a:off x="7711735" y="1355101"/>
            <a:ext cx="149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Realistic?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4AC4C-2282-9443-C095-8E65CAADF1C0}"/>
              </a:ext>
            </a:extLst>
          </p:cNvPr>
          <p:cNvSpPr txBox="1"/>
          <p:nvPr/>
        </p:nvSpPr>
        <p:spPr>
          <a:xfrm>
            <a:off x="6359683" y="2216411"/>
            <a:ext cx="419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Unaccounted: </a:t>
            </a:r>
          </a:p>
          <a:p>
            <a:endParaRPr lang="en-US"/>
          </a:p>
          <a:p>
            <a:r>
              <a:rPr lang="en-US"/>
              <a:t>Time of construction</a:t>
            </a:r>
          </a:p>
          <a:p>
            <a:r>
              <a:rPr lang="en-US"/>
              <a:t>Years of investment until rewards</a:t>
            </a:r>
          </a:p>
        </p:txBody>
      </p:sp>
    </p:spTree>
    <p:extLst>
      <p:ext uri="{BB962C8B-B14F-4D97-AF65-F5344CB8AC3E}">
        <p14:creationId xmlns:p14="http://schemas.microsoft.com/office/powerpoint/2010/main" val="2863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26FA-BE0A-4B4D-A507-C08727E85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/>
              <a:t>Minimizing Return on Investment Time</a:t>
            </a:r>
            <a:endParaRPr lang="en-US" sz="2400" b="1" i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62BC7-C7BA-40C8-8C5D-BEEE3EA78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79076"/>
            <a:ext cx="7612344" cy="381001"/>
          </a:xfrm>
        </p:spPr>
        <p:txBody>
          <a:bodyPr/>
          <a:lstStyle/>
          <a:p>
            <a:r>
              <a:rPr lang="en-US"/>
              <a:t>Geometry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4B66182D-5D8B-E7F2-DC3D-0F4646EED6DF}"/>
              </a:ext>
            </a:extLst>
          </p:cNvPr>
          <p:cNvSpPr txBox="1"/>
          <p:nvPr/>
        </p:nvSpPr>
        <p:spPr>
          <a:xfrm>
            <a:off x="420624" y="1871576"/>
            <a:ext cx="11144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- The tower is a frustum (a truncated cone).</a:t>
            </a:r>
          </a:p>
        </p:txBody>
      </p:sp>
      <p:pic>
        <p:nvPicPr>
          <p:cNvPr id="6" name="Picture 5" descr="A picture containing text, sketch, drawing, handwriting">
            <a:extLst>
              <a:ext uri="{FF2B5EF4-FFF2-40B4-BE49-F238E27FC236}">
                <a16:creationId xmlns:a16="http://schemas.microsoft.com/office/drawing/2014/main" id="{F1EEBC53-538C-E5E9-9A28-67CD7504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38" y="1871576"/>
            <a:ext cx="6317909" cy="24030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07122F-3AB9-FBAD-2E68-E157669F82C3}"/>
              </a:ext>
            </a:extLst>
          </p:cNvPr>
          <p:cNvSpPr txBox="1"/>
          <p:nvPr/>
        </p:nvSpPr>
        <p:spPr>
          <a:xfrm>
            <a:off x="581698" y="3552333"/>
            <a:ext cx="469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>
                <a:effectLst/>
                <a:latin typeface="Menlo"/>
              </a:rPr>
              <a:t>D1</a:t>
            </a:r>
            <a:r>
              <a:rPr lang="en-US" sz="1800" b="0" i="0">
                <a:effectLst/>
                <a:latin typeface="Menlo"/>
              </a:rPr>
              <a:t> = 60 + 0.4 * h; </a:t>
            </a:r>
            <a:r>
              <a:rPr lang="en-US" sz="1800" b="0" i="0">
                <a:effectLst/>
                <a:latin typeface="Menlo"/>
                <a:sym typeface="Wingdings" panose="05000000000000000000" pitchFamily="2" charset="2"/>
              </a:rPr>
              <a:t> </a:t>
            </a:r>
            <a:r>
              <a:rPr lang="en-US" sz="1800" b="0" i="0">
                <a:effectLst/>
                <a:latin typeface="Menlo"/>
              </a:rPr>
              <a:t>diameter at the bottom</a:t>
            </a:r>
          </a:p>
          <a:p>
            <a:r>
              <a:rPr lang="en-US" sz="1800" b="1" i="0">
                <a:effectLst/>
                <a:latin typeface="Menlo"/>
              </a:rPr>
              <a:t>D2</a:t>
            </a:r>
            <a:r>
              <a:rPr lang="en-US" sz="1800" b="0" i="0">
                <a:effectLst/>
                <a:latin typeface="Menlo"/>
              </a:rPr>
              <a:t> = 40 + 0.2 * h  </a:t>
            </a:r>
            <a:r>
              <a:rPr lang="en-US" sz="1800" b="0" i="0">
                <a:effectLst/>
                <a:latin typeface="Menlo"/>
                <a:sym typeface="Wingdings" panose="05000000000000000000" pitchFamily="2" charset="2"/>
              </a:rPr>
              <a:t> </a:t>
            </a:r>
            <a:r>
              <a:rPr lang="en-US" sz="1800" b="0" i="0">
                <a:effectLst/>
                <a:latin typeface="Menlo"/>
              </a:rPr>
              <a:t>diameter at the 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D6740-4578-DFE3-69F8-2BBDB990621D}"/>
                  </a:ext>
                </a:extLst>
              </p:cNvPr>
              <p:cNvSpPr txBox="1"/>
              <p:nvPr/>
            </p:nvSpPr>
            <p:spPr>
              <a:xfrm>
                <a:off x="2438400" y="4908926"/>
                <a:ext cx="7315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/>
                  <a:t>Decision Variable: </a:t>
                </a:r>
                <a:r>
                  <a:rPr lang="en-US" sz="1800"/>
                  <a:t>Cooling tower height (h) in meters , h </a:t>
                </a:r>
                <a14:m>
                  <m:oMath xmlns:m="http://schemas.openxmlformats.org/officeDocument/2006/math"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∈[100,200]</m:t>
                    </m:r>
                  </m:oMath>
                </a14:m>
                <a:endParaRPr lang="en-US" sz="1800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D6740-4578-DFE3-69F8-2BBDB9906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908926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73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ED74-4B25-DE02-C7F8-3E8C7185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B7D3-46C7-85FD-0981-403753018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562866"/>
            <a:ext cx="7612344" cy="381001"/>
          </a:xfrm>
        </p:spPr>
        <p:txBody>
          <a:bodyPr/>
          <a:lstStyle/>
          <a:p>
            <a:r>
              <a:rPr lang="en-US"/>
              <a:t>Results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30C89-57DD-2484-479B-0718161C7FDF}"/>
              </a:ext>
            </a:extLst>
          </p:cNvPr>
          <p:cNvSpPr txBox="1"/>
          <p:nvPr/>
        </p:nvSpPr>
        <p:spPr>
          <a:xfrm>
            <a:off x="595846" y="2967335"/>
            <a:ext cx="4040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Best solution: h = 100.00 m</a:t>
            </a:r>
          </a:p>
          <a:p>
            <a:r>
              <a:rPr lang="en-US"/>
              <a:t>Total investment: $287311259.62</a:t>
            </a:r>
          </a:p>
          <a:p>
            <a:r>
              <a:rPr lang="en-US"/>
              <a:t>ROI time: 11.09 years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BBAA9-CBFD-070B-DAC8-6EF906EE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45DD-C4A6-C0E3-964E-1B0AE2CF8F03}"/>
              </a:ext>
            </a:extLst>
          </p:cNvPr>
          <p:cNvSpPr txBox="1"/>
          <p:nvPr/>
        </p:nvSpPr>
        <p:spPr>
          <a:xfrm>
            <a:off x="7711735" y="1355101"/>
            <a:ext cx="149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Realistic?</a:t>
            </a:r>
          </a:p>
        </p:txBody>
      </p:sp>
      <p:pic>
        <p:nvPicPr>
          <p:cNvPr id="8" name="Picture 7" descr="A picture containing line art, sketch, illustration, drawing&#10;&#10;Description automatically generated">
            <a:extLst>
              <a:ext uri="{FF2B5EF4-FFF2-40B4-BE49-F238E27FC236}">
                <a16:creationId xmlns:a16="http://schemas.microsoft.com/office/drawing/2014/main" id="{992ABE98-55A7-255D-77AE-677EE403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96" y="2124969"/>
            <a:ext cx="6614936" cy="40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1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32C99A-CA46-3AB7-3DD5-47C1B75F9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872" y="2954337"/>
            <a:ext cx="8093075" cy="949325"/>
          </a:xfrm>
        </p:spPr>
        <p:txBody>
          <a:bodyPr/>
          <a:lstStyle/>
          <a:p>
            <a:pPr algn="ctr"/>
            <a:r>
              <a:rPr lang="pt-PT" sz="6000"/>
              <a:t> 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2EB51D2-BFED-7F5F-96E3-582F1C814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873" y="5668010"/>
            <a:ext cx="8093075" cy="949325"/>
          </a:xfrm>
        </p:spPr>
        <p:txBody>
          <a:bodyPr/>
          <a:lstStyle/>
          <a:p>
            <a:r>
              <a:rPr lang="pt-PT" sz="1800" b="1"/>
              <a:t>Francisco Stigliano &amp; Edoardo Palmisciano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B0B462A-8BEE-9B30-A2F8-22FAD69FBD63}"/>
              </a:ext>
            </a:extLst>
          </p:cNvPr>
          <p:cNvSpPr txBox="1">
            <a:spLocks/>
          </p:cNvSpPr>
          <p:nvPr/>
        </p:nvSpPr>
        <p:spPr>
          <a:xfrm>
            <a:off x="264792" y="2619057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934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26FA-BE0A-4B4D-A507-C08727E85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62BC7-C7BA-40C8-8C5D-BEEE3EA78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79076"/>
            <a:ext cx="7612344" cy="381001"/>
          </a:xfrm>
        </p:spPr>
        <p:txBody>
          <a:bodyPr/>
          <a:lstStyle/>
          <a:p>
            <a:r>
              <a:rPr lang="en-US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1">
                <a:extLst>
                  <a:ext uri="{FF2B5EF4-FFF2-40B4-BE49-F238E27FC236}">
                    <a16:creationId xmlns:a16="http://schemas.microsoft.com/office/drawing/2014/main" id="{4B66182D-5D8B-E7F2-DC3D-0F4646EED6DF}"/>
                  </a:ext>
                </a:extLst>
              </p:cNvPr>
              <p:cNvSpPr txBox="1"/>
              <p:nvPr/>
            </p:nvSpPr>
            <p:spPr>
              <a:xfrm>
                <a:off x="272165" y="1029079"/>
                <a:ext cx="11919835" cy="3566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/>
              </a:p>
              <a:p>
                <a:pPr lvl="3"/>
                <a:r>
                  <a:rPr lang="en-US" sz="2800" b="1"/>
                  <a:t>Objective Function:  </a:t>
                </a:r>
              </a:p>
              <a:p>
                <a:pPr lvl="3"/>
                <a:endParaRPr lang="en-US" sz="2800" b="1"/>
              </a:p>
              <a:p>
                <a:pPr lvl="3"/>
                <a:r>
                  <a:rPr lang="en-US" sz="2800" b="1"/>
                  <a:t>				</a:t>
                </a:r>
                <a:r>
                  <a:rPr lang="en-US" sz="2400"/>
                  <a:t>Find </a:t>
                </a:r>
                <a:r>
                  <a:rPr lang="en-US" sz="2400" i="1"/>
                  <a:t>h</a:t>
                </a:r>
                <a:r>
                  <a:rPr lang="en-US" sz="2400"/>
                  <a:t> that:</a:t>
                </a:r>
              </a:p>
              <a:p>
                <a:pPr lvl="3"/>
                <a:endParaRPr lang="en-US" sz="1050" b="1"/>
              </a:p>
              <a:p>
                <a:pPr lvl="7"/>
                <a:r>
                  <a:rPr lang="pt-PT" sz="2400" b="0"/>
                  <a:t>minimizes </a:t>
                </a:r>
                <a14:m>
                  <m:oMath xmlns:m="http://schemas.openxmlformats.org/officeDocument/2006/math">
                    <m:r>
                      <a:rPr lang="pt-PT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pt-PT" sz="2400" b="1" i="0" smtClean="0"/>
                      <m:t>ROI</m:t>
                    </m:r>
                    <m:r>
                      <m:rPr>
                        <m:nor/>
                      </m:rPr>
                      <a:rPr lang="pt-BR" sz="2400" b="1"/>
                      <m:t>(</m:t>
                    </m:r>
                    <m:r>
                      <m:rPr>
                        <m:nor/>
                      </m:rPr>
                      <a:rPr lang="pt-PT" sz="2400" b="1" i="1" smtClean="0"/>
                      <m:t>h</m:t>
                    </m:r>
                    <m:r>
                      <m:rPr>
                        <m:nor/>
                      </m:rPr>
                      <a:rPr lang="pt-BR" sz="2400" b="1"/>
                      <m:t>)</m:t>
                    </m:r>
                    <m:r>
                      <m:rPr>
                        <m:nor/>
                      </m:rPr>
                      <a:rPr lang="pt-BR" sz="2400"/>
                      <m:t> </m:t>
                    </m:r>
                    <m:r>
                      <m:rPr>
                        <m:nor/>
                      </m:rPr>
                      <a:rPr lang="pt-PT" sz="2400" b="0" i="0" smtClean="0"/>
                      <m:t>= 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𝐼𝑛𝑣𝑒𝑠𝑡𝑚𝑒𝑛𝑡</m:t>
                        </m:r>
                      </m:num>
                      <m:den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𝑃𝑟𝑜𝑓𝑖𝑡</m:t>
                        </m:r>
                      </m:den>
                    </m:f>
                    <m:r>
                      <m:rPr>
                        <m:nor/>
                      </m:rPr>
                      <a:rPr lang="pt-BR" sz="2400"/>
                      <m:t> </m:t>
                    </m:r>
                  </m:oMath>
                </a14:m>
                <a:r>
                  <a:rPr lang="pt-PT" sz="1400"/>
                  <a:t>(</a:t>
                </a:r>
                <a:r>
                  <a:rPr lang="pt-PT" sz="1400" err="1"/>
                  <a:t>years</a:t>
                </a:r>
                <a:r>
                  <a:rPr lang="pt-PT" sz="1400"/>
                  <a:t>)</a:t>
                </a:r>
              </a:p>
              <a:p>
                <a:pPr lvl="7"/>
                <a:endParaRPr lang="pt-PT" sz="1400"/>
              </a:p>
              <a:p>
                <a:pPr lvl="7"/>
                <a:r>
                  <a:rPr lang="pt-BR" sz="1600" err="1"/>
                  <a:t>Subject</a:t>
                </a:r>
                <a:r>
                  <a:rPr lang="pt-BR" sz="1600"/>
                  <a:t> </a:t>
                </a:r>
                <a:r>
                  <a:rPr lang="pt-BR" sz="1600" err="1"/>
                  <a:t>to</a:t>
                </a:r>
                <a:r>
                  <a:rPr lang="pt-BR" sz="1600"/>
                  <a:t>	 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/>
                      <m:t>Q</m:t>
                    </m:r>
                    <m:r>
                      <m:rPr>
                        <m:nor/>
                      </m:rPr>
                      <a:rPr lang="en-US" sz="1600"/>
                      <m:t>_</m:t>
                    </m:r>
                    <m:r>
                      <m:rPr>
                        <m:nor/>
                      </m:rPr>
                      <a:rPr lang="pt-PT" sz="1600" b="0" i="0" smtClean="0"/>
                      <m:t>removed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pt-PT" sz="1600" b="0" i="0" smtClean="0"/>
                      <m:t>&gt; </m:t>
                    </m:r>
                    <m:r>
                      <m:rPr>
                        <m:nor/>
                      </m:rPr>
                      <a:rPr lang="pt-PT" sz="1600" b="0" i="0" smtClean="0"/>
                      <m:t>Q</m:t>
                    </m:r>
                    <m:r>
                      <m:rPr>
                        <m:nor/>
                      </m:rPr>
                      <a:rPr lang="pt-PT" sz="1600" b="0" i="0" smtClean="0"/>
                      <m:t>_</m:t>
                    </m:r>
                    <m:r>
                      <m:rPr>
                        <m:nor/>
                      </m:rPr>
                      <a:rPr lang="pt-PT" sz="1600" b="0" i="0" smtClean="0"/>
                      <m:t>min</m:t>
                    </m:r>
                  </m:oMath>
                </a14:m>
                <a:r>
                  <a:rPr lang="pt-PT" sz="1600"/>
                  <a:t> = 500 MW</a:t>
                </a:r>
              </a:p>
              <a:p>
                <a:pPr lvl="7"/>
                <a:r>
                  <a:rPr lang="pt-PT" sz="1600"/>
                  <a:t>			: 100 &lt; h &lt; 200  </a:t>
                </a:r>
                <a:r>
                  <a:rPr lang="pt-PT" sz="1600" err="1"/>
                  <a:t>meters</a:t>
                </a:r>
                <a:endParaRPr lang="pt-PT" sz="1600"/>
              </a:p>
              <a:p>
                <a:pPr lvl="8"/>
                <a:r>
                  <a:rPr lang="en-US" sz="2000"/>
                  <a:t>		</a:t>
                </a:r>
              </a:p>
            </p:txBody>
          </p:sp>
        </mc:Choice>
        <mc:Fallback xmlns="">
          <p:sp>
            <p:nvSpPr>
              <p:cNvPr id="7" name="CasellaDiTesto 1">
                <a:extLst>
                  <a:ext uri="{FF2B5EF4-FFF2-40B4-BE49-F238E27FC236}">
                    <a16:creationId xmlns:a16="http://schemas.microsoft.com/office/drawing/2014/main" id="{4B66182D-5D8B-E7F2-DC3D-0F4646EE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5" y="1029079"/>
                <a:ext cx="11919835" cy="3566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11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26FA-BE0A-4B4D-A507-C08727E85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62BC7-C7BA-40C8-8C5D-BEEE3EA78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79076"/>
            <a:ext cx="7612344" cy="381001"/>
          </a:xfrm>
        </p:spPr>
        <p:txBody>
          <a:bodyPr/>
          <a:lstStyle/>
          <a:p>
            <a:r>
              <a:rPr lang="en-US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E7A664-71BE-DA58-672B-B744B802C302}"/>
                  </a:ext>
                </a:extLst>
              </p:cNvPr>
              <p:cNvSpPr txBox="1"/>
              <p:nvPr/>
            </p:nvSpPr>
            <p:spPr>
              <a:xfrm>
                <a:off x="1292589" y="1304458"/>
                <a:ext cx="10028553" cy="4676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𝑻𝒐𝒕𝒂𝒍</m:t>
                    </m:r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𝑷𝒓𝒐𝒇𝒊𝒕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dirty="0" err="1" smtClean="0">
                        <a:effectLst/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PT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pt-P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endParaRPr lang="en-US" sz="1800" b="0" i="0">
                  <a:effectLst/>
                  <a:latin typeface="Menlo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800" b="0" i="1" dirty="0" smtClean="0">
                        <a:effectLst/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pt-PT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err="1" smtClean="0">
                        <a:effectLst/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8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𝑚𝑒𝑡𝑒𝑟</m:t>
                    </m:r>
                  </m:oMath>
                </a14:m>
                <a:endParaRPr lang="en-US" sz="1800" b="0" i="0">
                  <a:effectLst/>
                  <a:latin typeface="Menlo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𝒓𝒆𝒗𝒆𝒏𝒖</m:t>
                    </m:r>
                    <m:r>
                      <a:rPr lang="pt-PT" sz="1800" b="1" i="1" dirty="0" smtClean="0">
                        <a:effectLst/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dirty="0" err="1" smtClean="0">
                            <a:effectLst/>
                            <a:latin typeface="Cambria Math" panose="02040503050406030204" pitchFamily="18" charset="0"/>
                          </a:rPr>
                          <m:t>𝑝𝑟𝑜𝑑𝑢𝑐𝑡𝑖𝑜𝑛</m:t>
                        </m:r>
                      </m:sub>
                    </m:sSub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800" b="0" i="1" dirty="0" smtClean="0">
                        <a:effectLst/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pt-PT" sz="1800" b="0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b="0" i="1" dirty="0" err="1" smtClean="0">
                        <a:effectLst/>
                        <a:latin typeface="Cambria Math" panose="02040503050406030204" pitchFamily="18" charset="0"/>
                      </a:rPr>
                      <m:t>𝑀𝑊</m:t>
                    </m:r>
                    <m:r>
                      <a:rPr lang="pt-PT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>
                  <a:effectLst/>
                  <a:latin typeface="Menlo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i="0" err="1">
                    <a:effectLst/>
                    <a:latin typeface="Menlo"/>
                  </a:rPr>
                  <a:t>Eproduction</a:t>
                </a:r>
                <a:r>
                  <a:rPr lang="en-US" sz="1800" b="1" i="0">
                    <a:effectLst/>
                    <a:latin typeface="Menlo"/>
                  </a:rPr>
                  <a:t> </a:t>
                </a:r>
                <a:r>
                  <a:rPr lang="en-US" sz="1800" b="0" i="0">
                    <a:effectLst/>
                    <a:latin typeface="Menlo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1800" b="0" i="0">
                    <a:effectLst/>
                    <a:latin typeface="Menlo"/>
                  </a:rPr>
                  <a:t>(c = constant that defines amount of power per height)</a:t>
                </a:r>
                <a:endParaRPr lang="en-US">
                  <a:latin typeface="Menlo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b="1" i="1">
                  <a:effectLst/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𝑻𝒐𝒕𝒂𝒍</m:t>
                    </m:r>
                    <m:r>
                      <a:rPr lang="pt-PT" sz="1800" b="1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𝒊𝒏𝒗𝒆𝒔𝒕𝒎𝒆𝒏𝒕</m:t>
                    </m:r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𝑚𝑎𝑡𝑒𝑟𝑖𝑎𝑙</m:t>
                        </m:r>
                      </m:sub>
                    </m:sSub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𝑐𝑜𝑛𝑠𝑡𝑟𝑢𝑐𝑡𝑖𝑜𝑛</m:t>
                        </m:r>
                      </m:sub>
                    </m:sSub>
                  </m:oMath>
                </a14:m>
                <a:endParaRPr lang="en-US">
                  <a:latin typeface="Menlo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𝑚𝑎𝑡𝑒𝑟𝑖𝑎𝑙</m:t>
                        </m:r>
                      </m:sub>
                    </m:sSub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>
                    <a:effectLst/>
                    <a:latin typeface="Menlo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𝑚𝑎𝑡𝑒𝑟𝑖𝑎𝑙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b="0" i="0">
                  <a:effectLst/>
                  <a:latin typeface="Menlo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𝑐𝑜𝑛𝑠𝑡𝑟𝑢𝑐𝑡𝑖𝑜𝑛</m:t>
                        </m:r>
                      </m:sub>
                    </m:sSub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>
                    <a:effectLst/>
                    <a:latin typeface="Menlo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𝑐𝑜𝑛𝑠𝑡𝑟𝑢𝑐𝑡𝑖𝑜𝑛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>
                  <a:latin typeface="Menlo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𝒓𝒆𝒎𝒐𝒗𝒆𝒅</m:t>
                    </m:r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𝑤𝑎𝑡𝑒𝑟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𝑎𝑖𝑟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>
                    <a:effectLst/>
                    <a:latin typeface="Menlo"/>
                  </a:rPr>
                  <a:t> (</a:t>
                </a:r>
                <a:r>
                  <a:rPr lang="en-US" sz="1800" b="0" i="0" err="1">
                    <a:effectLst/>
                    <a:latin typeface="Menlo"/>
                  </a:rPr>
                  <a:t>hc</a:t>
                </a:r>
                <a:r>
                  <a:rPr lang="en-US" sz="1800" b="0" i="0">
                    <a:effectLst/>
                    <a:latin typeface="Menlo"/>
                  </a:rPr>
                  <a:t> = heat transfer coefficient)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i="0">
                  <a:effectLst/>
                  <a:latin typeface="Menl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b="0" i="0"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E7A664-71BE-DA58-672B-B744B80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89" y="1304458"/>
                <a:ext cx="10028553" cy="4676858"/>
              </a:xfrm>
              <a:prstGeom prst="rect">
                <a:avLst/>
              </a:prstGeom>
              <a:blipFill>
                <a:blip r:embed="rId2"/>
                <a:stretch>
                  <a:fillRect l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2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26FA-BE0A-4B4D-A507-C08727E85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62BC7-C7BA-40C8-8C5D-BEEE3EA78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479076"/>
            <a:ext cx="7612344" cy="381001"/>
          </a:xfrm>
        </p:spPr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4B66182D-5D8B-E7F2-DC3D-0F4646EED6DF}"/>
              </a:ext>
            </a:extLst>
          </p:cNvPr>
          <p:cNvSpPr txBox="1"/>
          <p:nvPr/>
        </p:nvSpPr>
        <p:spPr>
          <a:xfrm>
            <a:off x="703874" y="1156230"/>
            <a:ext cx="221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/>
              <a:t> </a:t>
            </a:r>
            <a:r>
              <a:rPr lang="en-US" sz="2400" b="1"/>
              <a:t>Definitions</a:t>
            </a:r>
            <a:r>
              <a:rPr lang="pt-PT" sz="2400"/>
              <a:t>:</a:t>
            </a:r>
            <a:r>
              <a:rPr lang="pt-PT" sz="2400" u="sng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21D052-3370-F409-98C6-75371D66C4DD}"/>
                  </a:ext>
                </a:extLst>
              </p:cNvPr>
              <p:cNvSpPr txBox="1"/>
              <p:nvPr/>
            </p:nvSpPr>
            <p:spPr>
              <a:xfrm>
                <a:off x="1136342" y="1620054"/>
                <a:ext cx="9553123" cy="341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𝑚𝑎𝑡𝑒𝑟𝑖𝑎𝑙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Cost of material per m²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A = Area of the tower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𝑐𝑜𝑛𝑠𝑡𝑟𝑢𝑐𝑡𝑖𝑜𝑛</m:t>
                        </m:r>
                      </m:sub>
                    </m:sSub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Cost of construction/meter of height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err="1"/>
                  <a:t>hc</a:t>
                </a:r>
                <a:r>
                  <a:rPr lang="en-US"/>
                  <a:t> = Heat transfer coefficient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𝑤𝑎𝑡𝑒𝑟</m:t>
                        </m:r>
                      </m:sub>
                    </m:sSub>
                  </m:oMath>
                </a14:m>
                <a:r>
                  <a:rPr lang="en-US"/>
                  <a:t>= Temperature of the water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 Ambient temperature at the height h, given by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𝑎𝑚𝑏𝑖𝑒𝑛𝑡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+ h²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sub>
                    </m:sSub>
                  </m:oMath>
                </a14:m>
                <a:r>
                  <a:rPr lang="en-US"/>
                  <a:t>= Cost per MW converted to an annual basis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 Co= Annual operation cost of the tower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21D052-3370-F409-98C6-75371D66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42" y="1620054"/>
                <a:ext cx="9553123" cy="3413370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46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2EB51D2-BFED-7F5F-96E3-582F1C814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873" y="5668010"/>
            <a:ext cx="8093075" cy="949325"/>
          </a:xfrm>
        </p:spPr>
        <p:txBody>
          <a:bodyPr/>
          <a:lstStyle/>
          <a:p>
            <a:r>
              <a:rPr lang="pt-PT" sz="1800" b="1"/>
              <a:t>Francisco Stigliano &amp; Edoardo Palmisciano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B0B462A-8BEE-9B30-A2F8-22FAD69FBD63}"/>
              </a:ext>
            </a:extLst>
          </p:cNvPr>
          <p:cNvSpPr txBox="1">
            <a:spLocks/>
          </p:cNvSpPr>
          <p:nvPr/>
        </p:nvSpPr>
        <p:spPr>
          <a:xfrm>
            <a:off x="-150091" y="2479674"/>
            <a:ext cx="8093075" cy="949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48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B77C3DF-A274-B511-E606-199716D57033}"/>
              </a:ext>
            </a:extLst>
          </p:cNvPr>
          <p:cNvSpPr txBox="1">
            <a:spLocks/>
          </p:cNvSpPr>
          <p:nvPr/>
        </p:nvSpPr>
        <p:spPr>
          <a:xfrm>
            <a:off x="142873" y="2990850"/>
            <a:ext cx="8093075" cy="18351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Optimization of Cooling Tower Design for Minimized Return on Investment Time</a:t>
            </a:r>
          </a:p>
          <a:p>
            <a:r>
              <a:rPr lang="en-US" sz="3200" b="1">
                <a:solidFill>
                  <a:schemeClr val="bg1"/>
                </a:solidFill>
              </a:rPr>
              <a:t>Sensitivity Analysis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ED74-4B25-DE02-C7F8-3E8C7185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B7D3-46C7-85FD-0981-403753018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562866"/>
            <a:ext cx="7612344" cy="381001"/>
          </a:xfrm>
        </p:spPr>
        <p:txBody>
          <a:bodyPr/>
          <a:lstStyle/>
          <a:p>
            <a:r>
              <a:rPr lang="en-US"/>
              <a:t>Sensitivity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AB019-E7F8-07B2-26E1-2E49B042281F}"/>
              </a:ext>
            </a:extLst>
          </p:cNvPr>
          <p:cNvSpPr txBox="1"/>
          <p:nvPr/>
        </p:nvSpPr>
        <p:spPr>
          <a:xfrm>
            <a:off x="4378513" y="4123952"/>
            <a:ext cx="2876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Each parameter was individually varied by ±25% to analyze how this change influences the Objective Function behavior.</a:t>
            </a:r>
          </a:p>
        </p:txBody>
      </p:sp>
      <p:pic>
        <p:nvPicPr>
          <p:cNvPr id="9" name="Picture 8" descr="A graph with blue rectangles&#10;&#10;Description automatically generated with low confidence">
            <a:extLst>
              <a:ext uri="{FF2B5EF4-FFF2-40B4-BE49-F238E27FC236}">
                <a16:creationId xmlns:a16="http://schemas.microsoft.com/office/drawing/2014/main" id="{195AFD73-0DCF-5B61-1636-8DBB0B2D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67" y="1131905"/>
            <a:ext cx="3232088" cy="2424065"/>
          </a:xfrm>
          <a:prstGeom prst="rect">
            <a:avLst/>
          </a:prstGeom>
        </p:spPr>
      </p:pic>
      <p:pic>
        <p:nvPicPr>
          <p:cNvPr id="11" name="Picture 10" descr="A graph with blue rectangles&#10;&#10;Description automatically generated with low confidence">
            <a:extLst>
              <a:ext uri="{FF2B5EF4-FFF2-40B4-BE49-F238E27FC236}">
                <a16:creationId xmlns:a16="http://schemas.microsoft.com/office/drawing/2014/main" id="{3E4D5848-1EA2-44D8-388C-1B7FE9E41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46" y="1131903"/>
            <a:ext cx="3232087" cy="2424067"/>
          </a:xfrm>
          <a:prstGeom prst="rect">
            <a:avLst/>
          </a:prstGeom>
        </p:spPr>
      </p:pic>
      <p:pic>
        <p:nvPicPr>
          <p:cNvPr id="15" name="Picture 14" descr="A graph with blue rectangles&#10;&#10;Description automatically generated with low confidence">
            <a:extLst>
              <a:ext uri="{FF2B5EF4-FFF2-40B4-BE49-F238E27FC236}">
                <a16:creationId xmlns:a16="http://schemas.microsoft.com/office/drawing/2014/main" id="{B97D3F12-F724-5409-24A1-4545E41AB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1" y="1131904"/>
            <a:ext cx="3232087" cy="2424066"/>
          </a:xfrm>
          <a:prstGeom prst="rect">
            <a:avLst/>
          </a:prstGeom>
        </p:spPr>
      </p:pic>
      <p:pic>
        <p:nvPicPr>
          <p:cNvPr id="17" name="Picture 16" descr="A graph with blue rectangles&#10;&#10;Description automatically generated with low confidence">
            <a:extLst>
              <a:ext uri="{FF2B5EF4-FFF2-40B4-BE49-F238E27FC236}">
                <a16:creationId xmlns:a16="http://schemas.microsoft.com/office/drawing/2014/main" id="{1F0376D4-B29B-FC25-AA4E-3AA7C1CA2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7" y="3680569"/>
            <a:ext cx="3232086" cy="2424065"/>
          </a:xfrm>
          <a:prstGeom prst="rect">
            <a:avLst/>
          </a:prstGeom>
        </p:spPr>
      </p:pic>
      <p:pic>
        <p:nvPicPr>
          <p:cNvPr id="19" name="Picture 18" descr="A graph with blue rectangles&#10;&#10;Description automatically generated with low confidence">
            <a:extLst>
              <a:ext uri="{FF2B5EF4-FFF2-40B4-BE49-F238E27FC236}">
                <a16:creationId xmlns:a16="http://schemas.microsoft.com/office/drawing/2014/main" id="{71B7B3D7-E3FF-0BE0-DED6-48ECFDE36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46" y="3680568"/>
            <a:ext cx="3232087" cy="24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ED74-4B25-DE02-C7F8-3E8C7185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/>
              <a:t>Minimizing Return on Investment Time</a:t>
            </a:r>
            <a:endParaRPr lang="en-US" sz="2800" b="1" i="0">
              <a:effectLst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B7D3-46C7-85FD-0981-403753018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8513" y="562866"/>
            <a:ext cx="7612344" cy="381001"/>
          </a:xfrm>
        </p:spPr>
        <p:txBody>
          <a:bodyPr/>
          <a:lstStyle/>
          <a:p>
            <a:r>
              <a:rPr lang="en-US"/>
              <a:t>Sensitivity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AB019-E7F8-07B2-26E1-2E49B042281F}"/>
              </a:ext>
            </a:extLst>
          </p:cNvPr>
          <p:cNvSpPr txBox="1"/>
          <p:nvPr/>
        </p:nvSpPr>
        <p:spPr>
          <a:xfrm>
            <a:off x="1265201" y="2828835"/>
            <a:ext cx="238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Comparing the 5 parameters that influence the changes in the cost.</a:t>
            </a:r>
          </a:p>
        </p:txBody>
      </p:sp>
      <p:pic>
        <p:nvPicPr>
          <p:cNvPr id="18" name="Picture 17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64CA8407-FE54-BF79-0A91-D75F5D4A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13" y="1081631"/>
            <a:ext cx="6916631" cy="52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0a5747-98f3-4940-a40f-fb8a7eedc8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50DCC03FA32F4DA98A0935294E6F64" ma:contentTypeVersion="6" ma:contentTypeDescription="Create a new document." ma:contentTypeScope="" ma:versionID="9f13a81399bffc22c716693f5430e0a9">
  <xsd:schema xmlns:xsd="http://www.w3.org/2001/XMLSchema" xmlns:xs="http://www.w3.org/2001/XMLSchema" xmlns:p="http://schemas.microsoft.com/office/2006/metadata/properties" xmlns:ns3="470a5747-98f3-4940-a40f-fb8a7eedc850" xmlns:ns4="7dce9017-9069-450e-8bcf-f32943c53726" targetNamespace="http://schemas.microsoft.com/office/2006/metadata/properties" ma:root="true" ma:fieldsID="3e5fa66098bd469144605560dd4402f4" ns3:_="" ns4:_="">
    <xsd:import namespace="470a5747-98f3-4940-a40f-fb8a7eedc850"/>
    <xsd:import namespace="7dce9017-9069-450e-8bcf-f32943c5372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a5747-98f3-4940-a40f-fb8a7eedc85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9017-9069-450e-8bcf-f32943c5372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903A0F-2B57-4B89-B1AD-B68E3EB6C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7BBD15-565A-4801-A86E-5046E3485BFC}">
  <ds:schemaRefs>
    <ds:schemaRef ds:uri="470a5747-98f3-4940-a40f-fb8a7eedc850"/>
    <ds:schemaRef ds:uri="7dce9017-9069-450e-8bcf-f32943c537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301378-DF9A-4E99-8231-3747142E6B36}">
  <ds:schemaRefs>
    <ds:schemaRef ds:uri="470a5747-98f3-4940-a40f-fb8a7eedc850"/>
    <ds:schemaRef ds:uri="7dce9017-9069-450e-8bcf-f32943c537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1351</Words>
  <Application>Microsoft Office PowerPoint</Application>
  <PresentationFormat>Widescreen</PresentationFormat>
  <Paragraphs>366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Calibri math</vt:lpstr>
      <vt:lpstr>Cambria Math</vt:lpstr>
      <vt:lpstr>Candara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A. Oliveira;A. andrade-Campos</dc:creator>
  <cp:lastModifiedBy>Edoardo Palmisciano</cp:lastModifiedBy>
  <cp:revision>6</cp:revision>
  <dcterms:created xsi:type="dcterms:W3CDTF">2015-03-26T08:14:30Z</dcterms:created>
  <dcterms:modified xsi:type="dcterms:W3CDTF">2023-06-06T15:18:19Z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0x010100E450DCC03FA32F4DA98A0935294E6F64</vt:lpwstr>
  </property>
</Properties>
</file>