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668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5641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04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172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101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8090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8703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4896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404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702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7/24/21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1677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7/24/21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74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ebmd.com/eye-health/contact-lenses-colored-soft-hard-toric-bifoca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33098-FEA1-0B4F-B588-B1273ED198F1}"/>
              </a:ext>
            </a:extLst>
          </p:cNvPr>
          <p:cNvSpPr>
            <a:spLocks noGrp="1"/>
          </p:cNvSpPr>
          <p:nvPr>
            <p:ph type="ctrTitle"/>
          </p:nvPr>
        </p:nvSpPr>
        <p:spPr/>
        <p:txBody>
          <a:bodyPr/>
          <a:lstStyle/>
          <a:p>
            <a:r>
              <a:rPr lang="en-IN" dirty="0"/>
              <a:t>Web Accessibility Guide For Colour blind persons</a:t>
            </a:r>
            <a:endParaRPr lang="en-US" dirty="0"/>
          </a:p>
        </p:txBody>
      </p:sp>
      <p:sp>
        <p:nvSpPr>
          <p:cNvPr id="3" name="Subtitle 2">
            <a:extLst>
              <a:ext uri="{FF2B5EF4-FFF2-40B4-BE49-F238E27FC236}">
                <a16:creationId xmlns:a16="http://schemas.microsoft.com/office/drawing/2014/main" id="{271D0C4C-7396-A148-B665-2ED5A4948F44}"/>
              </a:ext>
            </a:extLst>
          </p:cNvPr>
          <p:cNvSpPr>
            <a:spLocks noGrp="1"/>
          </p:cNvSpPr>
          <p:nvPr>
            <p:ph type="subTitle" idx="1"/>
          </p:nvPr>
        </p:nvSpPr>
        <p:spPr/>
        <p:txBody>
          <a:bodyPr/>
          <a:lstStyle/>
          <a:p>
            <a:r>
              <a:rPr lang="en-IN" dirty="0"/>
              <a:t>By: </a:t>
            </a:r>
            <a:r>
              <a:rPr lang="en-IN" dirty="0" err="1"/>
              <a:t>Devdeep</a:t>
            </a:r>
            <a:r>
              <a:rPr lang="en-IN" dirty="0"/>
              <a:t> </a:t>
            </a:r>
            <a:r>
              <a:rPr lang="en-IN" dirty="0" err="1"/>
              <a:t>Sarkar,Akshat</a:t>
            </a:r>
            <a:r>
              <a:rPr lang="en-IN" dirty="0"/>
              <a:t> Pratik and </a:t>
            </a:r>
            <a:r>
              <a:rPr lang="en-IN" dirty="0" err="1"/>
              <a:t>Kavin</a:t>
            </a:r>
            <a:r>
              <a:rPr lang="en-IN" dirty="0"/>
              <a:t> Gupta</a:t>
            </a:r>
            <a:endParaRPr lang="en-US" dirty="0"/>
          </a:p>
        </p:txBody>
      </p:sp>
    </p:spTree>
    <p:extLst>
      <p:ext uri="{BB962C8B-B14F-4D97-AF65-F5344CB8AC3E}">
        <p14:creationId xmlns:p14="http://schemas.microsoft.com/office/powerpoint/2010/main" val="2536930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3D6CF-9BA1-C64F-8348-E6ACA97D915A}"/>
              </a:ext>
            </a:extLst>
          </p:cNvPr>
          <p:cNvSpPr>
            <a:spLocks noGrp="1"/>
          </p:cNvSpPr>
          <p:nvPr>
            <p:ph type="title"/>
          </p:nvPr>
        </p:nvSpPr>
        <p:spPr/>
        <p:txBody>
          <a:bodyPr/>
          <a:lstStyle/>
          <a:p>
            <a:r>
              <a:rPr lang="en-IN" dirty="0"/>
              <a:t>Preface</a:t>
            </a:r>
            <a:endParaRPr lang="en-US" dirty="0"/>
          </a:p>
        </p:txBody>
      </p:sp>
      <p:sp>
        <p:nvSpPr>
          <p:cNvPr id="3" name="Content Placeholder 2">
            <a:extLst>
              <a:ext uri="{FF2B5EF4-FFF2-40B4-BE49-F238E27FC236}">
                <a16:creationId xmlns:a16="http://schemas.microsoft.com/office/drawing/2014/main" id="{223CFBC9-9E94-CF4B-A6D7-9A276FFD2693}"/>
              </a:ext>
            </a:extLst>
          </p:cNvPr>
          <p:cNvSpPr>
            <a:spLocks noGrp="1"/>
          </p:cNvSpPr>
          <p:nvPr>
            <p:ph idx="1"/>
          </p:nvPr>
        </p:nvSpPr>
        <p:spPr/>
        <p:txBody>
          <a:bodyPr/>
          <a:lstStyle/>
          <a:p>
            <a:r>
              <a:rPr lang="en-IN" dirty="0"/>
              <a:t>About Colour Deficiency in eyesight</a:t>
            </a:r>
          </a:p>
          <a:p>
            <a:r>
              <a:rPr lang="en-IN" dirty="0"/>
              <a:t>Problems faced by people who have colour deficit eyesight </a:t>
            </a:r>
          </a:p>
          <a:p>
            <a:r>
              <a:rPr lang="en-IN" dirty="0"/>
              <a:t>How to combat aforementioned problems</a:t>
            </a:r>
          </a:p>
          <a:p>
            <a:r>
              <a:rPr lang="en-IN" dirty="0"/>
              <a:t>About what we do to help</a:t>
            </a:r>
          </a:p>
          <a:p>
            <a:endParaRPr lang="en-US" dirty="0"/>
          </a:p>
        </p:txBody>
      </p:sp>
    </p:spTree>
    <p:extLst>
      <p:ext uri="{BB962C8B-B14F-4D97-AF65-F5344CB8AC3E}">
        <p14:creationId xmlns:p14="http://schemas.microsoft.com/office/powerpoint/2010/main" val="389997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9ED9-0DA1-3E45-8AE8-8F96FD89C6C1}"/>
              </a:ext>
            </a:extLst>
          </p:cNvPr>
          <p:cNvSpPr>
            <a:spLocks noGrp="1"/>
          </p:cNvSpPr>
          <p:nvPr>
            <p:ph type="title"/>
          </p:nvPr>
        </p:nvSpPr>
        <p:spPr/>
        <p:txBody>
          <a:bodyPr/>
          <a:lstStyle/>
          <a:p>
            <a:r>
              <a:rPr lang="en-IN" dirty="0"/>
              <a:t>About Colour Blindness</a:t>
            </a:r>
            <a:endParaRPr lang="en-US" dirty="0"/>
          </a:p>
        </p:txBody>
      </p:sp>
      <p:sp>
        <p:nvSpPr>
          <p:cNvPr id="3" name="Content Placeholder 2">
            <a:extLst>
              <a:ext uri="{FF2B5EF4-FFF2-40B4-BE49-F238E27FC236}">
                <a16:creationId xmlns:a16="http://schemas.microsoft.com/office/drawing/2014/main" id="{E5399CDF-AC84-6E4E-B3A3-783566C1F8F9}"/>
              </a:ext>
            </a:extLst>
          </p:cNvPr>
          <p:cNvSpPr>
            <a:spLocks noGrp="1"/>
          </p:cNvSpPr>
          <p:nvPr>
            <p:ph idx="1"/>
          </p:nvPr>
        </p:nvSpPr>
        <p:spPr/>
        <p:txBody>
          <a:bodyPr>
            <a:normAutofit lnSpcReduction="10000"/>
          </a:bodyPr>
          <a:lstStyle/>
          <a:p>
            <a:r>
              <a:rPr lang="en-IN" b="0" i="0" u="none" strike="noStrike" dirty="0" err="1">
                <a:solidFill>
                  <a:srgbClr val="000000"/>
                </a:solidFill>
                <a:effectLst/>
                <a:latin typeface="Arial" panose="020B0604020202020204" pitchFamily="34" charset="0"/>
              </a:rPr>
              <a:t>Color</a:t>
            </a:r>
            <a:r>
              <a:rPr lang="en-IN" b="0" i="0" u="none" strike="noStrike" dirty="0">
                <a:solidFill>
                  <a:srgbClr val="000000"/>
                </a:solidFill>
                <a:effectLst/>
                <a:latin typeface="Arial" panose="020B0604020202020204" pitchFamily="34" charset="0"/>
              </a:rPr>
              <a:t> blindness occurs when you are unable to see </a:t>
            </a:r>
            <a:r>
              <a:rPr lang="en-IN" b="0" i="0" u="none" strike="noStrike" dirty="0" err="1">
                <a:solidFill>
                  <a:srgbClr val="000000"/>
                </a:solidFill>
                <a:effectLst/>
                <a:latin typeface="Arial" panose="020B0604020202020204" pitchFamily="34" charset="0"/>
              </a:rPr>
              <a:t>colors</a:t>
            </a:r>
            <a:r>
              <a:rPr lang="en-IN" b="0" i="0" u="none" strike="noStrike" dirty="0">
                <a:solidFill>
                  <a:srgbClr val="000000"/>
                </a:solidFill>
                <a:effectLst/>
                <a:latin typeface="Arial" panose="020B0604020202020204" pitchFamily="34" charset="0"/>
              </a:rPr>
              <a:t> in a normal way. It is also known as </a:t>
            </a:r>
            <a:r>
              <a:rPr lang="en-IN" b="0" i="0" u="none" strike="noStrike" dirty="0" err="1">
                <a:solidFill>
                  <a:srgbClr val="000000"/>
                </a:solidFill>
                <a:effectLst/>
                <a:latin typeface="Arial" panose="020B0604020202020204" pitchFamily="34" charset="0"/>
              </a:rPr>
              <a:t>color</a:t>
            </a:r>
            <a:r>
              <a:rPr lang="en-IN" b="0" i="0" u="none" strike="noStrike" dirty="0">
                <a:solidFill>
                  <a:srgbClr val="000000"/>
                </a:solidFill>
                <a:effectLst/>
                <a:latin typeface="Arial" panose="020B0604020202020204" pitchFamily="34" charset="0"/>
              </a:rPr>
              <a:t> deficiency. </a:t>
            </a:r>
            <a:r>
              <a:rPr lang="en-IN" b="0" i="0" u="none" strike="noStrike" dirty="0" err="1">
                <a:solidFill>
                  <a:srgbClr val="000000"/>
                </a:solidFill>
                <a:effectLst/>
                <a:latin typeface="Arial" panose="020B0604020202020204" pitchFamily="34" charset="0"/>
              </a:rPr>
              <a:t>Color</a:t>
            </a:r>
            <a:r>
              <a:rPr lang="en-IN" b="0" i="0" u="none" strike="noStrike" dirty="0">
                <a:solidFill>
                  <a:srgbClr val="000000"/>
                </a:solidFill>
                <a:effectLst/>
                <a:latin typeface="Arial" panose="020B0604020202020204" pitchFamily="34" charset="0"/>
              </a:rPr>
              <a:t> blindness often happens when someone cannot distinguish between certain </a:t>
            </a:r>
            <a:r>
              <a:rPr lang="en-IN" b="0" i="0" u="none" strike="noStrike" dirty="0" err="1">
                <a:solidFill>
                  <a:srgbClr val="000000"/>
                </a:solidFill>
                <a:effectLst/>
                <a:latin typeface="Arial" panose="020B0604020202020204" pitchFamily="34" charset="0"/>
              </a:rPr>
              <a:t>colors</a:t>
            </a:r>
            <a:r>
              <a:rPr lang="en-IN" b="0" i="0" u="none" strike="noStrike" dirty="0">
                <a:solidFill>
                  <a:srgbClr val="000000"/>
                </a:solidFill>
                <a:effectLst/>
                <a:latin typeface="Arial" panose="020B0604020202020204" pitchFamily="34" charset="0"/>
              </a:rPr>
              <a:t>. This usually happens between greens and reds, and occasionally blues.</a:t>
            </a:r>
          </a:p>
          <a:p>
            <a:r>
              <a:rPr lang="en-IN" b="0" i="0" u="none" strike="noStrike" dirty="0" err="1">
                <a:solidFill>
                  <a:srgbClr val="000000"/>
                </a:solidFill>
                <a:effectLst/>
                <a:latin typeface="Arial" panose="020B0604020202020204" pitchFamily="34" charset="0"/>
              </a:rPr>
              <a:t>Color</a:t>
            </a:r>
            <a:r>
              <a:rPr lang="en-IN" b="0" i="0" u="none" strike="noStrike" dirty="0">
                <a:solidFill>
                  <a:srgbClr val="000000"/>
                </a:solidFill>
                <a:effectLst/>
                <a:latin typeface="Arial" panose="020B0604020202020204" pitchFamily="34" charset="0"/>
              </a:rPr>
              <a:t> blindness can happen when one or more of the </a:t>
            </a:r>
            <a:r>
              <a:rPr lang="en-IN" b="0" i="0" u="none" strike="noStrike" dirty="0" err="1">
                <a:solidFill>
                  <a:srgbClr val="000000"/>
                </a:solidFill>
                <a:effectLst/>
                <a:latin typeface="Arial" panose="020B0604020202020204" pitchFamily="34" charset="0"/>
              </a:rPr>
              <a:t>color</a:t>
            </a:r>
            <a:r>
              <a:rPr lang="en-IN" b="0" i="0" u="none" strike="noStrike" dirty="0">
                <a:solidFill>
                  <a:srgbClr val="000000"/>
                </a:solidFill>
                <a:effectLst/>
                <a:latin typeface="Arial" panose="020B0604020202020204" pitchFamily="34" charset="0"/>
              </a:rPr>
              <a:t> cone cells are absent, not working, or detect a different </a:t>
            </a:r>
            <a:r>
              <a:rPr lang="en-IN" b="0" i="0" u="none" strike="noStrike" dirty="0" err="1">
                <a:solidFill>
                  <a:srgbClr val="000000"/>
                </a:solidFill>
                <a:effectLst/>
                <a:latin typeface="Arial" panose="020B0604020202020204" pitchFamily="34" charset="0"/>
              </a:rPr>
              <a:t>color</a:t>
            </a:r>
            <a:r>
              <a:rPr lang="en-IN" b="0" i="0" u="none" strike="noStrike" dirty="0">
                <a:solidFill>
                  <a:srgbClr val="000000"/>
                </a:solidFill>
                <a:effectLst/>
                <a:latin typeface="Arial" panose="020B0604020202020204" pitchFamily="34" charset="0"/>
              </a:rPr>
              <a:t> than normal. Severe </a:t>
            </a:r>
            <a:r>
              <a:rPr lang="en-IN" b="0" i="0" u="none" strike="noStrike" dirty="0" err="1">
                <a:solidFill>
                  <a:srgbClr val="000000"/>
                </a:solidFill>
                <a:effectLst/>
                <a:latin typeface="Arial" panose="020B0604020202020204" pitchFamily="34" charset="0"/>
              </a:rPr>
              <a:t>color</a:t>
            </a:r>
            <a:r>
              <a:rPr lang="en-IN" b="0" i="0" u="none" strike="noStrike" dirty="0">
                <a:solidFill>
                  <a:srgbClr val="000000"/>
                </a:solidFill>
                <a:effectLst/>
                <a:latin typeface="Arial" panose="020B0604020202020204" pitchFamily="34" charset="0"/>
              </a:rPr>
              <a:t> blindness occurs when all three cone cells are absent. Mild </a:t>
            </a:r>
            <a:r>
              <a:rPr lang="en-IN" b="0" i="0" u="none" strike="noStrike" dirty="0" err="1">
                <a:solidFill>
                  <a:srgbClr val="000000"/>
                </a:solidFill>
                <a:effectLst/>
                <a:latin typeface="Arial" panose="020B0604020202020204" pitchFamily="34" charset="0"/>
              </a:rPr>
              <a:t>color</a:t>
            </a:r>
            <a:r>
              <a:rPr lang="en-IN" b="0" i="0" u="none" strike="noStrike" dirty="0">
                <a:solidFill>
                  <a:srgbClr val="000000"/>
                </a:solidFill>
                <a:effectLst/>
                <a:latin typeface="Arial" panose="020B0604020202020204" pitchFamily="34" charset="0"/>
              </a:rPr>
              <a:t> blindness happens when all three cone cells are present but one cone cell does not work right. It detects a different </a:t>
            </a:r>
            <a:r>
              <a:rPr lang="en-IN" b="0" i="0" u="none" strike="noStrike" dirty="0" err="1">
                <a:solidFill>
                  <a:srgbClr val="000000"/>
                </a:solidFill>
                <a:effectLst/>
                <a:latin typeface="Arial" panose="020B0604020202020204" pitchFamily="34" charset="0"/>
              </a:rPr>
              <a:t>color</a:t>
            </a:r>
            <a:r>
              <a:rPr lang="en-IN" b="0" i="0" u="none" strike="noStrike" dirty="0">
                <a:solidFill>
                  <a:srgbClr val="000000"/>
                </a:solidFill>
                <a:effectLst/>
                <a:latin typeface="Arial" panose="020B0604020202020204" pitchFamily="34" charset="0"/>
              </a:rPr>
              <a:t> than normal.</a:t>
            </a:r>
            <a:endParaRPr lang="en-US" dirty="0"/>
          </a:p>
        </p:txBody>
      </p:sp>
    </p:spTree>
    <p:extLst>
      <p:ext uri="{BB962C8B-B14F-4D97-AF65-F5344CB8AC3E}">
        <p14:creationId xmlns:p14="http://schemas.microsoft.com/office/powerpoint/2010/main" val="3114123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11F3-2142-4E47-9FE6-D46D49D35127}"/>
              </a:ext>
            </a:extLst>
          </p:cNvPr>
          <p:cNvSpPr>
            <a:spLocks noGrp="1"/>
          </p:cNvSpPr>
          <p:nvPr>
            <p:ph type="title"/>
          </p:nvPr>
        </p:nvSpPr>
        <p:spPr/>
        <p:txBody>
          <a:bodyPr/>
          <a:lstStyle/>
          <a:p>
            <a:r>
              <a:rPr lang="en-IN" dirty="0"/>
              <a:t>Problems faced by Colour Blind people</a:t>
            </a:r>
            <a:endParaRPr lang="en-US" dirty="0"/>
          </a:p>
        </p:txBody>
      </p:sp>
      <p:sp>
        <p:nvSpPr>
          <p:cNvPr id="3" name="Content Placeholder 2">
            <a:extLst>
              <a:ext uri="{FF2B5EF4-FFF2-40B4-BE49-F238E27FC236}">
                <a16:creationId xmlns:a16="http://schemas.microsoft.com/office/drawing/2014/main" id="{E4C612A6-7E0B-7A46-86B5-B35941CDEE5F}"/>
              </a:ext>
            </a:extLst>
          </p:cNvPr>
          <p:cNvSpPr>
            <a:spLocks noGrp="1"/>
          </p:cNvSpPr>
          <p:nvPr>
            <p:ph idx="1"/>
          </p:nvPr>
        </p:nvSpPr>
        <p:spPr/>
        <p:txBody>
          <a:bodyPr/>
          <a:lstStyle/>
          <a:p>
            <a:pPr rtl="0"/>
            <a:r>
              <a:rPr lang="en-IN" b="0" i="0" u="none" strike="noStrike" dirty="0">
                <a:solidFill>
                  <a:srgbClr val="282829"/>
                </a:solidFill>
                <a:effectLst/>
                <a:latin typeface="-apple-system"/>
              </a:rPr>
              <a:t> If faced by real world problems ,a colour blind person judges colour based on intensity and luminance so he would have very little difficulty doing the regular day to day activities including traffic lights. People with severe degrees of colour blindness make appropriate adjustments </a:t>
            </a:r>
            <a:r>
              <a:rPr lang="en-IN" b="0" i="0" u="none" strike="noStrike" dirty="0" err="1">
                <a:solidFill>
                  <a:srgbClr val="282829"/>
                </a:solidFill>
                <a:effectLst/>
                <a:latin typeface="-apple-system"/>
              </a:rPr>
              <a:t>subconciously</a:t>
            </a:r>
            <a:r>
              <a:rPr lang="en-IN" b="0" i="0" u="none" strike="noStrike" dirty="0">
                <a:solidFill>
                  <a:srgbClr val="282829"/>
                </a:solidFill>
                <a:effectLst/>
                <a:latin typeface="-apple-system"/>
              </a:rPr>
              <a:t> to veer themselves through daily life.</a:t>
            </a:r>
          </a:p>
          <a:p>
            <a:pPr rtl="0"/>
            <a:r>
              <a:rPr lang="en-IN" b="0" i="0" u="none" strike="noStrike" dirty="0">
                <a:solidFill>
                  <a:srgbClr val="282829"/>
                </a:solidFill>
                <a:effectLst/>
                <a:latin typeface="-apple-system"/>
              </a:rPr>
              <a:t>But some professions require the correct recognition of colours like scientists, pilots, certain doctors, certain type of engineers, electricians, technicians in various fields. Their job may require them to </a:t>
            </a:r>
            <a:r>
              <a:rPr lang="en-IN" b="0" i="0" u="none" strike="noStrike" dirty="0" err="1">
                <a:solidFill>
                  <a:srgbClr val="282829"/>
                </a:solidFill>
                <a:effectLst/>
                <a:latin typeface="-apple-system"/>
              </a:rPr>
              <a:t>recognize</a:t>
            </a:r>
            <a:r>
              <a:rPr lang="en-IN" b="0" i="0" u="none" strike="noStrike" dirty="0">
                <a:solidFill>
                  <a:srgbClr val="282829"/>
                </a:solidFill>
                <a:effectLst/>
                <a:latin typeface="-apple-system"/>
              </a:rPr>
              <a:t> colour and their own life or life of others may depend on it.</a:t>
            </a:r>
          </a:p>
          <a:p>
            <a:endParaRPr lang="en-US" dirty="0"/>
          </a:p>
        </p:txBody>
      </p:sp>
    </p:spTree>
    <p:extLst>
      <p:ext uri="{BB962C8B-B14F-4D97-AF65-F5344CB8AC3E}">
        <p14:creationId xmlns:p14="http://schemas.microsoft.com/office/powerpoint/2010/main" val="38793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C71D-333B-014E-A621-B79B1A3101FF}"/>
              </a:ext>
            </a:extLst>
          </p:cNvPr>
          <p:cNvSpPr>
            <a:spLocks noGrp="1"/>
          </p:cNvSpPr>
          <p:nvPr>
            <p:ph type="title"/>
          </p:nvPr>
        </p:nvSpPr>
        <p:spPr/>
        <p:txBody>
          <a:bodyPr/>
          <a:lstStyle/>
          <a:p>
            <a:r>
              <a:rPr lang="en-IN" dirty="0"/>
              <a:t>How to combat problems caused by colourblindness</a:t>
            </a:r>
            <a:endParaRPr lang="en-US" dirty="0"/>
          </a:p>
        </p:txBody>
      </p:sp>
      <p:sp>
        <p:nvSpPr>
          <p:cNvPr id="3" name="Content Placeholder 2">
            <a:extLst>
              <a:ext uri="{FF2B5EF4-FFF2-40B4-BE49-F238E27FC236}">
                <a16:creationId xmlns:a16="http://schemas.microsoft.com/office/drawing/2014/main" id="{405A32C7-764C-D24A-B149-2D26749BB505}"/>
              </a:ext>
            </a:extLst>
          </p:cNvPr>
          <p:cNvSpPr>
            <a:spLocks noGrp="1"/>
          </p:cNvSpPr>
          <p:nvPr>
            <p:ph idx="1"/>
          </p:nvPr>
        </p:nvSpPr>
        <p:spPr/>
        <p:txBody>
          <a:bodyPr/>
          <a:lstStyle/>
          <a:p>
            <a:r>
              <a:rPr lang="en-IN" b="1" i="0" u="none" strike="noStrike" dirty="0">
                <a:solidFill>
                  <a:srgbClr val="444444"/>
                </a:solidFill>
                <a:effectLst/>
                <a:latin typeface="Source Sans Pro" panose="020F0502020204030204" pitchFamily="34" charset="0"/>
              </a:rPr>
              <a:t>Ask about special </a:t>
            </a:r>
            <a:r>
              <a:rPr lang="en-IN" b="1" i="0" u="none" strike="noStrike" dirty="0">
                <a:solidFill>
                  <a:srgbClr val="187AAB"/>
                </a:solidFill>
                <a:effectLst/>
                <a:latin typeface="Source Sans Pro" panose="020F0502020204030204" pitchFamily="34" charset="0"/>
                <a:hlinkClick r:id="rId2"/>
              </a:rPr>
              <a:t>contact lenses</a:t>
            </a:r>
            <a:r>
              <a:rPr lang="en-IN" b="1" i="0" u="none" strike="noStrike" dirty="0">
                <a:solidFill>
                  <a:srgbClr val="444444"/>
                </a:solidFill>
                <a:effectLst/>
                <a:latin typeface="Source Sans Pro" panose="020F0502020204030204" pitchFamily="34" charset="0"/>
              </a:rPr>
              <a:t> or glasses.</a:t>
            </a:r>
            <a:r>
              <a:rPr lang="en-IN" b="0" i="0" u="none" strike="noStrike" dirty="0">
                <a:solidFill>
                  <a:srgbClr val="444444"/>
                </a:solidFill>
                <a:effectLst/>
                <a:latin typeface="Source Sans Pro" panose="020F0502020204030204" pitchFamily="34" charset="0"/>
              </a:rPr>
              <a:t> They won’t solve every problem or make you see normally, but check with your doctor to see how they might work for you.</a:t>
            </a:r>
          </a:p>
          <a:p>
            <a:r>
              <a:rPr lang="en-IN" b="1" i="0" u="none" strike="noStrike" dirty="0">
                <a:solidFill>
                  <a:srgbClr val="444444"/>
                </a:solidFill>
                <a:effectLst/>
                <a:latin typeface="Source Sans Pro" panose="020F0502020204030204" pitchFamily="34" charset="0"/>
              </a:rPr>
              <a:t>Focus on lighting.</a:t>
            </a:r>
            <a:r>
              <a:rPr lang="en-IN" b="0" i="0" u="none" strike="noStrike" dirty="0">
                <a:solidFill>
                  <a:srgbClr val="444444"/>
                </a:solidFill>
                <a:effectLst/>
                <a:latin typeface="Source Sans Pro" panose="020F0502020204030204" pitchFamily="34" charset="0"/>
              </a:rPr>
              <a:t> If you can control the lighting in your house, cube, or office, do it. Plenty of bright, natural light is best, and try to avoid glare.</a:t>
            </a:r>
          </a:p>
          <a:p>
            <a:r>
              <a:rPr lang="en-IN" b="1" i="0" u="none" strike="noStrike" dirty="0">
                <a:solidFill>
                  <a:srgbClr val="444444"/>
                </a:solidFill>
                <a:effectLst/>
                <a:latin typeface="Source Sans Pro" panose="020F0502020204030204" pitchFamily="34" charset="0"/>
              </a:rPr>
              <a:t>Use smartphone apps.</a:t>
            </a:r>
            <a:r>
              <a:rPr lang="en-IN" b="0" i="0" u="none" strike="noStrike" dirty="0">
                <a:solidFill>
                  <a:srgbClr val="444444"/>
                </a:solidFill>
                <a:effectLst/>
                <a:latin typeface="Source Sans Pro" panose="020F0502020204030204" pitchFamily="34" charset="0"/>
              </a:rPr>
              <a:t> They can name </a:t>
            </a:r>
            <a:r>
              <a:rPr lang="en-IN" b="0" i="0" u="none" strike="noStrike" dirty="0" err="1">
                <a:solidFill>
                  <a:srgbClr val="444444"/>
                </a:solidFill>
                <a:effectLst/>
                <a:latin typeface="Source Sans Pro" panose="020F0502020204030204" pitchFamily="34" charset="0"/>
              </a:rPr>
              <a:t>colors</a:t>
            </a:r>
            <a:r>
              <a:rPr lang="en-IN" b="0" i="0" u="none" strike="noStrike" dirty="0">
                <a:solidFill>
                  <a:srgbClr val="444444"/>
                </a:solidFill>
                <a:effectLst/>
                <a:latin typeface="Source Sans Pro" panose="020F0502020204030204" pitchFamily="34" charset="0"/>
              </a:rPr>
              <a:t> for you, make it easier to tell </a:t>
            </a:r>
            <a:r>
              <a:rPr lang="en-IN" b="0" i="0" u="none" strike="noStrike" dirty="0" err="1">
                <a:solidFill>
                  <a:srgbClr val="444444"/>
                </a:solidFill>
                <a:effectLst/>
                <a:latin typeface="Source Sans Pro" panose="020F0502020204030204" pitchFamily="34" charset="0"/>
              </a:rPr>
              <a:t>colors</a:t>
            </a:r>
            <a:r>
              <a:rPr lang="en-IN" b="0" i="0" u="none" strike="noStrike" dirty="0">
                <a:solidFill>
                  <a:srgbClr val="444444"/>
                </a:solidFill>
                <a:effectLst/>
                <a:latin typeface="Source Sans Pro" panose="020F0502020204030204" pitchFamily="34" charset="0"/>
              </a:rPr>
              <a:t> apart, and even show your friends and family how you see the world.</a:t>
            </a:r>
          </a:p>
          <a:p>
            <a:endParaRPr lang="en-US" dirty="0"/>
          </a:p>
        </p:txBody>
      </p:sp>
    </p:spTree>
    <p:extLst>
      <p:ext uri="{BB962C8B-B14F-4D97-AF65-F5344CB8AC3E}">
        <p14:creationId xmlns:p14="http://schemas.microsoft.com/office/powerpoint/2010/main" val="4168831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21BF-9331-F14B-9EE5-F0E4C81F419F}"/>
              </a:ext>
            </a:extLst>
          </p:cNvPr>
          <p:cNvSpPr>
            <a:spLocks noGrp="1"/>
          </p:cNvSpPr>
          <p:nvPr>
            <p:ph type="title"/>
          </p:nvPr>
        </p:nvSpPr>
        <p:spPr/>
        <p:txBody>
          <a:bodyPr/>
          <a:lstStyle/>
          <a:p>
            <a:r>
              <a:rPr lang="en-IN" dirty="0"/>
              <a:t>What we are doing to help</a:t>
            </a:r>
            <a:endParaRPr lang="en-US" dirty="0"/>
          </a:p>
        </p:txBody>
      </p:sp>
      <p:sp>
        <p:nvSpPr>
          <p:cNvPr id="3" name="Content Placeholder 2">
            <a:extLst>
              <a:ext uri="{FF2B5EF4-FFF2-40B4-BE49-F238E27FC236}">
                <a16:creationId xmlns:a16="http://schemas.microsoft.com/office/drawing/2014/main" id="{0C3F3168-A813-6348-BE90-95FA866F0C70}"/>
              </a:ext>
            </a:extLst>
          </p:cNvPr>
          <p:cNvSpPr>
            <a:spLocks noGrp="1"/>
          </p:cNvSpPr>
          <p:nvPr>
            <p:ph idx="1"/>
          </p:nvPr>
        </p:nvSpPr>
        <p:spPr/>
        <p:txBody>
          <a:bodyPr/>
          <a:lstStyle/>
          <a:p>
            <a:r>
              <a:rPr lang="en-IN" dirty="0"/>
              <a:t>We are helping people by introducing them to specific websites and programs that help in combating colour blindness and colour differentiation in websites.</a:t>
            </a:r>
          </a:p>
          <a:p>
            <a:r>
              <a:rPr lang="en-IN" dirty="0"/>
              <a:t>Websites like colour-contrast-ratio.com,Stark etc. That help in making sure that websites adhere to standards set by WCAG and the W3 consortium.</a:t>
            </a:r>
          </a:p>
        </p:txBody>
      </p:sp>
    </p:spTree>
    <p:extLst>
      <p:ext uri="{BB962C8B-B14F-4D97-AF65-F5344CB8AC3E}">
        <p14:creationId xmlns:p14="http://schemas.microsoft.com/office/powerpoint/2010/main" val="405022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4299-D410-E743-872B-90F01DA6C7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11F2C9-C70C-5843-802C-3B3EBDE0626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829546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Gallery</vt:lpstr>
      <vt:lpstr>Web Accessibility Guide For Colour blind persons</vt:lpstr>
      <vt:lpstr>Preface</vt:lpstr>
      <vt:lpstr>About Colour Blindness</vt:lpstr>
      <vt:lpstr>Problems faced by Colour Blind people</vt:lpstr>
      <vt:lpstr>How to combat problems caused by colourblindness</vt:lpstr>
      <vt:lpstr>What we are doing to help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Accessibility Guide For Colour blind persons</dc:title>
  <dc:creator>Unknown User</dc:creator>
  <cp:lastModifiedBy>Unknown User</cp:lastModifiedBy>
  <cp:revision>1</cp:revision>
  <dcterms:created xsi:type="dcterms:W3CDTF">2021-07-24T06:21:47Z</dcterms:created>
  <dcterms:modified xsi:type="dcterms:W3CDTF">2021-07-24T07:09:46Z</dcterms:modified>
</cp:coreProperties>
</file>