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sv"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6.png"/><Relationship Id="rId4"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pcisecuritystandards.org/pci_security/glossary" TargetMode="External"/><Relationship Id="rId4"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jpg"/><Relationship Id="rId4" Type="http://schemas.openxmlformats.org/officeDocument/2006/relationships/image" Target="../media/image0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8.png"/><Relationship Id="rId4"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sv"/>
              <a:t>Virtual Private Network (VPN) Project</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sv"/>
              <a:t>IK2206 HT 2016</a:t>
            </a:r>
          </a:p>
          <a:p>
            <a:pPr lvl="0">
              <a:spcBef>
                <a:spcPts val="0"/>
              </a:spcBef>
              <a:buNone/>
            </a:pPr>
            <a:r>
              <a:rPr lang="sv"/>
              <a:t>Kim Hammar</a:t>
            </a:r>
          </a:p>
          <a:p>
            <a:pPr lvl="0">
              <a:spcBef>
                <a:spcPts val="0"/>
              </a:spcBef>
              <a:buNone/>
            </a:pPr>
            <a:r>
              <a:rPr lang="sv"/>
              <a:t>Konstantin Sozinov</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sv"/>
              <a:t>Decrypting traffic from wireshark (Task 3.8.3)</a:t>
            </a:r>
          </a:p>
        </p:txBody>
      </p:sp>
      <p:sp>
        <p:nvSpPr>
          <p:cNvPr id="119" name="Shape 11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Wireshark only support decryption of certain protocols but not for the secure channel used inour miniVPN solution, i.e TLS/SSL over raw TCP connection.</a:t>
            </a:r>
          </a:p>
          <a:p>
            <a:pPr lvl="0">
              <a:spcBef>
                <a:spcPts val="0"/>
              </a:spcBef>
              <a:buNone/>
            </a:pPr>
            <a:r>
              <a:t/>
            </a:r>
            <a:endParaRPr/>
          </a:p>
          <a:p>
            <a:pPr lvl="0">
              <a:spcBef>
                <a:spcPts val="0"/>
              </a:spcBef>
              <a:buNone/>
            </a:pPr>
            <a:r>
              <a:t/>
            </a:r>
            <a:endParaRPr/>
          </a:p>
        </p:txBody>
      </p:sp>
      <p:pic>
        <p:nvPicPr>
          <p:cNvPr id="120" name="Shape 120"/>
          <p:cNvPicPr preferRelativeResize="0"/>
          <p:nvPr/>
        </p:nvPicPr>
        <p:blipFill>
          <a:blip r:embed="rId3">
            <a:alphaModFix/>
          </a:blip>
          <a:stretch>
            <a:fillRect/>
          </a:stretch>
        </p:blipFill>
        <p:spPr>
          <a:xfrm>
            <a:off x="2132949" y="1969398"/>
            <a:ext cx="4024900" cy="227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sv"/>
              <a:t>Conclusions</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Setting up your own secure VPN takes many more times longer than using a solution like StrongSwan.</a:t>
            </a:r>
          </a:p>
          <a:p>
            <a:pPr lvl="0">
              <a:spcBef>
                <a:spcPts val="0"/>
              </a:spcBef>
              <a:buNone/>
            </a:pPr>
            <a:r>
              <a:rPr lang="sv"/>
              <a:t>The openSSL library which is open for anyone gives you alot of power at your hands to craft your own secure solutions. In this lab we constructed i miniVPN with a quite ad-hoc architecture (manual decryption/encryption over UDP and TLS/SSL channel for exchanging secrets), in a more serious setting it is probably recommended to use more established architectures.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sv"/>
              <a:t>Tunneling Basics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We use TUN/TAP virtual interface to let us attach the miniVPN to the interface and perform tunneling on all packets traversing that interface. Essentially it constitutes as a type of middleware between the physical network interfaces and programs in user space. When tunneling we utilize this intermediate level to encapsulate and decapsulate IP packets and to perform certain security services.</a:t>
            </a:r>
          </a:p>
          <a:p>
            <a:pPr lvl="0" algn="l">
              <a:spcBef>
                <a:spcPts val="0"/>
              </a:spcBef>
              <a:buNone/>
            </a:pPr>
            <a:r>
              <a:rPr lang="sv" sz="800"/>
              <a:t>Tunnel-messages are decapsulated by miniVPN and then piped to TUN/TAP                  Tunneled UDP messages arriving on the  to the real physical interface (e.g wlan or eth0).                                                     and appear to the application as coming directly from the network.</a:t>
            </a:r>
          </a:p>
          <a:p>
            <a:pPr lvl="0">
              <a:spcBef>
                <a:spcPts val="0"/>
              </a:spcBef>
              <a:buNone/>
            </a:pPr>
            <a:r>
              <a:t/>
            </a:r>
            <a:endParaRPr/>
          </a:p>
          <a:p>
            <a:pPr lvl="0" rtl="0">
              <a:spcBef>
                <a:spcPts val="0"/>
              </a:spcBef>
              <a:buNone/>
            </a:pPr>
            <a:r>
              <a:t/>
            </a:r>
            <a:endParaRPr/>
          </a:p>
        </p:txBody>
      </p:sp>
      <p:pic>
        <p:nvPicPr>
          <p:cNvPr descr="tun_icmp.png" id="62" name="Shape 62"/>
          <p:cNvPicPr preferRelativeResize="0"/>
          <p:nvPr/>
        </p:nvPicPr>
        <p:blipFill>
          <a:blip r:embed="rId3">
            <a:alphaModFix/>
          </a:blip>
          <a:stretch>
            <a:fillRect/>
          </a:stretch>
        </p:blipFill>
        <p:spPr>
          <a:xfrm>
            <a:off x="311700" y="3373050"/>
            <a:ext cx="3788874" cy="979325"/>
          </a:xfrm>
          <a:prstGeom prst="rect">
            <a:avLst/>
          </a:prstGeom>
          <a:noFill/>
          <a:ln>
            <a:noFill/>
          </a:ln>
        </p:spPr>
      </p:pic>
      <p:pic>
        <p:nvPicPr>
          <p:cNvPr id="63" name="Shape 63"/>
          <p:cNvPicPr preferRelativeResize="0"/>
          <p:nvPr/>
        </p:nvPicPr>
        <p:blipFill>
          <a:blip r:embed="rId4">
            <a:alphaModFix/>
          </a:blip>
          <a:stretch>
            <a:fillRect/>
          </a:stretch>
        </p:blipFill>
        <p:spPr>
          <a:xfrm>
            <a:off x="4274125" y="3327325"/>
            <a:ext cx="3991900" cy="1070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sv"/>
              <a:t>Things to consider</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sv"/>
              <a:t>Why use UDP as transport protocol for the Tunnel?</a:t>
            </a:r>
          </a:p>
          <a:p>
            <a:pPr indent="-228600" lvl="1" marL="914400" rtl="0">
              <a:spcBef>
                <a:spcPts val="0"/>
              </a:spcBef>
            </a:pPr>
            <a:r>
              <a:rPr lang="sv"/>
              <a:t>- UDP can provide better performance. Even if you don’t care about performance and like the idea of an extra layer of reliability with the  mechanisms that TCP provides, you are better of using TCP wrapping the packets inside the tunnel than sending the whole tunnel inside TCP. TCP on top of TCP can cause many problems, it was not something that the designers of the protocol had in mind. (http://sites.inka.de/bigred/devel/tcp-tcp.html)</a:t>
            </a:r>
          </a:p>
          <a:p>
            <a:pPr indent="-228600" lvl="0" marL="457200" rtl="0">
              <a:spcBef>
                <a:spcPts val="0"/>
              </a:spcBef>
            </a:pPr>
            <a:r>
              <a:rPr lang="sv"/>
              <a:t>Where to place the tunnel end-points?</a:t>
            </a:r>
          </a:p>
          <a:p>
            <a:pPr indent="-228600" lvl="1" marL="914400" rtl="0">
              <a:spcBef>
                <a:spcPts val="0"/>
              </a:spcBef>
            </a:pPr>
            <a:r>
              <a:rPr lang="sv"/>
              <a:t>-  We have examined Host-to-Host, Host-to-Gateway and Gateway-to-Gateway. Really there is no right or wrong here, it depends on the situation. If you trust your internal network Gateway-to-Gateway is an attractive choice since it reduces the amount of configuration necessary compared to number of hosts.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sv"/>
              <a:t>Securing the Tunnel</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Confidentiality: Encryption with AES256 (256 bit key, 128 bit IV)</a:t>
            </a:r>
          </a:p>
          <a:p>
            <a:pPr lvl="0">
              <a:spcBef>
                <a:spcPts val="0"/>
              </a:spcBef>
              <a:buNone/>
            </a:pPr>
            <a:r>
              <a:rPr lang="sv"/>
              <a:t>Integrity: Using MAC codes generated with HMAC256</a:t>
            </a:r>
          </a:p>
          <a:p>
            <a:pPr lvl="0">
              <a:spcBef>
                <a:spcPts val="0"/>
              </a:spcBef>
              <a:buNone/>
            </a:pPr>
            <a:r>
              <a:rPr lang="sv"/>
              <a:t>Key exchange: Using a TLS/SSL secure channel for exchanging keys and IV’s.</a:t>
            </a:r>
          </a:p>
        </p:txBody>
      </p:sp>
      <p:pic>
        <p:nvPicPr>
          <p:cNvPr descr="sectunnel.png" id="76" name="Shape 76"/>
          <p:cNvPicPr preferRelativeResize="0"/>
          <p:nvPr/>
        </p:nvPicPr>
        <p:blipFill>
          <a:blip r:embed="rId3">
            <a:alphaModFix/>
          </a:blip>
          <a:stretch>
            <a:fillRect/>
          </a:stretch>
        </p:blipFill>
        <p:spPr>
          <a:xfrm>
            <a:off x="730590" y="2717812"/>
            <a:ext cx="7423024" cy="1636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sv"/>
              <a:t>Secure tunnel </a:t>
            </a:r>
          </a:p>
        </p:txBody>
      </p:sp>
      <p:sp>
        <p:nvSpPr>
          <p:cNvPr id="82" name="Shape 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Decoding the UDP stream on physical interface to see content that is encapsulated in the tunnel (traffic is ICMP ping).</a:t>
            </a:r>
          </a:p>
          <a:p>
            <a:pPr lvl="0" rtl="0" algn="ctr">
              <a:spcBef>
                <a:spcPts val="0"/>
              </a:spcBef>
              <a:buNone/>
            </a:pPr>
            <a:r>
              <a:rPr b="1" lang="sv" sz="1400"/>
              <a:t>Encrypted tunnel vs Plaintext tunnel</a:t>
            </a:r>
          </a:p>
          <a:p>
            <a:pPr lvl="0" algn="ctr">
              <a:spcBef>
                <a:spcPts val="0"/>
              </a:spcBef>
              <a:buNone/>
            </a:pPr>
            <a:r>
              <a:t/>
            </a:r>
            <a:endParaRPr b="1" sz="1400"/>
          </a:p>
          <a:p>
            <a:pPr lvl="0">
              <a:spcBef>
                <a:spcPts val="0"/>
              </a:spcBef>
              <a:buNone/>
            </a:pPr>
            <a:r>
              <a:t/>
            </a:r>
            <a:endParaRPr/>
          </a:p>
        </p:txBody>
      </p:sp>
      <p:pic>
        <p:nvPicPr>
          <p:cNvPr id="83" name="Shape 83"/>
          <p:cNvPicPr preferRelativeResize="0"/>
          <p:nvPr/>
        </p:nvPicPr>
        <p:blipFill>
          <a:blip r:embed="rId3">
            <a:alphaModFix/>
          </a:blip>
          <a:stretch>
            <a:fillRect/>
          </a:stretch>
        </p:blipFill>
        <p:spPr>
          <a:xfrm>
            <a:off x="979787" y="2444850"/>
            <a:ext cx="6677025" cy="914400"/>
          </a:xfrm>
          <a:prstGeom prst="rect">
            <a:avLst/>
          </a:prstGeom>
          <a:noFill/>
          <a:ln>
            <a:noFill/>
          </a:ln>
        </p:spPr>
      </p:pic>
      <p:pic>
        <p:nvPicPr>
          <p:cNvPr id="84" name="Shape 84"/>
          <p:cNvPicPr preferRelativeResize="0"/>
          <p:nvPr/>
        </p:nvPicPr>
        <p:blipFill>
          <a:blip r:embed="rId4">
            <a:alphaModFix/>
          </a:blip>
          <a:stretch>
            <a:fillRect/>
          </a:stretch>
        </p:blipFill>
        <p:spPr>
          <a:xfrm>
            <a:off x="1122675" y="3406825"/>
            <a:ext cx="6534150" cy="116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sv"/>
              <a:t>Things to consider</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dk2"/>
              </a:buClr>
              <a:buSzPct val="100000"/>
              <a:buFont typeface="Arial"/>
            </a:pPr>
            <a:r>
              <a:rPr lang="sv"/>
              <a:t>What ciphers are suitable for this type of tunnel?</a:t>
            </a:r>
          </a:p>
          <a:p>
            <a:pPr indent="-228600" lvl="1" marL="914400" marR="0" rtl="0" algn="l">
              <a:lnSpc>
                <a:spcPct val="115000"/>
              </a:lnSpc>
              <a:spcBef>
                <a:spcPts val="0"/>
              </a:spcBef>
              <a:spcAft>
                <a:spcPts val="1600"/>
              </a:spcAft>
            </a:pPr>
            <a:r>
              <a:rPr lang="sv"/>
              <a:t>Due to performance reasons it is desirable to encrypt bulk data with symmetric ciphers, like AES-256. Exchanging private keys for symmetric encryption is difficult, a common and well-proven solution is to use asymmetric encryption for exchanging keys, like SSL/TLS does.</a:t>
            </a:r>
          </a:p>
          <a:p>
            <a:pPr indent="-342900" lvl="0" marL="457200" marR="0" rtl="0" algn="l">
              <a:lnSpc>
                <a:spcPct val="115000"/>
              </a:lnSpc>
              <a:spcBef>
                <a:spcPts val="0"/>
              </a:spcBef>
              <a:spcAft>
                <a:spcPts val="1600"/>
              </a:spcAft>
              <a:buClr>
                <a:schemeClr val="dk2"/>
              </a:buClr>
              <a:buSzPct val="100000"/>
              <a:buFont typeface="Arial"/>
            </a:pPr>
            <a:r>
              <a:rPr lang="sv"/>
              <a:t>Should MAC be computed based on cipher or plaintext ?</a:t>
            </a:r>
          </a:p>
          <a:p>
            <a:pPr indent="-228600" lvl="1" marL="914400" marR="0" rtl="0" algn="l">
              <a:lnSpc>
                <a:spcPct val="115000"/>
              </a:lnSpc>
              <a:spcBef>
                <a:spcPts val="0"/>
              </a:spcBef>
              <a:spcAft>
                <a:spcPts val="1600"/>
              </a:spcAft>
            </a:pPr>
            <a:r>
              <a:rPr lang="sv"/>
              <a:t>You could compute MAC on either plaintext or ciphertext. For miniVPN we chose to compute MAC based on the ciphertext, with the reasoning that under the assumption that the cipher have no visual relationship with the plaintext, then the MAC won’t either.</a:t>
            </a:r>
          </a:p>
          <a:p>
            <a:pPr indent="-228600" lvl="0" marL="457200" marR="0" rtl="0" algn="l">
              <a:lnSpc>
                <a:spcPct val="115000"/>
              </a:lnSpc>
              <a:spcBef>
                <a:spcPts val="0"/>
              </a:spcBef>
              <a:spcAft>
                <a:spcPts val="1600"/>
              </a:spcAft>
            </a:pPr>
            <a:r>
              <a:rPr lang="sv"/>
              <a:t>Why is the random number generation important in the miniVPN architecture?</a:t>
            </a:r>
          </a:p>
          <a:p>
            <a:pPr indent="-228600" lvl="1" marL="914400" marR="0" rtl="0" algn="l">
              <a:lnSpc>
                <a:spcPct val="115000"/>
              </a:lnSpc>
              <a:spcBef>
                <a:spcPts val="0"/>
              </a:spcBef>
              <a:spcAft>
                <a:spcPts val="1600"/>
              </a:spcAft>
            </a:pPr>
            <a:r>
              <a:rPr lang="sv"/>
              <a:t>Keys and IV are generated from a random bytestream, an adversary should not be able to predict the Key/IV.</a:t>
            </a:r>
          </a:p>
          <a:p>
            <a:pPr lvl="0" marR="0" rtl="0" algn="l">
              <a:lnSpc>
                <a:spcPct val="115000"/>
              </a:lnSpc>
              <a:spcBef>
                <a:spcPts val="0"/>
              </a:spcBef>
              <a:spcAft>
                <a:spcPts val="1600"/>
              </a:spcAft>
              <a:buNone/>
            </a:pPr>
            <a:r>
              <a:t/>
            </a:r>
            <a:endParaRPr/>
          </a:p>
          <a:p>
            <a:pPr lvl="0" rtl="0">
              <a:spcBef>
                <a:spcPts val="0"/>
              </a:spcBef>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sv"/>
              <a:t>StrongSwan</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sv"/>
              <a:t>Configuration: </a:t>
            </a:r>
            <a:r>
              <a:rPr lang="sv" sz="1400"/>
              <a:t>Security is achieved by using the ESP protocol with AES-128 (complies with the Strong Cryptography definition at </a:t>
            </a:r>
            <a:r>
              <a:rPr lang="sv" sz="1400" u="sng">
                <a:solidFill>
                  <a:schemeClr val="accent5"/>
                </a:solidFill>
                <a:hlinkClick r:id="rId3"/>
              </a:rPr>
              <a:t>https://www.pcisecuritystandards.org/pci_security/glossary</a:t>
            </a:r>
            <a:r>
              <a:rPr lang="sv" sz="1400"/>
              <a:t>) and IKEv1 for key exchange.</a:t>
            </a:r>
          </a:p>
          <a:p>
            <a:pPr lvl="0">
              <a:spcBef>
                <a:spcPts val="0"/>
              </a:spcBef>
              <a:buNone/>
            </a:pPr>
            <a:r>
              <a:rPr lang="sv" sz="1400"/>
              <a:t>Wireshark capture:</a:t>
            </a:r>
          </a:p>
          <a:p>
            <a:pPr lvl="0">
              <a:spcBef>
                <a:spcPts val="0"/>
              </a:spcBef>
              <a:buNone/>
            </a:pPr>
            <a:r>
              <a:t/>
            </a:r>
            <a:endParaRPr b="1"/>
          </a:p>
        </p:txBody>
      </p:sp>
      <p:pic>
        <p:nvPicPr>
          <p:cNvPr id="97" name="Shape 97"/>
          <p:cNvPicPr preferRelativeResize="0"/>
          <p:nvPr/>
        </p:nvPicPr>
        <p:blipFill>
          <a:blip r:embed="rId4">
            <a:alphaModFix/>
          </a:blip>
          <a:stretch>
            <a:fillRect/>
          </a:stretch>
        </p:blipFill>
        <p:spPr>
          <a:xfrm>
            <a:off x="371025" y="2666925"/>
            <a:ext cx="8401950" cy="1048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sv"/>
              <a:t>Simple stress testing  - Strongswan IP sec</a:t>
            </a:r>
          </a:p>
        </p:txBody>
      </p:sp>
      <p:sp>
        <p:nvSpPr>
          <p:cNvPr id="103" name="Shape 103"/>
          <p:cNvSpPr txBox="1"/>
          <p:nvPr>
            <p:ph idx="1" type="body"/>
          </p:nvPr>
        </p:nvSpPr>
        <p:spPr>
          <a:xfrm>
            <a:off x="311700" y="1152475"/>
            <a:ext cx="8520600" cy="3685800"/>
          </a:xfrm>
          <a:prstGeom prst="rect">
            <a:avLst/>
          </a:prstGeom>
        </p:spPr>
        <p:txBody>
          <a:bodyPr anchorCtr="0" anchor="t" bIns="91425" lIns="91425" rIns="91425" tIns="91425">
            <a:noAutofit/>
          </a:bodyPr>
          <a:lstStyle/>
          <a:p>
            <a:pPr lvl="0">
              <a:spcBef>
                <a:spcPts val="0"/>
              </a:spcBef>
              <a:buNone/>
            </a:pPr>
            <a:r>
              <a:rPr lang="sv"/>
              <a:t>Iperf test with 1 megabyte:</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sv"/>
              <a:t>Cpu raised from 0.2% to 42.7% on the server:</a:t>
            </a:r>
          </a:p>
        </p:txBody>
      </p:sp>
      <p:pic>
        <p:nvPicPr>
          <p:cNvPr descr="Skärmklipp.JPG" id="104" name="Shape 104"/>
          <p:cNvPicPr preferRelativeResize="0"/>
          <p:nvPr/>
        </p:nvPicPr>
        <p:blipFill>
          <a:blip r:embed="rId3">
            <a:alphaModFix/>
          </a:blip>
          <a:stretch>
            <a:fillRect/>
          </a:stretch>
        </p:blipFill>
        <p:spPr>
          <a:xfrm>
            <a:off x="1056125" y="3705075"/>
            <a:ext cx="6591300" cy="952500"/>
          </a:xfrm>
          <a:prstGeom prst="rect">
            <a:avLst/>
          </a:prstGeom>
          <a:noFill/>
          <a:ln>
            <a:noFill/>
          </a:ln>
        </p:spPr>
      </p:pic>
      <p:pic>
        <p:nvPicPr>
          <p:cNvPr descr="iperf.JPG" id="105" name="Shape 105"/>
          <p:cNvPicPr preferRelativeResize="0"/>
          <p:nvPr/>
        </p:nvPicPr>
        <p:blipFill>
          <a:blip r:embed="rId4">
            <a:alphaModFix/>
          </a:blip>
          <a:stretch>
            <a:fillRect/>
          </a:stretch>
        </p:blipFill>
        <p:spPr>
          <a:xfrm>
            <a:off x="1428750" y="1876425"/>
            <a:ext cx="6286500" cy="139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sv"/>
              <a:t>Simple stress testing - miniVPN</a:t>
            </a:r>
          </a:p>
        </p:txBody>
      </p:sp>
      <p:sp>
        <p:nvSpPr>
          <p:cNvPr id="111" name="Shape 111"/>
          <p:cNvSpPr txBox="1"/>
          <p:nvPr>
            <p:ph idx="1" type="body"/>
          </p:nvPr>
        </p:nvSpPr>
        <p:spPr>
          <a:xfrm>
            <a:off x="311700" y="1076275"/>
            <a:ext cx="8520600" cy="3869700"/>
          </a:xfrm>
          <a:prstGeom prst="rect">
            <a:avLst/>
          </a:prstGeom>
        </p:spPr>
        <p:txBody>
          <a:bodyPr anchorCtr="0" anchor="t" bIns="91425" lIns="91425" rIns="91425" tIns="91425">
            <a:noAutofit/>
          </a:bodyPr>
          <a:lstStyle/>
          <a:p>
            <a:pPr lvl="0">
              <a:spcBef>
                <a:spcPts val="0"/>
              </a:spcBef>
              <a:buNone/>
            </a:pPr>
            <a:r>
              <a:rPr lang="sv"/>
              <a:t>Iperf test with 0.3kbyte (Our miniVPN implementation limits window size it can handle due to manual MAC/Encryption):</a:t>
            </a:r>
          </a:p>
          <a:p>
            <a:pPr lvl="0">
              <a:spcBef>
                <a:spcPts val="0"/>
              </a:spcBef>
              <a:buNone/>
            </a:pPr>
            <a:r>
              <a:t/>
            </a:r>
            <a:endParaRPr/>
          </a:p>
          <a:p>
            <a:pPr lvl="0">
              <a:spcBef>
                <a:spcPts val="0"/>
              </a:spcBef>
              <a:buNone/>
            </a:pPr>
            <a:r>
              <a:t/>
            </a:r>
            <a:endParaRPr/>
          </a:p>
          <a:p>
            <a:pPr lvl="0">
              <a:spcBef>
                <a:spcPts val="0"/>
              </a:spcBef>
              <a:buNone/>
            </a:pPr>
            <a:r>
              <a:rPr lang="sv"/>
              <a:t>CPU 30%</a:t>
            </a:r>
          </a:p>
          <a:p>
            <a:pPr lvl="0">
              <a:spcBef>
                <a:spcPts val="0"/>
              </a:spcBef>
              <a:buNone/>
            </a:pPr>
            <a:r>
              <a:t/>
            </a:r>
            <a:endParaRPr/>
          </a:p>
        </p:txBody>
      </p:sp>
      <p:pic>
        <p:nvPicPr>
          <p:cNvPr id="112" name="Shape 112"/>
          <p:cNvPicPr preferRelativeResize="0"/>
          <p:nvPr/>
        </p:nvPicPr>
        <p:blipFill>
          <a:blip r:embed="rId3">
            <a:alphaModFix/>
          </a:blip>
          <a:stretch>
            <a:fillRect/>
          </a:stretch>
        </p:blipFill>
        <p:spPr>
          <a:xfrm>
            <a:off x="1420975" y="1857175"/>
            <a:ext cx="5610874" cy="1139174"/>
          </a:xfrm>
          <a:prstGeom prst="rect">
            <a:avLst/>
          </a:prstGeom>
          <a:noFill/>
          <a:ln>
            <a:noFill/>
          </a:ln>
        </p:spPr>
      </p:pic>
      <p:pic>
        <p:nvPicPr>
          <p:cNvPr id="113" name="Shape 113"/>
          <p:cNvPicPr preferRelativeResize="0"/>
          <p:nvPr/>
        </p:nvPicPr>
        <p:blipFill>
          <a:blip r:embed="rId4">
            <a:alphaModFix/>
          </a:blip>
          <a:stretch>
            <a:fillRect/>
          </a:stretch>
        </p:blipFill>
        <p:spPr>
          <a:xfrm>
            <a:off x="1471525" y="3259100"/>
            <a:ext cx="5389774" cy="1515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