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12"/>
  </p:notesMasterIdLst>
  <p:sldIdLst>
    <p:sldId id="261" r:id="rId3"/>
    <p:sldId id="263" r:id="rId4"/>
    <p:sldId id="269" r:id="rId5"/>
    <p:sldId id="277" r:id="rId6"/>
    <p:sldId id="271" r:id="rId7"/>
    <p:sldId id="276" r:id="rId8"/>
    <p:sldId id="278" r:id="rId9"/>
    <p:sldId id="27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B8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3" autoAdjust="0"/>
    <p:restoredTop sz="94686" autoAdjust="0"/>
  </p:normalViewPr>
  <p:slideViewPr>
    <p:cSldViewPr snapToGrid="0" showGuides="1">
      <p:cViewPr varScale="1">
        <p:scale>
          <a:sx n="137" d="100"/>
          <a:sy n="137" d="100"/>
        </p:scale>
        <p:origin x="173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0" d="100"/>
          <a:sy n="120" d="100"/>
        </p:scale>
        <p:origin x="49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1467-B07B-4C90-8071-9E495E5B404F}" type="datetimeFigureOut">
              <a:rPr lang="de-DE" smtClean="0"/>
              <a:t>17.11.22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1AC9-59E2-4A1D-BCA1-E5F20068FB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58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twitter.com/CzodrowskiPaul" TargetMode="External"/><Relationship Id="rId2" Type="http://schemas.openxmlformats.org/officeDocument/2006/relationships/hyperlink" Target="https://czodrowskilab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in/paulczodrowsk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github.com/czodrowskilab" TargetMode="External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zodrowskilab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hyperlink" Target="https://github.com/czodrowskilab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38">
            <a:extLst>
              <a:ext uri="{FF2B5EF4-FFF2-40B4-BE49-F238E27FC236}">
                <a16:creationId xmlns:a16="http://schemas.microsoft.com/office/drawing/2014/main" id="{B0F5FC47-1A41-10F3-5D7D-FC3350ECAA1C}"/>
              </a:ext>
            </a:extLst>
          </p:cNvPr>
          <p:cNvSpPr/>
          <p:nvPr userDrawn="1"/>
        </p:nvSpPr>
        <p:spPr>
          <a:xfrm>
            <a:off x="9678631" y="4921480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czodrowskilab.org</a:t>
            </a:r>
            <a:endParaRPr lang="de-DE" sz="900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hlinkClick r:id="rId2"/>
            <a:extLst>
              <a:ext uri="{FF2B5EF4-FFF2-40B4-BE49-F238E27FC236}">
                <a16:creationId xmlns:a16="http://schemas.microsoft.com/office/drawing/2014/main" id="{DB803C78-5123-0D16-8312-C2549C07A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74" y="4782880"/>
            <a:ext cx="468000" cy="468000"/>
          </a:xfrm>
          <a:prstGeom prst="rect">
            <a:avLst/>
          </a:prstGeom>
        </p:spPr>
      </p:pic>
      <p:sp>
        <p:nvSpPr>
          <p:cNvPr id="16" name="Rechteck: abgerundete Ecken 38">
            <a:extLst>
              <a:ext uri="{FF2B5EF4-FFF2-40B4-BE49-F238E27FC236}">
                <a16:creationId xmlns:a16="http://schemas.microsoft.com/office/drawing/2014/main" id="{ECF4A8D2-6727-32A7-636D-7B0AE8F253E7}"/>
              </a:ext>
            </a:extLst>
          </p:cNvPr>
          <p:cNvSpPr/>
          <p:nvPr userDrawn="1"/>
        </p:nvSpPr>
        <p:spPr>
          <a:xfrm>
            <a:off x="9874642" y="5647871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u="non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de-DE" sz="900" u="none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</a:t>
            </a:r>
            <a:endParaRPr lang="de-DE" sz="900" u="none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hlinkClick r:id="rId4"/>
            <a:extLst>
              <a:ext uri="{FF2B5EF4-FFF2-40B4-BE49-F238E27FC236}">
                <a16:creationId xmlns:a16="http://schemas.microsoft.com/office/drawing/2014/main" id="{62D24377-F9CD-9F5F-DFA8-963683CB53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337" y="5509271"/>
            <a:ext cx="468000" cy="468000"/>
          </a:xfrm>
          <a:prstGeom prst="rect">
            <a:avLst/>
          </a:prstGeom>
        </p:spPr>
      </p:pic>
      <p:sp>
        <p:nvSpPr>
          <p:cNvPr id="20" name="Rechteck: abgerundete Ecken 38">
            <a:extLst>
              <a:ext uri="{FF2B5EF4-FFF2-40B4-BE49-F238E27FC236}">
                <a16:creationId xmlns:a16="http://schemas.microsoft.com/office/drawing/2014/main" id="{7E7D19ED-E145-89E6-C415-0E25F9202E38}"/>
              </a:ext>
            </a:extLst>
          </p:cNvPr>
          <p:cNvSpPr/>
          <p:nvPr userDrawn="1"/>
        </p:nvSpPr>
        <p:spPr>
          <a:xfrm>
            <a:off x="7061142" y="4921480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linkedin.com/in/</a:t>
            </a:r>
            <a:r>
              <a:rPr lang="de-DE" sz="9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paulczodrowski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2" name="Rechteck: abgerundete Ecken 38">
            <a:extLst>
              <a:ext uri="{FF2B5EF4-FFF2-40B4-BE49-F238E27FC236}">
                <a16:creationId xmlns:a16="http://schemas.microsoft.com/office/drawing/2014/main" id="{13E26D7B-17C7-9D6C-0D5D-D672A5E8B8E4}"/>
              </a:ext>
            </a:extLst>
          </p:cNvPr>
          <p:cNvSpPr/>
          <p:nvPr userDrawn="1"/>
        </p:nvSpPr>
        <p:spPr>
          <a:xfrm>
            <a:off x="6988151" y="5630403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twitter.com/CzodrowskiPaul</a:t>
            </a:r>
            <a:endParaRPr lang="de-DE" sz="900" dirty="0">
              <a:solidFill>
                <a:schemeClr val="tx1"/>
              </a:solidFill>
            </a:endParaRPr>
          </a:p>
        </p:txBody>
      </p:sp>
      <p:pic>
        <p:nvPicPr>
          <p:cNvPr id="24" name="Grafik 23">
            <a:hlinkClick r:id="rId6"/>
            <a:extLst>
              <a:ext uri="{FF2B5EF4-FFF2-40B4-BE49-F238E27FC236}">
                <a16:creationId xmlns:a16="http://schemas.microsoft.com/office/drawing/2014/main" id="{B6564B50-5CB9-5064-D612-68A7747DDFA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26" y="4782880"/>
            <a:ext cx="468000" cy="468000"/>
          </a:xfrm>
          <a:prstGeom prst="rect">
            <a:avLst/>
          </a:prstGeom>
        </p:spPr>
      </p:pic>
      <p:pic>
        <p:nvPicPr>
          <p:cNvPr id="26" name="Grafik 25">
            <a:hlinkClick r:id="rId7"/>
            <a:extLst>
              <a:ext uri="{FF2B5EF4-FFF2-40B4-BE49-F238E27FC236}">
                <a16:creationId xmlns:a16="http://schemas.microsoft.com/office/drawing/2014/main" id="{B553B0F2-7001-2002-CE4F-A05240BFA5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26" y="5509271"/>
            <a:ext cx="468000" cy="468000"/>
          </a:xfrm>
          <a:prstGeom prst="rect">
            <a:avLst/>
          </a:prstGeom>
        </p:spPr>
      </p:pic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A0EDAF93-8E05-3418-7C3A-ED135E9CC2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44842"/>
            <a:ext cx="5578642" cy="1584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3" name="Grafik 2" descr="Ein Bild, das Text enthält.">
            <a:extLst>
              <a:ext uri="{FF2B5EF4-FFF2-40B4-BE49-F238E27FC236}">
                <a16:creationId xmlns:a16="http://schemas.microsoft.com/office/drawing/2014/main" id="{A46E9F69-568C-4FC5-B313-EAB8FA38163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1134979" y="899911"/>
            <a:ext cx="4245429" cy="5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38">
            <a:extLst>
              <a:ext uri="{FF2B5EF4-FFF2-40B4-BE49-F238E27FC236}">
                <a16:creationId xmlns:a16="http://schemas.microsoft.com/office/drawing/2014/main" id="{B0F5FC47-1A41-10F3-5D7D-FC3350ECAA1C}"/>
              </a:ext>
            </a:extLst>
          </p:cNvPr>
          <p:cNvSpPr/>
          <p:nvPr userDrawn="1"/>
        </p:nvSpPr>
        <p:spPr>
          <a:xfrm>
            <a:off x="6654694" y="4921480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czodrowskilab.org</a:t>
            </a:r>
            <a:endParaRPr lang="de-DE" sz="900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hlinkClick r:id="rId2"/>
            <a:extLst>
              <a:ext uri="{FF2B5EF4-FFF2-40B4-BE49-F238E27FC236}">
                <a16:creationId xmlns:a16="http://schemas.microsoft.com/office/drawing/2014/main" id="{DB803C78-5123-0D16-8312-C2549C07A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37" y="4782880"/>
            <a:ext cx="468000" cy="468000"/>
          </a:xfrm>
          <a:prstGeom prst="rect">
            <a:avLst/>
          </a:prstGeom>
        </p:spPr>
      </p:pic>
      <p:sp>
        <p:nvSpPr>
          <p:cNvPr id="16" name="Rechteck: abgerundete Ecken 38">
            <a:extLst>
              <a:ext uri="{FF2B5EF4-FFF2-40B4-BE49-F238E27FC236}">
                <a16:creationId xmlns:a16="http://schemas.microsoft.com/office/drawing/2014/main" id="{ECF4A8D2-6727-32A7-636D-7B0AE8F253E7}"/>
              </a:ext>
            </a:extLst>
          </p:cNvPr>
          <p:cNvSpPr/>
          <p:nvPr userDrawn="1"/>
        </p:nvSpPr>
        <p:spPr>
          <a:xfrm>
            <a:off x="6850705" y="5647871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u="non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de-DE" sz="900" u="none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</a:t>
            </a:r>
            <a:endParaRPr lang="de-DE" sz="900" u="none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hlinkClick r:id="rId4"/>
            <a:extLst>
              <a:ext uri="{FF2B5EF4-FFF2-40B4-BE49-F238E27FC236}">
                <a16:creationId xmlns:a16="http://schemas.microsoft.com/office/drawing/2014/main" id="{62D24377-F9CD-9F5F-DFA8-963683CB53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00" y="5509271"/>
            <a:ext cx="468000" cy="468000"/>
          </a:xfrm>
          <a:prstGeom prst="rect">
            <a:avLst/>
          </a:prstGeom>
        </p:spPr>
      </p:pic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A0EDAF93-8E05-3418-7C3A-ED135E9CC2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44842"/>
            <a:ext cx="5578642" cy="1584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3" name="Grafik 2" descr="Ein Bild, das Text enthält.">
            <a:extLst>
              <a:ext uri="{FF2B5EF4-FFF2-40B4-BE49-F238E27FC236}">
                <a16:creationId xmlns:a16="http://schemas.microsoft.com/office/drawing/2014/main" id="{A46E9F69-568C-4FC5-B313-EAB8FA3816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12000"/>
          </a:blip>
          <a:stretch>
            <a:fillRect/>
          </a:stretch>
        </p:blipFill>
        <p:spPr>
          <a:xfrm>
            <a:off x="1134979" y="899911"/>
            <a:ext cx="4245429" cy="5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E7DF-04C4-3D0A-4FBD-CEF35110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679A9-47C0-B7B3-06CF-CAF00639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932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CA1CC1-2AD1-4AB9-BABB-914C56D83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020" y="1743605"/>
            <a:ext cx="7766579" cy="28664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B8898"/>
                </a:solidFill>
                <a:latin typeface="Mercury SSm A"/>
              </a:defRPr>
            </a:lvl1pPr>
            <a:lvl2pPr>
              <a:defRPr>
                <a:solidFill>
                  <a:srgbClr val="7B8898"/>
                </a:solidFill>
              </a:defRPr>
            </a:lvl2pPr>
            <a:lvl3pPr>
              <a:defRPr>
                <a:solidFill>
                  <a:srgbClr val="7B8898"/>
                </a:solidFill>
              </a:defRPr>
            </a:lvl3pPr>
            <a:lvl4pPr>
              <a:defRPr>
                <a:solidFill>
                  <a:srgbClr val="7B8898"/>
                </a:solidFill>
              </a:defRPr>
            </a:lvl4pPr>
            <a:lvl5pPr>
              <a:defRPr>
                <a:solidFill>
                  <a:srgbClr val="7B8898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FB1448-4D7C-4C2F-AD0A-F8ACF801A0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2828395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z="2800" dirty="0">
                <a:solidFill>
                  <a:schemeClr val="accent2"/>
                </a:solidFill>
              </a:rPr>
              <a:t>Überschrift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679A9-47C0-B7B3-06CF-CAF00639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3" y="2444221"/>
            <a:ext cx="10545234" cy="364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3655DB-2661-FE82-3E36-A6AF48D0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7" y="111865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C4953D1-DDA7-45E0-843A-BF66A08876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2828395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z="2800" dirty="0">
                <a:solidFill>
                  <a:schemeClr val="accent2"/>
                </a:solidFill>
              </a:rPr>
              <a:t>Überschrift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04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6C6CE-E370-E17C-14CB-982D7966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C1D04-35CF-60B0-6911-A4CA1D1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F8FB3DC0-A223-4D32-AE38-19D1CC0E7E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2828395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z="2800" dirty="0">
                <a:solidFill>
                  <a:schemeClr val="accent2"/>
                </a:solidFill>
              </a:rPr>
              <a:t>Überschrift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84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A1A9B-33DE-176C-21E2-C9AB2E1AB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569592-6AC7-67A8-A3A2-9C41C106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63F918B-0C29-4057-883B-444686F30F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7315728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z="2800" dirty="0">
                <a:solidFill>
                  <a:schemeClr val="accent2"/>
                </a:solidFill>
              </a:rPr>
              <a:t>Überschrift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2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35679-2A69-1FC0-8BE3-28229C2F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E20E35-9318-1C64-78C9-4D56F487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A2BD01-E468-6E71-E27F-99C8EC8F5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61B7C-C4E2-B42D-4460-09FC0B653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3BA1EF3-28FD-44A0-BA89-8EF3BE1B9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2828395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sz="2800" dirty="0">
                <a:solidFill>
                  <a:schemeClr val="accent2"/>
                </a:solidFill>
              </a:rPr>
              <a:t>Überschrift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0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9873C29-B3AA-FF65-E944-E777D85D27F3}"/>
              </a:ext>
            </a:extLst>
          </p:cNvPr>
          <p:cNvGrpSpPr/>
          <p:nvPr userDrawn="1"/>
        </p:nvGrpSpPr>
        <p:grpSpPr>
          <a:xfrm>
            <a:off x="10221776" y="0"/>
            <a:ext cx="1970224" cy="1080000"/>
            <a:chOff x="10221776" y="0"/>
            <a:chExt cx="1970224" cy="1080000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EBCEDC8-3B8D-E9E4-F69B-D2EFCADE8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776" y="0"/>
              <a:ext cx="890224" cy="108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6301FC0-5BC7-DEBD-55AD-5C8B039E7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000" y="0"/>
              <a:ext cx="1080000" cy="1080000"/>
            </a:xfrm>
            <a:prstGeom prst="rect">
              <a:avLst/>
            </a:prstGeom>
          </p:spPr>
        </p:pic>
      </p:grpSp>
      <p:sp>
        <p:nvSpPr>
          <p:cNvPr id="5" name="Rectangle 11">
            <a:extLst>
              <a:ext uri="{FF2B5EF4-FFF2-40B4-BE49-F238E27FC236}">
                <a16:creationId xmlns:a16="http://schemas.microsoft.com/office/drawing/2014/main" id="{5CACB4FC-BFF7-4262-A91F-929B7983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72988"/>
            <a:ext cx="12192000" cy="3850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9873C29-B3AA-FF65-E944-E777D85D27F3}"/>
              </a:ext>
            </a:extLst>
          </p:cNvPr>
          <p:cNvGrpSpPr/>
          <p:nvPr userDrawn="1"/>
        </p:nvGrpSpPr>
        <p:grpSpPr>
          <a:xfrm>
            <a:off x="10221776" y="0"/>
            <a:ext cx="1970224" cy="1080000"/>
            <a:chOff x="10221776" y="0"/>
            <a:chExt cx="1970224" cy="1080000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EBCEDC8-3B8D-E9E4-F69B-D2EFCADE8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776" y="0"/>
              <a:ext cx="890224" cy="108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6301FC0-5BC7-DEBD-55AD-5C8B039E7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000" y="0"/>
              <a:ext cx="1080000" cy="1080000"/>
            </a:xfrm>
            <a:prstGeom prst="rect">
              <a:avLst/>
            </a:prstGeom>
          </p:spPr>
        </p:pic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E27B81-9ABC-13D8-3729-DAAEAC250689}"/>
              </a:ext>
            </a:extLst>
          </p:cNvPr>
          <p:cNvCxnSpPr>
            <a:cxnSpLocks/>
          </p:cNvCxnSpPr>
          <p:nvPr userDrawn="1"/>
        </p:nvCxnSpPr>
        <p:spPr>
          <a:xfrm>
            <a:off x="493237" y="699026"/>
            <a:ext cx="9641418" cy="0"/>
          </a:xfrm>
          <a:prstGeom prst="line">
            <a:avLst/>
          </a:prstGeom>
          <a:ln w="12700">
            <a:solidFill>
              <a:schemeClr val="accent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94A65AAD-47DD-4CA2-E5C3-DDD2CDE19D44}"/>
              </a:ext>
            </a:extLst>
          </p:cNvPr>
          <p:cNvSpPr txBox="1">
            <a:spLocks/>
          </p:cNvSpPr>
          <p:nvPr userDrawn="1"/>
        </p:nvSpPr>
        <p:spPr>
          <a:xfrm>
            <a:off x="42334" y="238098"/>
            <a:ext cx="355600" cy="1471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5454931-1228-4363-A8E9-237FE4ECD02F}" type="slidenum">
              <a:rPr lang="de-DE" sz="1100" b="1" smtClean="0"/>
              <a:pPr algn="ctr"/>
              <a:t>‹Nr.›</a:t>
            </a:fld>
            <a:endParaRPr lang="de-DE" b="1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920F2D3-D5F1-407F-982C-7DDB6942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72989"/>
            <a:ext cx="12192000" cy="3850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Grafik 3" descr="Lesezeichen Silhouette">
            <a:extLst>
              <a:ext uri="{FF2B5EF4-FFF2-40B4-BE49-F238E27FC236}">
                <a16:creationId xmlns:a16="http://schemas.microsoft.com/office/drawing/2014/main" id="{B38DC524-C5AE-4F2F-8AB7-170B0BE6FB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36866" y="-52916"/>
            <a:ext cx="721415" cy="7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E829FC-7C9B-45CD-994A-EA7DE866D7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7600" y="2263942"/>
            <a:ext cx="5578642" cy="1584158"/>
          </a:xfrm>
        </p:spPr>
        <p:txBody>
          <a:bodyPr/>
          <a:lstStyle/>
          <a:p>
            <a:r>
              <a:rPr lang="de-DE" dirty="0" err="1">
                <a:latin typeface="Mercury SSm A"/>
              </a:rPr>
              <a:t>Cohen‘s</a:t>
            </a:r>
            <a:r>
              <a:rPr lang="de-DE" dirty="0">
                <a:latin typeface="Mercury SSm A"/>
              </a:rPr>
              <a:t> </a:t>
            </a:r>
            <a:r>
              <a:rPr lang="de-DE" dirty="0" err="1">
                <a:latin typeface="Mercury SSm A"/>
              </a:rPr>
              <a:t>kappa</a:t>
            </a:r>
            <a:endParaRPr lang="de-DE" dirty="0">
              <a:latin typeface="Mercury SSm A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13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BD64A9CE-0BC0-420C-B412-5E2D58385BB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2946399"/>
                <a:ext cx="9304867" cy="3230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: </a:t>
                </a:r>
                <a:r>
                  <a:rPr lang="de-DE" dirty="0" err="1"/>
                  <a:t>Observed</a:t>
                </a:r>
                <a:r>
                  <a:rPr lang="de-DE" dirty="0"/>
                  <a:t> </a:t>
                </a:r>
                <a:r>
                  <a:rPr lang="de-DE" dirty="0" err="1"/>
                  <a:t>proportionate</a:t>
                </a:r>
                <a:r>
                  <a:rPr lang="de-DE" dirty="0"/>
                  <a:t> </a:t>
                </a:r>
                <a:r>
                  <a:rPr lang="de-DE" dirty="0" err="1"/>
                  <a:t>agreement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: Overall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agreement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endParaRPr lang="de-DE" dirty="0"/>
              </a:p>
              <a:p>
                <a:endParaRPr lang="de-DE" sz="2800" dirty="0"/>
              </a:p>
              <a:p>
                <a:r>
                  <a:rPr lang="de-DE" sz="2800" dirty="0" err="1"/>
                  <a:t>Compensation</a:t>
                </a:r>
                <a:r>
                  <a:rPr lang="de-DE" sz="2800" dirty="0"/>
                  <a:t> </a:t>
                </a:r>
                <a:r>
                  <a:rPr lang="de-DE" sz="2800" dirty="0" err="1"/>
                  <a:t>of</a:t>
                </a:r>
                <a:r>
                  <a:rPr lang="de-DE" sz="2800" dirty="0"/>
                  <a:t> </a:t>
                </a:r>
                <a:r>
                  <a:rPr lang="de-DE" sz="2800" dirty="0" err="1"/>
                  <a:t>random</a:t>
                </a:r>
                <a:r>
                  <a:rPr lang="de-DE" sz="2800" dirty="0"/>
                  <a:t> </a:t>
                </a:r>
                <a:r>
                  <a:rPr lang="de-DE" sz="2800" dirty="0" err="1"/>
                  <a:t>chance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agreement</a:t>
                </a:r>
                <a:endParaRPr lang="de-DE" sz="2800" dirty="0"/>
              </a:p>
              <a:p>
                <a:pPr lvl="1"/>
                <a:r>
                  <a:rPr lang="de-DE" dirty="0" err="1"/>
                  <a:t>improvement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score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BD64A9CE-0BC0-420C-B412-5E2D58385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2946399"/>
                <a:ext cx="9304867" cy="3230563"/>
              </a:xfrm>
              <a:blipFill>
                <a:blip r:embed="rId2"/>
                <a:stretch>
                  <a:fillRect l="-1090" t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1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unweighted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Cohen‘s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kappa</a:t>
            </a:r>
            <a:endParaRPr lang="de-DE" dirty="0">
              <a:solidFill>
                <a:schemeClr val="accent2"/>
              </a:solidFill>
              <a:latin typeface="+mj-lt"/>
            </a:endParaRP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194F6E9-5EC0-AA54-9DA3-CE22DB6670CC}"/>
                  </a:ext>
                </a:extLst>
              </p:cNvPr>
              <p:cNvSpPr txBox="1"/>
              <p:nvPr/>
            </p:nvSpPr>
            <p:spPr>
              <a:xfrm>
                <a:off x="4398804" y="1397734"/>
                <a:ext cx="3394391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194F6E9-5EC0-AA54-9DA3-CE22DB66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04" y="1397734"/>
                <a:ext cx="3394391" cy="756297"/>
              </a:xfrm>
              <a:prstGeom prst="rect">
                <a:avLst/>
              </a:prstGeom>
              <a:blipFill>
                <a:blip r:embed="rId3"/>
                <a:stretch>
                  <a:fillRect l="-746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699E4C1B-139E-C06E-8AE0-8835C8D9AEF8}"/>
              </a:ext>
            </a:extLst>
          </p:cNvPr>
          <p:cNvSpPr txBox="1"/>
          <p:nvPr/>
        </p:nvSpPr>
        <p:spPr>
          <a:xfrm>
            <a:off x="0" y="6596418"/>
            <a:ext cx="5320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www.datanovia.com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/en/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lessons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cohens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kappa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-in-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categorical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-variables/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8420D3-DADC-FA2F-ED5D-50A824280E7C}"/>
              </a:ext>
            </a:extLst>
          </p:cNvPr>
          <p:cNvSpPr txBox="1"/>
          <p:nvPr/>
        </p:nvSpPr>
        <p:spPr>
          <a:xfrm>
            <a:off x="7720904" y="6596418"/>
            <a:ext cx="4471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b="0" i="0" u="none" strike="noStrike" dirty="0">
                <a:solidFill>
                  <a:schemeClr val="bg1">
                    <a:lumMod val="85000"/>
                  </a:schemeClr>
                </a:solidFill>
                <a:effectLst/>
              </a:rPr>
              <a:t>J. Cohen, </a:t>
            </a:r>
            <a:r>
              <a:rPr lang="de-DE" sz="1100" b="0" i="1" u="none" strike="noStrike" dirty="0">
                <a:solidFill>
                  <a:schemeClr val="bg1">
                    <a:lumMod val="85000"/>
                  </a:schemeClr>
                </a:solidFill>
                <a:effectLst/>
              </a:rPr>
              <a:t>Educational and Psychological Measurement, </a:t>
            </a:r>
            <a:r>
              <a:rPr lang="de-DE" sz="1100" b="1" i="0" u="none" strike="noStrike" dirty="0">
                <a:solidFill>
                  <a:schemeClr val="bg1">
                    <a:lumMod val="85000"/>
                  </a:schemeClr>
                </a:solidFill>
                <a:effectLst/>
              </a:rPr>
              <a:t>1960,</a:t>
            </a:r>
            <a:r>
              <a:rPr lang="de-DE" sz="1100" b="0" i="0" u="none" strike="noStrike" dirty="0">
                <a:solidFill>
                  <a:schemeClr val="bg1">
                    <a:lumMod val="85000"/>
                  </a:schemeClr>
                </a:solidFill>
                <a:effectLst/>
              </a:rPr>
              <a:t> 20, (</a:t>
            </a:r>
            <a:r>
              <a:rPr lang="de-DE" sz="1100" b="0" i="1" u="none" strike="noStrike" dirty="0"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  <a:r>
              <a:rPr lang="de-DE" sz="1100" b="0" i="0" u="none" strike="noStrike" dirty="0">
                <a:solidFill>
                  <a:schemeClr val="bg1">
                    <a:lumMod val="85000"/>
                  </a:schemeClr>
                </a:solidFill>
                <a:effectLst/>
              </a:rPr>
              <a:t>), 37-46 </a:t>
            </a:r>
            <a:endParaRPr lang="de-DE" sz="1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7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64A9CE-0BC0-420C-B412-5E2D5838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946397"/>
            <a:ext cx="9304867" cy="3230565"/>
          </a:xfrm>
        </p:spPr>
        <p:txBody>
          <a:bodyPr/>
          <a:lstStyle/>
          <a:p>
            <a:r>
              <a:rPr lang="de-DE" dirty="0"/>
              <a:t>weight </a:t>
            </a:r>
            <a:r>
              <a:rPr lang="de-DE" dirty="0" err="1"/>
              <a:t>matrix</a:t>
            </a:r>
            <a:r>
              <a:rPr lang="de-DE" dirty="0"/>
              <a:t> W :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P : </a:t>
            </a:r>
            <a:r>
              <a:rPr lang="de-DE" dirty="0" err="1"/>
              <a:t>contigency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normed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</a:t>
            </a:r>
          </a:p>
          <a:p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quantifies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in an </a:t>
            </a:r>
            <a:r>
              <a:rPr lang="de-DE" dirty="0" err="1"/>
              <a:t>order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solubility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2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weighted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kappa</a:t>
            </a:r>
            <a:endParaRPr lang="de-DE" dirty="0">
              <a:solidFill>
                <a:schemeClr val="accent2"/>
              </a:solidFill>
              <a:latin typeface="+mj-lt"/>
            </a:endParaRP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B10F03E-9403-DFCF-387B-38605BFE2BFE}"/>
                  </a:ext>
                </a:extLst>
              </p:cNvPr>
              <p:cNvSpPr txBox="1"/>
              <p:nvPr/>
            </p:nvSpPr>
            <p:spPr>
              <a:xfrm>
                <a:off x="4269859" y="1308061"/>
                <a:ext cx="3652282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B10F03E-9403-DFCF-387B-38605BFE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59" y="1308061"/>
                <a:ext cx="3652282" cy="935641"/>
              </a:xfrm>
              <a:prstGeom prst="rect">
                <a:avLst/>
              </a:prstGeom>
              <a:blipFill>
                <a:blip r:embed="rId2"/>
                <a:stretch>
                  <a:fillRect l="-694" t="-66216" r="-1042" b="-959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B446676-6D77-D6E2-8F68-73D0468D08A7}"/>
              </a:ext>
            </a:extLst>
          </p:cNvPr>
          <p:cNvSpPr txBox="1"/>
          <p:nvPr/>
        </p:nvSpPr>
        <p:spPr>
          <a:xfrm>
            <a:off x="3435656" y="6596390"/>
            <a:ext cx="5320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www.datanovia.com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/en/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lessons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weighted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kappa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-in-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-ordinal-variables/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106D734-4219-7F94-FE26-6ED693C8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3065"/>
              </p:ext>
            </p:extLst>
          </p:nvPr>
        </p:nvGraphicFramePr>
        <p:xfrm>
          <a:off x="9681633" y="4053522"/>
          <a:ext cx="23580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000">
                  <a:extLst>
                    <a:ext uri="{9D8B030D-6E8A-4147-A177-3AD203B41FA5}">
                      <a16:colId xmlns:a16="http://schemas.microsoft.com/office/drawing/2014/main" val="2318500280"/>
                    </a:ext>
                  </a:extLst>
                </a:gridCol>
                <a:gridCol w="1179000">
                  <a:extLst>
                    <a:ext uri="{9D8B030D-6E8A-4147-A177-3AD203B41FA5}">
                      <a16:colId xmlns:a16="http://schemas.microsoft.com/office/drawing/2014/main" val="59938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difference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Linear </a:t>
                      </a:r>
                      <a:r>
                        <a:rPr lang="de-DE" dirty="0" err="1"/>
                        <a:t>weight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24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7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9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3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788212"/>
                  </a:ext>
                </a:extLst>
              </a:tr>
            </a:tbl>
          </a:graphicData>
        </a:graphic>
      </p:graphicFrame>
      <p:pic>
        <p:nvPicPr>
          <p:cNvPr id="8" name="Grafik 7" descr="Balkendiagramm mit Aufwärtstrend">
            <a:extLst>
              <a:ext uri="{FF2B5EF4-FFF2-40B4-BE49-F238E27FC236}">
                <a16:creationId xmlns:a16="http://schemas.microsoft.com/office/drawing/2014/main" id="{A1DF12DF-B696-E8B9-AC5D-8D5415E10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3433" y="313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7F37DEC6-29D8-A3F1-6670-BCAAD47A51B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095787"/>
                  </p:ext>
                </p:extLst>
              </p:nvPr>
            </p:nvGraphicFramePr>
            <p:xfrm>
              <a:off x="3738000" y="1510408"/>
              <a:ext cx="4716000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79000">
                      <a:extLst>
                        <a:ext uri="{9D8B030D-6E8A-4147-A177-3AD203B41FA5}">
                          <a16:colId xmlns:a16="http://schemas.microsoft.com/office/drawing/2014/main" val="1244878360"/>
                        </a:ext>
                      </a:extLst>
                    </a:gridCol>
                    <a:gridCol w="1179000">
                      <a:extLst>
                        <a:ext uri="{9D8B030D-6E8A-4147-A177-3AD203B41FA5}">
                          <a16:colId xmlns:a16="http://schemas.microsoft.com/office/drawing/2014/main" val="3543775602"/>
                        </a:ext>
                      </a:extLst>
                    </a:gridCol>
                    <a:gridCol w="1179000">
                      <a:extLst>
                        <a:ext uri="{9D8B030D-6E8A-4147-A177-3AD203B41FA5}">
                          <a16:colId xmlns:a16="http://schemas.microsoft.com/office/drawing/2014/main" val="3651669442"/>
                        </a:ext>
                      </a:extLst>
                    </a:gridCol>
                    <a:gridCol w="1179000">
                      <a:extLst>
                        <a:ext uri="{9D8B030D-6E8A-4147-A177-3AD203B41FA5}">
                          <a16:colId xmlns:a16="http://schemas.microsoft.com/office/drawing/2014/main" val="3650297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difference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no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weight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linear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quadratic</a:t>
                          </a:r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1906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76947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1/9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525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274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5149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7F37DEC6-29D8-A3F1-6670-BCAAD47A51B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095787"/>
                  </p:ext>
                </p:extLst>
              </p:nvPr>
            </p:nvGraphicFramePr>
            <p:xfrm>
              <a:off x="3738000" y="1510408"/>
              <a:ext cx="4716000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79000">
                      <a:extLst>
                        <a:ext uri="{9D8B030D-6E8A-4147-A177-3AD203B41FA5}">
                          <a16:colId xmlns:a16="http://schemas.microsoft.com/office/drawing/2014/main" val="1244878360"/>
                        </a:ext>
                      </a:extLst>
                    </a:gridCol>
                    <a:gridCol w="1179000">
                      <a:extLst>
                        <a:ext uri="{9D8B030D-6E8A-4147-A177-3AD203B41FA5}">
                          <a16:colId xmlns:a16="http://schemas.microsoft.com/office/drawing/2014/main" val="3543775602"/>
                        </a:ext>
                      </a:extLst>
                    </a:gridCol>
                    <a:gridCol w="1179000">
                      <a:extLst>
                        <a:ext uri="{9D8B030D-6E8A-4147-A177-3AD203B41FA5}">
                          <a16:colId xmlns:a16="http://schemas.microsoft.com/office/drawing/2014/main" val="3651669442"/>
                        </a:ext>
                      </a:extLst>
                    </a:gridCol>
                    <a:gridCol w="1179000">
                      <a:extLst>
                        <a:ext uri="{9D8B030D-6E8A-4147-A177-3AD203B41FA5}">
                          <a16:colId xmlns:a16="http://schemas.microsoft.com/office/drawing/2014/main" val="3650297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difference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no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weight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linear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quadratic</a:t>
                          </a:r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1906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76947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1/9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525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075" t="-296667" r="-2151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74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51493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69E46-F6EF-188B-FEBC-C90C118F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400" y="4177453"/>
            <a:ext cx="10617200" cy="1486747"/>
          </a:xfrm>
        </p:spPr>
        <p:txBody>
          <a:bodyPr/>
          <a:lstStyle/>
          <a:p>
            <a:r>
              <a:rPr lang="de-DE" dirty="0"/>
              <a:t>Choice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b="1" dirty="0"/>
              <a:t>linear</a:t>
            </a:r>
            <a:r>
              <a:rPr lang="de-DE" dirty="0"/>
              <a:t>:	same </a:t>
            </a:r>
            <a:r>
              <a:rPr lang="de-DE" dirty="0" err="1"/>
              <a:t>importance</a:t>
            </a:r>
            <a:endParaRPr lang="de-DE" dirty="0"/>
          </a:p>
          <a:p>
            <a:r>
              <a:rPr lang="de-DE" b="1" dirty="0" err="1"/>
              <a:t>quadratic</a:t>
            </a:r>
            <a:r>
              <a:rPr lang="de-DE" dirty="0"/>
              <a:t>:	</a:t>
            </a:r>
            <a:r>
              <a:rPr lang="de-DE" dirty="0" err="1"/>
              <a:t>far</a:t>
            </a:r>
            <a:r>
              <a:rPr lang="de-DE" dirty="0"/>
              <a:t> larger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deviation</a:t>
            </a:r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E20FBF0B-DD82-B77D-01DF-7B0BAA3DC7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2.1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choosing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weighting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system</a:t>
            </a:r>
            <a:endParaRPr lang="de-DE" dirty="0">
              <a:solidFill>
                <a:schemeClr val="accent2"/>
              </a:solidFill>
              <a:latin typeface="+mj-lt"/>
            </a:endParaRP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39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2.2 linear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quadratic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weighted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kappa</a:t>
            </a:r>
            <a:endParaRPr lang="de-DE" dirty="0">
              <a:solidFill>
                <a:schemeClr val="accent2"/>
              </a:solidFill>
              <a:latin typeface="+mj-lt"/>
            </a:endParaRP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8AFF92-FDE5-D611-4266-A4680AC9CBF0}"/>
              </a:ext>
            </a:extLst>
          </p:cNvPr>
          <p:cNvSpPr txBox="1"/>
          <p:nvPr/>
        </p:nvSpPr>
        <p:spPr>
          <a:xfrm>
            <a:off x="3435656" y="6596390"/>
            <a:ext cx="5320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www.datanovia.com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/en/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lessons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weighted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kappa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-in-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-ordinal-variables/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48A59B8-1CC9-C6B8-6377-C0415F7D54A5}"/>
                  </a:ext>
                </a:extLst>
              </p:cNvPr>
              <p:cNvSpPr txBox="1"/>
              <p:nvPr/>
            </p:nvSpPr>
            <p:spPr>
              <a:xfrm>
                <a:off x="6387236" y="1350615"/>
                <a:ext cx="1393650" cy="593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48A59B8-1CC9-C6B8-6377-C0415F7D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36" y="1350615"/>
                <a:ext cx="1393650" cy="593047"/>
              </a:xfrm>
              <a:prstGeom prst="rect">
                <a:avLst/>
              </a:prstGeom>
              <a:blipFill>
                <a:blip r:embed="rId2"/>
                <a:stretch>
                  <a:fillRect l="-2727" r="-2727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37790D9-F6FD-E9F0-FB33-297693460185}"/>
              </a:ext>
            </a:extLst>
          </p:cNvPr>
          <p:cNvSpPr txBox="1"/>
          <p:nvPr/>
        </p:nvSpPr>
        <p:spPr>
          <a:xfrm>
            <a:off x="1694695" y="2475543"/>
            <a:ext cx="4110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 err="1"/>
              <a:t>Fleiss</a:t>
            </a:r>
            <a:r>
              <a:rPr lang="de-DE" sz="2000" dirty="0"/>
              <a:t>-Cohen: 	</a:t>
            </a:r>
            <a:r>
              <a:rPr lang="de-DE" sz="2000" dirty="0" err="1"/>
              <a:t>quadratic</a:t>
            </a:r>
            <a:r>
              <a:rPr lang="de-DE" sz="2000" dirty="0"/>
              <a:t> </a:t>
            </a:r>
            <a:r>
              <a:rPr lang="de-DE" sz="2000" dirty="0" err="1"/>
              <a:t>weighted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F9C6A5-C37A-7B71-449A-31F2AA5317B3}"/>
              </a:ext>
            </a:extLst>
          </p:cNvPr>
          <p:cNvSpPr txBox="1"/>
          <p:nvPr/>
        </p:nvSpPr>
        <p:spPr>
          <a:xfrm>
            <a:off x="1694695" y="1447084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Cicchetti-Alson</a:t>
            </a:r>
            <a:r>
              <a:rPr lang="de-DE" sz="2000" dirty="0"/>
              <a:t>:	linear </a:t>
            </a:r>
            <a:r>
              <a:rPr lang="de-DE" sz="2000" dirty="0" err="1"/>
              <a:t>weighted</a:t>
            </a:r>
            <a:endParaRPr lang="de-D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6425820-C679-128E-A14E-4194414606AB}"/>
                  </a:ext>
                </a:extLst>
              </p:cNvPr>
              <p:cNvSpPr txBox="1"/>
              <p:nvPr/>
            </p:nvSpPr>
            <p:spPr>
              <a:xfrm>
                <a:off x="6387236" y="2345059"/>
                <a:ext cx="1690271" cy="661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6425820-C679-128E-A14E-41944146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36" y="2345059"/>
                <a:ext cx="1690271" cy="661078"/>
              </a:xfrm>
              <a:prstGeom prst="rect">
                <a:avLst/>
              </a:prstGeom>
              <a:blipFill>
                <a:blip r:embed="rId3"/>
                <a:stretch>
                  <a:fillRect l="-2256" r="-1504" b="-75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elle 12">
            <a:extLst>
              <a:ext uri="{FF2B5EF4-FFF2-40B4-BE49-F238E27FC236}">
                <a16:creationId xmlns:a16="http://schemas.microsoft.com/office/drawing/2014/main" id="{61481756-3B68-9481-59E4-A8668F87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63109"/>
              </p:ext>
            </p:extLst>
          </p:nvPr>
        </p:nvGraphicFramePr>
        <p:xfrm>
          <a:off x="1415551" y="3982347"/>
          <a:ext cx="38823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476">
                  <a:extLst>
                    <a:ext uri="{9D8B030D-6E8A-4147-A177-3AD203B41FA5}">
                      <a16:colId xmlns:a16="http://schemas.microsoft.com/office/drawing/2014/main" val="2978865730"/>
                    </a:ext>
                  </a:extLst>
                </a:gridCol>
                <a:gridCol w="776476">
                  <a:extLst>
                    <a:ext uri="{9D8B030D-6E8A-4147-A177-3AD203B41FA5}">
                      <a16:colId xmlns:a16="http://schemas.microsoft.com/office/drawing/2014/main" val="3953887434"/>
                    </a:ext>
                  </a:extLst>
                </a:gridCol>
                <a:gridCol w="776476">
                  <a:extLst>
                    <a:ext uri="{9D8B030D-6E8A-4147-A177-3AD203B41FA5}">
                      <a16:colId xmlns:a16="http://schemas.microsoft.com/office/drawing/2014/main" val="1505726921"/>
                    </a:ext>
                  </a:extLst>
                </a:gridCol>
                <a:gridCol w="776476">
                  <a:extLst>
                    <a:ext uri="{9D8B030D-6E8A-4147-A177-3AD203B41FA5}">
                      <a16:colId xmlns:a16="http://schemas.microsoft.com/office/drawing/2014/main" val="173317983"/>
                    </a:ext>
                  </a:extLst>
                </a:gridCol>
                <a:gridCol w="776476">
                  <a:extLst>
                    <a:ext uri="{9D8B030D-6E8A-4147-A177-3AD203B41FA5}">
                      <a16:colId xmlns:a16="http://schemas.microsoft.com/office/drawing/2014/main" val="51786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2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R=</a:t>
                      </a:r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77819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848F3723-9429-89C6-7E8D-EF335D65CDEA}"/>
              </a:ext>
            </a:extLst>
          </p:cNvPr>
          <p:cNvSpPr txBox="1"/>
          <p:nvPr/>
        </p:nvSpPr>
        <p:spPr>
          <a:xfrm>
            <a:off x="2141231" y="3538557"/>
            <a:ext cx="25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weights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2A4D617B-227C-9BD2-891F-6314098D8F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027593"/>
                  </p:ext>
                </p:extLst>
              </p:nvPr>
            </p:nvGraphicFramePr>
            <p:xfrm>
              <a:off x="6894071" y="3982041"/>
              <a:ext cx="388238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76476">
                      <a:extLst>
                        <a:ext uri="{9D8B030D-6E8A-4147-A177-3AD203B41FA5}">
                          <a16:colId xmlns:a16="http://schemas.microsoft.com/office/drawing/2014/main" val="2978865730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3953887434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1505726921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173317983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517864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A\B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97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78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1/9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44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121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de-DE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1/9</m:t>
                                </m:r>
                              </m:oMath>
                            </m:oMathPara>
                          </a14:m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077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2A4D617B-227C-9BD2-891F-6314098D8F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027593"/>
                  </p:ext>
                </p:extLst>
              </p:nvPr>
            </p:nvGraphicFramePr>
            <p:xfrm>
              <a:off x="6894071" y="3982041"/>
              <a:ext cx="388238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76476">
                      <a:extLst>
                        <a:ext uri="{9D8B030D-6E8A-4147-A177-3AD203B41FA5}">
                          <a16:colId xmlns:a16="http://schemas.microsoft.com/office/drawing/2014/main" val="2978865730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3953887434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1505726921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173317983"/>
                        </a:ext>
                      </a:extLst>
                    </a:gridCol>
                    <a:gridCol w="776476">
                      <a:extLst>
                        <a:ext uri="{9D8B030D-6E8A-4147-A177-3AD203B41FA5}">
                          <a16:colId xmlns:a16="http://schemas.microsoft.com/office/drawing/2014/main" val="5178649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A\B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97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103333" r="-2016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6774" t="-103333" r="-983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78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1/9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6774" t="-210345" r="-9838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3279" t="-210345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44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98387" t="-300000" r="-296774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300000" r="-20163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3279" t="-30000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21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R=</a:t>
                          </a: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1639" t="-413793" r="-2016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96774" t="-413793" r="-9838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6077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33AECAC2-9FAC-7D3B-6D08-FB09D81CDF48}"/>
              </a:ext>
            </a:extLst>
          </p:cNvPr>
          <p:cNvSpPr txBox="1"/>
          <p:nvPr/>
        </p:nvSpPr>
        <p:spPr>
          <a:xfrm>
            <a:off x="7360722" y="3534035"/>
            <a:ext cx="29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89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Appendix</a:t>
            </a: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63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 semi-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mathematical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derivation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709F431-DBAA-C669-A460-EF11D717625E}"/>
                  </a:ext>
                </a:extLst>
              </p:cNvPr>
              <p:cNvSpPr txBox="1"/>
              <p:nvPr/>
            </p:nvSpPr>
            <p:spPr>
              <a:xfrm>
                <a:off x="549805" y="2050878"/>
                <a:ext cx="10921195" cy="78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de-DE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𝑝𝑟𝑒𝑑𝑖𝑐𝑡𝑖𝑜𝑛</m:t>
                              </m:r>
                            </m:e>
                          </m:d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𝑟𝑖𝑔h𝑡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𝑐h𝑎𝑛𝑐𝑒</m:t>
                              </m:r>
                            </m:e>
                          </m:d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𝑤𝑟𝑜𝑛𝑔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𝑝𝑟𝑒𝑑𝑖𝑐𝑡𝑖𝑜𝑛</m:t>
                              </m:r>
                            </m:e>
                          </m:d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𝑤𝑟𝑜𝑛𝑔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𝑐h𝑎𝑛𝑐𝑒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709F431-DBAA-C669-A460-EF11D717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5" y="2050878"/>
                <a:ext cx="10921195" cy="781561"/>
              </a:xfrm>
              <a:prstGeom prst="rect">
                <a:avLst/>
              </a:prstGeom>
              <a:blipFill>
                <a:blip r:embed="rId2"/>
                <a:stretch>
                  <a:fillRect t="-4762" b="-19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D35DAEF-C529-227A-94C6-E81E298DC346}"/>
                  </a:ext>
                </a:extLst>
              </p:cNvPr>
              <p:cNvSpPr txBox="1"/>
              <p:nvPr/>
            </p:nvSpPr>
            <p:spPr>
              <a:xfrm>
                <a:off x="549805" y="4277950"/>
                <a:ext cx="8695073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𝑤𝑟𝑜𝑛𝑔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𝑝𝑟𝑒𝑑𝑖𝑐𝑡𝑖𝑜𝑛</m:t>
                              </m:r>
                            </m:e>
                          </m:d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𝑤𝑟𝑜𝑛𝑔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𝑐h𝑎𝑛𝑐𝑒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D35DAEF-C529-227A-94C6-E81E298D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5" y="4277950"/>
                <a:ext cx="8695073" cy="935641"/>
              </a:xfrm>
              <a:prstGeom prst="rect">
                <a:avLst/>
              </a:prstGeom>
              <a:blipFill>
                <a:blip r:embed="rId3"/>
                <a:stretch>
                  <a:fillRect l="-437" t="-64000" b="-9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89785A5C-DFB6-3480-DA5C-A7C522F600CF}"/>
              </a:ext>
            </a:extLst>
          </p:cNvPr>
          <p:cNvSpPr txBox="1"/>
          <p:nvPr/>
        </p:nvSpPr>
        <p:spPr>
          <a:xfrm>
            <a:off x="549805" y="1341046"/>
            <a:ext cx="431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Unweighted</a:t>
            </a:r>
            <a:r>
              <a:rPr lang="de-DE" sz="2800" dirty="0"/>
              <a:t> </a:t>
            </a:r>
            <a:r>
              <a:rPr lang="de-DE" sz="2800" dirty="0" err="1"/>
              <a:t>Cohen‘s</a:t>
            </a:r>
            <a:r>
              <a:rPr lang="de-DE" sz="2800" dirty="0"/>
              <a:t> </a:t>
            </a:r>
            <a:r>
              <a:rPr lang="de-DE" sz="2800" dirty="0" err="1"/>
              <a:t>kappa</a:t>
            </a:r>
            <a:r>
              <a:rPr lang="de-DE" sz="2800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A192F2-9CAA-992D-EB86-9AF5CE048D8D}"/>
              </a:ext>
            </a:extLst>
          </p:cNvPr>
          <p:cNvSpPr txBox="1"/>
          <p:nvPr/>
        </p:nvSpPr>
        <p:spPr>
          <a:xfrm>
            <a:off x="549805" y="3568118"/>
            <a:ext cx="854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Weighted</a:t>
            </a:r>
            <a:r>
              <a:rPr lang="de-DE" sz="2800" dirty="0"/>
              <a:t> </a:t>
            </a:r>
            <a:r>
              <a:rPr lang="de-DE" sz="2800" dirty="0" err="1"/>
              <a:t>Cohen‘s</a:t>
            </a:r>
            <a:r>
              <a:rPr lang="de-DE" sz="2800" dirty="0"/>
              <a:t> </a:t>
            </a:r>
            <a:r>
              <a:rPr lang="de-DE" sz="2800" dirty="0" err="1"/>
              <a:t>kappa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unweighted</a:t>
            </a:r>
            <a:r>
              <a:rPr lang="de-DE" sz="2800" dirty="0"/>
              <a:t> </a:t>
            </a:r>
            <a:r>
              <a:rPr lang="de-DE" sz="2800" dirty="0" err="1"/>
              <a:t>weight</a:t>
            </a:r>
            <a:r>
              <a:rPr lang="de-DE" sz="2800" dirty="0"/>
              <a:t> </a:t>
            </a:r>
            <a:r>
              <a:rPr lang="de-DE" sz="2800" dirty="0" err="1"/>
              <a:t>matrix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214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4.1 simple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examples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unweighted</a:t>
            </a:r>
            <a:endParaRPr lang="de-DE" dirty="0">
              <a:solidFill>
                <a:schemeClr val="accent2"/>
              </a:solidFill>
              <a:latin typeface="+mj-lt"/>
            </a:endParaRP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14CC7400-90DE-897F-88A9-6F97863B5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536474"/>
              </p:ext>
            </p:extLst>
          </p:nvPr>
        </p:nvGraphicFramePr>
        <p:xfrm>
          <a:off x="863600" y="2769027"/>
          <a:ext cx="2421467" cy="1223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533">
                  <a:extLst>
                    <a:ext uri="{9D8B030D-6E8A-4147-A177-3AD203B41FA5}">
                      <a16:colId xmlns:a16="http://schemas.microsoft.com/office/drawing/2014/main" val="137409319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446504287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1619806920"/>
                    </a:ext>
                  </a:extLst>
                </a:gridCol>
              </a:tblGrid>
              <a:tr h="32585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A\B</a:t>
                      </a:r>
                    </a:p>
                  </a:txBody>
                  <a:tcPr marL="101406" marR="101406" marT="50703" marB="50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Yes</a:t>
                      </a:r>
                    </a:p>
                  </a:txBody>
                  <a:tcPr marL="101406" marR="101406" marT="50703" marB="50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No</a:t>
                      </a:r>
                      <a:endParaRPr lang="de-DE" sz="2000" dirty="0"/>
                    </a:p>
                  </a:txBody>
                  <a:tcPr marL="101406" marR="101406" marT="50703" marB="50703"/>
                </a:tc>
                <a:extLst>
                  <a:ext uri="{0D108BD9-81ED-4DB2-BD59-A6C34878D82A}">
                    <a16:rowId xmlns:a16="http://schemas.microsoft.com/office/drawing/2014/main" val="1898021007"/>
                  </a:ext>
                </a:extLst>
              </a:tr>
              <a:tr h="38872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Yes</a:t>
                      </a:r>
                    </a:p>
                  </a:txBody>
                  <a:tcPr marL="101406" marR="101406" marT="50703" marB="50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 = </a:t>
                      </a:r>
                      <a:r>
                        <a:rPr lang="de-DE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</a:p>
                  </a:txBody>
                  <a:tcPr marL="101406" marR="101406" marT="50703" marB="50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 = </a:t>
                      </a:r>
                      <a:r>
                        <a:rPr lang="de-DE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101406" marR="101406" marT="50703" marB="50703"/>
                </a:tc>
                <a:extLst>
                  <a:ext uri="{0D108BD9-81ED-4DB2-BD59-A6C34878D82A}">
                    <a16:rowId xmlns:a16="http://schemas.microsoft.com/office/drawing/2014/main" val="161843463"/>
                  </a:ext>
                </a:extLst>
              </a:tr>
              <a:tr h="41125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No</a:t>
                      </a:r>
                      <a:endParaRPr lang="de-DE" sz="2000" dirty="0"/>
                    </a:p>
                  </a:txBody>
                  <a:tcPr marL="101406" marR="101406" marT="50703" marB="50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 = </a:t>
                      </a:r>
                      <a:r>
                        <a:rPr lang="de-DE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101406" marR="101406" marT="50703" marB="50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 = </a:t>
                      </a:r>
                      <a:r>
                        <a:rPr lang="de-DE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</a:p>
                  </a:txBody>
                  <a:tcPr marL="101406" marR="101406" marT="50703" marB="50703"/>
                </a:tc>
                <a:extLst>
                  <a:ext uri="{0D108BD9-81ED-4DB2-BD59-A6C34878D82A}">
                    <a16:rowId xmlns:a16="http://schemas.microsoft.com/office/drawing/2014/main" val="61525791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EADCB14-1CF7-B95B-FF9D-CCCD5AE5849F}"/>
              </a:ext>
            </a:extLst>
          </p:cNvPr>
          <p:cNvSpPr txBox="1"/>
          <p:nvPr/>
        </p:nvSpPr>
        <p:spPr>
          <a:xfrm>
            <a:off x="3749882" y="1770485"/>
            <a:ext cx="359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proportionate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7D0F8ED-77E3-AD51-92FF-C01D2BD3DF41}"/>
                  </a:ext>
                </a:extLst>
              </p:cNvPr>
              <p:cNvSpPr txBox="1"/>
              <p:nvPr/>
            </p:nvSpPr>
            <p:spPr>
              <a:xfrm>
                <a:off x="7943350" y="1645964"/>
                <a:ext cx="3016723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20+15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7D0F8ED-77E3-AD51-92FF-C01D2BD3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50" y="1645964"/>
                <a:ext cx="3016723" cy="618374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A4F7D3A1-4C4A-1A16-0968-90F57DBEA818}"/>
              </a:ext>
            </a:extLst>
          </p:cNvPr>
          <p:cNvSpPr txBox="1"/>
          <p:nvPr/>
        </p:nvSpPr>
        <p:spPr>
          <a:xfrm>
            <a:off x="3749882" y="2755454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Overall </a:t>
            </a:r>
            <a:r>
              <a:rPr lang="de-DE" sz="1800" dirty="0" err="1"/>
              <a:t>random</a:t>
            </a:r>
            <a:r>
              <a:rPr lang="de-DE" sz="1800" dirty="0"/>
              <a:t> </a:t>
            </a:r>
            <a:r>
              <a:rPr lang="de-DE" sz="1800" dirty="0" err="1"/>
              <a:t>agreement</a:t>
            </a:r>
            <a:r>
              <a:rPr lang="de-DE" sz="1800" dirty="0"/>
              <a:t> </a:t>
            </a:r>
            <a:r>
              <a:rPr lang="de-DE" sz="1800" dirty="0" err="1"/>
              <a:t>probability</a:t>
            </a:r>
            <a:r>
              <a:rPr lang="de-DE" sz="1800" dirty="0"/>
              <a:t>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A9AD022-E568-B6A5-DF34-745F63C01B22}"/>
                  </a:ext>
                </a:extLst>
              </p:cNvPr>
              <p:cNvSpPr txBox="1"/>
              <p:nvPr/>
            </p:nvSpPr>
            <p:spPr>
              <a:xfrm>
                <a:off x="7943350" y="2513444"/>
                <a:ext cx="386407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𝑌𝑒𝑠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×0.6=0.3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A9AD022-E568-B6A5-DF34-745F63C0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50" y="2513444"/>
                <a:ext cx="3864071" cy="616451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0C8ABC1-6207-4EEF-574B-BA666231995B}"/>
                  </a:ext>
                </a:extLst>
              </p:cNvPr>
              <p:cNvSpPr txBox="1"/>
              <p:nvPr/>
            </p:nvSpPr>
            <p:spPr>
              <a:xfrm>
                <a:off x="7943350" y="3380861"/>
                <a:ext cx="3875676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×0.4=0.2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0C8ABC1-6207-4EEF-574B-BA666231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50" y="3380861"/>
                <a:ext cx="3875676" cy="618311"/>
              </a:xfrm>
              <a:prstGeom prst="rect">
                <a:avLst/>
              </a:prstGeom>
              <a:blipFill>
                <a:blip r:embed="rId4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46E2C7-E739-E72C-2640-325C6A4BB37F}"/>
                  </a:ext>
                </a:extLst>
              </p:cNvPr>
              <p:cNvSpPr txBox="1"/>
              <p:nvPr/>
            </p:nvSpPr>
            <p:spPr>
              <a:xfrm>
                <a:off x="7943350" y="4252562"/>
                <a:ext cx="3605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𝑌𝑒𝑠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=0.3+</m:t>
                      </m:r>
                      <m:r>
                        <a:rPr lang="de-D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146E2C7-E739-E72C-2640-325C6A4B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350" y="4252562"/>
                <a:ext cx="3605089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BC5D037D-252A-A063-FD07-C54390A27BD0}"/>
              </a:ext>
            </a:extLst>
          </p:cNvPr>
          <p:cNvSpPr txBox="1"/>
          <p:nvPr/>
        </p:nvSpPr>
        <p:spPr>
          <a:xfrm>
            <a:off x="1541252" y="4977011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Cohen‘s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8718FF1-0F82-5FC6-A85A-E08F57BE3A51}"/>
                  </a:ext>
                </a:extLst>
              </p:cNvPr>
              <p:cNvSpPr txBox="1"/>
              <p:nvPr/>
            </p:nvSpPr>
            <p:spPr>
              <a:xfrm>
                <a:off x="4040827" y="4875284"/>
                <a:ext cx="3010440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0.7−0.5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8718FF1-0F82-5FC6-A85A-E08F57BE3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27" y="4875284"/>
                <a:ext cx="3010440" cy="572786"/>
              </a:xfrm>
              <a:prstGeom prst="rect">
                <a:avLst/>
              </a:prstGeom>
              <a:blipFill>
                <a:blip r:embed="rId6"/>
                <a:stretch>
                  <a:fillRect l="-840" t="-4348" r="-126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2AB55CF0-C03E-9B0A-A1FA-CE67534267EB}"/>
              </a:ext>
            </a:extLst>
          </p:cNvPr>
          <p:cNvSpPr txBox="1"/>
          <p:nvPr/>
        </p:nvSpPr>
        <p:spPr>
          <a:xfrm>
            <a:off x="4596230" y="6596390"/>
            <a:ext cx="299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en.wikipedia.org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sz="1100" dirty="0" err="1">
                <a:solidFill>
                  <a:schemeClr val="bg1">
                    <a:lumMod val="85000"/>
                  </a:schemeClr>
                </a:solidFill>
              </a:rPr>
              <a:t>wiki</a:t>
            </a:r>
            <a:r>
              <a:rPr lang="de-DE" sz="1100" dirty="0">
                <a:solidFill>
                  <a:schemeClr val="bg1">
                    <a:lumMod val="85000"/>
                  </a:schemeClr>
                </a:solidFill>
              </a:rPr>
              <a:t>/Cohen%27s_kappa</a:t>
            </a:r>
          </a:p>
        </p:txBody>
      </p:sp>
    </p:spTree>
    <p:extLst>
      <p:ext uri="{BB962C8B-B14F-4D97-AF65-F5344CB8AC3E}">
        <p14:creationId xmlns:p14="http://schemas.microsoft.com/office/powerpoint/2010/main" val="45894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>
            <a:extLst>
              <a:ext uri="{FF2B5EF4-FFF2-40B4-BE49-F238E27FC236}">
                <a16:creationId xmlns:a16="http://schemas.microsoft.com/office/drawing/2014/main" id="{5F9CEDA5-3B97-4AD8-A5A7-58AE5B777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805" y="227807"/>
            <a:ext cx="9131828" cy="377560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4.2 simple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examples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unweighted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weight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matrix</a:t>
            </a:r>
            <a:endParaRPr lang="de-DE" dirty="0">
              <a:solidFill>
                <a:schemeClr val="accent2"/>
              </a:solidFill>
              <a:latin typeface="+mj-lt"/>
            </a:endParaRPr>
          </a:p>
          <a:p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B9D314-2A76-9ACD-ECB0-E3C74968FC52}"/>
              </a:ext>
            </a:extLst>
          </p:cNvPr>
          <p:cNvSpPr txBox="1"/>
          <p:nvPr/>
        </p:nvSpPr>
        <p:spPr>
          <a:xfrm>
            <a:off x="4015427" y="1907817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Unweighted</a:t>
            </a:r>
            <a:r>
              <a:rPr lang="de-DE" dirty="0"/>
              <a:t> </a:t>
            </a:r>
            <a:r>
              <a:rPr lang="de-DE" dirty="0" err="1"/>
              <a:t>cohen‘s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638E9F1-0EA9-FAA1-980F-7B4220C0AA7D}"/>
                  </a:ext>
                </a:extLst>
              </p:cNvPr>
              <p:cNvSpPr txBox="1"/>
              <p:nvPr/>
            </p:nvSpPr>
            <p:spPr>
              <a:xfrm>
                <a:off x="7917950" y="1808879"/>
                <a:ext cx="2430152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638E9F1-0EA9-FAA1-980F-7B4220C0A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950" y="1808879"/>
                <a:ext cx="2430152" cy="567207"/>
              </a:xfrm>
              <a:prstGeom prst="rect">
                <a:avLst/>
              </a:prstGeom>
              <a:blipFill>
                <a:blip r:embed="rId2"/>
                <a:stretch>
                  <a:fillRect l="-1036" t="-4348" r="-1036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2D0B125-F4C6-6282-14CC-0D4F882C307D}"/>
                  </a:ext>
                </a:extLst>
              </p:cNvPr>
              <p:cNvSpPr txBox="1"/>
              <p:nvPr/>
            </p:nvSpPr>
            <p:spPr>
              <a:xfrm>
                <a:off x="4298164" y="3198039"/>
                <a:ext cx="227735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𝑢𝑛𝑤𝑒𝑖𝑔h𝑡𝑒𝑑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2D0B125-F4C6-6282-14CC-0D4F882C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164" y="3198039"/>
                <a:ext cx="2277354" cy="461921"/>
              </a:xfrm>
              <a:prstGeom prst="rect">
                <a:avLst/>
              </a:prstGeom>
              <a:blipFill>
                <a:blip r:embed="rId3"/>
                <a:stretch>
                  <a:fillRect l="-1111" t="-13889" b="-36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21C27BC-1450-A306-AF57-520B04F4342B}"/>
                  </a:ext>
                </a:extLst>
              </p:cNvPr>
              <p:cNvSpPr txBox="1"/>
              <p:nvPr/>
            </p:nvSpPr>
            <p:spPr>
              <a:xfrm>
                <a:off x="383055" y="4481915"/>
                <a:ext cx="11425885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1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sz="1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1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0.4 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0.1+1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0.2+0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de-DE" sz="1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0.5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0.6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0.5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0.4 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0.5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0.6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0.5</m:t>
                          </m:r>
                          <m:r>
                            <a:rPr lang="de-DE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de-DE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0.4 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21C27BC-1450-A306-AF57-520B04F4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5" y="4481915"/>
                <a:ext cx="11425885" cy="794064"/>
              </a:xfrm>
              <a:prstGeom prst="rect">
                <a:avLst/>
              </a:prstGeom>
              <a:blipFill>
                <a:blip r:embed="rId4"/>
                <a:stretch>
                  <a:fillRect t="-48438" b="-73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7">
                <a:extLst>
                  <a:ext uri="{FF2B5EF4-FFF2-40B4-BE49-F238E27FC236}">
                    <a16:creationId xmlns:a16="http://schemas.microsoft.com/office/drawing/2014/main" id="{19CDA41E-7ED1-DB7F-D373-5AAC289D86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206851"/>
                  </p:ext>
                </p:extLst>
              </p:nvPr>
            </p:nvGraphicFramePr>
            <p:xfrm>
              <a:off x="702733" y="2624667"/>
              <a:ext cx="2452110" cy="156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8137">
                      <a:extLst>
                        <a:ext uri="{9D8B030D-6E8A-4147-A177-3AD203B41FA5}">
                          <a16:colId xmlns:a16="http://schemas.microsoft.com/office/drawing/2014/main" val="1129836539"/>
                        </a:ext>
                      </a:extLst>
                    </a:gridCol>
                    <a:gridCol w="563262">
                      <a:extLst>
                        <a:ext uri="{9D8B030D-6E8A-4147-A177-3AD203B41FA5}">
                          <a16:colId xmlns:a16="http://schemas.microsoft.com/office/drawing/2014/main" val="1658693337"/>
                        </a:ext>
                      </a:extLst>
                    </a:gridCol>
                    <a:gridCol w="681471">
                      <a:extLst>
                        <a:ext uri="{9D8B030D-6E8A-4147-A177-3AD203B41FA5}">
                          <a16:colId xmlns:a16="http://schemas.microsoft.com/office/drawing/2014/main" val="1992787617"/>
                        </a:ext>
                      </a:extLst>
                    </a:gridCol>
                    <a:gridCol w="599240">
                      <a:extLst>
                        <a:ext uri="{9D8B030D-6E8A-4147-A177-3AD203B41FA5}">
                          <a16:colId xmlns:a16="http://schemas.microsoft.com/office/drawing/2014/main" val="330770637"/>
                        </a:ext>
                      </a:extLst>
                    </a:gridCol>
                  </a:tblGrid>
                  <a:tr h="338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A\B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No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52885"/>
                      </a:ext>
                    </a:extLst>
                  </a:tr>
                  <a:tr h="393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211962"/>
                      </a:ext>
                    </a:extLst>
                  </a:tr>
                  <a:tr h="393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No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9135249"/>
                      </a:ext>
                    </a:extLst>
                  </a:tr>
                  <a:tr h="41159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164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7">
                <a:extLst>
                  <a:ext uri="{FF2B5EF4-FFF2-40B4-BE49-F238E27FC236}">
                    <a16:creationId xmlns:a16="http://schemas.microsoft.com/office/drawing/2014/main" id="{19CDA41E-7ED1-DB7F-D373-5AAC289D86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206851"/>
                  </p:ext>
                </p:extLst>
              </p:nvPr>
            </p:nvGraphicFramePr>
            <p:xfrm>
              <a:off x="702733" y="2624667"/>
              <a:ext cx="2452110" cy="1564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8137">
                      <a:extLst>
                        <a:ext uri="{9D8B030D-6E8A-4147-A177-3AD203B41FA5}">
                          <a16:colId xmlns:a16="http://schemas.microsoft.com/office/drawing/2014/main" val="1129836539"/>
                        </a:ext>
                      </a:extLst>
                    </a:gridCol>
                    <a:gridCol w="563262">
                      <a:extLst>
                        <a:ext uri="{9D8B030D-6E8A-4147-A177-3AD203B41FA5}">
                          <a16:colId xmlns:a16="http://schemas.microsoft.com/office/drawing/2014/main" val="1658693337"/>
                        </a:ext>
                      </a:extLst>
                    </a:gridCol>
                    <a:gridCol w="681471">
                      <a:extLst>
                        <a:ext uri="{9D8B030D-6E8A-4147-A177-3AD203B41FA5}">
                          <a16:colId xmlns:a16="http://schemas.microsoft.com/office/drawing/2014/main" val="1992787617"/>
                        </a:ext>
                      </a:extLst>
                    </a:gridCol>
                    <a:gridCol w="599240">
                      <a:extLst>
                        <a:ext uri="{9D8B030D-6E8A-4147-A177-3AD203B41FA5}">
                          <a16:colId xmlns:a16="http://schemas.microsoft.com/office/drawing/2014/main" val="3307706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A\B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No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312766" t="-6897" b="-344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152885"/>
                      </a:ext>
                    </a:extLst>
                  </a:tr>
                  <a:tr h="393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211962"/>
                      </a:ext>
                    </a:extLst>
                  </a:tr>
                  <a:tr h="393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No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9135249"/>
                      </a:ext>
                    </a:extLst>
                  </a:tr>
                  <a:tr h="41159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t="-281818" r="-304167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164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24D7615F-B53E-F063-B85D-30C7DF8F3843}"/>
              </a:ext>
            </a:extLst>
          </p:cNvPr>
          <p:cNvSpPr txBox="1"/>
          <p:nvPr/>
        </p:nvSpPr>
        <p:spPr>
          <a:xfrm>
            <a:off x="634427" y="1907817"/>
            <a:ext cx="262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Percentages</a:t>
            </a:r>
            <a:r>
              <a:rPr lang="de-DE" dirty="0"/>
              <a:t> </a:t>
            </a:r>
            <a:r>
              <a:rPr lang="de-DE" dirty="0" err="1"/>
              <a:t>normed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total </a:t>
            </a:r>
            <a:r>
              <a:rPr lang="de-DE" dirty="0" err="1"/>
              <a:t>amount</a:t>
            </a:r>
            <a:r>
              <a:rPr lang="de-DE" dirty="0"/>
              <a:t> N=</a:t>
            </a:r>
            <a:r>
              <a:rPr lang="de-DE" dirty="0"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3190A7A-29BD-B241-4D36-1E98FEFDC00C}"/>
                  </a:ext>
                </a:extLst>
              </p:cNvPr>
              <p:cNvSpPr txBox="1"/>
              <p:nvPr/>
            </p:nvSpPr>
            <p:spPr>
              <a:xfrm>
                <a:off x="5047505" y="5523823"/>
                <a:ext cx="2096984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3190A7A-29BD-B241-4D36-1E98FEFDC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505" y="5523823"/>
                <a:ext cx="2096984" cy="567207"/>
              </a:xfrm>
              <a:prstGeom prst="rect">
                <a:avLst/>
              </a:prstGeom>
              <a:blipFill>
                <a:blip r:embed="rId6"/>
                <a:stretch>
                  <a:fillRect l="-1205" t="-4348" r="-602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28E7A238-247A-B7E5-9F76-78DA57C1BAA8}"/>
              </a:ext>
            </a:extLst>
          </p:cNvPr>
          <p:cNvSpPr/>
          <p:nvPr/>
        </p:nvSpPr>
        <p:spPr>
          <a:xfrm>
            <a:off x="4298164" y="5732533"/>
            <a:ext cx="439035" cy="1497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0416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Czodrowskilab">
      <a:dk1>
        <a:sysClr val="windowText" lastClr="000000"/>
      </a:dk1>
      <a:lt1>
        <a:sysClr val="window" lastClr="FFFFFF"/>
      </a:lt1>
      <a:dk2>
        <a:srgbClr val="7B8898"/>
      </a:dk2>
      <a:lt2>
        <a:srgbClr val="E7E6E6"/>
      </a:lt2>
      <a:accent1>
        <a:srgbClr val="C10A26"/>
      </a:accent1>
      <a:accent2>
        <a:srgbClr val="0FC194"/>
      </a:accent2>
      <a:accent3>
        <a:srgbClr val="0000FF"/>
      </a:accent3>
      <a:accent4>
        <a:srgbClr val="F03E6B"/>
      </a:accent4>
      <a:accent5>
        <a:srgbClr val="5B9BD5"/>
      </a:accent5>
      <a:accent6>
        <a:srgbClr val="3EF5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enutzerdefiniertes Design">
  <a:themeElements>
    <a:clrScheme name="Czodrowskilab">
      <a:dk1>
        <a:srgbClr val="7B8898"/>
      </a:dk1>
      <a:lt1>
        <a:sysClr val="window" lastClr="FFFFFF"/>
      </a:lt1>
      <a:dk2>
        <a:srgbClr val="7B8898"/>
      </a:dk2>
      <a:lt2>
        <a:srgbClr val="E7E6E6"/>
      </a:lt2>
      <a:accent1>
        <a:srgbClr val="C10A26"/>
      </a:accent1>
      <a:accent2>
        <a:srgbClr val="0FC194"/>
      </a:accent2>
      <a:accent3>
        <a:srgbClr val="0000FF"/>
      </a:accent3>
      <a:accent4>
        <a:srgbClr val="F03E6B"/>
      </a:accent4>
      <a:accent5>
        <a:srgbClr val="5B9BD5"/>
      </a:accent5>
      <a:accent6>
        <a:srgbClr val="3EF5D9"/>
      </a:accent6>
      <a:hlink>
        <a:srgbClr val="0563C1"/>
      </a:hlink>
      <a:folHlink>
        <a:srgbClr val="954F72"/>
      </a:folHlink>
    </a:clrScheme>
    <a:fontScheme name="Czodrowskilab">
      <a:majorFont>
        <a:latin typeface="Calibri Light (Überschriften)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Macintosh PowerPoint</Application>
  <PresentationFormat>Breitbild</PresentationFormat>
  <Paragraphs>158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AvenirNext LT Pro Medium</vt:lpstr>
      <vt:lpstr>Calibri</vt:lpstr>
      <vt:lpstr>Calibri Light</vt:lpstr>
      <vt:lpstr>Calibri Light (Überschriften)</vt:lpstr>
      <vt:lpstr>Cambria Math</vt:lpstr>
      <vt:lpstr>Corbel</vt:lpstr>
      <vt:lpstr>Mercury SSm A</vt:lpstr>
      <vt:lpstr>Benutzerdefiniertes Design</vt:lpstr>
      <vt:lpstr>1_Benutzerdefiniertes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Vinith Kowrithasan</dc:creator>
  <cp:lastModifiedBy>Microsoft Office User</cp:lastModifiedBy>
  <cp:revision>18</cp:revision>
  <dcterms:created xsi:type="dcterms:W3CDTF">2022-09-03T17:47:38Z</dcterms:created>
  <dcterms:modified xsi:type="dcterms:W3CDTF">2022-11-17T13:22:12Z</dcterms:modified>
</cp:coreProperties>
</file>