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56" r:id="rId3"/>
    <p:sldId id="357" r:id="rId4"/>
    <p:sldId id="353" r:id="rId5"/>
    <p:sldId id="346" r:id="rId6"/>
    <p:sldId id="297" r:id="rId7"/>
    <p:sldId id="343" r:id="rId8"/>
    <p:sldId id="344" r:id="rId9"/>
    <p:sldId id="345" r:id="rId10"/>
    <p:sldId id="348" r:id="rId11"/>
    <p:sldId id="349" r:id="rId12"/>
    <p:sldId id="350" r:id="rId13"/>
    <p:sldId id="352" r:id="rId14"/>
    <p:sldId id="35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FC33E-3986-1947-B45B-E97EAAA345EB}" type="datetimeFigureOut">
              <a:rPr lang="en-US" smtClean="0"/>
              <a:t>10/26/22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9D35F-8ADB-1C4B-8623-FBDF56890757}" type="slidenum">
              <a:rPr lang="en-US" smtClean="0"/>
              <a:t>‹#›</a:t>
            </a:fld>
            <a:endParaRPr lang="en-US"/>
          </a:p>
        </p:txBody>
      </p:sp>
    </p:spTree>
    <p:extLst>
      <p:ext uri="{BB962C8B-B14F-4D97-AF65-F5344CB8AC3E}">
        <p14:creationId xmlns:p14="http://schemas.microsoft.com/office/powerpoint/2010/main" val="368771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ingredients and how you put them together; plus, a </a:t>
            </a:r>
            <a:r>
              <a:rPr lang="en-US"/>
              <a:t>little luck</a:t>
            </a:r>
          </a:p>
        </p:txBody>
      </p:sp>
      <p:sp>
        <p:nvSpPr>
          <p:cNvPr id="4" name="Slide Number Placeholder 3"/>
          <p:cNvSpPr>
            <a:spLocks noGrp="1"/>
          </p:cNvSpPr>
          <p:nvPr>
            <p:ph type="sldNum" sz="quarter" idx="5"/>
          </p:nvPr>
        </p:nvSpPr>
        <p:spPr/>
        <p:txBody>
          <a:bodyPr/>
          <a:lstStyle/>
          <a:p>
            <a:fld id="{93B9D35F-8ADB-1C4B-8623-FBDF56890757}" type="slidenum">
              <a:rPr lang="en-US" smtClean="0"/>
              <a:t>3</a:t>
            </a:fld>
            <a:endParaRPr lang="en-US"/>
          </a:p>
        </p:txBody>
      </p:sp>
    </p:spTree>
    <p:extLst>
      <p:ext uri="{BB962C8B-B14F-4D97-AF65-F5344CB8AC3E}">
        <p14:creationId xmlns:p14="http://schemas.microsoft.com/office/powerpoint/2010/main" val="244624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B9D35F-8ADB-1C4B-8623-FBDF56890757}" type="slidenum">
              <a:rPr lang="en-US" smtClean="0"/>
              <a:t>7</a:t>
            </a:fld>
            <a:endParaRPr lang="en-US"/>
          </a:p>
        </p:txBody>
      </p:sp>
    </p:spTree>
    <p:extLst>
      <p:ext uri="{BB962C8B-B14F-4D97-AF65-F5344CB8AC3E}">
        <p14:creationId xmlns:p14="http://schemas.microsoft.com/office/powerpoint/2010/main" val="126015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B9D35F-8ADB-1C4B-8623-FBDF56890757}" type="slidenum">
              <a:rPr lang="en-US" smtClean="0"/>
              <a:t>10</a:t>
            </a:fld>
            <a:endParaRPr lang="en-US"/>
          </a:p>
        </p:txBody>
      </p:sp>
    </p:spTree>
    <p:extLst>
      <p:ext uri="{BB962C8B-B14F-4D97-AF65-F5344CB8AC3E}">
        <p14:creationId xmlns:p14="http://schemas.microsoft.com/office/powerpoint/2010/main" val="311202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B9D35F-8ADB-1C4B-8623-FBDF56890757}" type="slidenum">
              <a:rPr lang="en-US" smtClean="0"/>
              <a:t>11</a:t>
            </a:fld>
            <a:endParaRPr lang="en-US"/>
          </a:p>
        </p:txBody>
      </p:sp>
    </p:spTree>
    <p:extLst>
      <p:ext uri="{BB962C8B-B14F-4D97-AF65-F5344CB8AC3E}">
        <p14:creationId xmlns:p14="http://schemas.microsoft.com/office/powerpoint/2010/main" val="121083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B9D35F-8ADB-1C4B-8623-FBDF56890757}" type="slidenum">
              <a:rPr lang="en-US" smtClean="0"/>
              <a:t>12</a:t>
            </a:fld>
            <a:endParaRPr lang="en-US"/>
          </a:p>
        </p:txBody>
      </p:sp>
    </p:spTree>
    <p:extLst>
      <p:ext uri="{BB962C8B-B14F-4D97-AF65-F5344CB8AC3E}">
        <p14:creationId xmlns:p14="http://schemas.microsoft.com/office/powerpoint/2010/main" val="238449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3B9D35F-8ADB-1C4B-8623-FBDF56890757}" type="slidenum">
              <a:rPr lang="en-US" smtClean="0"/>
              <a:t>13</a:t>
            </a:fld>
            <a:endParaRPr lang="en-US"/>
          </a:p>
        </p:txBody>
      </p:sp>
    </p:spTree>
    <p:extLst>
      <p:ext uri="{BB962C8B-B14F-4D97-AF65-F5344CB8AC3E}">
        <p14:creationId xmlns:p14="http://schemas.microsoft.com/office/powerpoint/2010/main" val="2123644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E244-AD73-410A-4ABB-7E0C097B4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70E809-4BA0-E379-97D9-E3D5A0054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6FB1DD-FD99-0978-4CE8-423E6F09068A}"/>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5" name="Footer Placeholder 4">
            <a:extLst>
              <a:ext uri="{FF2B5EF4-FFF2-40B4-BE49-F238E27FC236}">
                <a16:creationId xmlns:a16="http://schemas.microsoft.com/office/drawing/2014/main" id="{C2130356-F85A-40A9-981B-491A2F51B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7DC84-BCD6-A91D-932C-3D9E371A1955}"/>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14654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D630-D939-1A46-B2E0-5F7B5F3778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6C3755-59CE-9CD4-E5CD-533C24139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AE3A1-6BC3-B082-DC43-24D983DE3DDD}"/>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5" name="Footer Placeholder 4">
            <a:extLst>
              <a:ext uri="{FF2B5EF4-FFF2-40B4-BE49-F238E27FC236}">
                <a16:creationId xmlns:a16="http://schemas.microsoft.com/office/drawing/2014/main" id="{CF13EC61-27F1-B33A-9060-DA9222673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BBC5D-2D97-A646-06AF-A4773D69F043}"/>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239581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0DE8-34B7-6B34-9635-E03B74A30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D9F4B3-BB49-C2FA-86CF-F583FB004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F9998-007B-02DD-4B3E-925740E52670}"/>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5" name="Footer Placeholder 4">
            <a:extLst>
              <a:ext uri="{FF2B5EF4-FFF2-40B4-BE49-F238E27FC236}">
                <a16:creationId xmlns:a16="http://schemas.microsoft.com/office/drawing/2014/main" id="{6E5F2BD5-7BA4-43DD-1619-8C56E26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16323-728A-8EB6-948E-BAAE5E2EFA29}"/>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83469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759E-5419-D763-1708-B8B3F99D1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9AADB-D729-D469-4471-26B6E38515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B77CB-AC6C-0A1F-3CE9-A1B0F1716A94}"/>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5" name="Footer Placeholder 4">
            <a:extLst>
              <a:ext uri="{FF2B5EF4-FFF2-40B4-BE49-F238E27FC236}">
                <a16:creationId xmlns:a16="http://schemas.microsoft.com/office/drawing/2014/main" id="{13668985-1121-A043-9BE1-8613050DD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5998B-D4D5-F957-8EA9-48021B72BEA7}"/>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24171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01027-F3D0-4E99-BA42-CDCBA949C4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8636F-1598-B1A5-1B68-5A7D05274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00107-4B17-9840-7807-4A537F6B0369}"/>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5" name="Footer Placeholder 4">
            <a:extLst>
              <a:ext uri="{FF2B5EF4-FFF2-40B4-BE49-F238E27FC236}">
                <a16:creationId xmlns:a16="http://schemas.microsoft.com/office/drawing/2014/main" id="{DB732F30-C6E4-C519-D805-0580ED491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8D8CE-7803-5A17-CD9C-3172A4FDD54F}"/>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83118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42D4-C759-49E8-861C-9962ED8F4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29A0D-FEDC-6950-D3E5-9006D111C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883683-706A-6418-CC14-55D2B92FE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354179-F929-880F-50BD-34A7DAECDBF5}"/>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6" name="Footer Placeholder 5">
            <a:extLst>
              <a:ext uri="{FF2B5EF4-FFF2-40B4-BE49-F238E27FC236}">
                <a16:creationId xmlns:a16="http://schemas.microsoft.com/office/drawing/2014/main" id="{63DB4ADE-D777-67CD-4DCB-2BAF8B3B9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30794-84A4-44B3-728C-B48B7E45F65C}"/>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25090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72EA-8E18-364A-3D7E-EE81AE42F9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3E1D09-C565-349F-96B6-7F6CC09F9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E8C83-3A19-A964-F1A5-DD731D5D54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19843-F8FD-8470-273A-BCD3652E6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4F4C64-4797-7B11-A80C-FE19C6FEF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CFF392-08BA-3E96-8F6D-EC4CA4068B1A}"/>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8" name="Footer Placeholder 7">
            <a:extLst>
              <a:ext uri="{FF2B5EF4-FFF2-40B4-BE49-F238E27FC236}">
                <a16:creationId xmlns:a16="http://schemas.microsoft.com/office/drawing/2014/main" id="{045BCED5-1521-1989-886B-90F0B45CAE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1680EE-3FD7-5927-7A7F-D76CD9D1B1A4}"/>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383120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BFD9-AF7F-836E-AF78-D8C95C35AC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E8E44-1D68-5D3D-AFF5-42C537680F8E}"/>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4" name="Footer Placeholder 3">
            <a:extLst>
              <a:ext uri="{FF2B5EF4-FFF2-40B4-BE49-F238E27FC236}">
                <a16:creationId xmlns:a16="http://schemas.microsoft.com/office/drawing/2014/main" id="{AA5C9A63-3540-F598-058F-631682DCB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D5FE8-90DA-2E8B-C645-5B2F412F88B0}"/>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412004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B49ED-9A0F-AB2F-9C0C-2446D9B6AD76}"/>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3" name="Footer Placeholder 2">
            <a:extLst>
              <a:ext uri="{FF2B5EF4-FFF2-40B4-BE49-F238E27FC236}">
                <a16:creationId xmlns:a16="http://schemas.microsoft.com/office/drawing/2014/main" id="{BC328575-4EA9-2921-0FDC-8D49960D8A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7EB53E-C417-CC1C-91A0-F1DCCD98DA77}"/>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318431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7177-12B7-A23F-D1E1-6E44C64D2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29EA5C-CA15-96CC-E3A3-43079F3CC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FBAF14-AFF8-CCD5-CE24-70B37669C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27B8A-A4BC-1157-3039-5B04C681F877}"/>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6" name="Footer Placeholder 5">
            <a:extLst>
              <a:ext uri="{FF2B5EF4-FFF2-40B4-BE49-F238E27FC236}">
                <a16:creationId xmlns:a16="http://schemas.microsoft.com/office/drawing/2014/main" id="{365E2F6C-5BFB-8E25-98E3-AE837F50E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9C2B1-D216-5168-5E37-C682A7E15ECD}"/>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18431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C42-FCD9-FAAC-0115-8413C78A4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82E3BC-5CFB-987E-E21C-0B001A5D0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272A1-E7C3-E584-6AE5-C1B99E2A6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15BD6-C937-D30E-8FF9-0D5081EB457B}"/>
              </a:ext>
            </a:extLst>
          </p:cNvPr>
          <p:cNvSpPr>
            <a:spLocks noGrp="1"/>
          </p:cNvSpPr>
          <p:nvPr>
            <p:ph type="dt" sz="half" idx="10"/>
          </p:nvPr>
        </p:nvSpPr>
        <p:spPr/>
        <p:txBody>
          <a:bodyPr/>
          <a:lstStyle/>
          <a:p>
            <a:fld id="{299B3B11-867E-7F44-B306-8B39125E610E}" type="datetimeFigureOut">
              <a:rPr lang="en-US" smtClean="0"/>
              <a:t>10/26/22</a:t>
            </a:fld>
            <a:endParaRPr lang="en-US"/>
          </a:p>
        </p:txBody>
      </p:sp>
      <p:sp>
        <p:nvSpPr>
          <p:cNvPr id="6" name="Footer Placeholder 5">
            <a:extLst>
              <a:ext uri="{FF2B5EF4-FFF2-40B4-BE49-F238E27FC236}">
                <a16:creationId xmlns:a16="http://schemas.microsoft.com/office/drawing/2014/main" id="{B7121057-B4C1-A0F8-E46C-735444AB7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55BC99-20DE-37F5-E86E-D0DA5373F1E4}"/>
              </a:ext>
            </a:extLst>
          </p:cNvPr>
          <p:cNvSpPr>
            <a:spLocks noGrp="1"/>
          </p:cNvSpPr>
          <p:nvPr>
            <p:ph type="sldNum" sz="quarter" idx="12"/>
          </p:nvPr>
        </p:nvSpPr>
        <p:spPr/>
        <p:txBody>
          <a:bodyPr/>
          <a:lstStyle/>
          <a:p>
            <a:fld id="{96F67D50-BDC1-E145-9DA3-947840BCA90B}" type="slidenum">
              <a:rPr lang="en-US" smtClean="0"/>
              <a:t>‹#›</a:t>
            </a:fld>
            <a:endParaRPr lang="en-US"/>
          </a:p>
        </p:txBody>
      </p:sp>
    </p:spTree>
    <p:extLst>
      <p:ext uri="{BB962C8B-B14F-4D97-AF65-F5344CB8AC3E}">
        <p14:creationId xmlns:p14="http://schemas.microsoft.com/office/powerpoint/2010/main" val="123292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226F7A-BCD7-6886-FE1A-D2C6A932A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A19825-F4E5-4D0B-0599-C6D27184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FCCD8-895A-76C5-6EA1-1B714B4E7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B3B11-867E-7F44-B306-8B39125E610E}" type="datetimeFigureOut">
              <a:rPr lang="en-US" smtClean="0"/>
              <a:t>10/26/22</a:t>
            </a:fld>
            <a:endParaRPr lang="en-US"/>
          </a:p>
        </p:txBody>
      </p:sp>
      <p:sp>
        <p:nvSpPr>
          <p:cNvPr id="5" name="Footer Placeholder 4">
            <a:extLst>
              <a:ext uri="{FF2B5EF4-FFF2-40B4-BE49-F238E27FC236}">
                <a16:creationId xmlns:a16="http://schemas.microsoft.com/office/drawing/2014/main" id="{440E8C2D-145F-8B4D-C663-9EF3A9801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D76925-C99A-6621-222A-CC52648BF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67D50-BDC1-E145-9DA3-947840BCA90B}" type="slidenum">
              <a:rPr lang="en-US" smtClean="0"/>
              <a:t>‹#›</a:t>
            </a:fld>
            <a:endParaRPr lang="en-US"/>
          </a:p>
        </p:txBody>
      </p:sp>
    </p:spTree>
    <p:extLst>
      <p:ext uri="{BB962C8B-B14F-4D97-AF65-F5344CB8AC3E}">
        <p14:creationId xmlns:p14="http://schemas.microsoft.com/office/powerpoint/2010/main" val="99008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3BE7-0933-2AAB-27CC-83BDC195ACD7}"/>
              </a:ext>
            </a:extLst>
          </p:cNvPr>
          <p:cNvSpPr>
            <a:spLocks noGrp="1"/>
          </p:cNvSpPr>
          <p:nvPr>
            <p:ph type="ctrTitle"/>
          </p:nvPr>
        </p:nvSpPr>
        <p:spPr/>
        <p:txBody>
          <a:bodyPr/>
          <a:lstStyle/>
          <a:p>
            <a:r>
              <a:rPr lang="en-US" dirty="0"/>
              <a:t>LE2022 Metabolism Workshop</a:t>
            </a:r>
          </a:p>
        </p:txBody>
      </p:sp>
      <p:sp>
        <p:nvSpPr>
          <p:cNvPr id="3" name="Subtitle 2">
            <a:extLst>
              <a:ext uri="{FF2B5EF4-FFF2-40B4-BE49-F238E27FC236}">
                <a16:creationId xmlns:a16="http://schemas.microsoft.com/office/drawing/2014/main" id="{AE15898B-8D26-81CC-31C4-D5A331762FEB}"/>
              </a:ext>
            </a:extLst>
          </p:cNvPr>
          <p:cNvSpPr>
            <a:spLocks noGrp="1"/>
          </p:cNvSpPr>
          <p:nvPr>
            <p:ph type="subTitle" idx="1"/>
          </p:nvPr>
        </p:nvSpPr>
        <p:spPr/>
        <p:txBody>
          <a:bodyPr/>
          <a:lstStyle/>
          <a:p>
            <a:r>
              <a:rPr lang="en-US" dirty="0"/>
              <a:t>13 September 2022</a:t>
            </a:r>
          </a:p>
        </p:txBody>
      </p:sp>
    </p:spTree>
    <p:extLst>
      <p:ext uri="{BB962C8B-B14F-4D97-AF65-F5344CB8AC3E}">
        <p14:creationId xmlns:p14="http://schemas.microsoft.com/office/powerpoint/2010/main" val="193460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C73B-994C-F9C9-D834-31D78672254D}"/>
              </a:ext>
            </a:extLst>
          </p:cNvPr>
          <p:cNvSpPr>
            <a:spLocks noGrp="1"/>
          </p:cNvSpPr>
          <p:nvPr>
            <p:ph type="title"/>
          </p:nvPr>
        </p:nvSpPr>
        <p:spPr/>
        <p:txBody>
          <a:bodyPr/>
          <a:lstStyle/>
          <a:p>
            <a:r>
              <a:rPr lang="en-US" dirty="0"/>
              <a:t>What does this have to do with a process-based model, such as metabolism?</a:t>
            </a:r>
          </a:p>
        </p:txBody>
      </p:sp>
      <p:sp>
        <p:nvSpPr>
          <p:cNvPr id="3" name="TextBox 2">
            <a:extLst>
              <a:ext uri="{FF2B5EF4-FFF2-40B4-BE49-F238E27FC236}">
                <a16:creationId xmlns:a16="http://schemas.microsoft.com/office/drawing/2014/main" id="{E669EF99-6226-5171-D170-4FA34EC6AA0B}"/>
              </a:ext>
            </a:extLst>
          </p:cNvPr>
          <p:cNvSpPr txBox="1"/>
          <p:nvPr/>
        </p:nvSpPr>
        <p:spPr>
          <a:xfrm>
            <a:off x="971632" y="2915976"/>
            <a:ext cx="8959206" cy="923330"/>
          </a:xfrm>
          <a:prstGeom prst="rect">
            <a:avLst/>
          </a:prstGeom>
          <a:noFill/>
        </p:spPr>
        <p:txBody>
          <a:bodyPr wrap="square">
            <a:spAutoFit/>
          </a:bodyPr>
          <a:lstStyle/>
          <a:p>
            <a:r>
              <a:rPr lang="en-US" sz="5400" i="1" dirty="0">
                <a:latin typeface="Times New Roman" pitchFamily="18" charset="0"/>
                <a:cs typeface="Times New Roman" pitchFamily="18" charset="0"/>
              </a:rPr>
              <a:t>dO</a:t>
            </a:r>
            <a:r>
              <a:rPr lang="en-US" sz="5400" i="1" baseline="-25000" dirty="0">
                <a:latin typeface="Times New Roman" pitchFamily="18" charset="0"/>
                <a:cs typeface="Times New Roman" pitchFamily="18" charset="0"/>
              </a:rPr>
              <a:t>2</a:t>
            </a:r>
            <a:r>
              <a:rPr lang="en-US" sz="5400" i="1" dirty="0">
                <a:latin typeface="Times New Roman" pitchFamily="18" charset="0"/>
                <a:cs typeface="Times New Roman" pitchFamily="18" charset="0"/>
              </a:rPr>
              <a:t>/dt = GPP – R + </a:t>
            </a:r>
            <a:r>
              <a:rPr lang="en-US" sz="5400" i="1" dirty="0" err="1">
                <a:latin typeface="Times New Roman" pitchFamily="18" charset="0"/>
                <a:cs typeface="Times New Roman" pitchFamily="18" charset="0"/>
              </a:rPr>
              <a:t>F</a:t>
            </a:r>
            <a:r>
              <a:rPr lang="en-US" sz="5400" i="1" baseline="-25000" dirty="0" err="1">
                <a:latin typeface="Times New Roman" pitchFamily="18" charset="0"/>
                <a:cs typeface="Times New Roman" pitchFamily="18" charset="0"/>
              </a:rPr>
              <a:t>atm</a:t>
            </a:r>
            <a:r>
              <a:rPr lang="en-US" sz="5400" i="1" dirty="0">
                <a:latin typeface="Times New Roman" pitchFamily="18" charset="0"/>
                <a:cs typeface="Times New Roman" pitchFamily="18" charset="0"/>
              </a:rPr>
              <a:t> + A </a:t>
            </a:r>
            <a:endParaRPr lang="en-US" sz="5400" dirty="0"/>
          </a:p>
        </p:txBody>
      </p:sp>
      <p:sp>
        <p:nvSpPr>
          <p:cNvPr id="4" name="TextBox 3">
            <a:extLst>
              <a:ext uri="{FF2B5EF4-FFF2-40B4-BE49-F238E27FC236}">
                <a16:creationId xmlns:a16="http://schemas.microsoft.com/office/drawing/2014/main" id="{DA0C5AD4-AF9F-34A1-6383-944554133B7E}"/>
              </a:ext>
            </a:extLst>
          </p:cNvPr>
          <p:cNvSpPr txBox="1"/>
          <p:nvPr/>
        </p:nvSpPr>
        <p:spPr>
          <a:xfrm>
            <a:off x="4051272" y="2227287"/>
            <a:ext cx="2537100" cy="646331"/>
          </a:xfrm>
          <a:prstGeom prst="rect">
            <a:avLst/>
          </a:prstGeom>
          <a:noFill/>
        </p:spPr>
        <p:txBody>
          <a:bodyPr wrap="square" rtlCol="0">
            <a:spAutoFit/>
          </a:bodyPr>
          <a:lstStyle/>
          <a:p>
            <a:r>
              <a:rPr lang="en-US" b="1" dirty="0"/>
              <a:t>Process: </a:t>
            </a:r>
            <a:r>
              <a:rPr lang="en-US" dirty="0"/>
              <a:t>Gross primary production</a:t>
            </a:r>
          </a:p>
        </p:txBody>
      </p:sp>
      <p:sp>
        <p:nvSpPr>
          <p:cNvPr id="5" name="TextBox 4">
            <a:extLst>
              <a:ext uri="{FF2B5EF4-FFF2-40B4-BE49-F238E27FC236}">
                <a16:creationId xmlns:a16="http://schemas.microsoft.com/office/drawing/2014/main" id="{577EDBE3-A18A-9A47-15C2-3A79A17212BA}"/>
              </a:ext>
            </a:extLst>
          </p:cNvPr>
          <p:cNvSpPr txBox="1"/>
          <p:nvPr/>
        </p:nvSpPr>
        <p:spPr>
          <a:xfrm>
            <a:off x="5873263" y="3812165"/>
            <a:ext cx="2537100" cy="369332"/>
          </a:xfrm>
          <a:prstGeom prst="rect">
            <a:avLst/>
          </a:prstGeom>
          <a:noFill/>
        </p:spPr>
        <p:txBody>
          <a:bodyPr wrap="square" rtlCol="0">
            <a:spAutoFit/>
          </a:bodyPr>
          <a:lstStyle/>
          <a:p>
            <a:r>
              <a:rPr lang="en-US" b="1" dirty="0"/>
              <a:t>Process: </a:t>
            </a:r>
            <a:r>
              <a:rPr lang="en-US" dirty="0"/>
              <a:t>Respiration</a:t>
            </a:r>
          </a:p>
        </p:txBody>
      </p:sp>
      <p:sp>
        <p:nvSpPr>
          <p:cNvPr id="6" name="TextBox 5">
            <a:extLst>
              <a:ext uri="{FF2B5EF4-FFF2-40B4-BE49-F238E27FC236}">
                <a16:creationId xmlns:a16="http://schemas.microsoft.com/office/drawing/2014/main" id="{26CAAC68-09ED-D5FC-7AF2-722E460B7B23}"/>
              </a:ext>
            </a:extLst>
          </p:cNvPr>
          <p:cNvSpPr txBox="1"/>
          <p:nvPr/>
        </p:nvSpPr>
        <p:spPr>
          <a:xfrm>
            <a:off x="7106644" y="2227287"/>
            <a:ext cx="3211053" cy="646331"/>
          </a:xfrm>
          <a:prstGeom prst="rect">
            <a:avLst/>
          </a:prstGeom>
          <a:noFill/>
        </p:spPr>
        <p:txBody>
          <a:bodyPr wrap="square" rtlCol="0">
            <a:spAutoFit/>
          </a:bodyPr>
          <a:lstStyle/>
          <a:p>
            <a:r>
              <a:rPr lang="en-US" b="1" dirty="0"/>
              <a:t>Process: </a:t>
            </a:r>
            <a:r>
              <a:rPr lang="en-US" dirty="0"/>
              <a:t>Atmospheric exchange – a.k.a. atmospheric flux</a:t>
            </a:r>
          </a:p>
        </p:txBody>
      </p:sp>
      <p:cxnSp>
        <p:nvCxnSpPr>
          <p:cNvPr id="7" name="Straight Arrow Connector 6">
            <a:extLst>
              <a:ext uri="{FF2B5EF4-FFF2-40B4-BE49-F238E27FC236}">
                <a16:creationId xmlns:a16="http://schemas.microsoft.com/office/drawing/2014/main" id="{0559576D-32F6-C7AE-827F-12547B3551DE}"/>
              </a:ext>
            </a:extLst>
          </p:cNvPr>
          <p:cNvCxnSpPr>
            <a:cxnSpLocks/>
          </p:cNvCxnSpPr>
          <p:nvPr/>
        </p:nvCxnSpPr>
        <p:spPr>
          <a:xfrm>
            <a:off x="4055391" y="2292069"/>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3E214C3-83A7-023E-516A-39495EBE61C7}"/>
              </a:ext>
            </a:extLst>
          </p:cNvPr>
          <p:cNvCxnSpPr>
            <a:cxnSpLocks/>
          </p:cNvCxnSpPr>
          <p:nvPr/>
        </p:nvCxnSpPr>
        <p:spPr>
          <a:xfrm flipV="1">
            <a:off x="8948829" y="3805517"/>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A9B9BC-3EAA-0F59-0814-82FD4F8972FC}"/>
              </a:ext>
            </a:extLst>
          </p:cNvPr>
          <p:cNvCxnSpPr>
            <a:cxnSpLocks/>
          </p:cNvCxnSpPr>
          <p:nvPr/>
        </p:nvCxnSpPr>
        <p:spPr>
          <a:xfrm flipV="1">
            <a:off x="5877381" y="3805517"/>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C007B-CB36-D436-8C5C-FA6F2D455001}"/>
              </a:ext>
            </a:extLst>
          </p:cNvPr>
          <p:cNvCxnSpPr>
            <a:cxnSpLocks/>
          </p:cNvCxnSpPr>
          <p:nvPr/>
        </p:nvCxnSpPr>
        <p:spPr>
          <a:xfrm>
            <a:off x="7106644" y="2292069"/>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7DD609-51D4-C492-D582-34DABFE1D289}"/>
              </a:ext>
            </a:extLst>
          </p:cNvPr>
          <p:cNvSpPr txBox="1"/>
          <p:nvPr/>
        </p:nvSpPr>
        <p:spPr>
          <a:xfrm>
            <a:off x="9050860" y="3812165"/>
            <a:ext cx="2430950" cy="923330"/>
          </a:xfrm>
          <a:prstGeom prst="rect">
            <a:avLst/>
          </a:prstGeom>
          <a:noFill/>
        </p:spPr>
        <p:txBody>
          <a:bodyPr wrap="square" rtlCol="0">
            <a:spAutoFit/>
          </a:bodyPr>
          <a:lstStyle/>
          <a:p>
            <a:r>
              <a:rPr lang="en-US" b="1" dirty="0"/>
              <a:t>Process: </a:t>
            </a:r>
            <a:r>
              <a:rPr lang="en-US" dirty="0"/>
              <a:t>All other changes, such as inflow/outflow, mixing</a:t>
            </a:r>
          </a:p>
        </p:txBody>
      </p:sp>
      <p:sp>
        <p:nvSpPr>
          <p:cNvPr id="12" name="TextBox 11">
            <a:extLst>
              <a:ext uri="{FF2B5EF4-FFF2-40B4-BE49-F238E27FC236}">
                <a16:creationId xmlns:a16="http://schemas.microsoft.com/office/drawing/2014/main" id="{6426610C-D009-43FA-67F5-E191C7559259}"/>
              </a:ext>
            </a:extLst>
          </p:cNvPr>
          <p:cNvSpPr txBox="1"/>
          <p:nvPr/>
        </p:nvSpPr>
        <p:spPr>
          <a:xfrm>
            <a:off x="1277020" y="3812165"/>
            <a:ext cx="2774252" cy="923330"/>
          </a:xfrm>
          <a:prstGeom prst="rect">
            <a:avLst/>
          </a:prstGeom>
          <a:noFill/>
        </p:spPr>
        <p:txBody>
          <a:bodyPr wrap="square" rtlCol="0">
            <a:spAutoFit/>
          </a:bodyPr>
          <a:lstStyle/>
          <a:p>
            <a:r>
              <a:rPr lang="en-US" b="1" dirty="0"/>
              <a:t>State change: </a:t>
            </a:r>
            <a:r>
              <a:rPr lang="en-US" dirty="0"/>
              <a:t>Change in dissolved oxygen through time</a:t>
            </a:r>
          </a:p>
        </p:txBody>
      </p:sp>
      <p:cxnSp>
        <p:nvCxnSpPr>
          <p:cNvPr id="13" name="Straight Arrow Connector 12">
            <a:extLst>
              <a:ext uri="{FF2B5EF4-FFF2-40B4-BE49-F238E27FC236}">
                <a16:creationId xmlns:a16="http://schemas.microsoft.com/office/drawing/2014/main" id="{0D35CDD2-8A5D-15B3-6377-58B11C716F85}"/>
              </a:ext>
            </a:extLst>
          </p:cNvPr>
          <p:cNvCxnSpPr>
            <a:cxnSpLocks/>
          </p:cNvCxnSpPr>
          <p:nvPr/>
        </p:nvCxnSpPr>
        <p:spPr>
          <a:xfrm flipV="1">
            <a:off x="1218404" y="3805517"/>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B6C813A-9B7A-E906-0C91-5CA6E0003061}"/>
              </a:ext>
            </a:extLst>
          </p:cNvPr>
          <p:cNvSpPr txBox="1"/>
          <p:nvPr/>
        </p:nvSpPr>
        <p:spPr>
          <a:xfrm>
            <a:off x="11723" y="6568253"/>
            <a:ext cx="9889341" cy="307777"/>
          </a:xfrm>
          <a:prstGeom prst="rect">
            <a:avLst/>
          </a:prstGeom>
          <a:noFill/>
        </p:spPr>
        <p:txBody>
          <a:bodyPr wrap="square">
            <a:spAutoFit/>
          </a:bodyPr>
          <a:lstStyle/>
          <a:p>
            <a:r>
              <a:rPr lang="en-US" sz="1400" b="0" i="1" dirty="0">
                <a:solidFill>
                  <a:srgbClr val="222222"/>
                </a:solidFill>
                <a:effectLst/>
                <a:latin typeface="Times New Roman" panose="02020603050405020304" pitchFamily="18" charset="0"/>
                <a:cs typeface="Times New Roman" panose="02020603050405020304" pitchFamily="18" charset="0"/>
              </a:rPr>
              <a:t>after </a:t>
            </a:r>
            <a:r>
              <a:rPr lang="en-US" sz="1400" b="0" i="0" dirty="0" err="1">
                <a:solidFill>
                  <a:srgbClr val="222222"/>
                </a:solidFill>
                <a:effectLst/>
                <a:latin typeface="Times New Roman" panose="02020603050405020304" pitchFamily="18" charset="0"/>
                <a:cs typeface="Times New Roman" panose="02020603050405020304" pitchFamily="18" charset="0"/>
              </a:rPr>
              <a:t>Odum</a:t>
            </a:r>
            <a:r>
              <a:rPr lang="en-US" sz="1400" b="0" i="0" dirty="0">
                <a:solidFill>
                  <a:srgbClr val="222222"/>
                </a:solidFill>
                <a:effectLst/>
                <a:latin typeface="Times New Roman" panose="02020603050405020304" pitchFamily="18" charset="0"/>
                <a:cs typeface="Times New Roman" panose="02020603050405020304" pitchFamily="18" charset="0"/>
              </a:rPr>
              <a:t>, H. T. (1956). Primary production in flowing waters 1. </a:t>
            </a:r>
            <a:r>
              <a:rPr lang="en-US" sz="1400" b="0" i="1" dirty="0">
                <a:solidFill>
                  <a:srgbClr val="222222"/>
                </a:solidFill>
                <a:effectLst/>
                <a:latin typeface="Times New Roman" panose="02020603050405020304" pitchFamily="18" charset="0"/>
                <a:cs typeface="Times New Roman" panose="02020603050405020304" pitchFamily="18" charset="0"/>
              </a:rPr>
              <a:t>Limnology and oceanography</a:t>
            </a:r>
            <a:r>
              <a:rPr lang="en-US" sz="1400" b="0" i="0" dirty="0">
                <a:solidFill>
                  <a:srgbClr val="222222"/>
                </a:solidFill>
                <a:effectLst/>
                <a:latin typeface="Times New Roman" panose="02020603050405020304" pitchFamily="18" charset="0"/>
                <a:cs typeface="Times New Roman" panose="02020603050405020304" pitchFamily="18" charset="0"/>
              </a:rPr>
              <a:t>, </a:t>
            </a:r>
            <a:r>
              <a:rPr lang="en-US" sz="1400" b="0" i="1" dirty="0">
                <a:solidFill>
                  <a:srgbClr val="222222"/>
                </a:solidFill>
                <a:effectLst/>
                <a:latin typeface="Times New Roman" panose="02020603050405020304" pitchFamily="18" charset="0"/>
                <a:cs typeface="Times New Roman" panose="02020603050405020304" pitchFamily="18" charset="0"/>
              </a:rPr>
              <a:t>1</a:t>
            </a:r>
            <a:r>
              <a:rPr lang="en-US" sz="1400" b="0" i="0" dirty="0">
                <a:solidFill>
                  <a:srgbClr val="222222"/>
                </a:solidFill>
                <a:effectLst/>
                <a:latin typeface="Times New Roman" panose="02020603050405020304" pitchFamily="18" charset="0"/>
                <a:cs typeface="Times New Roman" panose="02020603050405020304" pitchFamily="18" charset="0"/>
              </a:rPr>
              <a:t>(2), 102-117.</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18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4E1C989C-241C-11F0-2982-5DA3155B3B15}"/>
              </a:ext>
            </a:extLst>
          </p:cNvPr>
          <p:cNvSpPr/>
          <p:nvPr/>
        </p:nvSpPr>
        <p:spPr>
          <a:xfrm>
            <a:off x="3692522" y="2132495"/>
            <a:ext cx="7479570" cy="2300409"/>
          </a:xfrm>
          <a:custGeom>
            <a:avLst/>
            <a:gdLst>
              <a:gd name="connsiteX0" fmla="*/ 35416 w 7479570"/>
              <a:gd name="connsiteY0" fmla="*/ 155086 h 2300409"/>
              <a:gd name="connsiteX1" fmla="*/ 35416 w 7479570"/>
              <a:gd name="connsiteY1" fmla="*/ 155086 h 2300409"/>
              <a:gd name="connsiteX2" fmla="*/ 11970 w 7479570"/>
              <a:gd name="connsiteY2" fmla="*/ 260594 h 2300409"/>
              <a:gd name="connsiteX3" fmla="*/ 11970 w 7479570"/>
              <a:gd name="connsiteY3" fmla="*/ 600563 h 2300409"/>
              <a:gd name="connsiteX4" fmla="*/ 47140 w 7479570"/>
              <a:gd name="connsiteY4" fmla="*/ 717794 h 2300409"/>
              <a:gd name="connsiteX5" fmla="*/ 105755 w 7479570"/>
              <a:gd name="connsiteY5" fmla="*/ 788132 h 2300409"/>
              <a:gd name="connsiteX6" fmla="*/ 140924 w 7479570"/>
              <a:gd name="connsiteY6" fmla="*/ 835025 h 2300409"/>
              <a:gd name="connsiteX7" fmla="*/ 164370 w 7479570"/>
              <a:gd name="connsiteY7" fmla="*/ 870194 h 2300409"/>
              <a:gd name="connsiteX8" fmla="*/ 199540 w 7479570"/>
              <a:gd name="connsiteY8" fmla="*/ 893640 h 2300409"/>
              <a:gd name="connsiteX9" fmla="*/ 269878 w 7479570"/>
              <a:gd name="connsiteY9" fmla="*/ 963979 h 2300409"/>
              <a:gd name="connsiteX10" fmla="*/ 363663 w 7479570"/>
              <a:gd name="connsiteY10" fmla="*/ 1057763 h 2300409"/>
              <a:gd name="connsiteX11" fmla="*/ 398832 w 7479570"/>
              <a:gd name="connsiteY11" fmla="*/ 1092932 h 2300409"/>
              <a:gd name="connsiteX12" fmla="*/ 422278 w 7479570"/>
              <a:gd name="connsiteY12" fmla="*/ 1116379 h 2300409"/>
              <a:gd name="connsiteX13" fmla="*/ 445724 w 7479570"/>
              <a:gd name="connsiteY13" fmla="*/ 1151548 h 2300409"/>
              <a:gd name="connsiteX14" fmla="*/ 492616 w 7479570"/>
              <a:gd name="connsiteY14" fmla="*/ 1257056 h 2300409"/>
              <a:gd name="connsiteX15" fmla="*/ 504340 w 7479570"/>
              <a:gd name="connsiteY15" fmla="*/ 1327394 h 2300409"/>
              <a:gd name="connsiteX16" fmla="*/ 527786 w 7479570"/>
              <a:gd name="connsiteY16" fmla="*/ 1432902 h 2300409"/>
              <a:gd name="connsiteX17" fmla="*/ 539509 w 7479570"/>
              <a:gd name="connsiteY17" fmla="*/ 1561856 h 2300409"/>
              <a:gd name="connsiteX18" fmla="*/ 551232 w 7479570"/>
              <a:gd name="connsiteY18" fmla="*/ 1620471 h 2300409"/>
              <a:gd name="connsiteX19" fmla="*/ 562955 w 7479570"/>
              <a:gd name="connsiteY19" fmla="*/ 1690809 h 2300409"/>
              <a:gd name="connsiteX20" fmla="*/ 574678 w 7479570"/>
              <a:gd name="connsiteY20" fmla="*/ 1866656 h 2300409"/>
              <a:gd name="connsiteX21" fmla="*/ 586401 w 7479570"/>
              <a:gd name="connsiteY21" fmla="*/ 1901825 h 2300409"/>
              <a:gd name="connsiteX22" fmla="*/ 633293 w 7479570"/>
              <a:gd name="connsiteY22" fmla="*/ 1972163 h 2300409"/>
              <a:gd name="connsiteX23" fmla="*/ 668463 w 7479570"/>
              <a:gd name="connsiteY23" fmla="*/ 1995609 h 2300409"/>
              <a:gd name="connsiteX24" fmla="*/ 738801 w 7479570"/>
              <a:gd name="connsiteY24" fmla="*/ 2065948 h 2300409"/>
              <a:gd name="connsiteX25" fmla="*/ 809140 w 7479570"/>
              <a:gd name="connsiteY25" fmla="*/ 2089394 h 2300409"/>
              <a:gd name="connsiteX26" fmla="*/ 879478 w 7479570"/>
              <a:gd name="connsiteY26" fmla="*/ 2136286 h 2300409"/>
              <a:gd name="connsiteX27" fmla="*/ 973263 w 7479570"/>
              <a:gd name="connsiteY27" fmla="*/ 2159732 h 2300409"/>
              <a:gd name="connsiteX28" fmla="*/ 1113940 w 7479570"/>
              <a:gd name="connsiteY28" fmla="*/ 2183179 h 2300409"/>
              <a:gd name="connsiteX29" fmla="*/ 1266340 w 7479570"/>
              <a:gd name="connsiteY29" fmla="*/ 2218348 h 2300409"/>
              <a:gd name="connsiteX30" fmla="*/ 1489078 w 7479570"/>
              <a:gd name="connsiteY30" fmla="*/ 2241794 h 2300409"/>
              <a:gd name="connsiteX31" fmla="*/ 1817324 w 7479570"/>
              <a:gd name="connsiteY31" fmla="*/ 2253517 h 2300409"/>
              <a:gd name="connsiteX32" fmla="*/ 2051786 w 7479570"/>
              <a:gd name="connsiteY32" fmla="*/ 2253517 h 2300409"/>
              <a:gd name="connsiteX33" fmla="*/ 2778616 w 7479570"/>
              <a:gd name="connsiteY33" fmla="*/ 2241794 h 2300409"/>
              <a:gd name="connsiteX34" fmla="*/ 2919293 w 7479570"/>
              <a:gd name="connsiteY34" fmla="*/ 2218348 h 2300409"/>
              <a:gd name="connsiteX35" fmla="*/ 3013078 w 7479570"/>
              <a:gd name="connsiteY35" fmla="*/ 2206625 h 2300409"/>
              <a:gd name="connsiteX36" fmla="*/ 2966186 w 7479570"/>
              <a:gd name="connsiteY36" fmla="*/ 2171456 h 2300409"/>
              <a:gd name="connsiteX37" fmla="*/ 2907570 w 7479570"/>
              <a:gd name="connsiteY37" fmla="*/ 2183179 h 2300409"/>
              <a:gd name="connsiteX38" fmla="*/ 3048247 w 7479570"/>
              <a:gd name="connsiteY38" fmla="*/ 2194902 h 2300409"/>
              <a:gd name="connsiteX39" fmla="*/ 3083416 w 7479570"/>
              <a:gd name="connsiteY39" fmla="*/ 2206625 h 2300409"/>
              <a:gd name="connsiteX40" fmla="*/ 3106863 w 7479570"/>
              <a:gd name="connsiteY40" fmla="*/ 2230071 h 2300409"/>
              <a:gd name="connsiteX41" fmla="*/ 3177201 w 7479570"/>
              <a:gd name="connsiteY41" fmla="*/ 2265240 h 2300409"/>
              <a:gd name="connsiteX42" fmla="*/ 3270986 w 7479570"/>
              <a:gd name="connsiteY42" fmla="*/ 2288686 h 2300409"/>
              <a:gd name="connsiteX43" fmla="*/ 3892309 w 7479570"/>
              <a:gd name="connsiteY43" fmla="*/ 2276963 h 2300409"/>
              <a:gd name="connsiteX44" fmla="*/ 4302616 w 7479570"/>
              <a:gd name="connsiteY44" fmla="*/ 2253517 h 2300409"/>
              <a:gd name="connsiteX45" fmla="*/ 4337786 w 7479570"/>
              <a:gd name="connsiteY45" fmla="*/ 2241794 h 2300409"/>
              <a:gd name="connsiteX46" fmla="*/ 4583970 w 7479570"/>
              <a:gd name="connsiteY46" fmla="*/ 2241794 h 2300409"/>
              <a:gd name="connsiteX47" fmla="*/ 4666032 w 7479570"/>
              <a:gd name="connsiteY47" fmla="*/ 2265240 h 2300409"/>
              <a:gd name="connsiteX48" fmla="*/ 4888770 w 7479570"/>
              <a:gd name="connsiteY48" fmla="*/ 2300409 h 2300409"/>
              <a:gd name="connsiteX49" fmla="*/ 5111509 w 7479570"/>
              <a:gd name="connsiteY49" fmla="*/ 2288686 h 2300409"/>
              <a:gd name="connsiteX50" fmla="*/ 5205293 w 7479570"/>
              <a:gd name="connsiteY50" fmla="*/ 2276963 h 2300409"/>
              <a:gd name="connsiteX51" fmla="*/ 5369416 w 7479570"/>
              <a:gd name="connsiteY51" fmla="*/ 2265240 h 2300409"/>
              <a:gd name="connsiteX52" fmla="*/ 5510093 w 7479570"/>
              <a:gd name="connsiteY52" fmla="*/ 2241794 h 2300409"/>
              <a:gd name="connsiteX53" fmla="*/ 5627324 w 7479570"/>
              <a:gd name="connsiteY53" fmla="*/ 2230071 h 2300409"/>
              <a:gd name="connsiteX54" fmla="*/ 5732832 w 7479570"/>
              <a:gd name="connsiteY54" fmla="*/ 2218348 h 2300409"/>
              <a:gd name="connsiteX55" fmla="*/ 5932124 w 7479570"/>
              <a:gd name="connsiteY55" fmla="*/ 2218348 h 2300409"/>
              <a:gd name="connsiteX56" fmla="*/ 6072801 w 7479570"/>
              <a:gd name="connsiteY56" fmla="*/ 2253517 h 2300409"/>
              <a:gd name="connsiteX57" fmla="*/ 6143140 w 7479570"/>
              <a:gd name="connsiteY57" fmla="*/ 2265240 h 2300409"/>
              <a:gd name="connsiteX58" fmla="*/ 6342432 w 7479570"/>
              <a:gd name="connsiteY58" fmla="*/ 2253517 h 2300409"/>
              <a:gd name="connsiteX59" fmla="*/ 6752740 w 7479570"/>
              <a:gd name="connsiteY59" fmla="*/ 2183179 h 2300409"/>
              <a:gd name="connsiteX60" fmla="*/ 6858247 w 7479570"/>
              <a:gd name="connsiteY60" fmla="*/ 2148009 h 2300409"/>
              <a:gd name="connsiteX61" fmla="*/ 6975478 w 7479570"/>
              <a:gd name="connsiteY61" fmla="*/ 2124563 h 2300409"/>
              <a:gd name="connsiteX62" fmla="*/ 7057540 w 7479570"/>
              <a:gd name="connsiteY62" fmla="*/ 2101117 h 2300409"/>
              <a:gd name="connsiteX63" fmla="*/ 7163047 w 7479570"/>
              <a:gd name="connsiteY63" fmla="*/ 2019056 h 2300409"/>
              <a:gd name="connsiteX64" fmla="*/ 7186493 w 7479570"/>
              <a:gd name="connsiteY64" fmla="*/ 1983886 h 2300409"/>
              <a:gd name="connsiteX65" fmla="*/ 7221663 w 7479570"/>
              <a:gd name="connsiteY65" fmla="*/ 1948717 h 2300409"/>
              <a:gd name="connsiteX66" fmla="*/ 7245109 w 7479570"/>
              <a:gd name="connsiteY66" fmla="*/ 1913548 h 2300409"/>
              <a:gd name="connsiteX67" fmla="*/ 7338893 w 7479570"/>
              <a:gd name="connsiteY67" fmla="*/ 1866656 h 2300409"/>
              <a:gd name="connsiteX68" fmla="*/ 7420955 w 7479570"/>
              <a:gd name="connsiteY68" fmla="*/ 1772871 h 2300409"/>
              <a:gd name="connsiteX69" fmla="*/ 7444401 w 7479570"/>
              <a:gd name="connsiteY69" fmla="*/ 1737702 h 2300409"/>
              <a:gd name="connsiteX70" fmla="*/ 7479570 w 7479570"/>
              <a:gd name="connsiteY70" fmla="*/ 1643917 h 2300409"/>
              <a:gd name="connsiteX71" fmla="*/ 7456124 w 7479570"/>
              <a:gd name="connsiteY71" fmla="*/ 1514963 h 2300409"/>
              <a:gd name="connsiteX72" fmla="*/ 7444401 w 7479570"/>
              <a:gd name="connsiteY72" fmla="*/ 1479794 h 2300409"/>
              <a:gd name="connsiteX73" fmla="*/ 7362340 w 7479570"/>
              <a:gd name="connsiteY73" fmla="*/ 1409456 h 2300409"/>
              <a:gd name="connsiteX74" fmla="*/ 7268555 w 7479570"/>
              <a:gd name="connsiteY74" fmla="*/ 1362563 h 2300409"/>
              <a:gd name="connsiteX75" fmla="*/ 7174770 w 7479570"/>
              <a:gd name="connsiteY75" fmla="*/ 1315671 h 2300409"/>
              <a:gd name="connsiteX76" fmla="*/ 7139601 w 7479570"/>
              <a:gd name="connsiteY76" fmla="*/ 1303948 h 2300409"/>
              <a:gd name="connsiteX77" fmla="*/ 6940309 w 7479570"/>
              <a:gd name="connsiteY77" fmla="*/ 1292225 h 2300409"/>
              <a:gd name="connsiteX78" fmla="*/ 6893416 w 7479570"/>
              <a:gd name="connsiteY78" fmla="*/ 1280502 h 2300409"/>
              <a:gd name="connsiteX79" fmla="*/ 6799632 w 7479570"/>
              <a:gd name="connsiteY79" fmla="*/ 1233609 h 2300409"/>
              <a:gd name="connsiteX80" fmla="*/ 6717570 w 7479570"/>
              <a:gd name="connsiteY80" fmla="*/ 1210163 h 2300409"/>
              <a:gd name="connsiteX81" fmla="*/ 6658955 w 7479570"/>
              <a:gd name="connsiteY81" fmla="*/ 1198440 h 2300409"/>
              <a:gd name="connsiteX82" fmla="*/ 6553447 w 7479570"/>
              <a:gd name="connsiteY82" fmla="*/ 1174994 h 2300409"/>
              <a:gd name="connsiteX83" fmla="*/ 6506555 w 7479570"/>
              <a:gd name="connsiteY83" fmla="*/ 1163271 h 2300409"/>
              <a:gd name="connsiteX84" fmla="*/ 6307263 w 7479570"/>
              <a:gd name="connsiteY84" fmla="*/ 1139825 h 2300409"/>
              <a:gd name="connsiteX85" fmla="*/ 6201755 w 7479570"/>
              <a:gd name="connsiteY85" fmla="*/ 1116379 h 2300409"/>
              <a:gd name="connsiteX86" fmla="*/ 6154863 w 7479570"/>
              <a:gd name="connsiteY86" fmla="*/ 1104656 h 2300409"/>
              <a:gd name="connsiteX87" fmla="*/ 5861786 w 7479570"/>
              <a:gd name="connsiteY87" fmla="*/ 1081209 h 2300409"/>
              <a:gd name="connsiteX88" fmla="*/ 5592155 w 7479570"/>
              <a:gd name="connsiteY88" fmla="*/ 1057763 h 2300409"/>
              <a:gd name="connsiteX89" fmla="*/ 5439755 w 7479570"/>
              <a:gd name="connsiteY89" fmla="*/ 1022594 h 2300409"/>
              <a:gd name="connsiteX90" fmla="*/ 5299078 w 7479570"/>
              <a:gd name="connsiteY90" fmla="*/ 999148 h 2300409"/>
              <a:gd name="connsiteX91" fmla="*/ 5228740 w 7479570"/>
              <a:gd name="connsiteY91" fmla="*/ 987425 h 2300409"/>
              <a:gd name="connsiteX92" fmla="*/ 4619140 w 7479570"/>
              <a:gd name="connsiteY92" fmla="*/ 975702 h 2300409"/>
              <a:gd name="connsiteX93" fmla="*/ 4478463 w 7479570"/>
              <a:gd name="connsiteY93" fmla="*/ 952256 h 2300409"/>
              <a:gd name="connsiteX94" fmla="*/ 4443293 w 7479570"/>
              <a:gd name="connsiteY94" fmla="*/ 940532 h 2300409"/>
              <a:gd name="connsiteX95" fmla="*/ 4361232 w 7479570"/>
              <a:gd name="connsiteY95" fmla="*/ 917086 h 2300409"/>
              <a:gd name="connsiteX96" fmla="*/ 4032986 w 7479570"/>
              <a:gd name="connsiteY96" fmla="*/ 928809 h 2300409"/>
              <a:gd name="connsiteX97" fmla="*/ 3751632 w 7479570"/>
              <a:gd name="connsiteY97" fmla="*/ 905363 h 2300409"/>
              <a:gd name="connsiteX98" fmla="*/ 3470278 w 7479570"/>
              <a:gd name="connsiteY98" fmla="*/ 917086 h 2300409"/>
              <a:gd name="connsiteX99" fmla="*/ 3376493 w 7479570"/>
              <a:gd name="connsiteY99" fmla="*/ 940532 h 2300409"/>
              <a:gd name="connsiteX100" fmla="*/ 3282709 w 7479570"/>
              <a:gd name="connsiteY100" fmla="*/ 963979 h 2300409"/>
              <a:gd name="connsiteX101" fmla="*/ 3048247 w 7479570"/>
              <a:gd name="connsiteY101" fmla="*/ 999148 h 2300409"/>
              <a:gd name="connsiteX102" fmla="*/ 2462093 w 7479570"/>
              <a:gd name="connsiteY102" fmla="*/ 1022594 h 2300409"/>
              <a:gd name="connsiteX103" fmla="*/ 1735263 w 7479570"/>
              <a:gd name="connsiteY103" fmla="*/ 987425 h 2300409"/>
              <a:gd name="connsiteX104" fmla="*/ 1700093 w 7479570"/>
              <a:gd name="connsiteY104" fmla="*/ 975702 h 2300409"/>
              <a:gd name="connsiteX105" fmla="*/ 1653201 w 7479570"/>
              <a:gd name="connsiteY105" fmla="*/ 952256 h 2300409"/>
              <a:gd name="connsiteX106" fmla="*/ 1582863 w 7479570"/>
              <a:gd name="connsiteY106" fmla="*/ 940532 h 2300409"/>
              <a:gd name="connsiteX107" fmla="*/ 1324955 w 7479570"/>
              <a:gd name="connsiteY107" fmla="*/ 881917 h 2300409"/>
              <a:gd name="connsiteX108" fmla="*/ 1137386 w 7479570"/>
              <a:gd name="connsiteY108" fmla="*/ 835025 h 2300409"/>
              <a:gd name="connsiteX109" fmla="*/ 1113940 w 7479570"/>
              <a:gd name="connsiteY109" fmla="*/ 799856 h 2300409"/>
              <a:gd name="connsiteX110" fmla="*/ 1137386 w 7479570"/>
              <a:gd name="connsiteY110" fmla="*/ 776409 h 2300409"/>
              <a:gd name="connsiteX111" fmla="*/ 1160832 w 7479570"/>
              <a:gd name="connsiteY111" fmla="*/ 741240 h 2300409"/>
              <a:gd name="connsiteX112" fmla="*/ 1172555 w 7479570"/>
              <a:gd name="connsiteY112" fmla="*/ 635732 h 2300409"/>
              <a:gd name="connsiteX113" fmla="*/ 1184278 w 7479570"/>
              <a:gd name="connsiteY113" fmla="*/ 600563 h 2300409"/>
              <a:gd name="connsiteX114" fmla="*/ 1172555 w 7479570"/>
              <a:gd name="connsiteY114" fmla="*/ 553671 h 2300409"/>
              <a:gd name="connsiteX115" fmla="*/ 1207724 w 7479570"/>
              <a:gd name="connsiteY115" fmla="*/ 459886 h 2300409"/>
              <a:gd name="connsiteX116" fmla="*/ 1184278 w 7479570"/>
              <a:gd name="connsiteY116" fmla="*/ 389548 h 2300409"/>
              <a:gd name="connsiteX117" fmla="*/ 1149109 w 7479570"/>
              <a:gd name="connsiteY117" fmla="*/ 354379 h 2300409"/>
              <a:gd name="connsiteX118" fmla="*/ 1137386 w 7479570"/>
              <a:gd name="connsiteY118" fmla="*/ 237148 h 2300409"/>
              <a:gd name="connsiteX119" fmla="*/ 1020155 w 7479570"/>
              <a:gd name="connsiteY119" fmla="*/ 178532 h 2300409"/>
              <a:gd name="connsiteX120" fmla="*/ 973263 w 7479570"/>
              <a:gd name="connsiteY120" fmla="*/ 155086 h 2300409"/>
              <a:gd name="connsiteX121" fmla="*/ 938093 w 7479570"/>
              <a:gd name="connsiteY121" fmla="*/ 131640 h 2300409"/>
              <a:gd name="connsiteX122" fmla="*/ 902924 w 7479570"/>
              <a:gd name="connsiteY122" fmla="*/ 119917 h 2300409"/>
              <a:gd name="connsiteX123" fmla="*/ 809140 w 7479570"/>
              <a:gd name="connsiteY123" fmla="*/ 96471 h 2300409"/>
              <a:gd name="connsiteX124" fmla="*/ 750524 w 7479570"/>
              <a:gd name="connsiteY124" fmla="*/ 84748 h 2300409"/>
              <a:gd name="connsiteX125" fmla="*/ 703632 w 7479570"/>
              <a:gd name="connsiteY125" fmla="*/ 73025 h 2300409"/>
              <a:gd name="connsiteX126" fmla="*/ 551232 w 7479570"/>
              <a:gd name="connsiteY126" fmla="*/ 61302 h 2300409"/>
              <a:gd name="connsiteX127" fmla="*/ 234709 w 7479570"/>
              <a:gd name="connsiteY127" fmla="*/ 14409 h 2300409"/>
              <a:gd name="connsiteX128" fmla="*/ 140924 w 7479570"/>
              <a:gd name="connsiteY128" fmla="*/ 14409 h 2300409"/>
              <a:gd name="connsiteX129" fmla="*/ 94032 w 7479570"/>
              <a:gd name="connsiteY129" fmla="*/ 84748 h 2300409"/>
              <a:gd name="connsiteX130" fmla="*/ 58863 w 7479570"/>
              <a:gd name="connsiteY130" fmla="*/ 108194 h 2300409"/>
              <a:gd name="connsiteX131" fmla="*/ 35416 w 7479570"/>
              <a:gd name="connsiteY131" fmla="*/ 155086 h 230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7479570" h="2300409">
                <a:moveTo>
                  <a:pt x="35416" y="155086"/>
                </a:moveTo>
                <a:lnTo>
                  <a:pt x="35416" y="155086"/>
                </a:lnTo>
                <a:cubicBezTo>
                  <a:pt x="27601" y="190255"/>
                  <a:pt x="17314" y="224965"/>
                  <a:pt x="11970" y="260594"/>
                </a:cubicBezTo>
                <a:cubicBezTo>
                  <a:pt x="-7144" y="388019"/>
                  <a:pt x="-494" y="463455"/>
                  <a:pt x="11970" y="600563"/>
                </a:cubicBezTo>
                <a:cubicBezTo>
                  <a:pt x="13695" y="619535"/>
                  <a:pt x="43128" y="711777"/>
                  <a:pt x="47140" y="717794"/>
                </a:cubicBezTo>
                <a:cubicBezTo>
                  <a:pt x="98962" y="795527"/>
                  <a:pt x="38055" y="709147"/>
                  <a:pt x="105755" y="788132"/>
                </a:cubicBezTo>
                <a:cubicBezTo>
                  <a:pt x="118470" y="802967"/>
                  <a:pt x="129568" y="819126"/>
                  <a:pt x="140924" y="835025"/>
                </a:cubicBezTo>
                <a:cubicBezTo>
                  <a:pt x="149113" y="846490"/>
                  <a:pt x="154407" y="860231"/>
                  <a:pt x="164370" y="870194"/>
                </a:cubicBezTo>
                <a:cubicBezTo>
                  <a:pt x="174333" y="880157"/>
                  <a:pt x="189009" y="884279"/>
                  <a:pt x="199540" y="893640"/>
                </a:cubicBezTo>
                <a:cubicBezTo>
                  <a:pt x="224323" y="915669"/>
                  <a:pt x="246432" y="940533"/>
                  <a:pt x="269878" y="963979"/>
                </a:cubicBezTo>
                <a:lnTo>
                  <a:pt x="363663" y="1057763"/>
                </a:lnTo>
                <a:lnTo>
                  <a:pt x="398832" y="1092932"/>
                </a:lnTo>
                <a:cubicBezTo>
                  <a:pt x="406647" y="1100748"/>
                  <a:pt x="416147" y="1107183"/>
                  <a:pt x="422278" y="1116379"/>
                </a:cubicBezTo>
                <a:cubicBezTo>
                  <a:pt x="430093" y="1128102"/>
                  <a:pt x="440002" y="1138673"/>
                  <a:pt x="445724" y="1151548"/>
                </a:cubicBezTo>
                <a:cubicBezTo>
                  <a:pt x="501529" y="1277108"/>
                  <a:pt x="439554" y="1177460"/>
                  <a:pt x="492616" y="1257056"/>
                </a:cubicBezTo>
                <a:cubicBezTo>
                  <a:pt x="496524" y="1280502"/>
                  <a:pt x="499183" y="1304191"/>
                  <a:pt x="504340" y="1327394"/>
                </a:cubicBezTo>
                <a:cubicBezTo>
                  <a:pt x="526324" y="1426319"/>
                  <a:pt x="508752" y="1271111"/>
                  <a:pt x="527786" y="1432902"/>
                </a:cubicBezTo>
                <a:cubicBezTo>
                  <a:pt x="532829" y="1475768"/>
                  <a:pt x="534155" y="1519027"/>
                  <a:pt x="539509" y="1561856"/>
                </a:cubicBezTo>
                <a:cubicBezTo>
                  <a:pt x="541980" y="1581627"/>
                  <a:pt x="547668" y="1600867"/>
                  <a:pt x="551232" y="1620471"/>
                </a:cubicBezTo>
                <a:cubicBezTo>
                  <a:pt x="555484" y="1643857"/>
                  <a:pt x="559047" y="1667363"/>
                  <a:pt x="562955" y="1690809"/>
                </a:cubicBezTo>
                <a:cubicBezTo>
                  <a:pt x="566863" y="1749425"/>
                  <a:pt x="568191" y="1808270"/>
                  <a:pt x="574678" y="1866656"/>
                </a:cubicBezTo>
                <a:cubicBezTo>
                  <a:pt x="576043" y="1878938"/>
                  <a:pt x="580400" y="1891023"/>
                  <a:pt x="586401" y="1901825"/>
                </a:cubicBezTo>
                <a:cubicBezTo>
                  <a:pt x="600086" y="1926458"/>
                  <a:pt x="609847" y="1956533"/>
                  <a:pt x="633293" y="1972163"/>
                </a:cubicBezTo>
                <a:lnTo>
                  <a:pt x="668463" y="1995609"/>
                </a:lnTo>
                <a:cubicBezTo>
                  <a:pt x="692261" y="2031307"/>
                  <a:pt x="695178" y="2044137"/>
                  <a:pt x="738801" y="2065948"/>
                </a:cubicBezTo>
                <a:cubicBezTo>
                  <a:pt x="760906" y="2077001"/>
                  <a:pt x="809140" y="2089394"/>
                  <a:pt x="809140" y="2089394"/>
                </a:cubicBezTo>
                <a:cubicBezTo>
                  <a:pt x="832586" y="2105025"/>
                  <a:pt x="853578" y="2125186"/>
                  <a:pt x="879478" y="2136286"/>
                </a:cubicBezTo>
                <a:cubicBezTo>
                  <a:pt x="909096" y="2148979"/>
                  <a:pt x="942175" y="2151253"/>
                  <a:pt x="973263" y="2159732"/>
                </a:cubicBezTo>
                <a:cubicBezTo>
                  <a:pt x="1067787" y="2185512"/>
                  <a:pt x="922312" y="2161887"/>
                  <a:pt x="1113940" y="2183179"/>
                </a:cubicBezTo>
                <a:cubicBezTo>
                  <a:pt x="1186915" y="2207504"/>
                  <a:pt x="1136991" y="2192478"/>
                  <a:pt x="1266340" y="2218348"/>
                </a:cubicBezTo>
                <a:cubicBezTo>
                  <a:pt x="1368293" y="2238739"/>
                  <a:pt x="1333828" y="2234401"/>
                  <a:pt x="1489078" y="2241794"/>
                </a:cubicBezTo>
                <a:cubicBezTo>
                  <a:pt x="1598439" y="2247002"/>
                  <a:pt x="1707909" y="2249609"/>
                  <a:pt x="1817324" y="2253517"/>
                </a:cubicBezTo>
                <a:cubicBezTo>
                  <a:pt x="2129940" y="2222256"/>
                  <a:pt x="1739170" y="2253517"/>
                  <a:pt x="2051786" y="2253517"/>
                </a:cubicBezTo>
                <a:cubicBezTo>
                  <a:pt x="2294094" y="2253517"/>
                  <a:pt x="2536339" y="2245702"/>
                  <a:pt x="2778616" y="2241794"/>
                </a:cubicBezTo>
                <a:cubicBezTo>
                  <a:pt x="2805216" y="2162002"/>
                  <a:pt x="2773753" y="2218348"/>
                  <a:pt x="2919293" y="2218348"/>
                </a:cubicBezTo>
                <a:cubicBezTo>
                  <a:pt x="2950798" y="2218348"/>
                  <a:pt x="2981816" y="2210533"/>
                  <a:pt x="3013078" y="2206625"/>
                </a:cubicBezTo>
                <a:cubicBezTo>
                  <a:pt x="2997447" y="2194902"/>
                  <a:pt x="2985259" y="2175694"/>
                  <a:pt x="2966186" y="2171456"/>
                </a:cubicBezTo>
                <a:cubicBezTo>
                  <a:pt x="2946735" y="2167134"/>
                  <a:pt x="2888411" y="2177705"/>
                  <a:pt x="2907570" y="2183179"/>
                </a:cubicBezTo>
                <a:cubicBezTo>
                  <a:pt x="2952814" y="2196106"/>
                  <a:pt x="3001355" y="2190994"/>
                  <a:pt x="3048247" y="2194902"/>
                </a:cubicBezTo>
                <a:cubicBezTo>
                  <a:pt x="3059970" y="2198810"/>
                  <a:pt x="3072820" y="2200267"/>
                  <a:pt x="3083416" y="2206625"/>
                </a:cubicBezTo>
                <a:cubicBezTo>
                  <a:pt x="3092894" y="2212312"/>
                  <a:pt x="3097490" y="2224213"/>
                  <a:pt x="3106863" y="2230071"/>
                </a:cubicBezTo>
                <a:cubicBezTo>
                  <a:pt x="3129092" y="2243964"/>
                  <a:pt x="3152515" y="2256424"/>
                  <a:pt x="3177201" y="2265240"/>
                </a:cubicBezTo>
                <a:cubicBezTo>
                  <a:pt x="3207547" y="2276078"/>
                  <a:pt x="3239724" y="2280871"/>
                  <a:pt x="3270986" y="2288686"/>
                </a:cubicBezTo>
                <a:lnTo>
                  <a:pt x="3892309" y="2276963"/>
                </a:lnTo>
                <a:cubicBezTo>
                  <a:pt x="4029222" y="2272296"/>
                  <a:pt x="4302616" y="2253517"/>
                  <a:pt x="4302616" y="2253517"/>
                </a:cubicBezTo>
                <a:cubicBezTo>
                  <a:pt x="4314339" y="2249609"/>
                  <a:pt x="4325513" y="2243238"/>
                  <a:pt x="4337786" y="2241794"/>
                </a:cubicBezTo>
                <a:cubicBezTo>
                  <a:pt x="4444537" y="2229235"/>
                  <a:pt x="4490402" y="2221744"/>
                  <a:pt x="4583970" y="2241794"/>
                </a:cubicBezTo>
                <a:cubicBezTo>
                  <a:pt x="4611787" y="2247755"/>
                  <a:pt x="4638194" y="2259379"/>
                  <a:pt x="4666032" y="2265240"/>
                </a:cubicBezTo>
                <a:cubicBezTo>
                  <a:pt x="4725118" y="2277679"/>
                  <a:pt x="4822913" y="2291001"/>
                  <a:pt x="4888770" y="2300409"/>
                </a:cubicBezTo>
                <a:cubicBezTo>
                  <a:pt x="4963016" y="2296501"/>
                  <a:pt x="5037363" y="2294178"/>
                  <a:pt x="5111509" y="2288686"/>
                </a:cubicBezTo>
                <a:cubicBezTo>
                  <a:pt x="5142928" y="2286359"/>
                  <a:pt x="5173918" y="2279815"/>
                  <a:pt x="5205293" y="2276963"/>
                </a:cubicBezTo>
                <a:cubicBezTo>
                  <a:pt x="5259915" y="2271997"/>
                  <a:pt x="5314816" y="2270440"/>
                  <a:pt x="5369416" y="2265240"/>
                </a:cubicBezTo>
                <a:cubicBezTo>
                  <a:pt x="5551979" y="2247853"/>
                  <a:pt x="5366135" y="2260988"/>
                  <a:pt x="5510093" y="2241794"/>
                </a:cubicBezTo>
                <a:cubicBezTo>
                  <a:pt x="5549020" y="2236604"/>
                  <a:pt x="5588268" y="2234182"/>
                  <a:pt x="5627324" y="2230071"/>
                </a:cubicBezTo>
                <a:lnTo>
                  <a:pt x="5732832" y="2218348"/>
                </a:lnTo>
                <a:cubicBezTo>
                  <a:pt x="5821892" y="2173818"/>
                  <a:pt x="5773639" y="2186651"/>
                  <a:pt x="5932124" y="2218348"/>
                </a:cubicBezTo>
                <a:cubicBezTo>
                  <a:pt x="5979521" y="2227827"/>
                  <a:pt x="6025123" y="2245571"/>
                  <a:pt x="6072801" y="2253517"/>
                </a:cubicBezTo>
                <a:lnTo>
                  <a:pt x="6143140" y="2265240"/>
                </a:lnTo>
                <a:cubicBezTo>
                  <a:pt x="6209571" y="2261332"/>
                  <a:pt x="6276481" y="2262395"/>
                  <a:pt x="6342432" y="2253517"/>
                </a:cubicBezTo>
                <a:cubicBezTo>
                  <a:pt x="6479956" y="2235004"/>
                  <a:pt x="6752740" y="2183179"/>
                  <a:pt x="6752740" y="2183179"/>
                </a:cubicBezTo>
                <a:cubicBezTo>
                  <a:pt x="6787909" y="2171456"/>
                  <a:pt x="6822396" y="2157444"/>
                  <a:pt x="6858247" y="2148009"/>
                </a:cubicBezTo>
                <a:cubicBezTo>
                  <a:pt x="6896786" y="2137867"/>
                  <a:pt x="6936817" y="2134228"/>
                  <a:pt x="6975478" y="2124563"/>
                </a:cubicBezTo>
                <a:cubicBezTo>
                  <a:pt x="7034358" y="2109843"/>
                  <a:pt x="7007085" y="2117935"/>
                  <a:pt x="7057540" y="2101117"/>
                </a:cubicBezTo>
                <a:cubicBezTo>
                  <a:pt x="7106555" y="2068441"/>
                  <a:pt x="7128614" y="2060376"/>
                  <a:pt x="7163047" y="2019056"/>
                </a:cubicBezTo>
                <a:cubicBezTo>
                  <a:pt x="7172067" y="2008232"/>
                  <a:pt x="7177473" y="1994710"/>
                  <a:pt x="7186493" y="1983886"/>
                </a:cubicBezTo>
                <a:cubicBezTo>
                  <a:pt x="7197107" y="1971150"/>
                  <a:pt x="7211049" y="1961453"/>
                  <a:pt x="7221663" y="1948717"/>
                </a:cubicBezTo>
                <a:cubicBezTo>
                  <a:pt x="7230683" y="1937893"/>
                  <a:pt x="7233567" y="1921628"/>
                  <a:pt x="7245109" y="1913548"/>
                </a:cubicBezTo>
                <a:cubicBezTo>
                  <a:pt x="7273742" y="1893505"/>
                  <a:pt x="7314179" y="1891370"/>
                  <a:pt x="7338893" y="1866656"/>
                </a:cubicBezTo>
                <a:cubicBezTo>
                  <a:pt x="7382272" y="1823277"/>
                  <a:pt x="7378018" y="1830120"/>
                  <a:pt x="7420955" y="1772871"/>
                </a:cubicBezTo>
                <a:cubicBezTo>
                  <a:pt x="7429409" y="1761600"/>
                  <a:pt x="7438571" y="1750528"/>
                  <a:pt x="7444401" y="1737702"/>
                </a:cubicBezTo>
                <a:cubicBezTo>
                  <a:pt x="7458217" y="1707307"/>
                  <a:pt x="7467847" y="1675179"/>
                  <a:pt x="7479570" y="1643917"/>
                </a:cubicBezTo>
                <a:cubicBezTo>
                  <a:pt x="7470083" y="1577506"/>
                  <a:pt x="7471916" y="1570236"/>
                  <a:pt x="7456124" y="1514963"/>
                </a:cubicBezTo>
                <a:cubicBezTo>
                  <a:pt x="7452729" y="1503081"/>
                  <a:pt x="7451256" y="1490076"/>
                  <a:pt x="7444401" y="1479794"/>
                </a:cubicBezTo>
                <a:cubicBezTo>
                  <a:pt x="7431416" y="1460316"/>
                  <a:pt x="7380069" y="1419798"/>
                  <a:pt x="7362340" y="1409456"/>
                </a:cubicBezTo>
                <a:cubicBezTo>
                  <a:pt x="7332150" y="1391845"/>
                  <a:pt x="7297637" y="1381951"/>
                  <a:pt x="7268555" y="1362563"/>
                </a:cubicBezTo>
                <a:cubicBezTo>
                  <a:pt x="7219991" y="1330187"/>
                  <a:pt x="7240323" y="1340253"/>
                  <a:pt x="7174770" y="1315671"/>
                </a:cubicBezTo>
                <a:cubicBezTo>
                  <a:pt x="7163200" y="1311332"/>
                  <a:pt x="7151897" y="1305178"/>
                  <a:pt x="7139601" y="1303948"/>
                </a:cubicBezTo>
                <a:cubicBezTo>
                  <a:pt x="7073386" y="1297327"/>
                  <a:pt x="7006740" y="1296133"/>
                  <a:pt x="6940309" y="1292225"/>
                </a:cubicBezTo>
                <a:cubicBezTo>
                  <a:pt x="6924678" y="1288317"/>
                  <a:pt x="6908289" y="1286699"/>
                  <a:pt x="6893416" y="1280502"/>
                </a:cubicBezTo>
                <a:cubicBezTo>
                  <a:pt x="6861153" y="1267059"/>
                  <a:pt x="6833239" y="1243211"/>
                  <a:pt x="6799632" y="1233609"/>
                </a:cubicBezTo>
                <a:cubicBezTo>
                  <a:pt x="6772278" y="1225794"/>
                  <a:pt x="6745169" y="1217063"/>
                  <a:pt x="6717570" y="1210163"/>
                </a:cubicBezTo>
                <a:cubicBezTo>
                  <a:pt x="6698240" y="1205330"/>
                  <a:pt x="6678438" y="1202615"/>
                  <a:pt x="6658955" y="1198440"/>
                </a:cubicBezTo>
                <a:lnTo>
                  <a:pt x="6553447" y="1174994"/>
                </a:lnTo>
                <a:cubicBezTo>
                  <a:pt x="6537748" y="1171371"/>
                  <a:pt x="6522407" y="1166153"/>
                  <a:pt x="6506555" y="1163271"/>
                </a:cubicBezTo>
                <a:cubicBezTo>
                  <a:pt x="6443208" y="1151753"/>
                  <a:pt x="6370136" y="1146112"/>
                  <a:pt x="6307263" y="1139825"/>
                </a:cubicBezTo>
                <a:cubicBezTo>
                  <a:pt x="6238816" y="1117010"/>
                  <a:pt x="6304916" y="1137011"/>
                  <a:pt x="6201755" y="1116379"/>
                </a:cubicBezTo>
                <a:cubicBezTo>
                  <a:pt x="6185956" y="1113219"/>
                  <a:pt x="6170833" y="1106785"/>
                  <a:pt x="6154863" y="1104656"/>
                </a:cubicBezTo>
                <a:cubicBezTo>
                  <a:pt x="6090197" y="1096034"/>
                  <a:pt x="5917859" y="1085755"/>
                  <a:pt x="5861786" y="1081209"/>
                </a:cubicBezTo>
                <a:cubicBezTo>
                  <a:pt x="5771865" y="1073918"/>
                  <a:pt x="5681144" y="1072594"/>
                  <a:pt x="5592155" y="1057763"/>
                </a:cubicBezTo>
                <a:cubicBezTo>
                  <a:pt x="5456186" y="1035102"/>
                  <a:pt x="5589634" y="1060064"/>
                  <a:pt x="5439755" y="1022594"/>
                </a:cubicBezTo>
                <a:cubicBezTo>
                  <a:pt x="5390225" y="1010211"/>
                  <a:pt x="5350692" y="1007089"/>
                  <a:pt x="5299078" y="999148"/>
                </a:cubicBezTo>
                <a:cubicBezTo>
                  <a:pt x="5275585" y="995534"/>
                  <a:pt x="5252495" y="988244"/>
                  <a:pt x="5228740" y="987425"/>
                </a:cubicBezTo>
                <a:cubicBezTo>
                  <a:pt x="5025623" y="980421"/>
                  <a:pt x="4822340" y="979610"/>
                  <a:pt x="4619140" y="975702"/>
                </a:cubicBezTo>
                <a:cubicBezTo>
                  <a:pt x="4572248" y="967887"/>
                  <a:pt x="4523562" y="967290"/>
                  <a:pt x="4478463" y="952256"/>
                </a:cubicBezTo>
                <a:cubicBezTo>
                  <a:pt x="4466740" y="948348"/>
                  <a:pt x="4455175" y="943927"/>
                  <a:pt x="4443293" y="940532"/>
                </a:cubicBezTo>
                <a:cubicBezTo>
                  <a:pt x="4340234" y="911086"/>
                  <a:pt x="4445570" y="945199"/>
                  <a:pt x="4361232" y="917086"/>
                </a:cubicBezTo>
                <a:cubicBezTo>
                  <a:pt x="4251817" y="920994"/>
                  <a:pt x="4142471" y="928809"/>
                  <a:pt x="4032986" y="928809"/>
                </a:cubicBezTo>
                <a:cubicBezTo>
                  <a:pt x="3974902" y="928809"/>
                  <a:pt x="3819463" y="912146"/>
                  <a:pt x="3751632" y="905363"/>
                </a:cubicBezTo>
                <a:cubicBezTo>
                  <a:pt x="3657847" y="909271"/>
                  <a:pt x="3563734" y="908325"/>
                  <a:pt x="3470278" y="917086"/>
                </a:cubicBezTo>
                <a:cubicBezTo>
                  <a:pt x="3438195" y="920094"/>
                  <a:pt x="3407755" y="932716"/>
                  <a:pt x="3376493" y="940532"/>
                </a:cubicBezTo>
                <a:lnTo>
                  <a:pt x="3282709" y="963979"/>
                </a:lnTo>
                <a:cubicBezTo>
                  <a:pt x="3218395" y="974698"/>
                  <a:pt x="3095158" y="995797"/>
                  <a:pt x="3048247" y="999148"/>
                </a:cubicBezTo>
                <a:cubicBezTo>
                  <a:pt x="2743750" y="1020898"/>
                  <a:pt x="2938950" y="1009348"/>
                  <a:pt x="2462093" y="1022594"/>
                </a:cubicBezTo>
                <a:cubicBezTo>
                  <a:pt x="1805410" y="997814"/>
                  <a:pt x="2046757" y="1022035"/>
                  <a:pt x="1735263" y="987425"/>
                </a:cubicBezTo>
                <a:cubicBezTo>
                  <a:pt x="1723540" y="983517"/>
                  <a:pt x="1711451" y="980570"/>
                  <a:pt x="1700093" y="975702"/>
                </a:cubicBezTo>
                <a:cubicBezTo>
                  <a:pt x="1684030" y="968818"/>
                  <a:pt x="1669940" y="957278"/>
                  <a:pt x="1653201" y="952256"/>
                </a:cubicBezTo>
                <a:cubicBezTo>
                  <a:pt x="1630434" y="945426"/>
                  <a:pt x="1606105" y="945512"/>
                  <a:pt x="1582863" y="940532"/>
                </a:cubicBezTo>
                <a:cubicBezTo>
                  <a:pt x="1496658" y="922059"/>
                  <a:pt x="1409399" y="907250"/>
                  <a:pt x="1324955" y="881917"/>
                </a:cubicBezTo>
                <a:cubicBezTo>
                  <a:pt x="1184957" y="839918"/>
                  <a:pt x="1247966" y="853455"/>
                  <a:pt x="1137386" y="835025"/>
                </a:cubicBezTo>
                <a:cubicBezTo>
                  <a:pt x="1129571" y="823302"/>
                  <a:pt x="1113940" y="813945"/>
                  <a:pt x="1113940" y="799856"/>
                </a:cubicBezTo>
                <a:cubicBezTo>
                  <a:pt x="1113940" y="788803"/>
                  <a:pt x="1130481" y="785040"/>
                  <a:pt x="1137386" y="776409"/>
                </a:cubicBezTo>
                <a:cubicBezTo>
                  <a:pt x="1146187" y="765407"/>
                  <a:pt x="1153017" y="752963"/>
                  <a:pt x="1160832" y="741240"/>
                </a:cubicBezTo>
                <a:cubicBezTo>
                  <a:pt x="1141294" y="682625"/>
                  <a:pt x="1145201" y="717794"/>
                  <a:pt x="1172555" y="635732"/>
                </a:cubicBezTo>
                <a:lnTo>
                  <a:pt x="1184278" y="600563"/>
                </a:lnTo>
                <a:cubicBezTo>
                  <a:pt x="1180370" y="584932"/>
                  <a:pt x="1172555" y="569783"/>
                  <a:pt x="1172555" y="553671"/>
                </a:cubicBezTo>
                <a:cubicBezTo>
                  <a:pt x="1172555" y="502970"/>
                  <a:pt x="1183469" y="496269"/>
                  <a:pt x="1207724" y="459886"/>
                </a:cubicBezTo>
                <a:cubicBezTo>
                  <a:pt x="1199909" y="436440"/>
                  <a:pt x="1196280" y="411152"/>
                  <a:pt x="1184278" y="389548"/>
                </a:cubicBezTo>
                <a:cubicBezTo>
                  <a:pt x="1176227" y="375055"/>
                  <a:pt x="1153985" y="370225"/>
                  <a:pt x="1149109" y="354379"/>
                </a:cubicBezTo>
                <a:cubicBezTo>
                  <a:pt x="1137560" y="316844"/>
                  <a:pt x="1160610" y="268817"/>
                  <a:pt x="1137386" y="237148"/>
                </a:cubicBezTo>
                <a:cubicBezTo>
                  <a:pt x="1111550" y="201917"/>
                  <a:pt x="1059232" y="198071"/>
                  <a:pt x="1020155" y="178532"/>
                </a:cubicBezTo>
                <a:cubicBezTo>
                  <a:pt x="1004524" y="170717"/>
                  <a:pt x="987804" y="164780"/>
                  <a:pt x="973263" y="155086"/>
                </a:cubicBezTo>
                <a:cubicBezTo>
                  <a:pt x="961540" y="147271"/>
                  <a:pt x="950695" y="137941"/>
                  <a:pt x="938093" y="131640"/>
                </a:cubicBezTo>
                <a:cubicBezTo>
                  <a:pt x="927040" y="126114"/>
                  <a:pt x="914846" y="123168"/>
                  <a:pt x="902924" y="119917"/>
                </a:cubicBezTo>
                <a:cubicBezTo>
                  <a:pt x="871836" y="111438"/>
                  <a:pt x="840738" y="102790"/>
                  <a:pt x="809140" y="96471"/>
                </a:cubicBezTo>
                <a:cubicBezTo>
                  <a:pt x="789601" y="92563"/>
                  <a:pt x="769975" y="89070"/>
                  <a:pt x="750524" y="84748"/>
                </a:cubicBezTo>
                <a:cubicBezTo>
                  <a:pt x="734796" y="81253"/>
                  <a:pt x="719633" y="74908"/>
                  <a:pt x="703632" y="73025"/>
                </a:cubicBezTo>
                <a:cubicBezTo>
                  <a:pt x="653031" y="67072"/>
                  <a:pt x="601789" y="67622"/>
                  <a:pt x="551232" y="61302"/>
                </a:cubicBezTo>
                <a:cubicBezTo>
                  <a:pt x="445396" y="48072"/>
                  <a:pt x="234709" y="14409"/>
                  <a:pt x="234709" y="14409"/>
                </a:cubicBezTo>
                <a:cubicBezTo>
                  <a:pt x="203447" y="3988"/>
                  <a:pt x="174876" y="-11998"/>
                  <a:pt x="140924" y="14409"/>
                </a:cubicBezTo>
                <a:cubicBezTo>
                  <a:pt x="118681" y="31709"/>
                  <a:pt x="117478" y="69117"/>
                  <a:pt x="94032" y="84748"/>
                </a:cubicBezTo>
                <a:cubicBezTo>
                  <a:pt x="82309" y="92563"/>
                  <a:pt x="69865" y="99393"/>
                  <a:pt x="58863" y="108194"/>
                </a:cubicBezTo>
                <a:cubicBezTo>
                  <a:pt x="58857" y="108199"/>
                  <a:pt x="39324" y="147271"/>
                  <a:pt x="35416" y="155086"/>
                </a:cubicBezTo>
                <a:close/>
              </a:path>
            </a:pathLst>
          </a:custGeom>
          <a:solidFill>
            <a:srgbClr val="00B050">
              <a:alpha val="4956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A81C4C14-ACA2-C4EB-1600-C9CE049D888D}"/>
              </a:ext>
            </a:extLst>
          </p:cNvPr>
          <p:cNvSpPr/>
          <p:nvPr/>
        </p:nvSpPr>
        <p:spPr>
          <a:xfrm>
            <a:off x="633049" y="2287581"/>
            <a:ext cx="1324707" cy="2111715"/>
          </a:xfrm>
          <a:custGeom>
            <a:avLst/>
            <a:gdLst>
              <a:gd name="connsiteX0" fmla="*/ 128953 w 1324707"/>
              <a:gd name="connsiteY0" fmla="*/ 93785 h 2111715"/>
              <a:gd name="connsiteX1" fmla="*/ 128953 w 1324707"/>
              <a:gd name="connsiteY1" fmla="*/ 93785 h 2111715"/>
              <a:gd name="connsiteX2" fmla="*/ 82061 w 1324707"/>
              <a:gd name="connsiteY2" fmla="*/ 187570 h 2111715"/>
              <a:gd name="connsiteX3" fmla="*/ 70338 w 1324707"/>
              <a:gd name="connsiteY3" fmla="*/ 246185 h 2111715"/>
              <a:gd name="connsiteX4" fmla="*/ 58615 w 1324707"/>
              <a:gd name="connsiteY4" fmla="*/ 281354 h 2111715"/>
              <a:gd name="connsiteX5" fmla="*/ 46892 w 1324707"/>
              <a:gd name="connsiteY5" fmla="*/ 328246 h 2111715"/>
              <a:gd name="connsiteX6" fmla="*/ 35169 w 1324707"/>
              <a:gd name="connsiteY6" fmla="*/ 515816 h 2111715"/>
              <a:gd name="connsiteX7" fmla="*/ 11723 w 1324707"/>
              <a:gd name="connsiteY7" fmla="*/ 597877 h 2111715"/>
              <a:gd name="connsiteX8" fmla="*/ 0 w 1324707"/>
              <a:gd name="connsiteY8" fmla="*/ 726831 h 2111715"/>
              <a:gd name="connsiteX9" fmla="*/ 23446 w 1324707"/>
              <a:gd name="connsiteY9" fmla="*/ 902677 h 2111715"/>
              <a:gd name="connsiteX10" fmla="*/ 46892 w 1324707"/>
              <a:gd name="connsiteY10" fmla="*/ 949570 h 2111715"/>
              <a:gd name="connsiteX11" fmla="*/ 82061 w 1324707"/>
              <a:gd name="connsiteY11" fmla="*/ 1078523 h 2111715"/>
              <a:gd name="connsiteX12" fmla="*/ 105507 w 1324707"/>
              <a:gd name="connsiteY12" fmla="*/ 1148862 h 2111715"/>
              <a:gd name="connsiteX13" fmla="*/ 117230 w 1324707"/>
              <a:gd name="connsiteY13" fmla="*/ 1184031 h 2111715"/>
              <a:gd name="connsiteX14" fmla="*/ 128953 w 1324707"/>
              <a:gd name="connsiteY14" fmla="*/ 1441939 h 2111715"/>
              <a:gd name="connsiteX15" fmla="*/ 140676 w 1324707"/>
              <a:gd name="connsiteY15" fmla="*/ 1652954 h 2111715"/>
              <a:gd name="connsiteX16" fmla="*/ 152400 w 1324707"/>
              <a:gd name="connsiteY16" fmla="*/ 1723293 h 2111715"/>
              <a:gd name="connsiteX17" fmla="*/ 199292 w 1324707"/>
              <a:gd name="connsiteY17" fmla="*/ 1793631 h 2111715"/>
              <a:gd name="connsiteX18" fmla="*/ 246184 w 1324707"/>
              <a:gd name="connsiteY18" fmla="*/ 1863970 h 2111715"/>
              <a:gd name="connsiteX19" fmla="*/ 269630 w 1324707"/>
              <a:gd name="connsiteY19" fmla="*/ 1899139 h 2111715"/>
              <a:gd name="connsiteX20" fmla="*/ 351692 w 1324707"/>
              <a:gd name="connsiteY20" fmla="*/ 1957754 h 2111715"/>
              <a:gd name="connsiteX21" fmla="*/ 422030 w 1324707"/>
              <a:gd name="connsiteY21" fmla="*/ 1981200 h 2111715"/>
              <a:gd name="connsiteX22" fmla="*/ 457200 w 1324707"/>
              <a:gd name="connsiteY22" fmla="*/ 1992923 h 2111715"/>
              <a:gd name="connsiteX23" fmla="*/ 515815 w 1324707"/>
              <a:gd name="connsiteY23" fmla="*/ 2004646 h 2111715"/>
              <a:gd name="connsiteX24" fmla="*/ 597876 w 1324707"/>
              <a:gd name="connsiteY24" fmla="*/ 2028093 h 2111715"/>
              <a:gd name="connsiteX25" fmla="*/ 656492 w 1324707"/>
              <a:gd name="connsiteY25" fmla="*/ 2039816 h 2111715"/>
              <a:gd name="connsiteX26" fmla="*/ 715107 w 1324707"/>
              <a:gd name="connsiteY26" fmla="*/ 2063262 h 2111715"/>
              <a:gd name="connsiteX27" fmla="*/ 926123 w 1324707"/>
              <a:gd name="connsiteY27" fmla="*/ 2086708 h 2111715"/>
              <a:gd name="connsiteX28" fmla="*/ 1125415 w 1324707"/>
              <a:gd name="connsiteY28" fmla="*/ 2098431 h 2111715"/>
              <a:gd name="connsiteX29" fmla="*/ 1172307 w 1324707"/>
              <a:gd name="connsiteY29" fmla="*/ 2086708 h 2111715"/>
              <a:gd name="connsiteX30" fmla="*/ 1266092 w 1324707"/>
              <a:gd name="connsiteY30" fmla="*/ 2074985 h 2111715"/>
              <a:gd name="connsiteX31" fmla="*/ 1301261 w 1324707"/>
              <a:gd name="connsiteY31" fmla="*/ 2051539 h 2111715"/>
              <a:gd name="connsiteX32" fmla="*/ 1324707 w 1324707"/>
              <a:gd name="connsiteY32" fmla="*/ 1957754 h 2111715"/>
              <a:gd name="connsiteX33" fmla="*/ 1301261 w 1324707"/>
              <a:gd name="connsiteY33" fmla="*/ 1840523 h 2111715"/>
              <a:gd name="connsiteX34" fmla="*/ 1289538 w 1324707"/>
              <a:gd name="connsiteY34" fmla="*/ 1793631 h 2111715"/>
              <a:gd name="connsiteX35" fmla="*/ 1266092 w 1324707"/>
              <a:gd name="connsiteY35" fmla="*/ 1723293 h 2111715"/>
              <a:gd name="connsiteX36" fmla="*/ 1254369 w 1324707"/>
              <a:gd name="connsiteY36" fmla="*/ 1688123 h 2111715"/>
              <a:gd name="connsiteX37" fmla="*/ 1242646 w 1324707"/>
              <a:gd name="connsiteY37" fmla="*/ 1652954 h 2111715"/>
              <a:gd name="connsiteX38" fmla="*/ 1219200 w 1324707"/>
              <a:gd name="connsiteY38" fmla="*/ 1559170 h 2111715"/>
              <a:gd name="connsiteX39" fmla="*/ 1195753 w 1324707"/>
              <a:gd name="connsiteY39" fmla="*/ 1406770 h 2111715"/>
              <a:gd name="connsiteX40" fmla="*/ 1184030 w 1324707"/>
              <a:gd name="connsiteY40" fmla="*/ 1348154 h 2111715"/>
              <a:gd name="connsiteX41" fmla="*/ 1195753 w 1324707"/>
              <a:gd name="connsiteY41" fmla="*/ 1090246 h 2111715"/>
              <a:gd name="connsiteX42" fmla="*/ 1207476 w 1324707"/>
              <a:gd name="connsiteY42" fmla="*/ 1055077 h 2111715"/>
              <a:gd name="connsiteX43" fmla="*/ 1219200 w 1324707"/>
              <a:gd name="connsiteY43" fmla="*/ 1008185 h 2111715"/>
              <a:gd name="connsiteX44" fmla="*/ 1184030 w 1324707"/>
              <a:gd name="connsiteY44" fmla="*/ 926123 h 2111715"/>
              <a:gd name="connsiteX45" fmla="*/ 1172307 w 1324707"/>
              <a:gd name="connsiteY45" fmla="*/ 890954 h 2111715"/>
              <a:gd name="connsiteX46" fmla="*/ 1090246 w 1324707"/>
              <a:gd name="connsiteY46" fmla="*/ 785446 h 2111715"/>
              <a:gd name="connsiteX47" fmla="*/ 1055076 w 1324707"/>
              <a:gd name="connsiteY47" fmla="*/ 762000 h 2111715"/>
              <a:gd name="connsiteX48" fmla="*/ 984738 w 1324707"/>
              <a:gd name="connsiteY48" fmla="*/ 703385 h 2111715"/>
              <a:gd name="connsiteX49" fmla="*/ 973015 w 1324707"/>
              <a:gd name="connsiteY49" fmla="*/ 668216 h 2111715"/>
              <a:gd name="connsiteX50" fmla="*/ 937846 w 1324707"/>
              <a:gd name="connsiteY50" fmla="*/ 644770 h 2111715"/>
              <a:gd name="connsiteX51" fmla="*/ 914400 w 1324707"/>
              <a:gd name="connsiteY51" fmla="*/ 621323 h 2111715"/>
              <a:gd name="connsiteX52" fmla="*/ 902676 w 1324707"/>
              <a:gd name="connsiteY52" fmla="*/ 586154 h 2111715"/>
              <a:gd name="connsiteX53" fmla="*/ 890953 w 1324707"/>
              <a:gd name="connsiteY53" fmla="*/ 527539 h 2111715"/>
              <a:gd name="connsiteX54" fmla="*/ 867507 w 1324707"/>
              <a:gd name="connsiteY54" fmla="*/ 492370 h 2111715"/>
              <a:gd name="connsiteX55" fmla="*/ 855784 w 1324707"/>
              <a:gd name="connsiteY55" fmla="*/ 457200 h 2111715"/>
              <a:gd name="connsiteX56" fmla="*/ 844061 w 1324707"/>
              <a:gd name="connsiteY56" fmla="*/ 398585 h 2111715"/>
              <a:gd name="connsiteX57" fmla="*/ 832338 w 1324707"/>
              <a:gd name="connsiteY57" fmla="*/ 351693 h 2111715"/>
              <a:gd name="connsiteX58" fmla="*/ 879230 w 1324707"/>
              <a:gd name="connsiteY58" fmla="*/ 281354 h 2111715"/>
              <a:gd name="connsiteX59" fmla="*/ 855784 w 1324707"/>
              <a:gd name="connsiteY59" fmla="*/ 211016 h 2111715"/>
              <a:gd name="connsiteX60" fmla="*/ 844061 w 1324707"/>
              <a:gd name="connsiteY60" fmla="*/ 175846 h 2111715"/>
              <a:gd name="connsiteX61" fmla="*/ 820615 w 1324707"/>
              <a:gd name="connsiteY61" fmla="*/ 140677 h 2111715"/>
              <a:gd name="connsiteX62" fmla="*/ 808892 w 1324707"/>
              <a:gd name="connsiteY62" fmla="*/ 105508 h 2111715"/>
              <a:gd name="connsiteX63" fmla="*/ 703384 w 1324707"/>
              <a:gd name="connsiteY63" fmla="*/ 46893 h 2111715"/>
              <a:gd name="connsiteX64" fmla="*/ 656492 w 1324707"/>
              <a:gd name="connsiteY64" fmla="*/ 35170 h 2111715"/>
              <a:gd name="connsiteX65" fmla="*/ 621323 w 1324707"/>
              <a:gd name="connsiteY65" fmla="*/ 23446 h 2111715"/>
              <a:gd name="connsiteX66" fmla="*/ 468923 w 1324707"/>
              <a:gd name="connsiteY66" fmla="*/ 0 h 2111715"/>
              <a:gd name="connsiteX67" fmla="*/ 222738 w 1324707"/>
              <a:gd name="connsiteY67" fmla="*/ 11723 h 2111715"/>
              <a:gd name="connsiteX68" fmla="*/ 187569 w 1324707"/>
              <a:gd name="connsiteY68" fmla="*/ 23446 h 2111715"/>
              <a:gd name="connsiteX69" fmla="*/ 140676 w 1324707"/>
              <a:gd name="connsiteY69" fmla="*/ 70339 h 2111715"/>
              <a:gd name="connsiteX70" fmla="*/ 128953 w 1324707"/>
              <a:gd name="connsiteY70" fmla="*/ 93785 h 211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24707" h="2111715">
                <a:moveTo>
                  <a:pt x="128953" y="93785"/>
                </a:moveTo>
                <a:lnTo>
                  <a:pt x="128953" y="93785"/>
                </a:lnTo>
                <a:cubicBezTo>
                  <a:pt x="113322" y="125047"/>
                  <a:pt x="94608" y="154948"/>
                  <a:pt x="82061" y="187570"/>
                </a:cubicBezTo>
                <a:cubicBezTo>
                  <a:pt x="74908" y="206167"/>
                  <a:pt x="75171" y="226855"/>
                  <a:pt x="70338" y="246185"/>
                </a:cubicBezTo>
                <a:cubicBezTo>
                  <a:pt x="67341" y="258173"/>
                  <a:pt x="62010" y="269472"/>
                  <a:pt x="58615" y="281354"/>
                </a:cubicBezTo>
                <a:cubicBezTo>
                  <a:pt x="54189" y="296846"/>
                  <a:pt x="50800" y="312615"/>
                  <a:pt x="46892" y="328246"/>
                </a:cubicBezTo>
                <a:cubicBezTo>
                  <a:pt x="42984" y="390769"/>
                  <a:pt x="41402" y="453482"/>
                  <a:pt x="35169" y="515816"/>
                </a:cubicBezTo>
                <a:cubicBezTo>
                  <a:pt x="33066" y="536845"/>
                  <a:pt x="18864" y="576454"/>
                  <a:pt x="11723" y="597877"/>
                </a:cubicBezTo>
                <a:cubicBezTo>
                  <a:pt x="7815" y="640862"/>
                  <a:pt x="0" y="683669"/>
                  <a:pt x="0" y="726831"/>
                </a:cubicBezTo>
                <a:cubicBezTo>
                  <a:pt x="0" y="730995"/>
                  <a:pt x="20555" y="892077"/>
                  <a:pt x="23446" y="902677"/>
                </a:cubicBezTo>
                <a:cubicBezTo>
                  <a:pt x="28044" y="919537"/>
                  <a:pt x="40920" y="933146"/>
                  <a:pt x="46892" y="949570"/>
                </a:cubicBezTo>
                <a:cubicBezTo>
                  <a:pt x="76507" y="1031012"/>
                  <a:pt x="62451" y="1013156"/>
                  <a:pt x="82061" y="1078523"/>
                </a:cubicBezTo>
                <a:cubicBezTo>
                  <a:pt x="89163" y="1102195"/>
                  <a:pt x="97692" y="1125416"/>
                  <a:pt x="105507" y="1148862"/>
                </a:cubicBezTo>
                <a:lnTo>
                  <a:pt x="117230" y="1184031"/>
                </a:lnTo>
                <a:cubicBezTo>
                  <a:pt x="121138" y="1270000"/>
                  <a:pt x="124655" y="1355988"/>
                  <a:pt x="128953" y="1441939"/>
                </a:cubicBezTo>
                <a:cubicBezTo>
                  <a:pt x="132471" y="1512298"/>
                  <a:pt x="134826" y="1582751"/>
                  <a:pt x="140676" y="1652954"/>
                </a:cubicBezTo>
                <a:cubicBezTo>
                  <a:pt x="142650" y="1676642"/>
                  <a:pt x="143258" y="1701352"/>
                  <a:pt x="152400" y="1723293"/>
                </a:cubicBezTo>
                <a:cubicBezTo>
                  <a:pt x="163238" y="1749304"/>
                  <a:pt x="186690" y="1768427"/>
                  <a:pt x="199292" y="1793631"/>
                </a:cubicBezTo>
                <a:cubicBezTo>
                  <a:pt x="246549" y="1888145"/>
                  <a:pt x="198448" y="1804298"/>
                  <a:pt x="246184" y="1863970"/>
                </a:cubicBezTo>
                <a:cubicBezTo>
                  <a:pt x="254985" y="1874972"/>
                  <a:pt x="259667" y="1889176"/>
                  <a:pt x="269630" y="1899139"/>
                </a:cubicBezTo>
                <a:cubicBezTo>
                  <a:pt x="273092" y="1902601"/>
                  <a:pt x="339712" y="1952429"/>
                  <a:pt x="351692" y="1957754"/>
                </a:cubicBezTo>
                <a:cubicBezTo>
                  <a:pt x="374276" y="1967791"/>
                  <a:pt x="398584" y="1973385"/>
                  <a:pt x="422030" y="1981200"/>
                </a:cubicBezTo>
                <a:cubicBezTo>
                  <a:pt x="433753" y="1985108"/>
                  <a:pt x="445083" y="1990500"/>
                  <a:pt x="457200" y="1992923"/>
                </a:cubicBezTo>
                <a:cubicBezTo>
                  <a:pt x="476738" y="1996831"/>
                  <a:pt x="496364" y="2000323"/>
                  <a:pt x="515815" y="2004646"/>
                </a:cubicBezTo>
                <a:cubicBezTo>
                  <a:pt x="713210" y="2048513"/>
                  <a:pt x="441187" y="1988921"/>
                  <a:pt x="597876" y="2028093"/>
                </a:cubicBezTo>
                <a:cubicBezTo>
                  <a:pt x="617207" y="2032926"/>
                  <a:pt x="636953" y="2035908"/>
                  <a:pt x="656492" y="2039816"/>
                </a:cubicBezTo>
                <a:cubicBezTo>
                  <a:pt x="676030" y="2047631"/>
                  <a:pt x="694692" y="2058158"/>
                  <a:pt x="715107" y="2063262"/>
                </a:cubicBezTo>
                <a:cubicBezTo>
                  <a:pt x="755854" y="2073449"/>
                  <a:pt x="900929" y="2084418"/>
                  <a:pt x="926123" y="2086708"/>
                </a:cubicBezTo>
                <a:cubicBezTo>
                  <a:pt x="1037408" y="2123803"/>
                  <a:pt x="971848" y="2112392"/>
                  <a:pt x="1125415" y="2098431"/>
                </a:cubicBezTo>
                <a:cubicBezTo>
                  <a:pt x="1141046" y="2094523"/>
                  <a:pt x="1156414" y="2089357"/>
                  <a:pt x="1172307" y="2086708"/>
                </a:cubicBezTo>
                <a:cubicBezTo>
                  <a:pt x="1203383" y="2081529"/>
                  <a:pt x="1235697" y="2083274"/>
                  <a:pt x="1266092" y="2074985"/>
                </a:cubicBezTo>
                <a:cubicBezTo>
                  <a:pt x="1279685" y="2071278"/>
                  <a:pt x="1289538" y="2059354"/>
                  <a:pt x="1301261" y="2051539"/>
                </a:cubicBezTo>
                <a:cubicBezTo>
                  <a:pt x="1310512" y="2023786"/>
                  <a:pt x="1324707" y="1986048"/>
                  <a:pt x="1324707" y="1957754"/>
                </a:cubicBezTo>
                <a:cubicBezTo>
                  <a:pt x="1324707" y="1887734"/>
                  <a:pt x="1315697" y="1891050"/>
                  <a:pt x="1301261" y="1840523"/>
                </a:cubicBezTo>
                <a:cubicBezTo>
                  <a:pt x="1296835" y="1825031"/>
                  <a:pt x="1294168" y="1809063"/>
                  <a:pt x="1289538" y="1793631"/>
                </a:cubicBezTo>
                <a:cubicBezTo>
                  <a:pt x="1282436" y="1769959"/>
                  <a:pt x="1273907" y="1746739"/>
                  <a:pt x="1266092" y="1723293"/>
                </a:cubicBezTo>
                <a:lnTo>
                  <a:pt x="1254369" y="1688123"/>
                </a:lnTo>
                <a:cubicBezTo>
                  <a:pt x="1250461" y="1676400"/>
                  <a:pt x="1245643" y="1664942"/>
                  <a:pt x="1242646" y="1652954"/>
                </a:cubicBezTo>
                <a:cubicBezTo>
                  <a:pt x="1234831" y="1621693"/>
                  <a:pt x="1223757" y="1591070"/>
                  <a:pt x="1219200" y="1559170"/>
                </a:cubicBezTo>
                <a:cubicBezTo>
                  <a:pt x="1210419" y="1497707"/>
                  <a:pt x="1206595" y="1466403"/>
                  <a:pt x="1195753" y="1406770"/>
                </a:cubicBezTo>
                <a:cubicBezTo>
                  <a:pt x="1192189" y="1387166"/>
                  <a:pt x="1187938" y="1367693"/>
                  <a:pt x="1184030" y="1348154"/>
                </a:cubicBezTo>
                <a:cubicBezTo>
                  <a:pt x="1187938" y="1262185"/>
                  <a:pt x="1188890" y="1176030"/>
                  <a:pt x="1195753" y="1090246"/>
                </a:cubicBezTo>
                <a:cubicBezTo>
                  <a:pt x="1196738" y="1077928"/>
                  <a:pt x="1204081" y="1066959"/>
                  <a:pt x="1207476" y="1055077"/>
                </a:cubicBezTo>
                <a:cubicBezTo>
                  <a:pt x="1211902" y="1039585"/>
                  <a:pt x="1215292" y="1023816"/>
                  <a:pt x="1219200" y="1008185"/>
                </a:cubicBezTo>
                <a:cubicBezTo>
                  <a:pt x="1194799" y="910591"/>
                  <a:pt x="1224510" y="1007084"/>
                  <a:pt x="1184030" y="926123"/>
                </a:cubicBezTo>
                <a:cubicBezTo>
                  <a:pt x="1178504" y="915070"/>
                  <a:pt x="1178308" y="901756"/>
                  <a:pt x="1172307" y="890954"/>
                </a:cubicBezTo>
                <a:cubicBezTo>
                  <a:pt x="1149773" y="850393"/>
                  <a:pt x="1125598" y="814906"/>
                  <a:pt x="1090246" y="785446"/>
                </a:cubicBezTo>
                <a:cubicBezTo>
                  <a:pt x="1079422" y="776426"/>
                  <a:pt x="1065900" y="771020"/>
                  <a:pt x="1055076" y="762000"/>
                </a:cubicBezTo>
                <a:cubicBezTo>
                  <a:pt x="964806" y="686776"/>
                  <a:pt x="1072061" y="761601"/>
                  <a:pt x="984738" y="703385"/>
                </a:cubicBezTo>
                <a:cubicBezTo>
                  <a:pt x="980830" y="691662"/>
                  <a:pt x="980734" y="677865"/>
                  <a:pt x="973015" y="668216"/>
                </a:cubicBezTo>
                <a:cubicBezTo>
                  <a:pt x="964213" y="657214"/>
                  <a:pt x="948848" y="653572"/>
                  <a:pt x="937846" y="644770"/>
                </a:cubicBezTo>
                <a:cubicBezTo>
                  <a:pt x="929215" y="637865"/>
                  <a:pt x="922215" y="629139"/>
                  <a:pt x="914400" y="621323"/>
                </a:cubicBezTo>
                <a:cubicBezTo>
                  <a:pt x="910492" y="609600"/>
                  <a:pt x="905673" y="598142"/>
                  <a:pt x="902676" y="586154"/>
                </a:cubicBezTo>
                <a:cubicBezTo>
                  <a:pt x="897843" y="566824"/>
                  <a:pt x="897949" y="546196"/>
                  <a:pt x="890953" y="527539"/>
                </a:cubicBezTo>
                <a:cubicBezTo>
                  <a:pt x="886006" y="514347"/>
                  <a:pt x="875322" y="504093"/>
                  <a:pt x="867507" y="492370"/>
                </a:cubicBezTo>
                <a:cubicBezTo>
                  <a:pt x="863599" y="480647"/>
                  <a:pt x="858781" y="469188"/>
                  <a:pt x="855784" y="457200"/>
                </a:cubicBezTo>
                <a:cubicBezTo>
                  <a:pt x="850951" y="437870"/>
                  <a:pt x="848383" y="418036"/>
                  <a:pt x="844061" y="398585"/>
                </a:cubicBezTo>
                <a:cubicBezTo>
                  <a:pt x="840566" y="382857"/>
                  <a:pt x="836246" y="367324"/>
                  <a:pt x="832338" y="351693"/>
                </a:cubicBezTo>
                <a:cubicBezTo>
                  <a:pt x="847969" y="328247"/>
                  <a:pt x="888141" y="308087"/>
                  <a:pt x="879230" y="281354"/>
                </a:cubicBezTo>
                <a:lnTo>
                  <a:pt x="855784" y="211016"/>
                </a:lnTo>
                <a:cubicBezTo>
                  <a:pt x="851876" y="199293"/>
                  <a:pt x="850916" y="186128"/>
                  <a:pt x="844061" y="175846"/>
                </a:cubicBezTo>
                <a:cubicBezTo>
                  <a:pt x="836246" y="164123"/>
                  <a:pt x="826916" y="153279"/>
                  <a:pt x="820615" y="140677"/>
                </a:cubicBezTo>
                <a:cubicBezTo>
                  <a:pt x="815089" y="129624"/>
                  <a:pt x="817630" y="114246"/>
                  <a:pt x="808892" y="105508"/>
                </a:cubicBezTo>
                <a:cubicBezTo>
                  <a:pt x="775305" y="71922"/>
                  <a:pt x="744660" y="58686"/>
                  <a:pt x="703384" y="46893"/>
                </a:cubicBezTo>
                <a:cubicBezTo>
                  <a:pt x="687892" y="42467"/>
                  <a:pt x="671984" y="39596"/>
                  <a:pt x="656492" y="35170"/>
                </a:cubicBezTo>
                <a:cubicBezTo>
                  <a:pt x="644610" y="31775"/>
                  <a:pt x="633311" y="26443"/>
                  <a:pt x="621323" y="23446"/>
                </a:cubicBezTo>
                <a:cubicBezTo>
                  <a:pt x="567624" y="10021"/>
                  <a:pt x="525860" y="7117"/>
                  <a:pt x="468923" y="0"/>
                </a:cubicBezTo>
                <a:cubicBezTo>
                  <a:pt x="386861" y="3908"/>
                  <a:pt x="304609" y="4900"/>
                  <a:pt x="222738" y="11723"/>
                </a:cubicBezTo>
                <a:cubicBezTo>
                  <a:pt x="210424" y="12749"/>
                  <a:pt x="197624" y="16264"/>
                  <a:pt x="187569" y="23446"/>
                </a:cubicBezTo>
                <a:cubicBezTo>
                  <a:pt x="169581" y="36295"/>
                  <a:pt x="156307" y="54708"/>
                  <a:pt x="140676" y="70339"/>
                </a:cubicBezTo>
                <a:lnTo>
                  <a:pt x="128953" y="93785"/>
                </a:lnTo>
                <a:close/>
              </a:path>
            </a:pathLst>
          </a:custGeom>
          <a:solidFill>
            <a:schemeClr val="accent1">
              <a:alpha val="5115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2371585F-2C2E-367E-B297-1A8D5BFC588A}"/>
              </a:ext>
            </a:extLst>
          </p:cNvPr>
          <p:cNvSpPr/>
          <p:nvPr/>
        </p:nvSpPr>
        <p:spPr>
          <a:xfrm>
            <a:off x="2145325" y="2240346"/>
            <a:ext cx="1805354" cy="2309789"/>
          </a:xfrm>
          <a:custGeom>
            <a:avLst/>
            <a:gdLst>
              <a:gd name="connsiteX0" fmla="*/ 46893 w 1805354"/>
              <a:gd name="connsiteY0" fmla="*/ 94128 h 2309789"/>
              <a:gd name="connsiteX1" fmla="*/ 46893 w 1805354"/>
              <a:gd name="connsiteY1" fmla="*/ 94128 h 2309789"/>
              <a:gd name="connsiteX2" fmla="*/ 23447 w 1805354"/>
              <a:gd name="connsiteY2" fmla="*/ 199635 h 2309789"/>
              <a:gd name="connsiteX3" fmla="*/ 11724 w 1805354"/>
              <a:gd name="connsiteY3" fmla="*/ 234805 h 2309789"/>
              <a:gd name="connsiteX4" fmla="*/ 0 w 1805354"/>
              <a:gd name="connsiteY4" fmla="*/ 387205 h 2309789"/>
              <a:gd name="connsiteX5" fmla="*/ 23447 w 1805354"/>
              <a:gd name="connsiteY5" fmla="*/ 574774 h 2309789"/>
              <a:gd name="connsiteX6" fmla="*/ 46893 w 1805354"/>
              <a:gd name="connsiteY6" fmla="*/ 727174 h 2309789"/>
              <a:gd name="connsiteX7" fmla="*/ 70339 w 1805354"/>
              <a:gd name="connsiteY7" fmla="*/ 785789 h 2309789"/>
              <a:gd name="connsiteX8" fmla="*/ 93785 w 1805354"/>
              <a:gd name="connsiteY8" fmla="*/ 832681 h 2309789"/>
              <a:gd name="connsiteX9" fmla="*/ 117231 w 1805354"/>
              <a:gd name="connsiteY9" fmla="*/ 856128 h 2309789"/>
              <a:gd name="connsiteX10" fmla="*/ 140677 w 1805354"/>
              <a:gd name="connsiteY10" fmla="*/ 891297 h 2309789"/>
              <a:gd name="connsiteX11" fmla="*/ 199293 w 1805354"/>
              <a:gd name="connsiteY11" fmla="*/ 949912 h 2309789"/>
              <a:gd name="connsiteX12" fmla="*/ 222739 w 1805354"/>
              <a:gd name="connsiteY12" fmla="*/ 985081 h 2309789"/>
              <a:gd name="connsiteX13" fmla="*/ 293077 w 1805354"/>
              <a:gd name="connsiteY13" fmla="*/ 1055420 h 2309789"/>
              <a:gd name="connsiteX14" fmla="*/ 316524 w 1805354"/>
              <a:gd name="connsiteY14" fmla="*/ 1078866 h 2309789"/>
              <a:gd name="connsiteX15" fmla="*/ 351693 w 1805354"/>
              <a:gd name="connsiteY15" fmla="*/ 1160928 h 2309789"/>
              <a:gd name="connsiteX16" fmla="*/ 363416 w 1805354"/>
              <a:gd name="connsiteY16" fmla="*/ 1196097 h 2309789"/>
              <a:gd name="connsiteX17" fmla="*/ 398585 w 1805354"/>
              <a:gd name="connsiteY17" fmla="*/ 1231266 h 2309789"/>
              <a:gd name="connsiteX18" fmla="*/ 410308 w 1805354"/>
              <a:gd name="connsiteY18" fmla="*/ 1266435 h 2309789"/>
              <a:gd name="connsiteX19" fmla="*/ 480647 w 1805354"/>
              <a:gd name="connsiteY19" fmla="*/ 1348497 h 2309789"/>
              <a:gd name="connsiteX20" fmla="*/ 515816 w 1805354"/>
              <a:gd name="connsiteY20" fmla="*/ 1395389 h 2309789"/>
              <a:gd name="connsiteX21" fmla="*/ 527539 w 1805354"/>
              <a:gd name="connsiteY21" fmla="*/ 1477451 h 2309789"/>
              <a:gd name="connsiteX22" fmla="*/ 539262 w 1805354"/>
              <a:gd name="connsiteY22" fmla="*/ 1700189 h 2309789"/>
              <a:gd name="connsiteX23" fmla="*/ 550985 w 1805354"/>
              <a:gd name="connsiteY23" fmla="*/ 1747081 h 2309789"/>
              <a:gd name="connsiteX24" fmla="*/ 574431 w 1805354"/>
              <a:gd name="connsiteY24" fmla="*/ 1852589 h 2309789"/>
              <a:gd name="connsiteX25" fmla="*/ 586154 w 1805354"/>
              <a:gd name="connsiteY25" fmla="*/ 1958097 h 2309789"/>
              <a:gd name="connsiteX26" fmla="*/ 621324 w 1805354"/>
              <a:gd name="connsiteY26" fmla="*/ 2063605 h 2309789"/>
              <a:gd name="connsiteX27" fmla="*/ 668216 w 1805354"/>
              <a:gd name="connsiteY27" fmla="*/ 2098774 h 2309789"/>
              <a:gd name="connsiteX28" fmla="*/ 679939 w 1805354"/>
              <a:gd name="connsiteY28" fmla="*/ 2133943 h 2309789"/>
              <a:gd name="connsiteX29" fmla="*/ 750277 w 1805354"/>
              <a:gd name="connsiteY29" fmla="*/ 2192558 h 2309789"/>
              <a:gd name="connsiteX30" fmla="*/ 820616 w 1805354"/>
              <a:gd name="connsiteY30" fmla="*/ 2227728 h 2309789"/>
              <a:gd name="connsiteX31" fmla="*/ 996462 w 1805354"/>
              <a:gd name="connsiteY31" fmla="*/ 2251174 h 2309789"/>
              <a:gd name="connsiteX32" fmla="*/ 1148862 w 1805354"/>
              <a:gd name="connsiteY32" fmla="*/ 2274620 h 2309789"/>
              <a:gd name="connsiteX33" fmla="*/ 1312985 w 1805354"/>
              <a:gd name="connsiteY33" fmla="*/ 2309789 h 2309789"/>
              <a:gd name="connsiteX34" fmla="*/ 1688124 w 1805354"/>
              <a:gd name="connsiteY34" fmla="*/ 2298066 h 2309789"/>
              <a:gd name="connsiteX35" fmla="*/ 1711570 w 1805354"/>
              <a:gd name="connsiteY35" fmla="*/ 2262897 h 2309789"/>
              <a:gd name="connsiteX36" fmla="*/ 1746739 w 1805354"/>
              <a:gd name="connsiteY36" fmla="*/ 2239451 h 2309789"/>
              <a:gd name="connsiteX37" fmla="*/ 1770185 w 1805354"/>
              <a:gd name="connsiteY37" fmla="*/ 2204281 h 2309789"/>
              <a:gd name="connsiteX38" fmla="*/ 1793631 w 1805354"/>
              <a:gd name="connsiteY38" fmla="*/ 2098774 h 2309789"/>
              <a:gd name="connsiteX39" fmla="*/ 1805354 w 1805354"/>
              <a:gd name="connsiteY39" fmla="*/ 2016712 h 2309789"/>
              <a:gd name="connsiteX40" fmla="*/ 1793631 w 1805354"/>
              <a:gd name="connsiteY40" fmla="*/ 1958097 h 2309789"/>
              <a:gd name="connsiteX41" fmla="*/ 1781908 w 1805354"/>
              <a:gd name="connsiteY41" fmla="*/ 1911205 h 2309789"/>
              <a:gd name="connsiteX42" fmla="*/ 1758462 w 1805354"/>
              <a:gd name="connsiteY42" fmla="*/ 1723635 h 2309789"/>
              <a:gd name="connsiteX43" fmla="*/ 1746739 w 1805354"/>
              <a:gd name="connsiteY43" fmla="*/ 1582958 h 2309789"/>
              <a:gd name="connsiteX44" fmla="*/ 1723293 w 1805354"/>
              <a:gd name="connsiteY44" fmla="*/ 1547789 h 2309789"/>
              <a:gd name="connsiteX45" fmla="*/ 1711570 w 1805354"/>
              <a:gd name="connsiteY45" fmla="*/ 1500897 h 2309789"/>
              <a:gd name="connsiteX46" fmla="*/ 1699847 w 1805354"/>
              <a:gd name="connsiteY46" fmla="*/ 1383666 h 2309789"/>
              <a:gd name="connsiteX47" fmla="*/ 1688124 w 1805354"/>
              <a:gd name="connsiteY47" fmla="*/ 1348497 h 2309789"/>
              <a:gd name="connsiteX48" fmla="*/ 1676400 w 1805354"/>
              <a:gd name="connsiteY48" fmla="*/ 1172651 h 2309789"/>
              <a:gd name="connsiteX49" fmla="*/ 1641231 w 1805354"/>
              <a:gd name="connsiteY49" fmla="*/ 996805 h 2309789"/>
              <a:gd name="connsiteX50" fmla="*/ 1582616 w 1805354"/>
              <a:gd name="connsiteY50" fmla="*/ 903020 h 2309789"/>
              <a:gd name="connsiteX51" fmla="*/ 1559170 w 1805354"/>
              <a:gd name="connsiteY51" fmla="*/ 867851 h 2309789"/>
              <a:gd name="connsiteX52" fmla="*/ 1488831 w 1805354"/>
              <a:gd name="connsiteY52" fmla="*/ 832681 h 2309789"/>
              <a:gd name="connsiteX53" fmla="*/ 1453662 w 1805354"/>
              <a:gd name="connsiteY53" fmla="*/ 809235 h 2309789"/>
              <a:gd name="connsiteX54" fmla="*/ 1336431 w 1805354"/>
              <a:gd name="connsiteY54" fmla="*/ 727174 h 2309789"/>
              <a:gd name="connsiteX55" fmla="*/ 1301262 w 1805354"/>
              <a:gd name="connsiteY55" fmla="*/ 715451 h 2309789"/>
              <a:gd name="connsiteX56" fmla="*/ 1230924 w 1805354"/>
              <a:gd name="connsiteY56" fmla="*/ 668558 h 2309789"/>
              <a:gd name="connsiteX57" fmla="*/ 1184031 w 1805354"/>
              <a:gd name="connsiteY57" fmla="*/ 645112 h 2309789"/>
              <a:gd name="connsiteX58" fmla="*/ 1160585 w 1805354"/>
              <a:gd name="connsiteY58" fmla="*/ 598220 h 2309789"/>
              <a:gd name="connsiteX59" fmla="*/ 1113693 w 1805354"/>
              <a:gd name="connsiteY59" fmla="*/ 527881 h 2309789"/>
              <a:gd name="connsiteX60" fmla="*/ 1101970 w 1805354"/>
              <a:gd name="connsiteY60" fmla="*/ 223081 h 2309789"/>
              <a:gd name="connsiteX61" fmla="*/ 1055077 w 1805354"/>
              <a:gd name="connsiteY61" fmla="*/ 164466 h 2309789"/>
              <a:gd name="connsiteX62" fmla="*/ 1031631 w 1805354"/>
              <a:gd name="connsiteY62" fmla="*/ 129297 h 2309789"/>
              <a:gd name="connsiteX63" fmla="*/ 961293 w 1805354"/>
              <a:gd name="connsiteY63" fmla="*/ 105851 h 2309789"/>
              <a:gd name="connsiteX64" fmla="*/ 926124 w 1805354"/>
              <a:gd name="connsiteY64" fmla="*/ 70681 h 2309789"/>
              <a:gd name="connsiteX65" fmla="*/ 879231 w 1805354"/>
              <a:gd name="connsiteY65" fmla="*/ 58958 h 2309789"/>
              <a:gd name="connsiteX66" fmla="*/ 844062 w 1805354"/>
              <a:gd name="connsiteY66" fmla="*/ 47235 h 2309789"/>
              <a:gd name="connsiteX67" fmla="*/ 527539 w 1805354"/>
              <a:gd name="connsiteY67" fmla="*/ 23789 h 2309789"/>
              <a:gd name="connsiteX68" fmla="*/ 468924 w 1805354"/>
              <a:gd name="connsiteY68" fmla="*/ 343 h 2309789"/>
              <a:gd name="connsiteX69" fmla="*/ 375139 w 1805354"/>
              <a:gd name="connsiteY69" fmla="*/ 12066 h 2309789"/>
              <a:gd name="connsiteX70" fmla="*/ 234462 w 1805354"/>
              <a:gd name="connsiteY70" fmla="*/ 23789 h 2309789"/>
              <a:gd name="connsiteX71" fmla="*/ 105508 w 1805354"/>
              <a:gd name="connsiteY71" fmla="*/ 58958 h 2309789"/>
              <a:gd name="connsiteX72" fmla="*/ 46893 w 1805354"/>
              <a:gd name="connsiteY72" fmla="*/ 94128 h 2309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805354" h="2309789">
                <a:moveTo>
                  <a:pt x="46893" y="94128"/>
                </a:moveTo>
                <a:lnTo>
                  <a:pt x="46893" y="94128"/>
                </a:lnTo>
                <a:cubicBezTo>
                  <a:pt x="39078" y="129297"/>
                  <a:pt x="32185" y="164684"/>
                  <a:pt x="23447" y="199635"/>
                </a:cubicBezTo>
                <a:cubicBezTo>
                  <a:pt x="20450" y="211623"/>
                  <a:pt x="13257" y="222543"/>
                  <a:pt x="11724" y="234805"/>
                </a:cubicBezTo>
                <a:cubicBezTo>
                  <a:pt x="5404" y="285362"/>
                  <a:pt x="3908" y="336405"/>
                  <a:pt x="0" y="387205"/>
                </a:cubicBezTo>
                <a:cubicBezTo>
                  <a:pt x="29154" y="474660"/>
                  <a:pt x="5346" y="393764"/>
                  <a:pt x="23447" y="574774"/>
                </a:cubicBezTo>
                <a:cubicBezTo>
                  <a:pt x="24420" y="584503"/>
                  <a:pt x="42767" y="712045"/>
                  <a:pt x="46893" y="727174"/>
                </a:cubicBezTo>
                <a:cubicBezTo>
                  <a:pt x="52430" y="747476"/>
                  <a:pt x="61792" y="766559"/>
                  <a:pt x="70339" y="785789"/>
                </a:cubicBezTo>
                <a:cubicBezTo>
                  <a:pt x="77437" y="801758"/>
                  <a:pt x="84091" y="818140"/>
                  <a:pt x="93785" y="832681"/>
                </a:cubicBezTo>
                <a:cubicBezTo>
                  <a:pt x="99916" y="841878"/>
                  <a:pt x="110326" y="847497"/>
                  <a:pt x="117231" y="856128"/>
                </a:cubicBezTo>
                <a:cubicBezTo>
                  <a:pt x="126032" y="867130"/>
                  <a:pt x="131399" y="880694"/>
                  <a:pt x="140677" y="891297"/>
                </a:cubicBezTo>
                <a:cubicBezTo>
                  <a:pt x="158873" y="912092"/>
                  <a:pt x="183966" y="926921"/>
                  <a:pt x="199293" y="949912"/>
                </a:cubicBezTo>
                <a:cubicBezTo>
                  <a:pt x="207108" y="961635"/>
                  <a:pt x="213379" y="974550"/>
                  <a:pt x="222739" y="985081"/>
                </a:cubicBezTo>
                <a:cubicBezTo>
                  <a:pt x="244768" y="1009864"/>
                  <a:pt x="269631" y="1031974"/>
                  <a:pt x="293077" y="1055420"/>
                </a:cubicBezTo>
                <a:lnTo>
                  <a:pt x="316524" y="1078866"/>
                </a:lnTo>
                <a:cubicBezTo>
                  <a:pt x="344016" y="1161343"/>
                  <a:pt x="308235" y="1059524"/>
                  <a:pt x="351693" y="1160928"/>
                </a:cubicBezTo>
                <a:cubicBezTo>
                  <a:pt x="356561" y="1172286"/>
                  <a:pt x="356561" y="1185815"/>
                  <a:pt x="363416" y="1196097"/>
                </a:cubicBezTo>
                <a:cubicBezTo>
                  <a:pt x="372612" y="1209891"/>
                  <a:pt x="386862" y="1219543"/>
                  <a:pt x="398585" y="1231266"/>
                </a:cubicBezTo>
                <a:cubicBezTo>
                  <a:pt x="402493" y="1242989"/>
                  <a:pt x="404782" y="1255382"/>
                  <a:pt x="410308" y="1266435"/>
                </a:cubicBezTo>
                <a:cubicBezTo>
                  <a:pt x="431228" y="1308275"/>
                  <a:pt x="446992" y="1310035"/>
                  <a:pt x="480647" y="1348497"/>
                </a:cubicBezTo>
                <a:cubicBezTo>
                  <a:pt x="493513" y="1363201"/>
                  <a:pt x="504093" y="1379758"/>
                  <a:pt x="515816" y="1395389"/>
                </a:cubicBezTo>
                <a:cubicBezTo>
                  <a:pt x="519724" y="1422743"/>
                  <a:pt x="525420" y="1449901"/>
                  <a:pt x="527539" y="1477451"/>
                </a:cubicBezTo>
                <a:cubicBezTo>
                  <a:pt x="533241" y="1551581"/>
                  <a:pt x="532821" y="1626120"/>
                  <a:pt x="539262" y="1700189"/>
                </a:cubicBezTo>
                <a:cubicBezTo>
                  <a:pt x="540658" y="1716240"/>
                  <a:pt x="547825" y="1731282"/>
                  <a:pt x="550985" y="1747081"/>
                </a:cubicBezTo>
                <a:cubicBezTo>
                  <a:pt x="571617" y="1850241"/>
                  <a:pt x="551616" y="1784144"/>
                  <a:pt x="574431" y="1852589"/>
                </a:cubicBezTo>
                <a:cubicBezTo>
                  <a:pt x="578339" y="1887758"/>
                  <a:pt x="581477" y="1923022"/>
                  <a:pt x="586154" y="1958097"/>
                </a:cubicBezTo>
                <a:cubicBezTo>
                  <a:pt x="592200" y="2003442"/>
                  <a:pt x="589430" y="2031711"/>
                  <a:pt x="621324" y="2063605"/>
                </a:cubicBezTo>
                <a:cubicBezTo>
                  <a:pt x="635140" y="2077421"/>
                  <a:pt x="652585" y="2087051"/>
                  <a:pt x="668216" y="2098774"/>
                </a:cubicBezTo>
                <a:cubicBezTo>
                  <a:pt x="672124" y="2110497"/>
                  <a:pt x="673084" y="2123661"/>
                  <a:pt x="679939" y="2133943"/>
                </a:cubicBezTo>
                <a:cubicBezTo>
                  <a:pt x="694399" y="2155633"/>
                  <a:pt x="727379" y="2179837"/>
                  <a:pt x="750277" y="2192558"/>
                </a:cubicBezTo>
                <a:cubicBezTo>
                  <a:pt x="773192" y="2205289"/>
                  <a:pt x="795980" y="2218769"/>
                  <a:pt x="820616" y="2227728"/>
                </a:cubicBezTo>
                <a:cubicBezTo>
                  <a:pt x="858663" y="2241564"/>
                  <a:pt x="975843" y="2248485"/>
                  <a:pt x="996462" y="2251174"/>
                </a:cubicBezTo>
                <a:cubicBezTo>
                  <a:pt x="1047428" y="2257822"/>
                  <a:pt x="1098164" y="2266170"/>
                  <a:pt x="1148862" y="2274620"/>
                </a:cubicBezTo>
                <a:cubicBezTo>
                  <a:pt x="1186436" y="2280882"/>
                  <a:pt x="1289947" y="2304669"/>
                  <a:pt x="1312985" y="2309789"/>
                </a:cubicBezTo>
                <a:cubicBezTo>
                  <a:pt x="1438031" y="2305881"/>
                  <a:pt x="1563874" y="2312684"/>
                  <a:pt x="1688124" y="2298066"/>
                </a:cubicBezTo>
                <a:cubicBezTo>
                  <a:pt x="1702117" y="2296420"/>
                  <a:pt x="1701607" y="2272860"/>
                  <a:pt x="1711570" y="2262897"/>
                </a:cubicBezTo>
                <a:cubicBezTo>
                  <a:pt x="1721533" y="2252934"/>
                  <a:pt x="1735016" y="2247266"/>
                  <a:pt x="1746739" y="2239451"/>
                </a:cubicBezTo>
                <a:cubicBezTo>
                  <a:pt x="1754554" y="2227728"/>
                  <a:pt x="1763884" y="2216883"/>
                  <a:pt x="1770185" y="2204281"/>
                </a:cubicBezTo>
                <a:cubicBezTo>
                  <a:pt x="1784355" y="2175941"/>
                  <a:pt x="1789629" y="2124789"/>
                  <a:pt x="1793631" y="2098774"/>
                </a:cubicBezTo>
                <a:cubicBezTo>
                  <a:pt x="1797833" y="2071464"/>
                  <a:pt x="1801446" y="2044066"/>
                  <a:pt x="1805354" y="2016712"/>
                </a:cubicBezTo>
                <a:cubicBezTo>
                  <a:pt x="1801446" y="1997174"/>
                  <a:pt x="1797953" y="1977548"/>
                  <a:pt x="1793631" y="1958097"/>
                </a:cubicBezTo>
                <a:cubicBezTo>
                  <a:pt x="1790136" y="1942369"/>
                  <a:pt x="1784037" y="1927175"/>
                  <a:pt x="1781908" y="1911205"/>
                </a:cubicBezTo>
                <a:cubicBezTo>
                  <a:pt x="1749443" y="1667714"/>
                  <a:pt x="1787392" y="1868290"/>
                  <a:pt x="1758462" y="1723635"/>
                </a:cubicBezTo>
                <a:cubicBezTo>
                  <a:pt x="1754554" y="1676743"/>
                  <a:pt x="1755967" y="1629099"/>
                  <a:pt x="1746739" y="1582958"/>
                </a:cubicBezTo>
                <a:cubicBezTo>
                  <a:pt x="1743976" y="1569142"/>
                  <a:pt x="1728843" y="1560739"/>
                  <a:pt x="1723293" y="1547789"/>
                </a:cubicBezTo>
                <a:cubicBezTo>
                  <a:pt x="1716946" y="1532980"/>
                  <a:pt x="1715478" y="1516528"/>
                  <a:pt x="1711570" y="1500897"/>
                </a:cubicBezTo>
                <a:cubicBezTo>
                  <a:pt x="1707662" y="1461820"/>
                  <a:pt x="1705819" y="1422481"/>
                  <a:pt x="1699847" y="1383666"/>
                </a:cubicBezTo>
                <a:cubicBezTo>
                  <a:pt x="1697968" y="1371453"/>
                  <a:pt x="1689489" y="1360779"/>
                  <a:pt x="1688124" y="1348497"/>
                </a:cubicBezTo>
                <a:cubicBezTo>
                  <a:pt x="1681636" y="1290111"/>
                  <a:pt x="1680906" y="1231223"/>
                  <a:pt x="1676400" y="1172651"/>
                </a:cubicBezTo>
                <a:cubicBezTo>
                  <a:pt x="1660600" y="967264"/>
                  <a:pt x="1684990" y="1106202"/>
                  <a:pt x="1641231" y="996805"/>
                </a:cubicBezTo>
                <a:cubicBezTo>
                  <a:pt x="1605720" y="908027"/>
                  <a:pt x="1642687" y="943067"/>
                  <a:pt x="1582616" y="903020"/>
                </a:cubicBezTo>
                <a:cubicBezTo>
                  <a:pt x="1574801" y="891297"/>
                  <a:pt x="1569133" y="877814"/>
                  <a:pt x="1559170" y="867851"/>
                </a:cubicBezTo>
                <a:cubicBezTo>
                  <a:pt x="1525575" y="834257"/>
                  <a:pt x="1526967" y="851750"/>
                  <a:pt x="1488831" y="832681"/>
                </a:cubicBezTo>
                <a:cubicBezTo>
                  <a:pt x="1476229" y="826380"/>
                  <a:pt x="1465127" y="817424"/>
                  <a:pt x="1453662" y="809235"/>
                </a:cubicBezTo>
                <a:cubicBezTo>
                  <a:pt x="1430253" y="792515"/>
                  <a:pt x="1356646" y="733912"/>
                  <a:pt x="1336431" y="727174"/>
                </a:cubicBezTo>
                <a:cubicBezTo>
                  <a:pt x="1324708" y="723266"/>
                  <a:pt x="1312064" y="721452"/>
                  <a:pt x="1301262" y="715451"/>
                </a:cubicBezTo>
                <a:cubicBezTo>
                  <a:pt x="1276629" y="701766"/>
                  <a:pt x="1256128" y="681160"/>
                  <a:pt x="1230924" y="668558"/>
                </a:cubicBezTo>
                <a:lnTo>
                  <a:pt x="1184031" y="645112"/>
                </a:lnTo>
                <a:cubicBezTo>
                  <a:pt x="1176216" y="629481"/>
                  <a:pt x="1169576" y="613205"/>
                  <a:pt x="1160585" y="598220"/>
                </a:cubicBezTo>
                <a:cubicBezTo>
                  <a:pt x="1146087" y="574057"/>
                  <a:pt x="1113693" y="527881"/>
                  <a:pt x="1113693" y="527881"/>
                </a:cubicBezTo>
                <a:cubicBezTo>
                  <a:pt x="1109785" y="426281"/>
                  <a:pt x="1112432" y="324216"/>
                  <a:pt x="1101970" y="223081"/>
                </a:cubicBezTo>
                <a:cubicBezTo>
                  <a:pt x="1099826" y="202359"/>
                  <a:pt x="1066966" y="179327"/>
                  <a:pt x="1055077" y="164466"/>
                </a:cubicBezTo>
                <a:cubicBezTo>
                  <a:pt x="1046275" y="153464"/>
                  <a:pt x="1043579" y="136764"/>
                  <a:pt x="1031631" y="129297"/>
                </a:cubicBezTo>
                <a:cubicBezTo>
                  <a:pt x="1010673" y="116198"/>
                  <a:pt x="961293" y="105851"/>
                  <a:pt x="961293" y="105851"/>
                </a:cubicBezTo>
                <a:cubicBezTo>
                  <a:pt x="949570" y="94128"/>
                  <a:pt x="940519" y="78907"/>
                  <a:pt x="926124" y="70681"/>
                </a:cubicBezTo>
                <a:cubicBezTo>
                  <a:pt x="912135" y="62687"/>
                  <a:pt x="894723" y="63384"/>
                  <a:pt x="879231" y="58958"/>
                </a:cubicBezTo>
                <a:cubicBezTo>
                  <a:pt x="867349" y="55563"/>
                  <a:pt x="856220" y="49445"/>
                  <a:pt x="844062" y="47235"/>
                </a:cubicBezTo>
                <a:cubicBezTo>
                  <a:pt x="750198" y="30169"/>
                  <a:pt x="607823" y="28014"/>
                  <a:pt x="527539" y="23789"/>
                </a:cubicBezTo>
                <a:cubicBezTo>
                  <a:pt x="508001" y="15974"/>
                  <a:pt x="489905" y="1957"/>
                  <a:pt x="468924" y="343"/>
                </a:cubicBezTo>
                <a:cubicBezTo>
                  <a:pt x="437512" y="-2073"/>
                  <a:pt x="406488" y="8931"/>
                  <a:pt x="375139" y="12066"/>
                </a:cubicBezTo>
                <a:cubicBezTo>
                  <a:pt x="328318" y="16748"/>
                  <a:pt x="281354" y="19881"/>
                  <a:pt x="234462" y="23789"/>
                </a:cubicBezTo>
                <a:cubicBezTo>
                  <a:pt x="151613" y="40359"/>
                  <a:pt x="194749" y="29211"/>
                  <a:pt x="105508" y="58958"/>
                </a:cubicBezTo>
                <a:cubicBezTo>
                  <a:pt x="65096" y="72428"/>
                  <a:pt x="56662" y="88266"/>
                  <a:pt x="46893" y="94128"/>
                </a:cubicBezTo>
                <a:close/>
              </a:path>
            </a:pathLst>
          </a:custGeom>
          <a:solidFill>
            <a:srgbClr val="FFFF00">
              <a:alpha val="495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2B68A-BC8F-39D5-087E-F94AF79CFC2D}"/>
              </a:ext>
            </a:extLst>
          </p:cNvPr>
          <p:cNvSpPr>
            <a:spLocks noGrp="1"/>
          </p:cNvSpPr>
          <p:nvPr>
            <p:ph type="title"/>
          </p:nvPr>
        </p:nvSpPr>
        <p:spPr/>
        <p:txBody>
          <a:bodyPr/>
          <a:lstStyle/>
          <a:p>
            <a:r>
              <a:rPr lang="en-US" dirty="0"/>
              <a:t>In discrete time form…</a:t>
            </a:r>
          </a:p>
        </p:txBody>
      </p:sp>
      <p:sp>
        <p:nvSpPr>
          <p:cNvPr id="4" name="TextBox 3">
            <a:extLst>
              <a:ext uri="{FF2B5EF4-FFF2-40B4-BE49-F238E27FC236}">
                <a16:creationId xmlns:a16="http://schemas.microsoft.com/office/drawing/2014/main" id="{921E4B23-03EF-F950-2F48-D7B4040B429F}"/>
              </a:ext>
            </a:extLst>
          </p:cNvPr>
          <p:cNvSpPr txBox="1"/>
          <p:nvPr/>
        </p:nvSpPr>
        <p:spPr>
          <a:xfrm>
            <a:off x="889056" y="2352058"/>
            <a:ext cx="7290486" cy="584775"/>
          </a:xfrm>
          <a:prstGeom prst="rect">
            <a:avLst/>
          </a:prstGeom>
          <a:noFill/>
        </p:spPr>
        <p:txBody>
          <a:bodyPr wrap="square">
            <a:spAutoFit/>
          </a:bodyPr>
          <a:lstStyle/>
          <a:p>
            <a:r>
              <a:rPr lang="en-US" sz="3200" i="1" dirty="0">
                <a:latin typeface="Times New Roman" pitchFamily="18" charset="0"/>
                <a:cs typeface="Times New Roman" pitchFamily="18" charset="0"/>
              </a:rPr>
              <a:t>y</a:t>
            </a:r>
            <a:r>
              <a:rPr lang="en-US" sz="3200" i="1" baseline="-25000" dirty="0">
                <a:latin typeface="Times New Roman" pitchFamily="18" charset="0"/>
                <a:cs typeface="Times New Roman" pitchFamily="18" charset="0"/>
              </a:rPr>
              <a:t>(t)</a:t>
            </a:r>
            <a:r>
              <a:rPr lang="en-US" sz="3200" i="1" dirty="0">
                <a:latin typeface="Times New Roman" pitchFamily="18" charset="0"/>
                <a:cs typeface="Times New Roman" pitchFamily="18" charset="0"/>
              </a:rPr>
              <a:t> = + A</a:t>
            </a:r>
            <a:r>
              <a:rPr lang="en-US" sz="3200" i="1" baseline="-25000" dirty="0">
                <a:latin typeface="Times New Roman" pitchFamily="18" charset="0"/>
                <a:cs typeface="Times New Roman" pitchFamily="18" charset="0"/>
              </a:rPr>
              <a:t>1</a:t>
            </a:r>
            <a:r>
              <a:rPr lang="en-US" sz="3200" i="1" dirty="0">
                <a:latin typeface="Times New Roman" pitchFamily="18" charset="0"/>
                <a:cs typeface="Times New Roman" pitchFamily="18" charset="0"/>
              </a:rPr>
              <a:t>y</a:t>
            </a:r>
            <a:r>
              <a:rPr lang="en-US" sz="3200" i="1" baseline="-25000" dirty="0">
                <a:latin typeface="Times New Roman" pitchFamily="18" charset="0"/>
                <a:cs typeface="Times New Roman" pitchFamily="18" charset="0"/>
              </a:rPr>
              <a:t>(t-1)</a:t>
            </a:r>
            <a:r>
              <a:rPr lang="en-US" sz="3200" i="1" dirty="0">
                <a:latin typeface="Times New Roman" pitchFamily="18" charset="0"/>
                <a:cs typeface="Times New Roman" pitchFamily="18" charset="0"/>
              </a:rPr>
              <a:t> + B</a:t>
            </a:r>
            <a:r>
              <a:rPr lang="en-US" sz="3200" i="1" baseline="-25000" dirty="0">
                <a:latin typeface="Times New Roman" pitchFamily="18" charset="0"/>
                <a:cs typeface="Times New Roman" pitchFamily="18" charset="0"/>
              </a:rPr>
              <a:t>1</a:t>
            </a:r>
            <a:r>
              <a:rPr lang="en-US" sz="3200" i="1" dirty="0">
                <a:latin typeface="Times New Roman" pitchFamily="18" charset="0"/>
                <a:cs typeface="Times New Roman" pitchFamily="18" charset="0"/>
              </a:rPr>
              <a:t>u</a:t>
            </a:r>
            <a:r>
              <a:rPr lang="en-US" sz="3200" i="1" baseline="-25000" dirty="0">
                <a:latin typeface="Times New Roman" pitchFamily="18" charset="0"/>
                <a:cs typeface="Times New Roman" pitchFamily="18" charset="0"/>
              </a:rPr>
              <a:t>(t-1)</a:t>
            </a:r>
            <a:r>
              <a:rPr lang="en-US" sz="3200" i="1" dirty="0">
                <a:latin typeface="Times New Roman" pitchFamily="18" charset="0"/>
                <a:cs typeface="Times New Roman" pitchFamily="18" charset="0"/>
              </a:rPr>
              <a:t> + B</a:t>
            </a:r>
            <a:r>
              <a:rPr lang="en-US" sz="3200" i="1" baseline="-25000" dirty="0">
                <a:latin typeface="Times New Roman" pitchFamily="18" charset="0"/>
                <a:cs typeface="Times New Roman" pitchFamily="18" charset="0"/>
              </a:rPr>
              <a:t>0 </a:t>
            </a:r>
            <a:r>
              <a:rPr lang="en-US" sz="3200" i="1" dirty="0">
                <a:latin typeface="Times New Roman" pitchFamily="18" charset="0"/>
                <a:cs typeface="Times New Roman" pitchFamily="18" charset="0"/>
              </a:rPr>
              <a:t>+ </a:t>
            </a:r>
            <a:r>
              <a:rPr lang="en-US" sz="3200" i="1" dirty="0" err="1">
                <a:latin typeface="Times New Roman" pitchFamily="18" charset="0"/>
                <a:cs typeface="Times New Roman" pitchFamily="18" charset="0"/>
              </a:rPr>
              <a:t>Ɛ</a:t>
            </a:r>
            <a:endParaRPr lang="en-US" sz="3200" dirty="0"/>
          </a:p>
        </p:txBody>
      </p:sp>
      <p:sp>
        <p:nvSpPr>
          <p:cNvPr id="10" name="TextBox 9">
            <a:extLst>
              <a:ext uri="{FF2B5EF4-FFF2-40B4-BE49-F238E27FC236}">
                <a16:creationId xmlns:a16="http://schemas.microsoft.com/office/drawing/2014/main" id="{C75D1221-0674-16BD-723C-152D551B3173}"/>
              </a:ext>
            </a:extLst>
          </p:cNvPr>
          <p:cNvSpPr txBox="1"/>
          <p:nvPr/>
        </p:nvSpPr>
        <p:spPr>
          <a:xfrm>
            <a:off x="889055" y="3375951"/>
            <a:ext cx="10515600" cy="646331"/>
          </a:xfrm>
          <a:prstGeom prst="rect">
            <a:avLst/>
          </a:prstGeom>
          <a:noFill/>
        </p:spPr>
        <p:txBody>
          <a:bodyPr wrap="square">
            <a:spAutoFit/>
          </a:bodyPr>
          <a:lstStyle/>
          <a:p>
            <a:r>
              <a:rPr lang="en-US" sz="3600" i="1" dirty="0">
                <a:latin typeface="Times New Roman" pitchFamily="18" charset="0"/>
                <a:cs typeface="Times New Roman" pitchFamily="18" charset="0"/>
              </a:rPr>
              <a:t>O</a:t>
            </a:r>
            <a:r>
              <a:rPr lang="en-US" sz="3600" i="1" baseline="-25000" dirty="0">
                <a:latin typeface="Times New Roman" pitchFamily="18" charset="0"/>
                <a:cs typeface="Times New Roman" pitchFamily="18" charset="0"/>
              </a:rPr>
              <a:t>2(t)</a:t>
            </a:r>
            <a:r>
              <a:rPr lang="en-US" sz="3600" i="1" dirty="0">
                <a:latin typeface="Times New Roman" pitchFamily="18" charset="0"/>
                <a:cs typeface="Times New Roman" pitchFamily="18" charset="0"/>
              </a:rPr>
              <a:t> = + O</a:t>
            </a:r>
            <a:r>
              <a:rPr lang="en-US" sz="3600" i="1" baseline="-25000" dirty="0">
                <a:latin typeface="Times New Roman" pitchFamily="18" charset="0"/>
                <a:cs typeface="Times New Roman" pitchFamily="18" charset="0"/>
              </a:rPr>
              <a:t>2(t-1)</a:t>
            </a:r>
            <a:r>
              <a:rPr lang="en-US" sz="3600" i="1" dirty="0">
                <a:latin typeface="Times New Roman" pitchFamily="18" charset="0"/>
                <a:cs typeface="Times New Roman" pitchFamily="18" charset="0"/>
              </a:rPr>
              <a:t> + GPP</a:t>
            </a:r>
            <a:r>
              <a:rPr lang="en-US" sz="3600" i="1" baseline="-25000" dirty="0">
                <a:latin typeface="Times New Roman" pitchFamily="18" charset="0"/>
                <a:cs typeface="Times New Roman" pitchFamily="18" charset="0"/>
              </a:rPr>
              <a:t> (t-1)</a:t>
            </a:r>
            <a:r>
              <a:rPr lang="en-US" sz="3600" i="1" dirty="0">
                <a:latin typeface="Times New Roman" pitchFamily="18" charset="0"/>
                <a:cs typeface="Times New Roman" pitchFamily="18" charset="0"/>
              </a:rPr>
              <a:t> + (-R</a:t>
            </a:r>
            <a:r>
              <a:rPr lang="en-US" sz="3600" i="1" baseline="-25000" dirty="0">
                <a:latin typeface="Times New Roman" pitchFamily="18" charset="0"/>
                <a:cs typeface="Times New Roman" pitchFamily="18" charset="0"/>
              </a:rPr>
              <a:t>(t-1)</a:t>
            </a:r>
            <a:r>
              <a:rPr lang="en-US" sz="3600" i="1" dirty="0">
                <a:latin typeface="Times New Roman" pitchFamily="18" charset="0"/>
                <a:cs typeface="Times New Roman" pitchFamily="18" charset="0"/>
              </a:rPr>
              <a:t>) + </a:t>
            </a:r>
            <a:r>
              <a:rPr lang="en-US" sz="3600" i="1" dirty="0" err="1">
                <a:latin typeface="Times New Roman" pitchFamily="18" charset="0"/>
                <a:cs typeface="Times New Roman" pitchFamily="18" charset="0"/>
              </a:rPr>
              <a:t>F</a:t>
            </a:r>
            <a:r>
              <a:rPr lang="en-US" sz="3600" i="1" baseline="-25000" dirty="0" err="1">
                <a:latin typeface="Times New Roman" pitchFamily="18" charset="0"/>
                <a:cs typeface="Times New Roman" pitchFamily="18" charset="0"/>
              </a:rPr>
              <a:t>atm</a:t>
            </a:r>
            <a:r>
              <a:rPr lang="en-US" sz="3600" i="1" baseline="-25000" dirty="0">
                <a:latin typeface="Times New Roman" pitchFamily="18" charset="0"/>
                <a:cs typeface="Times New Roman" pitchFamily="18" charset="0"/>
              </a:rPr>
              <a:t> (t-1) </a:t>
            </a:r>
            <a:r>
              <a:rPr lang="en-US" sz="3600" i="1" dirty="0">
                <a:latin typeface="Times New Roman" pitchFamily="18" charset="0"/>
                <a:cs typeface="Times New Roman" pitchFamily="18" charset="0"/>
              </a:rPr>
              <a:t>+ A</a:t>
            </a:r>
            <a:r>
              <a:rPr lang="en-US" sz="3600" i="1" baseline="-25000" dirty="0">
                <a:latin typeface="Times New Roman" pitchFamily="18" charset="0"/>
                <a:cs typeface="Times New Roman" pitchFamily="18" charset="0"/>
              </a:rPr>
              <a:t> (t-1)</a:t>
            </a:r>
            <a:endParaRPr lang="en-US" sz="3600" dirty="0"/>
          </a:p>
        </p:txBody>
      </p:sp>
      <p:sp>
        <p:nvSpPr>
          <p:cNvPr id="19" name="TextBox 18">
            <a:extLst>
              <a:ext uri="{FF2B5EF4-FFF2-40B4-BE49-F238E27FC236}">
                <a16:creationId xmlns:a16="http://schemas.microsoft.com/office/drawing/2014/main" id="{42FE59A8-C07F-4A1C-D4CC-906F326D9592}"/>
              </a:ext>
            </a:extLst>
          </p:cNvPr>
          <p:cNvSpPr txBox="1"/>
          <p:nvPr/>
        </p:nvSpPr>
        <p:spPr>
          <a:xfrm>
            <a:off x="756138" y="4778735"/>
            <a:ext cx="10083114" cy="923330"/>
          </a:xfrm>
          <a:prstGeom prst="rect">
            <a:avLst/>
          </a:prstGeom>
          <a:noFill/>
        </p:spPr>
        <p:txBody>
          <a:bodyPr wrap="square" rtlCol="0">
            <a:spAutoFit/>
          </a:bodyPr>
          <a:lstStyle/>
          <a:p>
            <a:r>
              <a:rPr lang="en-US" dirty="0"/>
              <a:t>Oxygen at the current time step (</a:t>
            </a:r>
            <a:r>
              <a:rPr lang="en-US" i="1" dirty="0"/>
              <a:t>t)</a:t>
            </a:r>
            <a:r>
              <a:rPr lang="en-US" dirty="0"/>
              <a:t>, is equal to what it was at the previous time step (</a:t>
            </a:r>
            <a:r>
              <a:rPr lang="en-US" i="1" dirty="0"/>
              <a:t>t-1</a:t>
            </a:r>
            <a:r>
              <a:rPr lang="en-US" dirty="0"/>
              <a:t>), plus the mass movement of oxygen through a set of processes : gross primary production, (-) respiration, atmospheric exchange and physics. </a:t>
            </a:r>
          </a:p>
        </p:txBody>
      </p:sp>
      <p:sp>
        <p:nvSpPr>
          <p:cNvPr id="21" name="TextBox 20">
            <a:extLst>
              <a:ext uri="{FF2B5EF4-FFF2-40B4-BE49-F238E27FC236}">
                <a16:creationId xmlns:a16="http://schemas.microsoft.com/office/drawing/2014/main" id="{729941B9-20E3-B693-933E-AE3EEB9E0A4E}"/>
              </a:ext>
            </a:extLst>
          </p:cNvPr>
          <p:cNvSpPr txBox="1"/>
          <p:nvPr/>
        </p:nvSpPr>
        <p:spPr>
          <a:xfrm>
            <a:off x="6857998" y="2402214"/>
            <a:ext cx="3981254" cy="646331"/>
          </a:xfrm>
          <a:prstGeom prst="rect">
            <a:avLst/>
          </a:prstGeom>
          <a:noFill/>
        </p:spPr>
        <p:txBody>
          <a:bodyPr wrap="square" rtlCol="0">
            <a:spAutoFit/>
          </a:bodyPr>
          <a:lstStyle/>
          <a:p>
            <a:r>
              <a:rPr lang="en-US" dirty="0">
                <a:solidFill>
                  <a:srgbClr val="00B050"/>
                </a:solidFill>
              </a:rPr>
              <a:t>These processes have both parameters and data embedded in them.</a:t>
            </a:r>
          </a:p>
        </p:txBody>
      </p:sp>
    </p:spTree>
    <p:extLst>
      <p:ext uri="{BB962C8B-B14F-4D97-AF65-F5344CB8AC3E}">
        <p14:creationId xmlns:p14="http://schemas.microsoft.com/office/powerpoint/2010/main" val="1705746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1890-590F-556E-F5C6-16F0CC2515F6}"/>
              </a:ext>
            </a:extLst>
          </p:cNvPr>
          <p:cNvSpPr>
            <a:spLocks noGrp="1"/>
          </p:cNvSpPr>
          <p:nvPr>
            <p:ph type="title"/>
          </p:nvPr>
        </p:nvSpPr>
        <p:spPr/>
        <p:txBody>
          <a:bodyPr>
            <a:normAutofit/>
          </a:bodyPr>
          <a:lstStyle/>
          <a:p>
            <a:r>
              <a:rPr lang="en-US" dirty="0"/>
              <a:t>How do we model processes? </a:t>
            </a:r>
          </a:p>
        </p:txBody>
      </p:sp>
      <p:sp>
        <p:nvSpPr>
          <p:cNvPr id="4" name="TextBox 3">
            <a:extLst>
              <a:ext uri="{FF2B5EF4-FFF2-40B4-BE49-F238E27FC236}">
                <a16:creationId xmlns:a16="http://schemas.microsoft.com/office/drawing/2014/main" id="{F9B68E3C-F28E-9901-2609-A3D20D992642}"/>
              </a:ext>
            </a:extLst>
          </p:cNvPr>
          <p:cNvSpPr txBox="1"/>
          <p:nvPr/>
        </p:nvSpPr>
        <p:spPr>
          <a:xfrm>
            <a:off x="838197" y="1313625"/>
            <a:ext cx="10767649" cy="646331"/>
          </a:xfrm>
          <a:prstGeom prst="rect">
            <a:avLst/>
          </a:prstGeom>
          <a:noFill/>
        </p:spPr>
        <p:txBody>
          <a:bodyPr wrap="square">
            <a:spAutoFit/>
          </a:bodyPr>
          <a:lstStyle/>
          <a:p>
            <a:r>
              <a:rPr lang="en-US" dirty="0"/>
              <a:t>Processes usually connect (a) state variables, or (b) other outside variables (input data) to state variables. Processes have parameters that can be adjusted to help model predictions of state variables match observations.</a:t>
            </a:r>
          </a:p>
        </p:txBody>
      </p:sp>
      <p:sp>
        <p:nvSpPr>
          <p:cNvPr id="6" name="TextBox 5">
            <a:extLst>
              <a:ext uri="{FF2B5EF4-FFF2-40B4-BE49-F238E27FC236}">
                <a16:creationId xmlns:a16="http://schemas.microsoft.com/office/drawing/2014/main" id="{E149FCB3-011E-2C49-5000-FD8C479B83EC}"/>
              </a:ext>
            </a:extLst>
          </p:cNvPr>
          <p:cNvSpPr txBox="1"/>
          <p:nvPr/>
        </p:nvSpPr>
        <p:spPr>
          <a:xfrm>
            <a:off x="838197" y="2083753"/>
            <a:ext cx="9114693" cy="461665"/>
          </a:xfrm>
          <a:prstGeom prst="rect">
            <a:avLst/>
          </a:prstGeom>
          <a:noFill/>
        </p:spPr>
        <p:txBody>
          <a:bodyPr wrap="square">
            <a:spAutoFit/>
          </a:bodyPr>
          <a:lstStyle/>
          <a:p>
            <a:r>
              <a:rPr lang="en-US" sz="2400" i="1" dirty="0">
                <a:latin typeface="Times New Roman" pitchFamily="18" charset="0"/>
                <a:cs typeface="Times New Roman" pitchFamily="18" charset="0"/>
              </a:rPr>
              <a:t>NPP = f(Phosphorus</a:t>
            </a:r>
            <a:r>
              <a:rPr lang="en-US" sz="2400" i="1" baseline="-25000" dirty="0">
                <a:latin typeface="Times New Roman" pitchFamily="18" charset="0"/>
                <a:cs typeface="Times New Roman" pitchFamily="18" charset="0"/>
              </a:rPr>
              <a:t>, </a:t>
            </a:r>
            <a:r>
              <a:rPr lang="en-US" sz="2400" i="1" dirty="0">
                <a:latin typeface="Times New Roman" pitchFamily="18" charset="0"/>
                <a:cs typeface="Times New Roman" pitchFamily="18" charset="0"/>
              </a:rPr>
              <a:t>Irradiance</a:t>
            </a:r>
            <a:r>
              <a:rPr lang="en-US" sz="2400" i="1" baseline="-25000" dirty="0">
                <a:latin typeface="Times New Roman" pitchFamily="18" charset="0"/>
                <a:cs typeface="Times New Roman" pitchFamily="18" charset="0"/>
              </a:rPr>
              <a:t>, </a:t>
            </a:r>
            <a:r>
              <a:rPr lang="en-US" sz="2400" i="1" dirty="0">
                <a:latin typeface="Times New Roman" pitchFamily="18" charset="0"/>
                <a:cs typeface="Times New Roman" pitchFamily="18" charset="0"/>
              </a:rPr>
              <a:t>Temperature)</a:t>
            </a:r>
            <a:endParaRPr lang="en-US" sz="2400" dirty="0"/>
          </a:p>
        </p:txBody>
      </p:sp>
      <p:sp>
        <p:nvSpPr>
          <p:cNvPr id="7" name="TextBox 6">
            <a:extLst>
              <a:ext uri="{FF2B5EF4-FFF2-40B4-BE49-F238E27FC236}">
                <a16:creationId xmlns:a16="http://schemas.microsoft.com/office/drawing/2014/main" id="{69A08FD7-0797-3015-4273-BB52C822CC69}"/>
              </a:ext>
            </a:extLst>
          </p:cNvPr>
          <p:cNvSpPr txBox="1"/>
          <p:nvPr/>
        </p:nvSpPr>
        <p:spPr>
          <a:xfrm>
            <a:off x="1904993" y="3127829"/>
            <a:ext cx="9114693" cy="461665"/>
          </a:xfrm>
          <a:prstGeom prst="rect">
            <a:avLst/>
          </a:prstGeom>
          <a:noFill/>
        </p:spPr>
        <p:txBody>
          <a:bodyPr wrap="square">
            <a:spAutoFit/>
          </a:bodyPr>
          <a:lstStyle/>
          <a:p>
            <a:r>
              <a:rPr lang="en-US" sz="2400" i="1" dirty="0">
                <a:latin typeface="Times New Roman" pitchFamily="18" charset="0"/>
                <a:cs typeface="Times New Roman" pitchFamily="18" charset="0"/>
              </a:rPr>
              <a:t>NPP</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 </a:t>
            </a:r>
            <a:r>
              <a:rPr lang="en-US" sz="2400" i="1" dirty="0">
                <a:solidFill>
                  <a:srgbClr val="FF0000"/>
                </a:solidFill>
                <a:latin typeface="Times New Roman" pitchFamily="18" charset="0"/>
                <a:cs typeface="Times New Roman" pitchFamily="18" charset="0"/>
              </a:rPr>
              <a:t>C</a:t>
            </a:r>
            <a:r>
              <a:rPr lang="en-US" sz="2400" i="1" baseline="-25000" dirty="0">
                <a:solidFill>
                  <a:srgbClr val="FF0000"/>
                </a:solidFill>
                <a:latin typeface="Times New Roman" pitchFamily="18" charset="0"/>
                <a:cs typeface="Times New Roman" pitchFamily="18" charset="0"/>
              </a:rPr>
              <a:t>1</a:t>
            </a:r>
            <a:r>
              <a:rPr lang="en-US" sz="2400" i="1" dirty="0">
                <a:solidFill>
                  <a:srgbClr val="FF0000"/>
                </a:solidFill>
                <a:latin typeface="Times New Roman" pitchFamily="18" charset="0"/>
                <a:cs typeface="Times New Roman" pitchFamily="18" charset="0"/>
              </a:rPr>
              <a:t> </a:t>
            </a:r>
            <a:r>
              <a:rPr lang="en-US" sz="2400" i="1" dirty="0">
                <a:latin typeface="Times New Roman" pitchFamily="18" charset="0"/>
                <a:cs typeface="Times New Roman" pitchFamily="18" charset="0"/>
              </a:rPr>
              <a:t>* ([Phosphorus]</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 Irradiance</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 * </a:t>
            </a:r>
            <a:r>
              <a:rPr lang="el-GR" sz="2400" i="1" dirty="0">
                <a:solidFill>
                  <a:srgbClr val="FF0000"/>
                </a:solidFill>
                <a:effectLst/>
                <a:latin typeface="Roboto" panose="02000000000000000000" pitchFamily="2" charset="0"/>
              </a:rPr>
              <a:t>θ</a:t>
            </a:r>
            <a:r>
              <a:rPr lang="el-GR" sz="2400" i="1" dirty="0">
                <a:solidFill>
                  <a:srgbClr val="202124"/>
                </a:solidFill>
                <a:effectLst/>
                <a:latin typeface="Roboto" panose="02000000000000000000" pitchFamily="2" charset="0"/>
              </a:rPr>
              <a:t> </a:t>
            </a:r>
            <a:r>
              <a:rPr lang="en-US" sz="2400" i="1" baseline="30000" dirty="0">
                <a:latin typeface="Times New Roman" pitchFamily="18" charset="0"/>
                <a:cs typeface="Times New Roman" pitchFamily="18" charset="0"/>
              </a:rPr>
              <a:t>(T(t)-20)</a:t>
            </a:r>
            <a:endParaRPr lang="en-US" sz="2400" baseline="30000" dirty="0"/>
          </a:p>
        </p:txBody>
      </p:sp>
      <p:sp>
        <p:nvSpPr>
          <p:cNvPr id="8" name="TextBox 7">
            <a:extLst>
              <a:ext uri="{FF2B5EF4-FFF2-40B4-BE49-F238E27FC236}">
                <a16:creationId xmlns:a16="http://schemas.microsoft.com/office/drawing/2014/main" id="{2BB76B3D-A15B-8819-E765-797635EFCF3E}"/>
              </a:ext>
            </a:extLst>
          </p:cNvPr>
          <p:cNvSpPr txBox="1"/>
          <p:nvPr/>
        </p:nvSpPr>
        <p:spPr>
          <a:xfrm>
            <a:off x="2098428" y="3575483"/>
            <a:ext cx="2537100" cy="646331"/>
          </a:xfrm>
          <a:prstGeom prst="rect">
            <a:avLst/>
          </a:prstGeom>
          <a:noFill/>
        </p:spPr>
        <p:txBody>
          <a:bodyPr wrap="square" rtlCol="0">
            <a:spAutoFit/>
          </a:bodyPr>
          <a:lstStyle/>
          <a:p>
            <a:r>
              <a:rPr lang="en-US" b="1" dirty="0"/>
              <a:t>Process: </a:t>
            </a:r>
            <a:r>
              <a:rPr lang="en-US" dirty="0"/>
              <a:t>primary production</a:t>
            </a:r>
          </a:p>
        </p:txBody>
      </p:sp>
      <p:cxnSp>
        <p:nvCxnSpPr>
          <p:cNvPr id="9" name="Straight Arrow Connector 8">
            <a:extLst>
              <a:ext uri="{FF2B5EF4-FFF2-40B4-BE49-F238E27FC236}">
                <a16:creationId xmlns:a16="http://schemas.microsoft.com/office/drawing/2014/main" id="{69B7A5DA-C200-3AD2-6378-151B71319B76}"/>
              </a:ext>
            </a:extLst>
          </p:cNvPr>
          <p:cNvCxnSpPr>
            <a:cxnSpLocks/>
          </p:cNvCxnSpPr>
          <p:nvPr/>
        </p:nvCxnSpPr>
        <p:spPr>
          <a:xfrm flipV="1">
            <a:off x="2102546" y="3565625"/>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6488C68-C468-E68B-7554-77056912B6CC}"/>
              </a:ext>
            </a:extLst>
          </p:cNvPr>
          <p:cNvSpPr txBox="1"/>
          <p:nvPr/>
        </p:nvSpPr>
        <p:spPr>
          <a:xfrm>
            <a:off x="3265822" y="2588873"/>
            <a:ext cx="2537100" cy="369332"/>
          </a:xfrm>
          <a:prstGeom prst="rect">
            <a:avLst/>
          </a:prstGeom>
          <a:noFill/>
        </p:spPr>
        <p:txBody>
          <a:bodyPr wrap="square" rtlCol="0">
            <a:spAutoFit/>
          </a:bodyPr>
          <a:lstStyle/>
          <a:p>
            <a:r>
              <a:rPr lang="en-US" b="1" dirty="0"/>
              <a:t>Parameter</a:t>
            </a:r>
            <a:endParaRPr lang="en-US" dirty="0"/>
          </a:p>
        </p:txBody>
      </p:sp>
      <p:cxnSp>
        <p:nvCxnSpPr>
          <p:cNvPr id="11" name="Straight Arrow Connector 10">
            <a:extLst>
              <a:ext uri="{FF2B5EF4-FFF2-40B4-BE49-F238E27FC236}">
                <a16:creationId xmlns:a16="http://schemas.microsoft.com/office/drawing/2014/main" id="{93756A73-DCAB-6DBF-8A34-CA362683FD1C}"/>
              </a:ext>
            </a:extLst>
          </p:cNvPr>
          <p:cNvCxnSpPr>
            <a:cxnSpLocks/>
          </p:cNvCxnSpPr>
          <p:nvPr/>
        </p:nvCxnSpPr>
        <p:spPr>
          <a:xfrm>
            <a:off x="3269941" y="2747439"/>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1190C2-A94C-7059-5C96-3EAC21572964}"/>
              </a:ext>
            </a:extLst>
          </p:cNvPr>
          <p:cNvSpPr txBox="1"/>
          <p:nvPr/>
        </p:nvSpPr>
        <p:spPr>
          <a:xfrm>
            <a:off x="4607714" y="2588873"/>
            <a:ext cx="2537100" cy="369332"/>
          </a:xfrm>
          <a:prstGeom prst="rect">
            <a:avLst/>
          </a:prstGeom>
          <a:noFill/>
        </p:spPr>
        <p:txBody>
          <a:bodyPr wrap="square" rtlCol="0">
            <a:spAutoFit/>
          </a:bodyPr>
          <a:lstStyle/>
          <a:p>
            <a:r>
              <a:rPr lang="en-US" b="1" dirty="0"/>
              <a:t>Input data</a:t>
            </a:r>
            <a:endParaRPr lang="en-US" dirty="0"/>
          </a:p>
        </p:txBody>
      </p:sp>
      <p:cxnSp>
        <p:nvCxnSpPr>
          <p:cNvPr id="13" name="Straight Arrow Connector 12">
            <a:extLst>
              <a:ext uri="{FF2B5EF4-FFF2-40B4-BE49-F238E27FC236}">
                <a16:creationId xmlns:a16="http://schemas.microsoft.com/office/drawing/2014/main" id="{B7218784-60A4-CCDA-78BE-CD3E253B3E71}"/>
              </a:ext>
            </a:extLst>
          </p:cNvPr>
          <p:cNvCxnSpPr>
            <a:cxnSpLocks/>
          </p:cNvCxnSpPr>
          <p:nvPr/>
        </p:nvCxnSpPr>
        <p:spPr>
          <a:xfrm>
            <a:off x="4611833" y="2747439"/>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68AEF5-D6FA-F9CA-DF12-5DAE51AE5F9E}"/>
              </a:ext>
            </a:extLst>
          </p:cNvPr>
          <p:cNvSpPr txBox="1"/>
          <p:nvPr/>
        </p:nvSpPr>
        <p:spPr>
          <a:xfrm>
            <a:off x="4654056" y="3623100"/>
            <a:ext cx="1808283" cy="369332"/>
          </a:xfrm>
          <a:prstGeom prst="rect">
            <a:avLst/>
          </a:prstGeom>
          <a:noFill/>
        </p:spPr>
        <p:txBody>
          <a:bodyPr wrap="square" rtlCol="0">
            <a:spAutoFit/>
          </a:bodyPr>
          <a:lstStyle/>
          <a:p>
            <a:pPr algn="r"/>
            <a:r>
              <a:rPr lang="en-US" b="1" dirty="0"/>
              <a:t>Input data</a:t>
            </a:r>
            <a:endParaRPr lang="en-US" dirty="0"/>
          </a:p>
        </p:txBody>
      </p:sp>
      <p:cxnSp>
        <p:nvCxnSpPr>
          <p:cNvPr id="15" name="Straight Arrow Connector 14">
            <a:extLst>
              <a:ext uri="{FF2B5EF4-FFF2-40B4-BE49-F238E27FC236}">
                <a16:creationId xmlns:a16="http://schemas.microsoft.com/office/drawing/2014/main" id="{17AB417C-5C68-D613-55BA-26891D6D1BED}"/>
              </a:ext>
            </a:extLst>
          </p:cNvPr>
          <p:cNvCxnSpPr>
            <a:cxnSpLocks/>
          </p:cNvCxnSpPr>
          <p:nvPr/>
        </p:nvCxnSpPr>
        <p:spPr>
          <a:xfrm flipV="1">
            <a:off x="6462339" y="3565625"/>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3482725-078D-7F32-547B-E36CEC3486C2}"/>
              </a:ext>
            </a:extLst>
          </p:cNvPr>
          <p:cNvSpPr txBox="1"/>
          <p:nvPr/>
        </p:nvSpPr>
        <p:spPr>
          <a:xfrm>
            <a:off x="8119177" y="2588873"/>
            <a:ext cx="2537100" cy="369332"/>
          </a:xfrm>
          <a:prstGeom prst="rect">
            <a:avLst/>
          </a:prstGeom>
          <a:noFill/>
        </p:spPr>
        <p:txBody>
          <a:bodyPr wrap="square" rtlCol="0">
            <a:spAutoFit/>
          </a:bodyPr>
          <a:lstStyle/>
          <a:p>
            <a:r>
              <a:rPr lang="en-US" b="1" dirty="0"/>
              <a:t>Parameter</a:t>
            </a:r>
            <a:endParaRPr lang="en-US" dirty="0"/>
          </a:p>
        </p:txBody>
      </p:sp>
      <p:cxnSp>
        <p:nvCxnSpPr>
          <p:cNvPr id="17" name="Straight Arrow Connector 16">
            <a:extLst>
              <a:ext uri="{FF2B5EF4-FFF2-40B4-BE49-F238E27FC236}">
                <a16:creationId xmlns:a16="http://schemas.microsoft.com/office/drawing/2014/main" id="{AB948218-F227-FE0C-5AE3-FBE89FF35DF1}"/>
              </a:ext>
            </a:extLst>
          </p:cNvPr>
          <p:cNvCxnSpPr>
            <a:cxnSpLocks/>
          </p:cNvCxnSpPr>
          <p:nvPr/>
        </p:nvCxnSpPr>
        <p:spPr>
          <a:xfrm>
            <a:off x="8135018" y="2747439"/>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8EABC9-BDE1-F3B9-10FC-523D08D56970}"/>
              </a:ext>
            </a:extLst>
          </p:cNvPr>
          <p:cNvSpPr txBox="1"/>
          <p:nvPr/>
        </p:nvSpPr>
        <p:spPr>
          <a:xfrm>
            <a:off x="6659893" y="3599231"/>
            <a:ext cx="1808283" cy="369332"/>
          </a:xfrm>
          <a:prstGeom prst="rect">
            <a:avLst/>
          </a:prstGeom>
          <a:noFill/>
        </p:spPr>
        <p:txBody>
          <a:bodyPr wrap="square" rtlCol="0">
            <a:spAutoFit/>
          </a:bodyPr>
          <a:lstStyle/>
          <a:p>
            <a:pPr algn="r"/>
            <a:r>
              <a:rPr lang="en-US" b="1" dirty="0"/>
              <a:t>Input data</a:t>
            </a:r>
            <a:endParaRPr lang="en-US" dirty="0"/>
          </a:p>
        </p:txBody>
      </p:sp>
      <p:cxnSp>
        <p:nvCxnSpPr>
          <p:cNvPr id="19" name="Straight Arrow Connector 18">
            <a:extLst>
              <a:ext uri="{FF2B5EF4-FFF2-40B4-BE49-F238E27FC236}">
                <a16:creationId xmlns:a16="http://schemas.microsoft.com/office/drawing/2014/main" id="{2BEB28CD-1E92-E64C-0424-87CB9829F0EE}"/>
              </a:ext>
            </a:extLst>
          </p:cNvPr>
          <p:cNvCxnSpPr>
            <a:cxnSpLocks/>
          </p:cNvCxnSpPr>
          <p:nvPr/>
        </p:nvCxnSpPr>
        <p:spPr>
          <a:xfrm flipV="1">
            <a:off x="8468176" y="3565625"/>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602565-09F6-E68D-0EDD-432DCC5E816A}"/>
              </a:ext>
            </a:extLst>
          </p:cNvPr>
          <p:cNvCxnSpPr>
            <a:cxnSpLocks/>
          </p:cNvCxnSpPr>
          <p:nvPr/>
        </p:nvCxnSpPr>
        <p:spPr>
          <a:xfrm>
            <a:off x="8861849" y="2958205"/>
            <a:ext cx="0" cy="2100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36991B8-8E5A-5FF3-D278-13D5657DEEF4}"/>
              </a:ext>
            </a:extLst>
          </p:cNvPr>
          <p:cNvSpPr txBox="1"/>
          <p:nvPr/>
        </p:nvSpPr>
        <p:spPr>
          <a:xfrm>
            <a:off x="838197" y="4528792"/>
            <a:ext cx="9114693" cy="461665"/>
          </a:xfrm>
          <a:prstGeom prst="rect">
            <a:avLst/>
          </a:prstGeom>
          <a:noFill/>
        </p:spPr>
        <p:txBody>
          <a:bodyPr wrap="square">
            <a:spAutoFit/>
          </a:bodyPr>
          <a:lstStyle/>
          <a:p>
            <a:r>
              <a:rPr lang="en-US" sz="2400" i="1" dirty="0">
                <a:latin typeface="Times New Roman" pitchFamily="18" charset="0"/>
                <a:cs typeface="Times New Roman" pitchFamily="18" charset="0"/>
              </a:rPr>
              <a:t>R = f(OC, Temperature)</a:t>
            </a:r>
            <a:endParaRPr lang="en-US" sz="2400" dirty="0"/>
          </a:p>
        </p:txBody>
      </p:sp>
      <p:sp>
        <p:nvSpPr>
          <p:cNvPr id="23" name="TextBox 22">
            <a:extLst>
              <a:ext uri="{FF2B5EF4-FFF2-40B4-BE49-F238E27FC236}">
                <a16:creationId xmlns:a16="http://schemas.microsoft.com/office/drawing/2014/main" id="{1720450A-5746-3198-C4D5-D448CB1C07AE}"/>
              </a:ext>
            </a:extLst>
          </p:cNvPr>
          <p:cNvSpPr txBox="1"/>
          <p:nvPr/>
        </p:nvSpPr>
        <p:spPr>
          <a:xfrm>
            <a:off x="1975336" y="5523108"/>
            <a:ext cx="9114693" cy="461665"/>
          </a:xfrm>
          <a:prstGeom prst="rect">
            <a:avLst/>
          </a:prstGeom>
          <a:noFill/>
        </p:spPr>
        <p:txBody>
          <a:bodyPr wrap="square">
            <a:spAutoFit/>
          </a:bodyPr>
          <a:lstStyle/>
          <a:p>
            <a:r>
              <a:rPr lang="en-US" sz="2400" i="1" dirty="0">
                <a:latin typeface="Times New Roman" pitchFamily="18" charset="0"/>
                <a:cs typeface="Times New Roman" pitchFamily="18" charset="0"/>
              </a:rPr>
              <a:t>R</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 </a:t>
            </a:r>
            <a:r>
              <a:rPr lang="en-US" sz="2400" i="1" dirty="0">
                <a:solidFill>
                  <a:srgbClr val="FF0000"/>
                </a:solidFill>
                <a:latin typeface="Times New Roman" pitchFamily="18" charset="0"/>
                <a:cs typeface="Times New Roman" pitchFamily="18" charset="0"/>
              </a:rPr>
              <a:t>C</a:t>
            </a:r>
            <a:r>
              <a:rPr lang="en-US" sz="2400" i="1" baseline="-25000" dirty="0">
                <a:solidFill>
                  <a:srgbClr val="FF0000"/>
                </a:solidFill>
                <a:latin typeface="Times New Roman" pitchFamily="18" charset="0"/>
                <a:cs typeface="Times New Roman" pitchFamily="18" charset="0"/>
              </a:rPr>
              <a:t>2</a:t>
            </a:r>
            <a:r>
              <a:rPr lang="en-US" sz="2400" i="1" dirty="0">
                <a:latin typeface="Times New Roman" pitchFamily="18" charset="0"/>
                <a:cs typeface="Times New Roman" pitchFamily="18" charset="0"/>
              </a:rPr>
              <a:t> * [OC]</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 </a:t>
            </a:r>
            <a:r>
              <a:rPr lang="el-GR" sz="2400" i="1" dirty="0">
                <a:solidFill>
                  <a:srgbClr val="FF0000"/>
                </a:solidFill>
                <a:effectLst/>
                <a:latin typeface="Roboto" panose="02000000000000000000" pitchFamily="2" charset="0"/>
              </a:rPr>
              <a:t>θ</a:t>
            </a:r>
            <a:r>
              <a:rPr lang="el-GR" sz="2400" i="1" dirty="0">
                <a:solidFill>
                  <a:srgbClr val="202124"/>
                </a:solidFill>
                <a:effectLst/>
                <a:latin typeface="Roboto" panose="02000000000000000000" pitchFamily="2" charset="0"/>
              </a:rPr>
              <a:t> </a:t>
            </a:r>
            <a:r>
              <a:rPr lang="en-US" sz="2400" i="1" baseline="30000" dirty="0">
                <a:latin typeface="Times New Roman" pitchFamily="18" charset="0"/>
                <a:cs typeface="Times New Roman" pitchFamily="18" charset="0"/>
              </a:rPr>
              <a:t>(T(t)-20)</a:t>
            </a:r>
            <a:endParaRPr lang="en-US" sz="2400" baseline="30000" dirty="0"/>
          </a:p>
        </p:txBody>
      </p:sp>
      <p:sp>
        <p:nvSpPr>
          <p:cNvPr id="24" name="TextBox 23">
            <a:extLst>
              <a:ext uri="{FF2B5EF4-FFF2-40B4-BE49-F238E27FC236}">
                <a16:creationId xmlns:a16="http://schemas.microsoft.com/office/drawing/2014/main" id="{ABAE9310-25A3-72FB-C097-8850E62A6036}"/>
              </a:ext>
            </a:extLst>
          </p:cNvPr>
          <p:cNvSpPr txBox="1"/>
          <p:nvPr/>
        </p:nvSpPr>
        <p:spPr>
          <a:xfrm>
            <a:off x="2937580" y="5133310"/>
            <a:ext cx="2537100" cy="369332"/>
          </a:xfrm>
          <a:prstGeom prst="rect">
            <a:avLst/>
          </a:prstGeom>
          <a:noFill/>
        </p:spPr>
        <p:txBody>
          <a:bodyPr wrap="square" rtlCol="0">
            <a:spAutoFit/>
          </a:bodyPr>
          <a:lstStyle/>
          <a:p>
            <a:r>
              <a:rPr lang="en-US" b="1" dirty="0"/>
              <a:t>Parameter</a:t>
            </a:r>
            <a:endParaRPr lang="en-US" dirty="0"/>
          </a:p>
        </p:txBody>
      </p:sp>
      <p:cxnSp>
        <p:nvCxnSpPr>
          <p:cNvPr id="25" name="Straight Arrow Connector 24">
            <a:extLst>
              <a:ext uri="{FF2B5EF4-FFF2-40B4-BE49-F238E27FC236}">
                <a16:creationId xmlns:a16="http://schemas.microsoft.com/office/drawing/2014/main" id="{3F78E1C6-4506-B10D-A772-1AA80621DFEF}"/>
              </a:ext>
            </a:extLst>
          </p:cNvPr>
          <p:cNvCxnSpPr>
            <a:cxnSpLocks/>
          </p:cNvCxnSpPr>
          <p:nvPr/>
        </p:nvCxnSpPr>
        <p:spPr>
          <a:xfrm>
            <a:off x="2941699" y="5127754"/>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EF0767E-6C99-54C2-2D34-AF50C850F441}"/>
              </a:ext>
            </a:extLst>
          </p:cNvPr>
          <p:cNvSpPr txBox="1"/>
          <p:nvPr/>
        </p:nvSpPr>
        <p:spPr>
          <a:xfrm>
            <a:off x="2187299" y="6316550"/>
            <a:ext cx="2537100" cy="369332"/>
          </a:xfrm>
          <a:prstGeom prst="rect">
            <a:avLst/>
          </a:prstGeom>
          <a:noFill/>
        </p:spPr>
        <p:txBody>
          <a:bodyPr wrap="square" rtlCol="0">
            <a:spAutoFit/>
          </a:bodyPr>
          <a:lstStyle/>
          <a:p>
            <a:r>
              <a:rPr lang="en-US" b="1" dirty="0"/>
              <a:t>Process: </a:t>
            </a:r>
            <a:r>
              <a:rPr lang="en-US" dirty="0"/>
              <a:t>respiration</a:t>
            </a:r>
          </a:p>
        </p:txBody>
      </p:sp>
      <p:cxnSp>
        <p:nvCxnSpPr>
          <p:cNvPr id="28" name="Straight Arrow Connector 27">
            <a:extLst>
              <a:ext uri="{FF2B5EF4-FFF2-40B4-BE49-F238E27FC236}">
                <a16:creationId xmlns:a16="http://schemas.microsoft.com/office/drawing/2014/main" id="{300AB3D7-28FA-D2A0-237B-CE5F077B4271}"/>
              </a:ext>
            </a:extLst>
          </p:cNvPr>
          <p:cNvCxnSpPr>
            <a:cxnSpLocks/>
          </p:cNvCxnSpPr>
          <p:nvPr/>
        </p:nvCxnSpPr>
        <p:spPr>
          <a:xfrm flipV="1">
            <a:off x="2191417" y="6025340"/>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AFDF059-5B7E-ED3B-FACD-52084BE21381}"/>
              </a:ext>
            </a:extLst>
          </p:cNvPr>
          <p:cNvSpPr txBox="1"/>
          <p:nvPr/>
        </p:nvSpPr>
        <p:spPr>
          <a:xfrm>
            <a:off x="3676130" y="6019616"/>
            <a:ext cx="2537100" cy="369332"/>
          </a:xfrm>
          <a:prstGeom prst="rect">
            <a:avLst/>
          </a:prstGeom>
          <a:noFill/>
        </p:spPr>
        <p:txBody>
          <a:bodyPr wrap="square" rtlCol="0">
            <a:spAutoFit/>
          </a:bodyPr>
          <a:lstStyle/>
          <a:p>
            <a:r>
              <a:rPr lang="en-US" b="1" dirty="0"/>
              <a:t>State variable</a:t>
            </a:r>
            <a:endParaRPr lang="en-US" dirty="0"/>
          </a:p>
        </p:txBody>
      </p:sp>
      <p:cxnSp>
        <p:nvCxnSpPr>
          <p:cNvPr id="30" name="Straight Arrow Connector 29">
            <a:extLst>
              <a:ext uri="{FF2B5EF4-FFF2-40B4-BE49-F238E27FC236}">
                <a16:creationId xmlns:a16="http://schemas.microsoft.com/office/drawing/2014/main" id="{E0663CB3-24D3-F01B-9AE6-50C89E59E443}"/>
              </a:ext>
            </a:extLst>
          </p:cNvPr>
          <p:cNvCxnSpPr>
            <a:cxnSpLocks/>
          </p:cNvCxnSpPr>
          <p:nvPr/>
        </p:nvCxnSpPr>
        <p:spPr>
          <a:xfrm flipV="1">
            <a:off x="3680248" y="5904251"/>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73B3D9-B028-7781-A52F-37C3CD37358E}"/>
              </a:ext>
            </a:extLst>
          </p:cNvPr>
          <p:cNvSpPr txBox="1"/>
          <p:nvPr/>
        </p:nvSpPr>
        <p:spPr>
          <a:xfrm>
            <a:off x="4678057" y="4959799"/>
            <a:ext cx="2537100" cy="369332"/>
          </a:xfrm>
          <a:prstGeom prst="rect">
            <a:avLst/>
          </a:prstGeom>
          <a:noFill/>
        </p:spPr>
        <p:txBody>
          <a:bodyPr wrap="square" rtlCol="0">
            <a:spAutoFit/>
          </a:bodyPr>
          <a:lstStyle/>
          <a:p>
            <a:r>
              <a:rPr lang="en-US" b="1" dirty="0"/>
              <a:t>Parameter</a:t>
            </a:r>
            <a:endParaRPr lang="en-US" dirty="0"/>
          </a:p>
        </p:txBody>
      </p:sp>
      <p:cxnSp>
        <p:nvCxnSpPr>
          <p:cNvPr id="32" name="Straight Arrow Connector 31">
            <a:extLst>
              <a:ext uri="{FF2B5EF4-FFF2-40B4-BE49-F238E27FC236}">
                <a16:creationId xmlns:a16="http://schemas.microsoft.com/office/drawing/2014/main" id="{E15F2BAE-74C0-7BEE-6AA9-4773F24039EC}"/>
              </a:ext>
            </a:extLst>
          </p:cNvPr>
          <p:cNvCxnSpPr>
            <a:cxnSpLocks/>
          </p:cNvCxnSpPr>
          <p:nvPr/>
        </p:nvCxnSpPr>
        <p:spPr>
          <a:xfrm>
            <a:off x="4682176" y="5118365"/>
            <a:ext cx="0" cy="4572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7C4B70-2830-5850-CEE5-F9A93FA91D91}"/>
              </a:ext>
            </a:extLst>
          </p:cNvPr>
          <p:cNvCxnSpPr>
            <a:cxnSpLocks/>
          </p:cNvCxnSpPr>
          <p:nvPr/>
        </p:nvCxnSpPr>
        <p:spPr>
          <a:xfrm>
            <a:off x="5409007" y="5329131"/>
            <a:ext cx="0" cy="2100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02F5224-6C61-B22D-936E-633C444FA825}"/>
              </a:ext>
            </a:extLst>
          </p:cNvPr>
          <p:cNvSpPr txBox="1"/>
          <p:nvPr/>
        </p:nvSpPr>
        <p:spPr>
          <a:xfrm>
            <a:off x="4767296" y="5866554"/>
            <a:ext cx="1808283" cy="369332"/>
          </a:xfrm>
          <a:prstGeom prst="rect">
            <a:avLst/>
          </a:prstGeom>
          <a:noFill/>
        </p:spPr>
        <p:txBody>
          <a:bodyPr wrap="square" rtlCol="0">
            <a:spAutoFit/>
          </a:bodyPr>
          <a:lstStyle/>
          <a:p>
            <a:pPr algn="r"/>
            <a:r>
              <a:rPr lang="en-US" b="1" dirty="0"/>
              <a:t>Input data</a:t>
            </a:r>
            <a:endParaRPr lang="en-US" dirty="0"/>
          </a:p>
        </p:txBody>
      </p:sp>
      <p:cxnSp>
        <p:nvCxnSpPr>
          <p:cNvPr id="35" name="Straight Arrow Connector 34">
            <a:extLst>
              <a:ext uri="{FF2B5EF4-FFF2-40B4-BE49-F238E27FC236}">
                <a16:creationId xmlns:a16="http://schemas.microsoft.com/office/drawing/2014/main" id="{EB44F01C-AE09-031E-3F09-15BAD2D115AF}"/>
              </a:ext>
            </a:extLst>
          </p:cNvPr>
          <p:cNvCxnSpPr>
            <a:cxnSpLocks/>
          </p:cNvCxnSpPr>
          <p:nvPr/>
        </p:nvCxnSpPr>
        <p:spPr>
          <a:xfrm flipH="1" flipV="1">
            <a:off x="4970585" y="5904251"/>
            <a:ext cx="414576" cy="13104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1192D0A-71A1-6BBB-7074-C6B21C99FAA8}"/>
              </a:ext>
            </a:extLst>
          </p:cNvPr>
          <p:cNvCxnSpPr/>
          <p:nvPr/>
        </p:nvCxnSpPr>
        <p:spPr>
          <a:xfrm>
            <a:off x="1031632" y="4337538"/>
            <a:ext cx="7702060"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72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a:extLst>
              <a:ext uri="{FF2B5EF4-FFF2-40B4-BE49-F238E27FC236}">
                <a16:creationId xmlns:a16="http://schemas.microsoft.com/office/drawing/2014/main" id="{59C9972D-7B15-543E-3BC2-D232E0E76D8E}"/>
              </a:ext>
            </a:extLst>
          </p:cNvPr>
          <p:cNvSpPr/>
          <p:nvPr/>
        </p:nvSpPr>
        <p:spPr>
          <a:xfrm>
            <a:off x="3856894" y="3012831"/>
            <a:ext cx="4466492" cy="1793631"/>
          </a:xfrm>
          <a:prstGeom prst="rightArrow">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D22CA-AC01-ED74-64A4-817FFA32798E}"/>
              </a:ext>
            </a:extLst>
          </p:cNvPr>
          <p:cNvSpPr>
            <a:spLocks noGrp="1"/>
          </p:cNvSpPr>
          <p:nvPr>
            <p:ph type="title"/>
          </p:nvPr>
        </p:nvSpPr>
        <p:spPr/>
        <p:txBody>
          <a:bodyPr/>
          <a:lstStyle/>
          <a:p>
            <a:r>
              <a:rPr lang="en-US" dirty="0"/>
              <a:t>Model implementation</a:t>
            </a:r>
          </a:p>
        </p:txBody>
      </p:sp>
      <p:pic>
        <p:nvPicPr>
          <p:cNvPr id="3" name="Picture 2">
            <a:extLst>
              <a:ext uri="{FF2B5EF4-FFF2-40B4-BE49-F238E27FC236}">
                <a16:creationId xmlns:a16="http://schemas.microsoft.com/office/drawing/2014/main" id="{2E88E2A4-E4FA-170F-59D6-39D2BA367AB0}"/>
              </a:ext>
            </a:extLst>
          </p:cNvPr>
          <p:cNvPicPr>
            <a:picLocks noChangeAspect="1"/>
          </p:cNvPicPr>
          <p:nvPr/>
        </p:nvPicPr>
        <p:blipFill>
          <a:blip r:embed="rId3"/>
          <a:stretch>
            <a:fillRect/>
          </a:stretch>
        </p:blipFill>
        <p:spPr>
          <a:xfrm>
            <a:off x="4340506" y="2189624"/>
            <a:ext cx="3259992" cy="2478751"/>
          </a:xfrm>
          <a:prstGeom prst="rect">
            <a:avLst/>
          </a:prstGeom>
        </p:spPr>
      </p:pic>
      <p:sp>
        <p:nvSpPr>
          <p:cNvPr id="5" name="TextBox 4">
            <a:extLst>
              <a:ext uri="{FF2B5EF4-FFF2-40B4-BE49-F238E27FC236}">
                <a16:creationId xmlns:a16="http://schemas.microsoft.com/office/drawing/2014/main" id="{BC55B5F1-8283-CD78-EB4B-90423FFB0745}"/>
              </a:ext>
            </a:extLst>
          </p:cNvPr>
          <p:cNvSpPr txBox="1"/>
          <p:nvPr/>
        </p:nvSpPr>
        <p:spPr>
          <a:xfrm>
            <a:off x="452392" y="2490281"/>
            <a:ext cx="3662408" cy="2954655"/>
          </a:xfrm>
          <a:prstGeom prst="rect">
            <a:avLst/>
          </a:prstGeom>
          <a:noFill/>
        </p:spPr>
        <p:txBody>
          <a:bodyPr wrap="square" rtlCol="0">
            <a:spAutoFit/>
          </a:bodyPr>
          <a:lstStyle/>
          <a:p>
            <a:r>
              <a:rPr lang="en-US" u="sng" dirty="0"/>
              <a:t>Inputs</a:t>
            </a:r>
            <a:endParaRPr lang="en-US" sz="1400" u="sng" dirty="0"/>
          </a:p>
          <a:p>
            <a:endParaRPr lang="en-US" sz="1400" dirty="0"/>
          </a:p>
          <a:p>
            <a:pPr marL="285750" indent="-137160">
              <a:buFont typeface="Arial" panose="020B0604020202020204" pitchFamily="34" charset="0"/>
              <a:buChar char="•"/>
            </a:pPr>
            <a:r>
              <a:rPr lang="en-US" sz="1400" b="1" dirty="0"/>
              <a:t>Meteorology: </a:t>
            </a:r>
            <a:r>
              <a:rPr lang="en-US" sz="1400" dirty="0"/>
              <a:t>Irradiance, wind speed, relative humidity</a:t>
            </a:r>
          </a:p>
          <a:p>
            <a:pPr marL="285750" indent="-137160">
              <a:buFont typeface="Arial" panose="020B0604020202020204" pitchFamily="34" charset="0"/>
              <a:buChar char="•"/>
            </a:pPr>
            <a:r>
              <a:rPr lang="en-US" sz="1400" b="1" dirty="0"/>
              <a:t>Hydrology:</a:t>
            </a:r>
            <a:r>
              <a:rPr lang="en-US" sz="1400" dirty="0"/>
              <a:t> Discharge</a:t>
            </a:r>
          </a:p>
          <a:p>
            <a:pPr marL="285750" indent="-137160">
              <a:buFont typeface="Arial" panose="020B0604020202020204" pitchFamily="34" charset="0"/>
              <a:buChar char="•"/>
            </a:pPr>
            <a:r>
              <a:rPr lang="en-US" sz="1400" b="1" dirty="0"/>
              <a:t>Nutrients:</a:t>
            </a:r>
            <a:r>
              <a:rPr lang="en-US" sz="1400" dirty="0"/>
              <a:t> External load if modeling nutrient cycle or water column concentrations if using directly as drivers</a:t>
            </a:r>
          </a:p>
          <a:p>
            <a:pPr marL="285750" indent="-137160">
              <a:buFont typeface="Arial" panose="020B0604020202020204" pitchFamily="34" charset="0"/>
              <a:buChar char="•"/>
            </a:pPr>
            <a:r>
              <a:rPr lang="en-US" sz="1400" b="1" dirty="0"/>
              <a:t>Nutrient surrogates:</a:t>
            </a:r>
            <a:r>
              <a:rPr lang="en-US" sz="1400" dirty="0"/>
              <a:t> Chlorophyll concentration, phycocyanin fluorescence, water clarity, catchment land-use</a:t>
            </a:r>
          </a:p>
          <a:p>
            <a:pPr marL="285750" indent="-137160">
              <a:buFont typeface="Arial" panose="020B0604020202020204" pitchFamily="34" charset="0"/>
              <a:buChar char="•"/>
            </a:pPr>
            <a:r>
              <a:rPr lang="en-US" sz="1400" b="1" dirty="0"/>
              <a:t>Water temperature:</a:t>
            </a:r>
            <a:r>
              <a:rPr lang="en-US" sz="1400" dirty="0"/>
              <a:t> If NOT modeling lake physics</a:t>
            </a:r>
          </a:p>
        </p:txBody>
      </p:sp>
      <p:sp>
        <p:nvSpPr>
          <p:cNvPr id="6" name="TextBox 5">
            <a:extLst>
              <a:ext uri="{FF2B5EF4-FFF2-40B4-BE49-F238E27FC236}">
                <a16:creationId xmlns:a16="http://schemas.microsoft.com/office/drawing/2014/main" id="{953129A8-0B62-C102-34EF-AD111478D899}"/>
              </a:ext>
            </a:extLst>
          </p:cNvPr>
          <p:cNvSpPr txBox="1"/>
          <p:nvPr/>
        </p:nvSpPr>
        <p:spPr>
          <a:xfrm>
            <a:off x="4203776" y="5014049"/>
            <a:ext cx="4354069" cy="1231106"/>
          </a:xfrm>
          <a:prstGeom prst="rect">
            <a:avLst/>
          </a:prstGeom>
          <a:noFill/>
        </p:spPr>
        <p:txBody>
          <a:bodyPr wrap="square" rtlCol="0">
            <a:spAutoFit/>
          </a:bodyPr>
          <a:lstStyle/>
          <a:p>
            <a:r>
              <a:rPr lang="en-US" u="sng" dirty="0"/>
              <a:t>Lake configuration</a:t>
            </a:r>
            <a:endParaRPr lang="en-US" sz="1400" u="sng" dirty="0"/>
          </a:p>
          <a:p>
            <a:endParaRPr lang="en-US" sz="1400" dirty="0"/>
          </a:p>
          <a:p>
            <a:pPr marL="285750" indent="-137160">
              <a:buFont typeface="Arial" panose="020B0604020202020204" pitchFamily="34" charset="0"/>
              <a:buChar char="•"/>
            </a:pPr>
            <a:r>
              <a:rPr lang="en-US" sz="1400" b="1" dirty="0"/>
              <a:t>Morphometry: </a:t>
            </a:r>
            <a:r>
              <a:rPr lang="en-US" sz="1400" dirty="0"/>
              <a:t>Hypsometry (area vs depth)</a:t>
            </a:r>
          </a:p>
          <a:p>
            <a:pPr marL="285750" indent="-137160">
              <a:buFont typeface="Arial" panose="020B0604020202020204" pitchFamily="34" charset="0"/>
              <a:buChar char="•"/>
            </a:pPr>
            <a:r>
              <a:rPr lang="en-US" sz="1400" b="1" dirty="0"/>
              <a:t>Sediment characteristics:</a:t>
            </a:r>
            <a:r>
              <a:rPr lang="en-US" sz="1400" dirty="0"/>
              <a:t> If modeling nutrients</a:t>
            </a:r>
          </a:p>
          <a:p>
            <a:pPr marL="285750" indent="-137160">
              <a:buFont typeface="Arial" panose="020B0604020202020204" pitchFamily="34" charset="0"/>
              <a:buChar char="•"/>
            </a:pPr>
            <a:r>
              <a:rPr lang="en-US" sz="1400" b="1" dirty="0"/>
              <a:t>Water residence time:</a:t>
            </a:r>
            <a:r>
              <a:rPr lang="en-US" sz="1400" dirty="0"/>
              <a:t> If NOT modeling hydrology</a:t>
            </a:r>
          </a:p>
        </p:txBody>
      </p:sp>
      <p:sp>
        <p:nvSpPr>
          <p:cNvPr id="7" name="TextBox 6">
            <a:extLst>
              <a:ext uri="{FF2B5EF4-FFF2-40B4-BE49-F238E27FC236}">
                <a16:creationId xmlns:a16="http://schemas.microsoft.com/office/drawing/2014/main" id="{AA6A83B5-6DC6-15F6-9AD4-6D8396A0F1C1}"/>
              </a:ext>
            </a:extLst>
          </p:cNvPr>
          <p:cNvSpPr txBox="1"/>
          <p:nvPr/>
        </p:nvSpPr>
        <p:spPr>
          <a:xfrm>
            <a:off x="8158282" y="2490281"/>
            <a:ext cx="3662408" cy="3139321"/>
          </a:xfrm>
          <a:prstGeom prst="rect">
            <a:avLst/>
          </a:prstGeom>
          <a:noFill/>
        </p:spPr>
        <p:txBody>
          <a:bodyPr wrap="square" rtlCol="0">
            <a:spAutoFit/>
          </a:bodyPr>
          <a:lstStyle/>
          <a:p>
            <a:r>
              <a:rPr lang="en-US" u="sng" dirty="0"/>
              <a:t>Calibration/comparison data </a:t>
            </a:r>
          </a:p>
          <a:p>
            <a:r>
              <a:rPr lang="en-US" sz="1200" dirty="0"/>
              <a:t>(as many state variables as possible)</a:t>
            </a:r>
          </a:p>
          <a:p>
            <a:endParaRPr lang="en-US" sz="1400" dirty="0"/>
          </a:p>
          <a:p>
            <a:pPr marL="285750" indent="-137160">
              <a:buFont typeface="Arial" panose="020B0604020202020204" pitchFamily="34" charset="0"/>
              <a:buChar char="•"/>
            </a:pPr>
            <a:r>
              <a:rPr lang="en-US" sz="1400" b="1" dirty="0"/>
              <a:t>Dissolved oxygen: </a:t>
            </a:r>
            <a:r>
              <a:rPr lang="en-US" sz="1400" dirty="0"/>
              <a:t>Ideally epi and hypo</a:t>
            </a:r>
          </a:p>
          <a:p>
            <a:pPr marL="285750" indent="-137160">
              <a:buFont typeface="Arial" panose="020B0604020202020204" pitchFamily="34" charset="0"/>
              <a:buChar char="•"/>
            </a:pPr>
            <a:r>
              <a:rPr lang="en-US" sz="1400" b="1" dirty="0"/>
              <a:t>Water temperature:</a:t>
            </a:r>
            <a:r>
              <a:rPr lang="en-US" sz="1400" dirty="0"/>
              <a:t> Profile IF modeling physics</a:t>
            </a:r>
          </a:p>
          <a:p>
            <a:pPr marL="285750" indent="-137160">
              <a:buFont typeface="Arial" panose="020B0604020202020204" pitchFamily="34" charset="0"/>
              <a:buChar char="•"/>
            </a:pPr>
            <a:r>
              <a:rPr lang="en-US" sz="1400" b="1" dirty="0"/>
              <a:t>Nutrients:</a:t>
            </a:r>
            <a:r>
              <a:rPr lang="en-US" sz="1400" dirty="0"/>
              <a:t> If modeling nutrient cycles</a:t>
            </a:r>
          </a:p>
          <a:p>
            <a:pPr marL="285750" indent="-137160">
              <a:buFont typeface="Arial" panose="020B0604020202020204" pitchFamily="34" charset="0"/>
              <a:buChar char="•"/>
            </a:pPr>
            <a:r>
              <a:rPr lang="en-US" sz="1400" b="1" dirty="0"/>
              <a:t>Dissolved organic C:</a:t>
            </a:r>
            <a:r>
              <a:rPr lang="en-US" sz="1400" dirty="0"/>
              <a:t> calibrates the DOC pools</a:t>
            </a:r>
          </a:p>
          <a:p>
            <a:pPr marL="285750" indent="-137160">
              <a:buFont typeface="Arial" panose="020B0604020202020204" pitchFamily="34" charset="0"/>
              <a:buChar char="•"/>
            </a:pPr>
            <a:r>
              <a:rPr lang="en-US" sz="1400" b="1" dirty="0"/>
              <a:t>Secchi depth:</a:t>
            </a:r>
            <a:r>
              <a:rPr lang="en-US" sz="1400" dirty="0"/>
              <a:t> calibrates DOC and POC pools</a:t>
            </a:r>
          </a:p>
          <a:p>
            <a:pPr marL="285750" indent="-137160">
              <a:buFont typeface="Arial" panose="020B0604020202020204" pitchFamily="34" charset="0"/>
              <a:buChar char="•"/>
            </a:pPr>
            <a:r>
              <a:rPr lang="en-US" sz="1400" b="1" dirty="0"/>
              <a:t>Optical characteristics:</a:t>
            </a:r>
            <a:r>
              <a:rPr lang="en-US" sz="1400" dirty="0"/>
              <a:t> Calculated directly from organic carbon (DOC and POC as algae) and Secchi depth, with co-variates of temperature and dissolved oxygen</a:t>
            </a:r>
          </a:p>
        </p:txBody>
      </p:sp>
    </p:spTree>
    <p:extLst>
      <p:ext uri="{BB962C8B-B14F-4D97-AF65-F5344CB8AC3E}">
        <p14:creationId xmlns:p14="http://schemas.microsoft.com/office/powerpoint/2010/main" val="309419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D63615-BC07-7653-53BF-3305AA8599BD}"/>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kern="1200">
                <a:solidFill>
                  <a:schemeClr val="tx2"/>
                </a:solidFill>
                <a:latin typeface="+mj-lt"/>
                <a:ea typeface="+mj-ea"/>
                <a:cs typeface="+mj-cs"/>
              </a:rPr>
              <a:t>Jump to R</a:t>
            </a:r>
          </a:p>
        </p:txBody>
      </p:sp>
      <p:pic>
        <p:nvPicPr>
          <p:cNvPr id="6" name="Graphic 5" descr="Rabbit">
            <a:extLst>
              <a:ext uri="{FF2B5EF4-FFF2-40B4-BE49-F238E27FC236}">
                <a16:creationId xmlns:a16="http://schemas.microsoft.com/office/drawing/2014/main" id="{8A08B32B-77D5-D0B0-D12D-132E6EAD32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284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1" presetClass="path" presetSubtype="0" accel="50000" decel="50000" fill="hold" nodeType="clickEffect">
                                  <p:stCondLst>
                                    <p:cond delay="0"/>
                                  </p:stCondLst>
                                  <p:childTnLst>
                                    <p:animMotion origin="layout" path="M 0.09505 -0.30556 C 0.1013 -0.31065 0.12343 -0.31528 0.13151 -0.31528 C 0.18099 -0.31528 0.23203 -0.23773 0.23203 -0.15973 C 0.23203 -0.19908 0.25755 -0.23773 0.28151 -0.23773 C 0.30703 -0.23773 0.33073 -0.19861 0.33073 -0.15973 C 0.33073 -0.17917 0.34336 -0.19908 0.35638 -0.19908 C 0.36901 -0.19908 0.3819 -0.17963 0.3819 -0.15973 C 0.3819 -0.16991 0.38828 -0.17917 0.3944 -0.17917 C 0.40104 -0.17917 0.40729 -0.16922 0.40729 -0.15973 C 0.40729 -0.16482 0.41028 -0.16991 0.41367 -0.16991 C 0.41523 -0.16991 0.42005 -0.16482 0.42005 -0.15973 C 0.42005 -0.16227 0.42174 -0.16482 0.42317 -0.16482 C 0.42317 -0.16551 0.4263 -0.1625 0.4263 -0.15973 C 0.4263 -0.16111 0.4263 -0.16227 0.42799 -0.16227 C 0.42799 -0.16181 0.42955 -0.16111 0.42955 -0.15973 C 0.42955 -0.16042 0.42955 -0.16111 0.42955 -0.16181 C 0.43138 -0.16181 0.43138 -0.16111 0.43138 -0.16042 C 0.43294 -0.16042 0.43294 -0.16111 0.43294 -0.16181 C 0.43476 -0.16181 0.43476 -0.16111 0.43476 -0.16042 " pathEditMode="relative" rAng="0" ptsTypes="AAAAAAAAAAAAAAAAAAA">
                                      <p:cBhvr>
                                        <p:cTn id="11" dur="4000" fill="hold"/>
                                        <p:tgtEl>
                                          <p:spTgt spid="6"/>
                                        </p:tgtEl>
                                        <p:attrNameLst>
                                          <p:attrName>ppt_x</p:attrName>
                                          <p:attrName>ppt_y</p:attrName>
                                        </p:attrNameLst>
                                      </p:cBhvr>
                                      <p:rCtr x="16979"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3322-0C08-7FFA-EAED-1FD583F9CB7D}"/>
              </a:ext>
            </a:extLst>
          </p:cNvPr>
          <p:cNvSpPr>
            <a:spLocks noGrp="1"/>
          </p:cNvSpPr>
          <p:nvPr>
            <p:ph type="title"/>
          </p:nvPr>
        </p:nvSpPr>
        <p:spPr/>
        <p:txBody>
          <a:bodyPr/>
          <a:lstStyle/>
          <a:p>
            <a:r>
              <a:rPr lang="en-US" dirty="0"/>
              <a:t>Triumvirate of science</a:t>
            </a:r>
          </a:p>
        </p:txBody>
      </p:sp>
      <p:pic>
        <p:nvPicPr>
          <p:cNvPr id="1026" name="Picture 2" descr="See the source image">
            <a:extLst>
              <a:ext uri="{FF2B5EF4-FFF2-40B4-BE49-F238E27FC236}">
                <a16:creationId xmlns:a16="http://schemas.microsoft.com/office/drawing/2014/main" id="{F4915011-D713-62C4-1147-7855CF2D5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284" y="3896426"/>
            <a:ext cx="2589486" cy="17263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285B430F-0260-BAEC-43D2-916657F61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0" y="1445740"/>
            <a:ext cx="1902940" cy="207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5748A55E-31DC-5837-724B-29D9527D6A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0859" y="4046189"/>
            <a:ext cx="2921768" cy="142679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B7276115-DD9D-CF97-530A-E015F524D758}"/>
              </a:ext>
            </a:extLst>
          </p:cNvPr>
          <p:cNvCxnSpPr/>
          <p:nvPr/>
        </p:nvCxnSpPr>
        <p:spPr>
          <a:xfrm flipH="1">
            <a:off x="4077730" y="3076832"/>
            <a:ext cx="1272746" cy="819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07F13E-3A78-40BE-AC34-FDFFAF28E89A}"/>
              </a:ext>
            </a:extLst>
          </p:cNvPr>
          <p:cNvCxnSpPr>
            <a:cxnSpLocks/>
          </p:cNvCxnSpPr>
          <p:nvPr/>
        </p:nvCxnSpPr>
        <p:spPr>
          <a:xfrm>
            <a:off x="6984232" y="2961574"/>
            <a:ext cx="1875563" cy="934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A7F7F2-1A6D-3A71-630B-570942FC9C04}"/>
              </a:ext>
            </a:extLst>
          </p:cNvPr>
          <p:cNvCxnSpPr>
            <a:cxnSpLocks/>
          </p:cNvCxnSpPr>
          <p:nvPr/>
        </p:nvCxnSpPr>
        <p:spPr>
          <a:xfrm flipH="1">
            <a:off x="5292297" y="4907819"/>
            <a:ext cx="235653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67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See the source image">
            <a:extLst>
              <a:ext uri="{FF2B5EF4-FFF2-40B4-BE49-F238E27FC236}">
                <a16:creationId xmlns:a16="http://schemas.microsoft.com/office/drawing/2014/main" id="{1A48A8C7-5A39-2179-75EC-EA1E244C5C09}"/>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8166" b="7565"/>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3DD027-9722-0C9C-667E-59FE3FAAD3A1}"/>
              </a:ext>
            </a:extLst>
          </p:cNvPr>
          <p:cNvSpPr txBox="1"/>
          <p:nvPr/>
        </p:nvSpPr>
        <p:spPr>
          <a:xfrm>
            <a:off x="1524000" y="1122362"/>
            <a:ext cx="9144000" cy="2900518"/>
          </a:xfrm>
          <a:prstGeom prst="rect">
            <a:avLst/>
          </a:prstGeom>
        </p:spPr>
        <p:txBody>
          <a:bodyPr vert="horz" lIns="91440" tIns="45720" rIns="91440" bIns="45720" rtlCol="0" anchor="b">
            <a:normAutofit fontScale="92500" lnSpcReduction="10000"/>
          </a:bodyPr>
          <a:lstStyle/>
          <a:p>
            <a:pPr algn="ctr">
              <a:lnSpc>
                <a:spcPct val="90000"/>
              </a:lnSpc>
              <a:spcBef>
                <a:spcPct val="0"/>
              </a:spcBef>
              <a:spcAft>
                <a:spcPts val="600"/>
              </a:spcAft>
            </a:pPr>
            <a:r>
              <a:rPr lang="en-US" sz="7200" dirty="0">
                <a:solidFill>
                  <a:srgbClr val="FFFFFF"/>
                </a:solidFill>
                <a:latin typeface="+mj-lt"/>
                <a:ea typeface="+mj-ea"/>
                <a:cs typeface="+mj-cs"/>
              </a:rPr>
              <a:t>More than the sum of its parts!</a:t>
            </a:r>
          </a:p>
          <a:p>
            <a:pPr algn="ctr">
              <a:lnSpc>
                <a:spcPct val="90000"/>
              </a:lnSpc>
              <a:spcBef>
                <a:spcPct val="0"/>
              </a:spcBef>
              <a:spcAft>
                <a:spcPts val="600"/>
              </a:spcAft>
            </a:pPr>
            <a:r>
              <a:rPr lang="en-US" sz="4300" dirty="0">
                <a:solidFill>
                  <a:srgbClr val="FFFFFF"/>
                </a:solidFill>
                <a:latin typeface="+mj-lt"/>
                <a:ea typeface="+mj-ea"/>
                <a:cs typeface="+mj-cs"/>
              </a:rPr>
              <a:t>(ecosystem scale patterns and </a:t>
            </a:r>
          </a:p>
          <a:p>
            <a:pPr algn="ctr">
              <a:lnSpc>
                <a:spcPct val="90000"/>
              </a:lnSpc>
              <a:spcBef>
                <a:spcPct val="0"/>
              </a:spcBef>
              <a:spcAft>
                <a:spcPts val="600"/>
              </a:spcAft>
            </a:pPr>
            <a:r>
              <a:rPr lang="en-US" sz="4300" dirty="0">
                <a:solidFill>
                  <a:srgbClr val="FFFFFF"/>
                </a:solidFill>
                <a:latin typeface="+mj-lt"/>
                <a:ea typeface="+mj-ea"/>
                <a:cs typeface="+mj-cs"/>
              </a:rPr>
              <a:t>emergent behavior)</a:t>
            </a:r>
          </a:p>
        </p:txBody>
      </p:sp>
    </p:spTree>
    <p:extLst>
      <p:ext uri="{BB962C8B-B14F-4D97-AF65-F5344CB8AC3E}">
        <p14:creationId xmlns:p14="http://schemas.microsoft.com/office/powerpoint/2010/main" val="38945415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4F82-0092-A457-9B23-67BDDF1054E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0BF981E-17E5-E767-1A5A-332552A367A8}"/>
              </a:ext>
            </a:extLst>
          </p:cNvPr>
          <p:cNvSpPr>
            <a:spLocks noGrp="1"/>
          </p:cNvSpPr>
          <p:nvPr>
            <p:ph idx="1"/>
          </p:nvPr>
        </p:nvSpPr>
        <p:spPr/>
        <p:txBody>
          <a:bodyPr/>
          <a:lstStyle/>
          <a:p>
            <a:r>
              <a:rPr lang="en-US" dirty="0"/>
              <a:t>Why process-based models</a:t>
            </a:r>
          </a:p>
          <a:p>
            <a:r>
              <a:rPr lang="en-US" dirty="0"/>
              <a:t>Building from </a:t>
            </a:r>
            <a:r>
              <a:rPr lang="en-US" i="1" dirty="0">
                <a:solidFill>
                  <a:schemeClr val="accent1"/>
                </a:solidFill>
                <a:latin typeface="Times New Roman" panose="02020603050405020304" pitchFamily="18" charset="0"/>
                <a:cs typeface="Times New Roman" panose="02020603050405020304" pitchFamily="18" charset="0"/>
              </a:rPr>
              <a:t>y = mx + b</a:t>
            </a:r>
            <a:r>
              <a:rPr lang="en-US" i="1" dirty="0">
                <a:solidFill>
                  <a:schemeClr val="accent1"/>
                </a:solidFill>
              </a:rPr>
              <a:t> </a:t>
            </a:r>
            <a:r>
              <a:rPr lang="en-US" dirty="0"/>
              <a:t>to </a:t>
            </a:r>
            <a:r>
              <a:rPr lang="en-US" dirty="0">
                <a:solidFill>
                  <a:schemeClr val="accent1"/>
                </a:solidFill>
              </a:rPr>
              <a:t>metabolism model</a:t>
            </a:r>
          </a:p>
          <a:p>
            <a:r>
              <a:rPr lang="en-US" dirty="0"/>
              <a:t>Model implementation</a:t>
            </a:r>
          </a:p>
          <a:p>
            <a:endParaRPr lang="en-US" dirty="0"/>
          </a:p>
        </p:txBody>
      </p:sp>
    </p:spTree>
    <p:extLst>
      <p:ext uri="{BB962C8B-B14F-4D97-AF65-F5344CB8AC3E}">
        <p14:creationId xmlns:p14="http://schemas.microsoft.com/office/powerpoint/2010/main" val="333643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35D6-E72B-9E45-B0D5-87392E2088BF}"/>
              </a:ext>
            </a:extLst>
          </p:cNvPr>
          <p:cNvSpPr>
            <a:spLocks noGrp="1"/>
          </p:cNvSpPr>
          <p:nvPr>
            <p:ph type="title"/>
          </p:nvPr>
        </p:nvSpPr>
        <p:spPr>
          <a:xfrm>
            <a:off x="838200" y="365125"/>
            <a:ext cx="9808779" cy="1325563"/>
          </a:xfrm>
        </p:spPr>
        <p:txBody>
          <a:bodyPr/>
          <a:lstStyle/>
          <a:p>
            <a:r>
              <a:rPr lang="en-US" dirty="0"/>
              <a:t>Why process-based dynamical models?</a:t>
            </a:r>
          </a:p>
        </p:txBody>
      </p:sp>
      <p:sp>
        <p:nvSpPr>
          <p:cNvPr id="3" name="Content Placeholder 2">
            <a:extLst>
              <a:ext uri="{FF2B5EF4-FFF2-40B4-BE49-F238E27FC236}">
                <a16:creationId xmlns:a16="http://schemas.microsoft.com/office/drawing/2014/main" id="{3E7B757D-6F8A-B457-3951-F7DE94860ACA}"/>
              </a:ext>
            </a:extLst>
          </p:cNvPr>
          <p:cNvSpPr>
            <a:spLocks noGrp="1"/>
          </p:cNvSpPr>
          <p:nvPr>
            <p:ph idx="1"/>
          </p:nvPr>
        </p:nvSpPr>
        <p:spPr/>
        <p:txBody>
          <a:bodyPr/>
          <a:lstStyle/>
          <a:p>
            <a:r>
              <a:rPr lang="en-US" dirty="0"/>
              <a:t>A representation of the way the world works</a:t>
            </a:r>
          </a:p>
          <a:p>
            <a:r>
              <a:rPr lang="en-US" dirty="0"/>
              <a:t>Reproduces a level of realism</a:t>
            </a:r>
          </a:p>
          <a:p>
            <a:r>
              <a:rPr lang="en-US" dirty="0"/>
              <a:t>Accommodates a variety of data, even if sampled irregularly</a:t>
            </a:r>
          </a:p>
          <a:p>
            <a:r>
              <a:rPr lang="en-US" dirty="0"/>
              <a:t>Used to infill missing data</a:t>
            </a:r>
          </a:p>
          <a:p>
            <a:r>
              <a:rPr lang="en-US" dirty="0"/>
              <a:t>Can be used for scenarios that are out of sample</a:t>
            </a:r>
          </a:p>
          <a:p>
            <a:r>
              <a:rPr lang="en-US" dirty="0"/>
              <a:t>However, models are necessary simplifications and do not explain all the variance in observational data</a:t>
            </a:r>
          </a:p>
        </p:txBody>
      </p:sp>
    </p:spTree>
    <p:extLst>
      <p:ext uri="{BB962C8B-B14F-4D97-AF65-F5344CB8AC3E}">
        <p14:creationId xmlns:p14="http://schemas.microsoft.com/office/powerpoint/2010/main" val="337536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CEF381EC-50DD-2D04-725D-1F597862F1EE}"/>
              </a:ext>
            </a:extLst>
          </p:cNvPr>
          <p:cNvCxnSpPr>
            <a:cxnSpLocks/>
          </p:cNvCxnSpPr>
          <p:nvPr/>
        </p:nvCxnSpPr>
        <p:spPr>
          <a:xfrm>
            <a:off x="2398722" y="5559375"/>
            <a:ext cx="4206240" cy="0"/>
          </a:xfrm>
          <a:prstGeom prst="line">
            <a:avLst/>
          </a:prstGeom>
          <a:ln w="1905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C0E4E4EB-8CDF-4C98-F37D-FDEAC61D02BF}"/>
              </a:ext>
            </a:extLst>
          </p:cNvPr>
          <p:cNvCxnSpPr>
            <a:cxnSpLocks/>
          </p:cNvCxnSpPr>
          <p:nvPr/>
        </p:nvCxnSpPr>
        <p:spPr>
          <a:xfrm>
            <a:off x="2398722" y="6179814"/>
            <a:ext cx="4206240" cy="0"/>
          </a:xfrm>
          <a:prstGeom prst="line">
            <a:avLst/>
          </a:prstGeom>
          <a:ln w="1905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70BE96BA-8F5E-3FE0-3687-109590F76CB5}"/>
              </a:ext>
            </a:extLst>
          </p:cNvPr>
          <p:cNvCxnSpPr>
            <a:cxnSpLocks/>
          </p:cNvCxnSpPr>
          <p:nvPr/>
        </p:nvCxnSpPr>
        <p:spPr>
          <a:xfrm>
            <a:off x="2398722" y="902302"/>
            <a:ext cx="4206240" cy="0"/>
          </a:xfrm>
          <a:prstGeom prst="line">
            <a:avLst/>
          </a:prstGeom>
          <a:ln w="1905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10B5019-BC94-2C2D-23CE-078B22E72567}"/>
              </a:ext>
            </a:extLst>
          </p:cNvPr>
          <p:cNvCxnSpPr>
            <a:cxnSpLocks/>
          </p:cNvCxnSpPr>
          <p:nvPr/>
        </p:nvCxnSpPr>
        <p:spPr>
          <a:xfrm>
            <a:off x="2398722" y="3276432"/>
            <a:ext cx="4206240" cy="0"/>
          </a:xfrm>
          <a:prstGeom prst="line">
            <a:avLst/>
          </a:prstGeom>
          <a:ln w="19050" cmpd="sng">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F1F23ED-FF2E-40F8-4A19-7BB995BE5978}"/>
              </a:ext>
            </a:extLst>
          </p:cNvPr>
          <p:cNvCxnSpPr>
            <a:cxnSpLocks/>
          </p:cNvCxnSpPr>
          <p:nvPr/>
        </p:nvCxnSpPr>
        <p:spPr>
          <a:xfrm flipV="1">
            <a:off x="3685481" y="696224"/>
            <a:ext cx="0" cy="1125396"/>
          </a:xfrm>
          <a:prstGeom prst="straightConnector1">
            <a:avLst/>
          </a:prstGeom>
          <a:ln w="28575">
            <a:solidFill>
              <a:schemeClr val="bg1">
                <a:lumMod val="75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 name="Left-Right Arrow 7">
            <a:extLst>
              <a:ext uri="{FF2B5EF4-FFF2-40B4-BE49-F238E27FC236}">
                <a16:creationId xmlns:a16="http://schemas.microsoft.com/office/drawing/2014/main" id="{076BFDF8-0D5F-A090-D156-2FCF186BE2AA}"/>
              </a:ext>
            </a:extLst>
          </p:cNvPr>
          <p:cNvSpPr/>
          <p:nvPr/>
        </p:nvSpPr>
        <p:spPr>
          <a:xfrm rot="5400000">
            <a:off x="3402449" y="3183100"/>
            <a:ext cx="750475" cy="163352"/>
          </a:xfrm>
          <a:prstGeom prst="lef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BB99D13-E6E8-CF33-BE76-814E4AED5A83}"/>
              </a:ext>
            </a:extLst>
          </p:cNvPr>
          <p:cNvSpPr/>
          <p:nvPr/>
        </p:nvSpPr>
        <p:spPr>
          <a:xfrm>
            <a:off x="3168004" y="1810319"/>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DO</a:t>
            </a:r>
          </a:p>
        </p:txBody>
      </p:sp>
      <p:sp>
        <p:nvSpPr>
          <p:cNvPr id="12" name="Rectangle 11">
            <a:extLst>
              <a:ext uri="{FF2B5EF4-FFF2-40B4-BE49-F238E27FC236}">
                <a16:creationId xmlns:a16="http://schemas.microsoft.com/office/drawing/2014/main" id="{3E81A35E-B8DF-CF5A-84AC-ABE706EED7DC}"/>
              </a:ext>
            </a:extLst>
          </p:cNvPr>
          <p:cNvSpPr/>
          <p:nvPr/>
        </p:nvSpPr>
        <p:spPr>
          <a:xfrm>
            <a:off x="4460071" y="1208358"/>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DOC</a:t>
            </a:r>
            <a:r>
              <a:rPr lang="en-US" sz="1100" baseline="-25000" dirty="0">
                <a:solidFill>
                  <a:schemeClr val="tx1"/>
                </a:solidFill>
                <a:latin typeface="Arial" panose="020B0604020202020204" pitchFamily="34" charset="0"/>
                <a:cs typeface="Arial" panose="020B0604020202020204" pitchFamily="34" charset="0"/>
              </a:rPr>
              <a:t>L,R</a:t>
            </a:r>
          </a:p>
        </p:txBody>
      </p:sp>
      <p:sp>
        <p:nvSpPr>
          <p:cNvPr id="13" name="Rectangle 12">
            <a:extLst>
              <a:ext uri="{FF2B5EF4-FFF2-40B4-BE49-F238E27FC236}">
                <a16:creationId xmlns:a16="http://schemas.microsoft.com/office/drawing/2014/main" id="{F65522C4-AFD2-E2E7-8ACC-F2C643B6B527}"/>
              </a:ext>
            </a:extLst>
          </p:cNvPr>
          <p:cNvSpPr/>
          <p:nvPr/>
        </p:nvSpPr>
        <p:spPr>
          <a:xfrm>
            <a:off x="5045725" y="1896602"/>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POC</a:t>
            </a:r>
            <a:r>
              <a:rPr lang="en-US" sz="1100" baseline="-25000" dirty="0">
                <a:solidFill>
                  <a:schemeClr val="tx1"/>
                </a:solidFill>
                <a:latin typeface="Arial" panose="020B0604020202020204" pitchFamily="34" charset="0"/>
                <a:cs typeface="Arial" panose="020B0604020202020204" pitchFamily="34" charset="0"/>
              </a:rPr>
              <a:t>L,R</a:t>
            </a:r>
          </a:p>
        </p:txBody>
      </p:sp>
      <p:sp>
        <p:nvSpPr>
          <p:cNvPr id="14" name="Rectangle 13">
            <a:extLst>
              <a:ext uri="{FF2B5EF4-FFF2-40B4-BE49-F238E27FC236}">
                <a16:creationId xmlns:a16="http://schemas.microsoft.com/office/drawing/2014/main" id="{018CD22F-C260-D890-8AAB-E0F0E4E65E38}"/>
              </a:ext>
            </a:extLst>
          </p:cNvPr>
          <p:cNvSpPr/>
          <p:nvPr/>
        </p:nvSpPr>
        <p:spPr>
          <a:xfrm>
            <a:off x="2456016" y="2544844"/>
            <a:ext cx="711988" cy="39449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DIC</a:t>
            </a:r>
          </a:p>
        </p:txBody>
      </p:sp>
      <p:cxnSp>
        <p:nvCxnSpPr>
          <p:cNvPr id="15" name="Elbow Connector 14">
            <a:extLst>
              <a:ext uri="{FF2B5EF4-FFF2-40B4-BE49-F238E27FC236}">
                <a16:creationId xmlns:a16="http://schemas.microsoft.com/office/drawing/2014/main" id="{C9833EBE-E3A1-5686-EDE9-254E246D9F91}"/>
              </a:ext>
            </a:extLst>
          </p:cNvPr>
          <p:cNvCxnSpPr>
            <a:stCxn id="14" idx="3"/>
            <a:endCxn id="13" idx="1"/>
          </p:cNvCxnSpPr>
          <p:nvPr/>
        </p:nvCxnSpPr>
        <p:spPr>
          <a:xfrm flipV="1">
            <a:off x="3168004" y="2093851"/>
            <a:ext cx="1877721" cy="648242"/>
          </a:xfrm>
          <a:prstGeom prst="bentConnector3">
            <a:avLst/>
          </a:prstGeom>
          <a:ln w="28575">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2CC8AD7E-6575-10A3-5A70-ABEF76EC45DD}"/>
              </a:ext>
            </a:extLst>
          </p:cNvPr>
          <p:cNvCxnSpPr>
            <a:stCxn id="14" idx="3"/>
            <a:endCxn id="10" idx="2"/>
          </p:cNvCxnSpPr>
          <p:nvPr/>
        </p:nvCxnSpPr>
        <p:spPr>
          <a:xfrm flipV="1">
            <a:off x="3168004" y="2204817"/>
            <a:ext cx="355994" cy="537276"/>
          </a:xfrm>
          <a:prstGeom prst="bentConnector2">
            <a:avLst/>
          </a:prstGeom>
          <a:ln w="28575">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7D254F99-AFC5-53AD-41F8-2745942E688E}"/>
              </a:ext>
            </a:extLst>
          </p:cNvPr>
          <p:cNvCxnSpPr>
            <a:stCxn id="10" idx="0"/>
            <a:endCxn id="14" idx="0"/>
          </p:cNvCxnSpPr>
          <p:nvPr/>
        </p:nvCxnSpPr>
        <p:spPr>
          <a:xfrm rot="16200000" flipH="1" flipV="1">
            <a:off x="2800741" y="1821587"/>
            <a:ext cx="734525" cy="711988"/>
          </a:xfrm>
          <a:prstGeom prst="bentConnector3">
            <a:avLst>
              <a:gd name="adj1" fmla="val -3112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Elbow Connector 18">
            <a:extLst>
              <a:ext uri="{FF2B5EF4-FFF2-40B4-BE49-F238E27FC236}">
                <a16:creationId xmlns:a16="http://schemas.microsoft.com/office/drawing/2014/main" id="{25D9AC59-B78E-E233-243F-50D8B3C50268}"/>
              </a:ext>
            </a:extLst>
          </p:cNvPr>
          <p:cNvCxnSpPr>
            <a:stCxn id="12" idx="1"/>
            <a:endCxn id="14" idx="0"/>
          </p:cNvCxnSpPr>
          <p:nvPr/>
        </p:nvCxnSpPr>
        <p:spPr>
          <a:xfrm rot="10800000" flipV="1">
            <a:off x="2812011" y="1405606"/>
            <a:ext cx="1648061" cy="1139237"/>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F3AB69CA-84FA-5F1A-B3DF-09619CFDB5F4}"/>
              </a:ext>
            </a:extLst>
          </p:cNvPr>
          <p:cNvSpPr/>
          <p:nvPr/>
        </p:nvSpPr>
        <p:spPr>
          <a:xfrm>
            <a:off x="4272926" y="2580230"/>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a:t>
            </a:r>
          </a:p>
        </p:txBody>
      </p:sp>
      <p:cxnSp>
        <p:nvCxnSpPr>
          <p:cNvPr id="21" name="Elbow Connector 20">
            <a:extLst>
              <a:ext uri="{FF2B5EF4-FFF2-40B4-BE49-F238E27FC236}">
                <a16:creationId xmlns:a16="http://schemas.microsoft.com/office/drawing/2014/main" id="{DB703AB4-94BB-489D-14F2-C42F7D039935}"/>
              </a:ext>
            </a:extLst>
          </p:cNvPr>
          <p:cNvCxnSpPr>
            <a:stCxn id="20" idx="0"/>
            <a:endCxn id="13" idx="1"/>
          </p:cNvCxnSpPr>
          <p:nvPr/>
        </p:nvCxnSpPr>
        <p:spPr>
          <a:xfrm rot="5400000" flipH="1" flipV="1">
            <a:off x="4594133" y="2128639"/>
            <a:ext cx="486379" cy="416805"/>
          </a:xfrm>
          <a:prstGeom prst="bentConnector2">
            <a:avLst/>
          </a:prstGeom>
          <a:ln w="28575">
            <a:solidFill>
              <a:srgbClr val="008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00C360DB-E3C9-20B3-E899-194CE126C1BB}"/>
              </a:ext>
            </a:extLst>
          </p:cNvPr>
          <p:cNvSpPr/>
          <p:nvPr/>
        </p:nvSpPr>
        <p:spPr>
          <a:xfrm>
            <a:off x="3104632" y="4049277"/>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DO</a:t>
            </a:r>
          </a:p>
        </p:txBody>
      </p:sp>
      <p:sp>
        <p:nvSpPr>
          <p:cNvPr id="26" name="Rectangle 25">
            <a:extLst>
              <a:ext uri="{FF2B5EF4-FFF2-40B4-BE49-F238E27FC236}">
                <a16:creationId xmlns:a16="http://schemas.microsoft.com/office/drawing/2014/main" id="{FF5736A7-196F-5DBD-CF39-F154302C2ABB}"/>
              </a:ext>
            </a:extLst>
          </p:cNvPr>
          <p:cNvSpPr/>
          <p:nvPr/>
        </p:nvSpPr>
        <p:spPr>
          <a:xfrm>
            <a:off x="5401717" y="3506203"/>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DOC</a:t>
            </a:r>
            <a:r>
              <a:rPr lang="en-US" sz="1100" baseline="-25000" dirty="0">
                <a:solidFill>
                  <a:schemeClr val="tx1"/>
                </a:solidFill>
                <a:latin typeface="Arial" panose="020B0604020202020204" pitchFamily="34" charset="0"/>
                <a:cs typeface="Arial" panose="020B0604020202020204" pitchFamily="34" charset="0"/>
              </a:rPr>
              <a:t>L,R</a:t>
            </a:r>
          </a:p>
        </p:txBody>
      </p:sp>
      <p:sp>
        <p:nvSpPr>
          <p:cNvPr id="27" name="Rectangle 26">
            <a:extLst>
              <a:ext uri="{FF2B5EF4-FFF2-40B4-BE49-F238E27FC236}">
                <a16:creationId xmlns:a16="http://schemas.microsoft.com/office/drawing/2014/main" id="{8DDC0311-1CDF-2E52-A7B6-F24BB9322741}"/>
              </a:ext>
            </a:extLst>
          </p:cNvPr>
          <p:cNvSpPr/>
          <p:nvPr/>
        </p:nvSpPr>
        <p:spPr>
          <a:xfrm>
            <a:off x="4969504" y="4095374"/>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POC</a:t>
            </a:r>
            <a:r>
              <a:rPr lang="en-US" sz="1100" baseline="-25000" dirty="0">
                <a:solidFill>
                  <a:schemeClr val="tx1"/>
                </a:solidFill>
                <a:latin typeface="Arial" panose="020B0604020202020204" pitchFamily="34" charset="0"/>
                <a:cs typeface="Arial" panose="020B0604020202020204" pitchFamily="34" charset="0"/>
              </a:rPr>
              <a:t>L,R</a:t>
            </a:r>
          </a:p>
        </p:txBody>
      </p:sp>
      <p:sp>
        <p:nvSpPr>
          <p:cNvPr id="28" name="Rectangle 27">
            <a:extLst>
              <a:ext uri="{FF2B5EF4-FFF2-40B4-BE49-F238E27FC236}">
                <a16:creationId xmlns:a16="http://schemas.microsoft.com/office/drawing/2014/main" id="{8847D9BA-D249-734B-08D6-828708D28E1B}"/>
              </a:ext>
            </a:extLst>
          </p:cNvPr>
          <p:cNvSpPr/>
          <p:nvPr/>
        </p:nvSpPr>
        <p:spPr>
          <a:xfrm>
            <a:off x="2456015" y="4783802"/>
            <a:ext cx="711988" cy="39449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DIC</a:t>
            </a:r>
          </a:p>
        </p:txBody>
      </p:sp>
      <p:cxnSp>
        <p:nvCxnSpPr>
          <p:cNvPr id="29" name="Elbow Connector 28">
            <a:extLst>
              <a:ext uri="{FF2B5EF4-FFF2-40B4-BE49-F238E27FC236}">
                <a16:creationId xmlns:a16="http://schemas.microsoft.com/office/drawing/2014/main" id="{AB101387-0731-4B9B-37B8-05AFBCA8D895}"/>
              </a:ext>
            </a:extLst>
          </p:cNvPr>
          <p:cNvCxnSpPr>
            <a:stCxn id="24" idx="0"/>
            <a:endCxn id="28" idx="0"/>
          </p:cNvCxnSpPr>
          <p:nvPr/>
        </p:nvCxnSpPr>
        <p:spPr>
          <a:xfrm rot="16200000" flipH="1" flipV="1">
            <a:off x="2769055" y="4092230"/>
            <a:ext cx="734525" cy="648617"/>
          </a:xfrm>
          <a:prstGeom prst="bentConnector3">
            <a:avLst>
              <a:gd name="adj1" fmla="val -23727"/>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AACAD314-5A00-3B33-BE02-8D0196C3960E}"/>
              </a:ext>
            </a:extLst>
          </p:cNvPr>
          <p:cNvCxnSpPr>
            <a:stCxn id="26" idx="1"/>
            <a:endCxn id="28" idx="0"/>
          </p:cNvCxnSpPr>
          <p:nvPr/>
        </p:nvCxnSpPr>
        <p:spPr>
          <a:xfrm rot="10800000" flipV="1">
            <a:off x="2812009" y="3703452"/>
            <a:ext cx="2589708" cy="1080350"/>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449DAB1D-EE8D-C29C-0439-53EBD3FA9BED}"/>
              </a:ext>
            </a:extLst>
          </p:cNvPr>
          <p:cNvCxnSpPr>
            <a:stCxn id="27" idx="2"/>
            <a:endCxn id="58" idx="0"/>
          </p:cNvCxnSpPr>
          <p:nvPr/>
        </p:nvCxnSpPr>
        <p:spPr>
          <a:xfrm rot="16200000" flipH="1">
            <a:off x="4827941" y="4987429"/>
            <a:ext cx="1211037" cy="215922"/>
          </a:xfrm>
          <a:prstGeom prst="bentConnector3">
            <a:avLst>
              <a:gd name="adj1" fmla="val 50000"/>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D49A0838-EFE7-50F7-E3EA-D3607EE66953}"/>
              </a:ext>
            </a:extLst>
          </p:cNvPr>
          <p:cNvCxnSpPr>
            <a:cxnSpLocks/>
            <a:stCxn id="24" idx="2"/>
          </p:cNvCxnSpPr>
          <p:nvPr/>
        </p:nvCxnSpPr>
        <p:spPr>
          <a:xfrm rot="5400000">
            <a:off x="2777849" y="5124054"/>
            <a:ext cx="1363056" cy="2499"/>
          </a:xfrm>
          <a:prstGeom prst="bentConnector3">
            <a:avLst>
              <a:gd name="adj1" fmla="val 50000"/>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5F04250-B8AB-6AEC-DC05-60B12B146F76}"/>
              </a:ext>
            </a:extLst>
          </p:cNvPr>
          <p:cNvSpPr txBox="1"/>
          <p:nvPr/>
        </p:nvSpPr>
        <p:spPr>
          <a:xfrm>
            <a:off x="2398722" y="647135"/>
            <a:ext cx="928459" cy="261610"/>
          </a:xfrm>
          <a:prstGeom prst="rect">
            <a:avLst/>
          </a:prstGeom>
          <a:noFill/>
        </p:spPr>
        <p:txBody>
          <a:bodyPr wrap="none" rtlCol="0">
            <a:spAutoFit/>
          </a:bodyPr>
          <a:lstStyle/>
          <a:p>
            <a:r>
              <a:rPr lang="en-US" sz="1100" dirty="0">
                <a:solidFill>
                  <a:schemeClr val="bg1">
                    <a:lumMod val="50000"/>
                  </a:schemeClr>
                </a:solidFill>
                <a:latin typeface="Arial" panose="020B0604020202020204" pitchFamily="34" charset="0"/>
                <a:cs typeface="Arial" panose="020B0604020202020204" pitchFamily="34" charset="0"/>
              </a:rPr>
              <a:t>atmosphere</a:t>
            </a:r>
          </a:p>
        </p:txBody>
      </p:sp>
      <p:sp>
        <p:nvSpPr>
          <p:cNvPr id="39" name="TextBox 38">
            <a:extLst>
              <a:ext uri="{FF2B5EF4-FFF2-40B4-BE49-F238E27FC236}">
                <a16:creationId xmlns:a16="http://schemas.microsoft.com/office/drawing/2014/main" id="{C0FE9B14-477A-A504-1A03-B5958464B1C3}"/>
              </a:ext>
            </a:extLst>
          </p:cNvPr>
          <p:cNvSpPr txBox="1"/>
          <p:nvPr/>
        </p:nvSpPr>
        <p:spPr>
          <a:xfrm>
            <a:off x="2398722" y="2991127"/>
            <a:ext cx="822661" cy="261610"/>
          </a:xfrm>
          <a:prstGeom prst="rect">
            <a:avLst/>
          </a:prstGeom>
          <a:noFill/>
        </p:spPr>
        <p:txBody>
          <a:bodyPr wrap="none" rtlCol="0">
            <a:spAutoFit/>
          </a:bodyPr>
          <a:lstStyle/>
          <a:p>
            <a:r>
              <a:rPr lang="en-US" sz="1100" dirty="0" err="1">
                <a:solidFill>
                  <a:schemeClr val="bg1">
                    <a:lumMod val="50000"/>
                  </a:schemeClr>
                </a:solidFill>
                <a:latin typeface="Arial" panose="020B0604020202020204" pitchFamily="34" charset="0"/>
                <a:cs typeface="Arial" panose="020B0604020202020204" pitchFamily="34" charset="0"/>
              </a:rPr>
              <a:t>epilimnion</a:t>
            </a:r>
            <a:endParaRPr lang="en-US" sz="1100" dirty="0">
              <a:solidFill>
                <a:schemeClr val="bg1">
                  <a:lumMod val="50000"/>
                </a:schemeClr>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DF19751A-117F-A0BA-917F-15FCDD29C4E1}"/>
              </a:ext>
            </a:extLst>
          </p:cNvPr>
          <p:cNvSpPr txBox="1"/>
          <p:nvPr/>
        </p:nvSpPr>
        <p:spPr>
          <a:xfrm>
            <a:off x="2398722" y="3239647"/>
            <a:ext cx="939681" cy="261610"/>
          </a:xfrm>
          <a:prstGeom prst="rect">
            <a:avLst/>
          </a:prstGeom>
          <a:noFill/>
        </p:spPr>
        <p:txBody>
          <a:bodyPr wrap="none" rtlCol="0">
            <a:spAutoFit/>
          </a:bodyPr>
          <a:lstStyle/>
          <a:p>
            <a:r>
              <a:rPr lang="en-US" sz="1100" dirty="0">
                <a:solidFill>
                  <a:schemeClr val="bg1">
                    <a:lumMod val="50000"/>
                  </a:schemeClr>
                </a:solidFill>
                <a:latin typeface="Arial" panose="020B0604020202020204" pitchFamily="34" charset="0"/>
                <a:cs typeface="Arial" panose="020B0604020202020204" pitchFamily="34" charset="0"/>
              </a:rPr>
              <a:t>hypolimnion</a:t>
            </a:r>
          </a:p>
        </p:txBody>
      </p:sp>
      <p:sp>
        <p:nvSpPr>
          <p:cNvPr id="41" name="TextBox 40">
            <a:extLst>
              <a:ext uri="{FF2B5EF4-FFF2-40B4-BE49-F238E27FC236}">
                <a16:creationId xmlns:a16="http://schemas.microsoft.com/office/drawing/2014/main" id="{1405344F-CADF-C909-C88F-6B8239116CFD}"/>
              </a:ext>
            </a:extLst>
          </p:cNvPr>
          <p:cNvSpPr txBox="1"/>
          <p:nvPr/>
        </p:nvSpPr>
        <p:spPr>
          <a:xfrm>
            <a:off x="2398722" y="5556658"/>
            <a:ext cx="827471" cy="430887"/>
          </a:xfrm>
          <a:prstGeom prst="rect">
            <a:avLst/>
          </a:prstGeom>
          <a:noFill/>
        </p:spPr>
        <p:txBody>
          <a:bodyPr wrap="none" rtlCol="0">
            <a:spAutoFit/>
          </a:bodyPr>
          <a:lstStyle/>
          <a:p>
            <a:r>
              <a:rPr lang="en-US" sz="1100" dirty="0">
                <a:solidFill>
                  <a:schemeClr val="bg1">
                    <a:lumMod val="50000"/>
                  </a:schemeClr>
                </a:solidFill>
                <a:latin typeface="Arial" panose="020B0604020202020204" pitchFamily="34" charset="0"/>
                <a:cs typeface="Arial" panose="020B0604020202020204" pitchFamily="34" charset="0"/>
              </a:rPr>
              <a:t>active</a:t>
            </a:r>
          </a:p>
          <a:p>
            <a:r>
              <a:rPr lang="en-US" sz="1100" dirty="0">
                <a:solidFill>
                  <a:schemeClr val="bg1">
                    <a:lumMod val="50000"/>
                  </a:schemeClr>
                </a:solidFill>
                <a:latin typeface="Arial" panose="020B0604020202020204" pitchFamily="34" charset="0"/>
                <a:cs typeface="Arial" panose="020B0604020202020204" pitchFamily="34" charset="0"/>
              </a:rPr>
              <a:t>sediments</a:t>
            </a:r>
          </a:p>
        </p:txBody>
      </p:sp>
      <p:sp>
        <p:nvSpPr>
          <p:cNvPr id="43" name="TextBox 42">
            <a:extLst>
              <a:ext uri="{FF2B5EF4-FFF2-40B4-BE49-F238E27FC236}">
                <a16:creationId xmlns:a16="http://schemas.microsoft.com/office/drawing/2014/main" id="{8B272663-5A07-CF47-93FE-498C21454947}"/>
              </a:ext>
            </a:extLst>
          </p:cNvPr>
          <p:cNvSpPr txBox="1"/>
          <p:nvPr/>
        </p:nvSpPr>
        <p:spPr>
          <a:xfrm rot="16200000">
            <a:off x="5575011" y="1853518"/>
            <a:ext cx="1875985" cy="261610"/>
          </a:xfrm>
          <a:prstGeom prst="rect">
            <a:avLst/>
          </a:prstGeom>
          <a:noFill/>
        </p:spPr>
        <p:txBody>
          <a:bodyPr wrap="square" rtlCol="0">
            <a:spAutoFit/>
          </a:bodyPr>
          <a:lstStyle/>
          <a:p>
            <a:pPr algn="ctr"/>
            <a:r>
              <a:rPr lang="en-US" sz="1100" i="1" dirty="0">
                <a:latin typeface="Arial" panose="020B0604020202020204" pitchFamily="34" charset="0"/>
                <a:cs typeface="Arial" panose="020B0604020202020204" pitchFamily="34" charset="0"/>
              </a:rPr>
              <a:t>Load, Export</a:t>
            </a:r>
          </a:p>
        </p:txBody>
      </p:sp>
      <p:cxnSp>
        <p:nvCxnSpPr>
          <p:cNvPr id="44" name="Elbow Connector 43">
            <a:extLst>
              <a:ext uri="{FF2B5EF4-FFF2-40B4-BE49-F238E27FC236}">
                <a16:creationId xmlns:a16="http://schemas.microsoft.com/office/drawing/2014/main" id="{C33F0261-530D-8562-DAA0-FB9DF96E384E}"/>
              </a:ext>
            </a:extLst>
          </p:cNvPr>
          <p:cNvCxnSpPr>
            <a:stCxn id="13" idx="2"/>
            <a:endCxn id="58" idx="3"/>
          </p:cNvCxnSpPr>
          <p:nvPr/>
        </p:nvCxnSpPr>
        <p:spPr>
          <a:xfrm rot="16200000" flipH="1">
            <a:off x="3846037" y="3846781"/>
            <a:ext cx="3607058" cy="495695"/>
          </a:xfrm>
          <a:prstGeom prst="bentConnector4">
            <a:avLst>
              <a:gd name="adj1" fmla="val 24426"/>
              <a:gd name="adj2" fmla="val 188125"/>
            </a:avLst>
          </a:prstGeom>
          <a:ln w="28575">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13764192-2CB0-9CEA-85A2-687F676ADCC9}"/>
              </a:ext>
            </a:extLst>
          </p:cNvPr>
          <p:cNvSpPr txBox="1"/>
          <p:nvPr/>
        </p:nvSpPr>
        <p:spPr>
          <a:xfrm>
            <a:off x="5715884" y="2900715"/>
            <a:ext cx="631904" cy="261610"/>
          </a:xfrm>
          <a:prstGeom prst="rect">
            <a:avLst/>
          </a:prstGeom>
          <a:noFill/>
        </p:spPr>
        <p:txBody>
          <a:bodyPr wrap="none" rtlCol="0">
            <a:spAutoFit/>
          </a:bodyPr>
          <a:lstStyle/>
          <a:p>
            <a:pPr algn="ctr"/>
            <a:r>
              <a:rPr lang="en-US" sz="1100" i="1" dirty="0">
                <a:latin typeface="Arial" panose="020B0604020202020204" pitchFamily="34" charset="0"/>
                <a:cs typeface="Arial" panose="020B0604020202020204" pitchFamily="34" charset="0"/>
              </a:rPr>
              <a:t>settling</a:t>
            </a:r>
          </a:p>
        </p:txBody>
      </p:sp>
      <p:sp>
        <p:nvSpPr>
          <p:cNvPr id="48" name="TextBox 47">
            <a:extLst>
              <a:ext uri="{FF2B5EF4-FFF2-40B4-BE49-F238E27FC236}">
                <a16:creationId xmlns:a16="http://schemas.microsoft.com/office/drawing/2014/main" id="{149453BB-7E57-585A-D452-215A001BED3A}"/>
              </a:ext>
            </a:extLst>
          </p:cNvPr>
          <p:cNvSpPr txBox="1"/>
          <p:nvPr/>
        </p:nvSpPr>
        <p:spPr>
          <a:xfrm>
            <a:off x="3724057" y="647135"/>
            <a:ext cx="1603323" cy="261610"/>
          </a:xfrm>
          <a:prstGeom prst="rect">
            <a:avLst/>
          </a:prstGeom>
          <a:noFill/>
        </p:spPr>
        <p:txBody>
          <a:bodyPr wrap="none" rtlCol="0">
            <a:spAutoFit/>
          </a:bodyPr>
          <a:lstStyle/>
          <a:p>
            <a:pPr algn="ctr"/>
            <a:r>
              <a:rPr lang="en-US" sz="1100" i="1" dirty="0">
                <a:latin typeface="Arial" panose="020B0604020202020204" pitchFamily="34" charset="0"/>
                <a:cs typeface="Arial" panose="020B0604020202020204" pitchFamily="34" charset="0"/>
              </a:rPr>
              <a:t>atmospheric exchange</a:t>
            </a:r>
          </a:p>
        </p:txBody>
      </p:sp>
      <p:sp>
        <p:nvSpPr>
          <p:cNvPr id="49" name="TextBox 48">
            <a:extLst>
              <a:ext uri="{FF2B5EF4-FFF2-40B4-BE49-F238E27FC236}">
                <a16:creationId xmlns:a16="http://schemas.microsoft.com/office/drawing/2014/main" id="{903DDAB6-6387-B370-4A23-4B4412305E95}"/>
              </a:ext>
            </a:extLst>
          </p:cNvPr>
          <p:cNvSpPr txBox="1"/>
          <p:nvPr/>
        </p:nvSpPr>
        <p:spPr>
          <a:xfrm rot="16200000">
            <a:off x="4890647" y="4668035"/>
            <a:ext cx="631904" cy="261610"/>
          </a:xfrm>
          <a:prstGeom prst="rect">
            <a:avLst/>
          </a:prstGeom>
          <a:noFill/>
        </p:spPr>
        <p:txBody>
          <a:bodyPr wrap="none" rtlCol="0">
            <a:spAutoFit/>
          </a:bodyPr>
          <a:lstStyle/>
          <a:p>
            <a:pPr algn="ctr"/>
            <a:r>
              <a:rPr lang="en-US" sz="1100" i="1" dirty="0">
                <a:latin typeface="Arial" panose="020B0604020202020204" pitchFamily="34" charset="0"/>
                <a:cs typeface="Arial" panose="020B0604020202020204" pitchFamily="34" charset="0"/>
              </a:rPr>
              <a:t>settling</a:t>
            </a:r>
          </a:p>
        </p:txBody>
      </p:sp>
      <p:sp>
        <p:nvSpPr>
          <p:cNvPr id="51" name="TextBox 50">
            <a:extLst>
              <a:ext uri="{FF2B5EF4-FFF2-40B4-BE49-F238E27FC236}">
                <a16:creationId xmlns:a16="http://schemas.microsoft.com/office/drawing/2014/main" id="{06391820-341E-998C-BF5F-67BC3AF934A4}"/>
              </a:ext>
            </a:extLst>
          </p:cNvPr>
          <p:cNvSpPr txBox="1"/>
          <p:nvPr/>
        </p:nvSpPr>
        <p:spPr>
          <a:xfrm rot="16200000">
            <a:off x="2736268" y="4812539"/>
            <a:ext cx="1227567" cy="261610"/>
          </a:xfrm>
          <a:prstGeom prst="rect">
            <a:avLst/>
          </a:prstGeom>
          <a:noFill/>
        </p:spPr>
        <p:txBody>
          <a:bodyPr wrap="square" rtlCol="0">
            <a:spAutoFit/>
          </a:bodyPr>
          <a:lstStyle/>
          <a:p>
            <a:pPr algn="ctr"/>
            <a:r>
              <a:rPr lang="en-US" sz="1100" i="1" dirty="0">
                <a:latin typeface="Arial" panose="020B0604020202020204" pitchFamily="34" charset="0"/>
                <a:cs typeface="Arial" panose="020B0604020202020204" pitchFamily="34" charset="0"/>
              </a:rPr>
              <a:t>respiration</a:t>
            </a:r>
          </a:p>
        </p:txBody>
      </p:sp>
      <p:sp>
        <p:nvSpPr>
          <p:cNvPr id="52" name="TextBox 51">
            <a:extLst>
              <a:ext uri="{FF2B5EF4-FFF2-40B4-BE49-F238E27FC236}">
                <a16:creationId xmlns:a16="http://schemas.microsoft.com/office/drawing/2014/main" id="{98603AF4-DF5C-8A94-845A-378A0A327D67}"/>
              </a:ext>
            </a:extLst>
          </p:cNvPr>
          <p:cNvSpPr txBox="1"/>
          <p:nvPr/>
        </p:nvSpPr>
        <p:spPr>
          <a:xfrm rot="16200000">
            <a:off x="4106267" y="5292565"/>
            <a:ext cx="734810" cy="169277"/>
          </a:xfrm>
          <a:prstGeom prst="rect">
            <a:avLst/>
          </a:prstGeom>
          <a:solidFill>
            <a:schemeClr val="bg1"/>
          </a:solidFill>
        </p:spPr>
        <p:txBody>
          <a:bodyPr wrap="square" lIns="0" tIns="0" rIns="0" bIns="0" rtlCol="0">
            <a:spAutoFit/>
          </a:bodyPr>
          <a:lstStyle/>
          <a:p>
            <a:pPr algn="ctr"/>
            <a:r>
              <a:rPr lang="en-US" sz="1100" i="1" dirty="0">
                <a:latin typeface="Arial" panose="020B0604020202020204" pitchFamily="34" charset="0"/>
                <a:cs typeface="Arial" panose="020B0604020202020204" pitchFamily="34" charset="0"/>
              </a:rPr>
              <a:t>recycling</a:t>
            </a:r>
          </a:p>
        </p:txBody>
      </p:sp>
      <p:sp>
        <p:nvSpPr>
          <p:cNvPr id="53" name="TextBox 52">
            <a:extLst>
              <a:ext uri="{FF2B5EF4-FFF2-40B4-BE49-F238E27FC236}">
                <a16:creationId xmlns:a16="http://schemas.microsoft.com/office/drawing/2014/main" id="{69C68CFF-BCD5-3B39-E799-DF7DD8E8BC00}"/>
              </a:ext>
            </a:extLst>
          </p:cNvPr>
          <p:cNvSpPr txBox="1"/>
          <p:nvPr/>
        </p:nvSpPr>
        <p:spPr>
          <a:xfrm>
            <a:off x="3276338" y="3073202"/>
            <a:ext cx="1269483"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entrainment (E)</a:t>
            </a:r>
          </a:p>
        </p:txBody>
      </p:sp>
      <p:sp>
        <p:nvSpPr>
          <p:cNvPr id="55" name="TextBox 54">
            <a:extLst>
              <a:ext uri="{FF2B5EF4-FFF2-40B4-BE49-F238E27FC236}">
                <a16:creationId xmlns:a16="http://schemas.microsoft.com/office/drawing/2014/main" id="{D9E5DC25-486D-64D7-CE5C-FE08928848AC}"/>
              </a:ext>
            </a:extLst>
          </p:cNvPr>
          <p:cNvSpPr txBox="1"/>
          <p:nvPr/>
        </p:nvSpPr>
        <p:spPr>
          <a:xfrm>
            <a:off x="12717" y="-2521"/>
            <a:ext cx="2202337" cy="2000548"/>
          </a:xfrm>
          <a:prstGeom prst="rect">
            <a:avLst/>
          </a:prstGeom>
          <a:solidFill>
            <a:schemeClr val="bg1">
              <a:lumMod val="95000"/>
            </a:schemeClr>
          </a:solidFill>
        </p:spPr>
        <p:txBody>
          <a:bodyPr wrap="square" rtlCol="0">
            <a:spAutoFit/>
          </a:bodyPr>
          <a:lstStyle/>
          <a:p>
            <a:pPr marL="182880" indent="-457200"/>
            <a:r>
              <a:rPr lang="en-US" sz="1400" b="1" u="sng" dirty="0"/>
              <a:t>Key</a:t>
            </a:r>
          </a:p>
          <a:p>
            <a:pPr marL="182880" indent="-457200"/>
            <a:endParaRPr lang="en-US" sz="1000" dirty="0"/>
          </a:p>
          <a:p>
            <a:pPr marL="182880" indent="-457200"/>
            <a:r>
              <a:rPr lang="en-US" sz="1000" dirty="0"/>
              <a:t>DOCR: Dissolved organic carbon, recalcitrant</a:t>
            </a:r>
          </a:p>
          <a:p>
            <a:pPr marL="182880" indent="-457200"/>
            <a:r>
              <a:rPr lang="en-US" sz="1000" dirty="0"/>
              <a:t>DOCL: Dissolved organic carbon, labile</a:t>
            </a:r>
          </a:p>
          <a:p>
            <a:pPr marL="182880" indent="-457200"/>
            <a:r>
              <a:rPr lang="en-US" sz="1000" dirty="0"/>
              <a:t>POC: Particulate organic carbon</a:t>
            </a:r>
          </a:p>
          <a:p>
            <a:pPr marL="182880" indent="-457200"/>
            <a:r>
              <a:rPr lang="en-US" sz="1000" dirty="0"/>
              <a:t>TP: Total phosphorus</a:t>
            </a:r>
          </a:p>
          <a:p>
            <a:pPr marL="182880" indent="-457200"/>
            <a:r>
              <a:rPr lang="en-US" sz="1000" dirty="0"/>
              <a:t>DO: Dissolved oxygen</a:t>
            </a:r>
          </a:p>
          <a:p>
            <a:pPr marL="182880" indent="-457200"/>
            <a:r>
              <a:rPr lang="en-US" sz="1000" dirty="0"/>
              <a:t>DIC: Dissolved inorganic carbon</a:t>
            </a:r>
          </a:p>
          <a:p>
            <a:pPr marL="182880" indent="-457200"/>
            <a:endParaRPr lang="en-US" sz="1000" dirty="0"/>
          </a:p>
          <a:p>
            <a:pPr marL="182880" indent="-457200"/>
            <a:r>
              <a:rPr lang="en-US" sz="1000" dirty="0"/>
              <a:t>Water quality metrics as DO, POC, Clarity</a:t>
            </a:r>
          </a:p>
        </p:txBody>
      </p:sp>
      <p:sp>
        <p:nvSpPr>
          <p:cNvPr id="58" name="Rectangle 57">
            <a:extLst>
              <a:ext uri="{FF2B5EF4-FFF2-40B4-BE49-F238E27FC236}">
                <a16:creationId xmlns:a16="http://schemas.microsoft.com/office/drawing/2014/main" id="{B5E2AD92-7708-78DB-0EFA-2A271FFED3A7}"/>
              </a:ext>
            </a:extLst>
          </p:cNvPr>
          <p:cNvSpPr/>
          <p:nvPr/>
        </p:nvSpPr>
        <p:spPr>
          <a:xfrm>
            <a:off x="5185426" y="5700909"/>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POC</a:t>
            </a:r>
            <a:r>
              <a:rPr lang="en-US" sz="1100" baseline="-25000" dirty="0">
                <a:solidFill>
                  <a:schemeClr val="tx1"/>
                </a:solidFill>
                <a:latin typeface="Arial" panose="020B0604020202020204" pitchFamily="34" charset="0"/>
                <a:cs typeface="Arial" panose="020B0604020202020204" pitchFamily="34" charset="0"/>
              </a:rPr>
              <a:t>L,R</a:t>
            </a:r>
          </a:p>
        </p:txBody>
      </p:sp>
      <p:sp>
        <p:nvSpPr>
          <p:cNvPr id="61" name="TextBox 60">
            <a:extLst>
              <a:ext uri="{FF2B5EF4-FFF2-40B4-BE49-F238E27FC236}">
                <a16:creationId xmlns:a16="http://schemas.microsoft.com/office/drawing/2014/main" id="{64A8F929-CE75-BA21-C44F-3E4F7E5980FE}"/>
              </a:ext>
            </a:extLst>
          </p:cNvPr>
          <p:cNvSpPr txBox="1"/>
          <p:nvPr/>
        </p:nvSpPr>
        <p:spPr>
          <a:xfrm rot="16200000">
            <a:off x="3554403" y="5292565"/>
            <a:ext cx="447237" cy="169277"/>
          </a:xfrm>
          <a:prstGeom prst="rect">
            <a:avLst/>
          </a:prstGeom>
          <a:solidFill>
            <a:schemeClr val="bg1"/>
          </a:solidFill>
        </p:spPr>
        <p:txBody>
          <a:bodyPr wrap="none" lIns="0" tIns="0" rIns="0" bIns="0" rtlCol="0">
            <a:spAutoFit/>
          </a:bodyPr>
          <a:lstStyle/>
          <a:p>
            <a:pPr algn="ctr"/>
            <a:r>
              <a:rPr lang="en-US" sz="1100" i="1" dirty="0">
                <a:latin typeface="Arial" panose="020B0604020202020204" pitchFamily="34" charset="0"/>
                <a:cs typeface="Arial" panose="020B0604020202020204" pitchFamily="34" charset="0"/>
              </a:rPr>
              <a:t>settling</a:t>
            </a:r>
          </a:p>
        </p:txBody>
      </p:sp>
      <p:sp>
        <p:nvSpPr>
          <p:cNvPr id="65" name="TextBox 64">
            <a:extLst>
              <a:ext uri="{FF2B5EF4-FFF2-40B4-BE49-F238E27FC236}">
                <a16:creationId xmlns:a16="http://schemas.microsoft.com/office/drawing/2014/main" id="{2A8F6A27-C131-E80A-5ABB-14B6B7F87CCA}"/>
              </a:ext>
            </a:extLst>
          </p:cNvPr>
          <p:cNvSpPr txBox="1"/>
          <p:nvPr/>
        </p:nvSpPr>
        <p:spPr>
          <a:xfrm rot="16200000">
            <a:off x="3591772" y="5292565"/>
            <a:ext cx="901058" cy="169277"/>
          </a:xfrm>
          <a:prstGeom prst="rect">
            <a:avLst/>
          </a:prstGeom>
          <a:solidFill>
            <a:schemeClr val="bg1"/>
          </a:solidFill>
        </p:spPr>
        <p:txBody>
          <a:bodyPr wrap="square" lIns="0" tIns="0" rIns="0" bIns="0" rtlCol="0">
            <a:spAutoFit/>
          </a:bodyPr>
          <a:lstStyle/>
          <a:p>
            <a:pPr algn="ctr"/>
            <a:r>
              <a:rPr lang="en-US" sz="1100" i="1" dirty="0">
                <a:latin typeface="Arial" panose="020B0604020202020204" pitchFamily="34" charset="0"/>
                <a:cs typeface="Arial" panose="020B0604020202020204" pitchFamily="34" charset="0"/>
              </a:rPr>
              <a:t>binding</a:t>
            </a:r>
          </a:p>
        </p:txBody>
      </p:sp>
      <p:cxnSp>
        <p:nvCxnSpPr>
          <p:cNvPr id="66" name="Elbow Connector 65">
            <a:extLst>
              <a:ext uri="{FF2B5EF4-FFF2-40B4-BE49-F238E27FC236}">
                <a16:creationId xmlns:a16="http://schemas.microsoft.com/office/drawing/2014/main" id="{CCE2A5AF-8D14-D6DD-6A8F-BB0DF7E4D81A}"/>
              </a:ext>
            </a:extLst>
          </p:cNvPr>
          <p:cNvCxnSpPr>
            <a:cxnSpLocks/>
          </p:cNvCxnSpPr>
          <p:nvPr/>
        </p:nvCxnSpPr>
        <p:spPr>
          <a:xfrm rot="5400000" flipH="1" flipV="1">
            <a:off x="5451378" y="5058651"/>
            <a:ext cx="1183970" cy="225615"/>
          </a:xfrm>
          <a:prstGeom prst="bentConnector3">
            <a:avLst>
              <a:gd name="adj1" fmla="val 106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2DE2007A-6B99-CE67-F6C6-2EAB77EA6D9F}"/>
              </a:ext>
            </a:extLst>
          </p:cNvPr>
          <p:cNvSpPr txBox="1"/>
          <p:nvPr/>
        </p:nvSpPr>
        <p:spPr>
          <a:xfrm rot="16200000">
            <a:off x="5498244" y="5010154"/>
            <a:ext cx="1090238" cy="261610"/>
          </a:xfrm>
          <a:prstGeom prst="rect">
            <a:avLst/>
          </a:prstGeom>
          <a:noFill/>
        </p:spPr>
        <p:txBody>
          <a:bodyPr wrap="square" rtlCol="0">
            <a:spAutoFit/>
          </a:bodyPr>
          <a:lstStyle/>
          <a:p>
            <a:pPr algn="ctr"/>
            <a:r>
              <a:rPr lang="en-US" sz="1100" i="1" dirty="0">
                <a:latin typeface="Arial" panose="020B0604020202020204" pitchFamily="34" charset="0"/>
                <a:cs typeface="Arial" panose="020B0604020202020204" pitchFamily="34" charset="0"/>
              </a:rPr>
              <a:t>respiration</a:t>
            </a:r>
          </a:p>
        </p:txBody>
      </p:sp>
      <p:sp>
        <p:nvSpPr>
          <p:cNvPr id="68" name="TextBox 67">
            <a:extLst>
              <a:ext uri="{FF2B5EF4-FFF2-40B4-BE49-F238E27FC236}">
                <a16:creationId xmlns:a16="http://schemas.microsoft.com/office/drawing/2014/main" id="{9904A206-8F99-7126-3848-8A5572FDBB5B}"/>
              </a:ext>
            </a:extLst>
          </p:cNvPr>
          <p:cNvSpPr txBox="1"/>
          <p:nvPr/>
        </p:nvSpPr>
        <p:spPr>
          <a:xfrm rot="16200000">
            <a:off x="2142434" y="1603516"/>
            <a:ext cx="1077539" cy="261610"/>
          </a:xfrm>
          <a:prstGeom prst="rect">
            <a:avLst/>
          </a:prstGeom>
          <a:noFill/>
        </p:spPr>
        <p:txBody>
          <a:bodyPr wrap="none" rtlCol="0">
            <a:spAutoFit/>
          </a:bodyPr>
          <a:lstStyle/>
          <a:p>
            <a:pPr algn="ctr"/>
            <a:r>
              <a:rPr lang="en-US" sz="1100" i="1" dirty="0">
                <a:latin typeface="Arial" panose="020B0604020202020204" pitchFamily="34" charset="0"/>
                <a:cs typeface="Arial" panose="020B0604020202020204" pitchFamily="34" charset="0"/>
              </a:rPr>
              <a:t>respiration (R)</a:t>
            </a:r>
          </a:p>
        </p:txBody>
      </p:sp>
      <p:sp>
        <p:nvSpPr>
          <p:cNvPr id="69" name="Rectangle 68">
            <a:extLst>
              <a:ext uri="{FF2B5EF4-FFF2-40B4-BE49-F238E27FC236}">
                <a16:creationId xmlns:a16="http://schemas.microsoft.com/office/drawing/2014/main" id="{E34AF476-A69F-1B02-61A3-D96A65A7CCC0}"/>
              </a:ext>
            </a:extLst>
          </p:cNvPr>
          <p:cNvSpPr/>
          <p:nvPr/>
        </p:nvSpPr>
        <p:spPr>
          <a:xfrm>
            <a:off x="674532" y="1769515"/>
            <a:ext cx="270891" cy="150095"/>
          </a:xfrm>
          <a:prstGeom prst="rect">
            <a:avLst/>
          </a:prstGeom>
          <a:solidFill>
            <a:srgbClr val="F2DCDB"/>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aseline="-25000" dirty="0">
              <a:solidFill>
                <a:schemeClr val="tx1"/>
              </a:solidFill>
              <a:latin typeface="Arial" panose="020B0604020202020204" pitchFamily="34" charset="0"/>
              <a:cs typeface="Arial" panose="020B0604020202020204" pitchFamily="34" charset="0"/>
            </a:endParaRPr>
          </a:p>
        </p:txBody>
      </p:sp>
      <p:cxnSp>
        <p:nvCxnSpPr>
          <p:cNvPr id="90" name="Elbow Connector 89">
            <a:extLst>
              <a:ext uri="{FF2B5EF4-FFF2-40B4-BE49-F238E27FC236}">
                <a16:creationId xmlns:a16="http://schemas.microsoft.com/office/drawing/2014/main" id="{11715291-E89B-C6EB-C660-BD61AB3CE593}"/>
              </a:ext>
            </a:extLst>
          </p:cNvPr>
          <p:cNvCxnSpPr>
            <a:cxnSpLocks/>
            <a:stCxn id="12" idx="3"/>
            <a:endCxn id="43" idx="0"/>
          </p:cNvCxnSpPr>
          <p:nvPr/>
        </p:nvCxnSpPr>
        <p:spPr>
          <a:xfrm>
            <a:off x="5172059" y="1405607"/>
            <a:ext cx="1210140" cy="578716"/>
          </a:xfrm>
          <a:prstGeom prst="bentConnector3">
            <a:avLst>
              <a:gd name="adj1" fmla="val 67207"/>
            </a:avLst>
          </a:prstGeom>
          <a:ln w="38100">
            <a:solidFill>
              <a:srgbClr val="0432FF"/>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3" name="Elbow Connector 92">
            <a:extLst>
              <a:ext uri="{FF2B5EF4-FFF2-40B4-BE49-F238E27FC236}">
                <a16:creationId xmlns:a16="http://schemas.microsoft.com/office/drawing/2014/main" id="{D7F31FFE-2DE3-5B66-6835-40F82273D6E0}"/>
              </a:ext>
            </a:extLst>
          </p:cNvPr>
          <p:cNvCxnSpPr>
            <a:cxnSpLocks/>
            <a:stCxn id="13" idx="3"/>
            <a:endCxn id="43" idx="0"/>
          </p:cNvCxnSpPr>
          <p:nvPr/>
        </p:nvCxnSpPr>
        <p:spPr>
          <a:xfrm flipV="1">
            <a:off x="5757713" y="1984323"/>
            <a:ext cx="624486" cy="109528"/>
          </a:xfrm>
          <a:prstGeom prst="bentConnector5">
            <a:avLst>
              <a:gd name="adj1" fmla="val 36606"/>
              <a:gd name="adj2" fmla="val 97504"/>
              <a:gd name="adj3" fmla="val 63394"/>
            </a:avLst>
          </a:prstGeom>
          <a:ln w="38100">
            <a:solidFill>
              <a:srgbClr val="0432FF"/>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6" name="Elbow Connector 95">
            <a:extLst>
              <a:ext uri="{FF2B5EF4-FFF2-40B4-BE49-F238E27FC236}">
                <a16:creationId xmlns:a16="http://schemas.microsoft.com/office/drawing/2014/main" id="{64C5AEB1-DFC4-6A7F-D556-07658F786B14}"/>
              </a:ext>
            </a:extLst>
          </p:cNvPr>
          <p:cNvCxnSpPr>
            <a:cxnSpLocks/>
            <a:stCxn id="20" idx="3"/>
            <a:endCxn id="43" idx="0"/>
          </p:cNvCxnSpPr>
          <p:nvPr/>
        </p:nvCxnSpPr>
        <p:spPr>
          <a:xfrm flipV="1">
            <a:off x="4984914" y="1984323"/>
            <a:ext cx="1397285" cy="793156"/>
          </a:xfrm>
          <a:prstGeom prst="bentConnector3">
            <a:avLst>
              <a:gd name="adj1" fmla="val 71382"/>
            </a:avLst>
          </a:prstGeom>
          <a:ln w="38100">
            <a:solidFill>
              <a:srgbClr val="0432FF"/>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FA2A639D-25EC-F1A7-4F59-4795FEB7F32F}"/>
              </a:ext>
            </a:extLst>
          </p:cNvPr>
          <p:cNvCxnSpPr>
            <a:cxnSpLocks/>
            <a:stCxn id="57" idx="2"/>
          </p:cNvCxnSpPr>
          <p:nvPr/>
        </p:nvCxnSpPr>
        <p:spPr>
          <a:xfrm>
            <a:off x="4741048" y="6098550"/>
            <a:ext cx="0" cy="298560"/>
          </a:xfrm>
          <a:prstGeom prst="straightConnector1">
            <a:avLst/>
          </a:prstGeom>
          <a:ln w="38100">
            <a:solidFill>
              <a:srgbClr val="0432FF"/>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D9A4E618-D276-2F55-156E-268AB628C1A7}"/>
              </a:ext>
            </a:extLst>
          </p:cNvPr>
          <p:cNvCxnSpPr>
            <a:cxnSpLocks/>
            <a:stCxn id="58" idx="2"/>
          </p:cNvCxnSpPr>
          <p:nvPr/>
        </p:nvCxnSpPr>
        <p:spPr>
          <a:xfrm>
            <a:off x="5541420" y="6095407"/>
            <a:ext cx="0" cy="301703"/>
          </a:xfrm>
          <a:prstGeom prst="straightConnector1">
            <a:avLst/>
          </a:prstGeom>
          <a:ln w="38100">
            <a:solidFill>
              <a:srgbClr val="0432FF"/>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DB50FEE3-D7B0-AC71-8578-BBCB2856BBED}"/>
              </a:ext>
            </a:extLst>
          </p:cNvPr>
          <p:cNvSpPr txBox="1"/>
          <p:nvPr/>
        </p:nvSpPr>
        <p:spPr>
          <a:xfrm>
            <a:off x="3429715" y="6177311"/>
            <a:ext cx="1766576"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Permanent Burial</a:t>
            </a:r>
          </a:p>
        </p:txBody>
      </p:sp>
      <p:sp>
        <p:nvSpPr>
          <p:cNvPr id="117" name="TextBox 116">
            <a:extLst>
              <a:ext uri="{FF2B5EF4-FFF2-40B4-BE49-F238E27FC236}">
                <a16:creationId xmlns:a16="http://schemas.microsoft.com/office/drawing/2014/main" id="{47507A4F-4711-9C66-1049-2F051AA5B04F}"/>
              </a:ext>
            </a:extLst>
          </p:cNvPr>
          <p:cNvSpPr txBox="1"/>
          <p:nvPr/>
        </p:nvSpPr>
        <p:spPr>
          <a:xfrm rot="16200000">
            <a:off x="4520963" y="5292565"/>
            <a:ext cx="734810" cy="169277"/>
          </a:xfrm>
          <a:prstGeom prst="rect">
            <a:avLst/>
          </a:prstGeom>
          <a:solidFill>
            <a:schemeClr val="bg1"/>
          </a:solidFill>
        </p:spPr>
        <p:txBody>
          <a:bodyPr wrap="square" lIns="0" tIns="0" rIns="0" bIns="0" rtlCol="0">
            <a:spAutoFit/>
          </a:bodyPr>
          <a:lstStyle/>
          <a:p>
            <a:pPr algn="ctr"/>
            <a:r>
              <a:rPr lang="en-US" sz="1100" i="1" dirty="0">
                <a:latin typeface="Arial" panose="020B0604020202020204" pitchFamily="34" charset="0"/>
                <a:cs typeface="Arial" panose="020B0604020202020204" pitchFamily="34" charset="0"/>
              </a:rPr>
              <a:t>release</a:t>
            </a:r>
          </a:p>
        </p:txBody>
      </p:sp>
      <p:sp>
        <p:nvSpPr>
          <p:cNvPr id="32" name="Rectangle 31">
            <a:extLst>
              <a:ext uri="{FF2B5EF4-FFF2-40B4-BE49-F238E27FC236}">
                <a16:creationId xmlns:a16="http://schemas.microsoft.com/office/drawing/2014/main" id="{D7117E56-ADB5-88FA-460E-D2101C1163FF}"/>
              </a:ext>
            </a:extLst>
          </p:cNvPr>
          <p:cNvSpPr/>
          <p:nvPr/>
        </p:nvSpPr>
        <p:spPr>
          <a:xfrm>
            <a:off x="4272925" y="4574745"/>
            <a:ext cx="711988"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a:t>
            </a:r>
          </a:p>
        </p:txBody>
      </p:sp>
      <p:cxnSp>
        <p:nvCxnSpPr>
          <p:cNvPr id="36" name="Elbow Connector 35">
            <a:extLst>
              <a:ext uri="{FF2B5EF4-FFF2-40B4-BE49-F238E27FC236}">
                <a16:creationId xmlns:a16="http://schemas.microsoft.com/office/drawing/2014/main" id="{065B0E2D-218A-E67F-56B0-AC496C4FCCB9}"/>
              </a:ext>
            </a:extLst>
          </p:cNvPr>
          <p:cNvCxnSpPr>
            <a:cxnSpLocks/>
            <a:stCxn id="57" idx="0"/>
            <a:endCxn id="32" idx="2"/>
          </p:cNvCxnSpPr>
          <p:nvPr/>
        </p:nvCxnSpPr>
        <p:spPr>
          <a:xfrm rot="16200000" flipV="1">
            <a:off x="4317580" y="5280583"/>
            <a:ext cx="734809" cy="112129"/>
          </a:xfrm>
          <a:prstGeom prst="bentConnector3">
            <a:avLst>
              <a:gd name="adj1" fmla="val 50000"/>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CFE57D10-F872-CF76-114B-926D67F7C742}"/>
              </a:ext>
            </a:extLst>
          </p:cNvPr>
          <p:cNvSpPr/>
          <p:nvPr/>
        </p:nvSpPr>
        <p:spPr>
          <a:xfrm>
            <a:off x="4341301" y="5704052"/>
            <a:ext cx="799493" cy="394498"/>
          </a:xfrm>
          <a:prstGeom prst="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a:t>
            </a:r>
            <a:r>
              <a:rPr lang="en-US" sz="1100" baseline="-25000" dirty="0">
                <a:solidFill>
                  <a:schemeClr val="tx1"/>
                </a:solidFill>
                <a:latin typeface="Arial" panose="020B0604020202020204" pitchFamily="34" charset="0"/>
                <a:cs typeface="Arial" panose="020B0604020202020204" pitchFamily="34" charset="0"/>
              </a:rPr>
              <a:t>B</a:t>
            </a:r>
            <a:r>
              <a:rPr lang="en-US" sz="1100" dirty="0">
                <a:solidFill>
                  <a:schemeClr val="tx1"/>
                </a:solidFill>
                <a:latin typeface="Arial" panose="020B0604020202020204" pitchFamily="34" charset="0"/>
                <a:cs typeface="Arial" panose="020B0604020202020204" pitchFamily="34" charset="0"/>
              </a:rPr>
              <a:t>,P</a:t>
            </a:r>
            <a:r>
              <a:rPr lang="en-US" sz="1100" baseline="-25000" dirty="0">
                <a:solidFill>
                  <a:schemeClr val="tx1"/>
                </a:solidFill>
                <a:latin typeface="Arial" panose="020B0604020202020204" pitchFamily="34" charset="0"/>
                <a:cs typeface="Arial" panose="020B0604020202020204" pitchFamily="34" charset="0"/>
              </a:rPr>
              <a:t>OC</a:t>
            </a:r>
          </a:p>
        </p:txBody>
      </p:sp>
      <p:cxnSp>
        <p:nvCxnSpPr>
          <p:cNvPr id="119" name="Elbow Connector 118">
            <a:extLst>
              <a:ext uri="{FF2B5EF4-FFF2-40B4-BE49-F238E27FC236}">
                <a16:creationId xmlns:a16="http://schemas.microsoft.com/office/drawing/2014/main" id="{075EB2A3-B423-204F-35C9-D6FB4B4CFCBF}"/>
              </a:ext>
            </a:extLst>
          </p:cNvPr>
          <p:cNvCxnSpPr>
            <a:cxnSpLocks/>
            <a:stCxn id="32" idx="1"/>
            <a:endCxn id="57" idx="1"/>
          </p:cNvCxnSpPr>
          <p:nvPr/>
        </p:nvCxnSpPr>
        <p:spPr>
          <a:xfrm rot="10800000" flipH="1" flipV="1">
            <a:off x="4272925" y="4771993"/>
            <a:ext cx="68376" cy="1129307"/>
          </a:xfrm>
          <a:prstGeom prst="bentConnector3">
            <a:avLst>
              <a:gd name="adj1" fmla="val -506457"/>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TextBox 131">
            <a:extLst>
              <a:ext uri="{FF2B5EF4-FFF2-40B4-BE49-F238E27FC236}">
                <a16:creationId xmlns:a16="http://schemas.microsoft.com/office/drawing/2014/main" id="{01903A16-E828-CFD8-429E-6352BD3817DE}"/>
              </a:ext>
            </a:extLst>
          </p:cNvPr>
          <p:cNvSpPr txBox="1"/>
          <p:nvPr/>
        </p:nvSpPr>
        <p:spPr>
          <a:xfrm rot="16200000">
            <a:off x="2082651" y="4097930"/>
            <a:ext cx="1227567" cy="261610"/>
          </a:xfrm>
          <a:prstGeom prst="rect">
            <a:avLst/>
          </a:prstGeom>
          <a:noFill/>
        </p:spPr>
        <p:txBody>
          <a:bodyPr wrap="square" rtlCol="0">
            <a:spAutoFit/>
          </a:bodyPr>
          <a:lstStyle/>
          <a:p>
            <a:pPr algn="ctr"/>
            <a:r>
              <a:rPr lang="en-US" sz="1100" i="1" dirty="0">
                <a:latin typeface="Arial" panose="020B0604020202020204" pitchFamily="34" charset="0"/>
                <a:cs typeface="Arial" panose="020B0604020202020204" pitchFamily="34" charset="0"/>
              </a:rPr>
              <a:t>respiration</a:t>
            </a:r>
          </a:p>
        </p:txBody>
      </p:sp>
      <p:sp>
        <p:nvSpPr>
          <p:cNvPr id="46" name="TextBox 45">
            <a:extLst>
              <a:ext uri="{FF2B5EF4-FFF2-40B4-BE49-F238E27FC236}">
                <a16:creationId xmlns:a16="http://schemas.microsoft.com/office/drawing/2014/main" id="{D768F779-79DC-3D18-9CD1-30D9D8E6958F}"/>
              </a:ext>
            </a:extLst>
          </p:cNvPr>
          <p:cNvSpPr txBox="1"/>
          <p:nvPr/>
        </p:nvSpPr>
        <p:spPr>
          <a:xfrm>
            <a:off x="3777876" y="1691743"/>
            <a:ext cx="1068805" cy="384721"/>
          </a:xfrm>
          <a:prstGeom prst="rect">
            <a:avLst/>
          </a:prstGeom>
          <a:noFill/>
        </p:spPr>
        <p:txBody>
          <a:bodyPr wrap="square" rtlCol="0">
            <a:spAutoFit/>
          </a:bodyPr>
          <a:lstStyle/>
          <a:p>
            <a:pPr algn="r"/>
            <a:r>
              <a:rPr lang="en-US" sz="1100" i="1" dirty="0">
                <a:latin typeface="Arial" panose="020B0604020202020204" pitchFamily="34" charset="0"/>
                <a:cs typeface="Arial" panose="020B0604020202020204" pitchFamily="34" charset="0"/>
              </a:rPr>
              <a:t>NPP </a:t>
            </a:r>
            <a:endParaRPr lang="en-US" sz="800" i="1" dirty="0">
              <a:latin typeface="Arial" panose="020B0604020202020204" pitchFamily="34" charset="0"/>
              <a:cs typeface="Arial" panose="020B0604020202020204" pitchFamily="34" charset="0"/>
            </a:endParaRPr>
          </a:p>
          <a:p>
            <a:pPr algn="r"/>
            <a:r>
              <a:rPr lang="en-US" sz="800" i="1" dirty="0">
                <a:latin typeface="Arial" panose="020B0604020202020204" pitchFamily="34" charset="0"/>
                <a:cs typeface="Arial" panose="020B0604020202020204" pitchFamily="34" charset="0"/>
              </a:rPr>
              <a:t>(POC</a:t>
            </a:r>
            <a:r>
              <a:rPr lang="en-US" sz="800" i="1" baseline="-25000" dirty="0">
                <a:latin typeface="Arial" panose="020B0604020202020204" pitchFamily="34" charset="0"/>
                <a:cs typeface="Arial" panose="020B0604020202020204" pitchFamily="34" charset="0"/>
              </a:rPr>
              <a:t>L</a:t>
            </a:r>
            <a:r>
              <a:rPr lang="en-US" sz="800" i="1" dirty="0">
                <a:latin typeface="Arial" panose="020B0604020202020204" pitchFamily="34" charset="0"/>
                <a:cs typeface="Arial" panose="020B0604020202020204" pitchFamily="34" charset="0"/>
              </a:rPr>
              <a:t>,DOC</a:t>
            </a:r>
            <a:r>
              <a:rPr lang="en-US" sz="800" i="1" baseline="-25000" dirty="0">
                <a:latin typeface="Arial" panose="020B0604020202020204" pitchFamily="34" charset="0"/>
                <a:cs typeface="Arial" panose="020B0604020202020204" pitchFamily="34" charset="0"/>
              </a:rPr>
              <a:t>L</a:t>
            </a:r>
            <a:r>
              <a:rPr lang="en-US" sz="800" i="1" dirty="0">
                <a:latin typeface="Arial" panose="020B0604020202020204" pitchFamily="34" charset="0"/>
                <a:cs typeface="Arial" panose="020B0604020202020204" pitchFamily="34" charset="0"/>
              </a:rPr>
              <a:t> only)</a:t>
            </a:r>
            <a:endParaRPr lang="en-US" sz="1100" i="1" dirty="0">
              <a:latin typeface="Arial" panose="020B0604020202020204" pitchFamily="34" charset="0"/>
              <a:cs typeface="Arial" panose="020B0604020202020204" pitchFamily="34" charset="0"/>
            </a:endParaRPr>
          </a:p>
        </p:txBody>
      </p:sp>
      <p:cxnSp>
        <p:nvCxnSpPr>
          <p:cNvPr id="6" name="Elbow Connector 5">
            <a:extLst>
              <a:ext uri="{FF2B5EF4-FFF2-40B4-BE49-F238E27FC236}">
                <a16:creationId xmlns:a16="http://schemas.microsoft.com/office/drawing/2014/main" id="{ABB42830-8497-39DA-DE70-0B979B8AFBBC}"/>
              </a:ext>
            </a:extLst>
          </p:cNvPr>
          <p:cNvCxnSpPr>
            <a:cxnSpLocks/>
            <a:stCxn id="13" idx="0"/>
            <a:endCxn id="14" idx="0"/>
          </p:cNvCxnSpPr>
          <p:nvPr/>
        </p:nvCxnSpPr>
        <p:spPr>
          <a:xfrm rot="16200000" flipH="1" flipV="1">
            <a:off x="3782744" y="925868"/>
            <a:ext cx="648242" cy="2589709"/>
          </a:xfrm>
          <a:prstGeom prst="bentConnector3">
            <a:avLst>
              <a:gd name="adj1" fmla="val -12325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6E465E9B-AD0F-29D8-08D8-0A48EC0110EC}"/>
              </a:ext>
            </a:extLst>
          </p:cNvPr>
          <p:cNvCxnSpPr>
            <a:cxnSpLocks/>
            <a:stCxn id="13" idx="2"/>
            <a:endCxn id="27" idx="3"/>
          </p:cNvCxnSpPr>
          <p:nvPr/>
        </p:nvCxnSpPr>
        <p:spPr>
          <a:xfrm rot="16200000" flipH="1">
            <a:off x="4540844" y="3151974"/>
            <a:ext cx="2001523" cy="279773"/>
          </a:xfrm>
          <a:prstGeom prst="bentConnector4">
            <a:avLst>
              <a:gd name="adj1" fmla="val 43716"/>
              <a:gd name="adj2" fmla="val 331921"/>
            </a:avLst>
          </a:prstGeom>
          <a:ln w="28575">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E0A7F7F2-266B-31F2-882E-C0360E31818B}"/>
              </a:ext>
            </a:extLst>
          </p:cNvPr>
          <p:cNvCxnSpPr>
            <a:cxnSpLocks/>
            <a:stCxn id="20" idx="2"/>
            <a:endCxn id="57" idx="1"/>
          </p:cNvCxnSpPr>
          <p:nvPr/>
        </p:nvCxnSpPr>
        <p:spPr>
          <a:xfrm rot="5400000">
            <a:off x="3021825" y="4294205"/>
            <a:ext cx="2926573" cy="287619"/>
          </a:xfrm>
          <a:prstGeom prst="bentConnector4">
            <a:avLst>
              <a:gd name="adj1" fmla="val 46630"/>
              <a:gd name="adj2" fmla="val 245583"/>
            </a:avLst>
          </a:prstGeom>
          <a:ln w="28575">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6" name="Elbow Connector 85">
            <a:extLst>
              <a:ext uri="{FF2B5EF4-FFF2-40B4-BE49-F238E27FC236}">
                <a16:creationId xmlns:a16="http://schemas.microsoft.com/office/drawing/2014/main" id="{D742C407-B9D0-6F20-CE2F-1006F730C877}"/>
              </a:ext>
            </a:extLst>
          </p:cNvPr>
          <p:cNvCxnSpPr>
            <a:cxnSpLocks/>
            <a:endCxn id="12" idx="2"/>
          </p:cNvCxnSpPr>
          <p:nvPr/>
        </p:nvCxnSpPr>
        <p:spPr>
          <a:xfrm rot="5400000" flipH="1" flipV="1">
            <a:off x="4391476" y="1663847"/>
            <a:ext cx="485580" cy="363598"/>
          </a:xfrm>
          <a:prstGeom prst="bentConnector3">
            <a:avLst>
              <a:gd name="adj1" fmla="val -341"/>
            </a:avLst>
          </a:prstGeom>
          <a:ln w="28575">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99" name="Elbow Connector 98">
            <a:extLst>
              <a:ext uri="{FF2B5EF4-FFF2-40B4-BE49-F238E27FC236}">
                <a16:creationId xmlns:a16="http://schemas.microsoft.com/office/drawing/2014/main" id="{1C3E5987-DD4C-A2D3-5B25-65FFAFBF1FAF}"/>
              </a:ext>
            </a:extLst>
          </p:cNvPr>
          <p:cNvCxnSpPr>
            <a:cxnSpLocks/>
            <a:stCxn id="27" idx="0"/>
            <a:endCxn id="28" idx="0"/>
          </p:cNvCxnSpPr>
          <p:nvPr/>
        </p:nvCxnSpPr>
        <p:spPr>
          <a:xfrm rot="16200000" flipH="1" flipV="1">
            <a:off x="3724540" y="3182843"/>
            <a:ext cx="688428" cy="2513489"/>
          </a:xfrm>
          <a:prstGeom prst="bentConnector3">
            <a:avLst>
              <a:gd name="adj1" fmla="val -5655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310E454D-1851-2DDA-9EA1-741CE6517383}"/>
              </a:ext>
            </a:extLst>
          </p:cNvPr>
          <p:cNvSpPr/>
          <p:nvPr/>
        </p:nvSpPr>
        <p:spPr>
          <a:xfrm>
            <a:off x="6864622" y="370768"/>
            <a:ext cx="695357" cy="4538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grams</a:t>
            </a:r>
          </a:p>
        </p:txBody>
      </p:sp>
      <p:sp>
        <p:nvSpPr>
          <p:cNvPr id="3" name="TextBox 2">
            <a:extLst>
              <a:ext uri="{FF2B5EF4-FFF2-40B4-BE49-F238E27FC236}">
                <a16:creationId xmlns:a16="http://schemas.microsoft.com/office/drawing/2014/main" id="{B27CC8DB-A726-A280-4ACF-040648E1E2C9}"/>
              </a:ext>
            </a:extLst>
          </p:cNvPr>
          <p:cNvSpPr txBox="1"/>
          <p:nvPr/>
        </p:nvSpPr>
        <p:spPr>
          <a:xfrm>
            <a:off x="7559979" y="258630"/>
            <a:ext cx="4632021" cy="1015663"/>
          </a:xfrm>
          <a:prstGeom prst="rect">
            <a:avLst/>
          </a:prstGeom>
          <a:noFill/>
        </p:spPr>
        <p:txBody>
          <a:bodyPr wrap="square" rtlCol="0">
            <a:spAutoFit/>
          </a:bodyPr>
          <a:lstStyle/>
          <a:p>
            <a:r>
              <a:rPr lang="en-US" dirty="0"/>
              <a:t>State: </a:t>
            </a:r>
            <a:r>
              <a:rPr lang="en-US" sz="1400" dirty="0"/>
              <a:t>Boxes are state variables. They have masses (e.g., g) and/or concentrations (e.g., g m</a:t>
            </a:r>
            <a:r>
              <a:rPr lang="en-US" sz="1400" baseline="30000" dirty="0"/>
              <a:t>-3</a:t>
            </a:r>
            <a:r>
              <a:rPr lang="en-US" sz="1400" dirty="0"/>
              <a:t>). They are usually observable (e.g., temperature, dissolved oxygen, organic carbon).</a:t>
            </a:r>
            <a:endParaRPr lang="en-US" dirty="0"/>
          </a:p>
        </p:txBody>
      </p:sp>
      <p:cxnSp>
        <p:nvCxnSpPr>
          <p:cNvPr id="5" name="Straight Arrow Connector 4">
            <a:extLst>
              <a:ext uri="{FF2B5EF4-FFF2-40B4-BE49-F238E27FC236}">
                <a16:creationId xmlns:a16="http://schemas.microsoft.com/office/drawing/2014/main" id="{D4852C7A-B458-FFEB-4BF1-0BBFB3158036}"/>
              </a:ext>
            </a:extLst>
          </p:cNvPr>
          <p:cNvCxnSpPr>
            <a:cxnSpLocks/>
          </p:cNvCxnSpPr>
          <p:nvPr/>
        </p:nvCxnSpPr>
        <p:spPr>
          <a:xfrm>
            <a:off x="6928762" y="1634769"/>
            <a:ext cx="6291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B41BBAF-75F0-E1B5-DBDF-E53F2F75A6D0}"/>
              </a:ext>
            </a:extLst>
          </p:cNvPr>
          <p:cNvSpPr txBox="1"/>
          <p:nvPr/>
        </p:nvSpPr>
        <p:spPr>
          <a:xfrm>
            <a:off x="7557927" y="1453393"/>
            <a:ext cx="4634073" cy="1661993"/>
          </a:xfrm>
          <a:prstGeom prst="rect">
            <a:avLst/>
          </a:prstGeom>
          <a:noFill/>
        </p:spPr>
        <p:txBody>
          <a:bodyPr wrap="square" rtlCol="0">
            <a:spAutoFit/>
          </a:bodyPr>
          <a:lstStyle/>
          <a:p>
            <a:r>
              <a:rPr lang="en-US" dirty="0"/>
              <a:t>Process: </a:t>
            </a:r>
            <a:r>
              <a:rPr lang="en-US" sz="1400" dirty="0"/>
              <a:t>Arrows are processes. They are rates (e.g., g d</a:t>
            </a:r>
            <a:r>
              <a:rPr lang="en-US" sz="1400" baseline="30000" dirty="0"/>
              <a:t>-1</a:t>
            </a:r>
            <a:r>
              <a:rPr lang="en-US" sz="1400" dirty="0"/>
              <a:t>) and fluxes (also g d</a:t>
            </a:r>
            <a:r>
              <a:rPr lang="en-US" sz="1400" baseline="30000" dirty="0"/>
              <a:t>-1</a:t>
            </a:r>
            <a:r>
              <a:rPr lang="en-US" sz="1400" dirty="0"/>
              <a:t>). They typically are not observable but rather are inferred from observable changes in states. Processes move mass from one box to another or into/out of the system. Processes are “tuned” as part of fitting the modeled states to observed states. Examples: primary production, respiration, settling, inflow and outflow.</a:t>
            </a:r>
            <a:endParaRPr lang="en-US" dirty="0"/>
          </a:p>
        </p:txBody>
      </p:sp>
      <p:sp>
        <p:nvSpPr>
          <p:cNvPr id="11" name="TextBox 10">
            <a:extLst>
              <a:ext uri="{FF2B5EF4-FFF2-40B4-BE49-F238E27FC236}">
                <a16:creationId xmlns:a16="http://schemas.microsoft.com/office/drawing/2014/main" id="{F7F89BF8-5D3A-46B8-D2C5-B5DC2CFB4102}"/>
              </a:ext>
            </a:extLst>
          </p:cNvPr>
          <p:cNvSpPr txBox="1"/>
          <p:nvPr/>
        </p:nvSpPr>
        <p:spPr>
          <a:xfrm>
            <a:off x="6876638" y="3243355"/>
            <a:ext cx="5315362" cy="3170099"/>
          </a:xfrm>
          <a:prstGeom prst="rect">
            <a:avLst/>
          </a:prstGeom>
          <a:noFill/>
        </p:spPr>
        <p:txBody>
          <a:bodyPr wrap="square" rtlCol="0">
            <a:spAutoFit/>
          </a:bodyPr>
          <a:lstStyle/>
          <a:p>
            <a:r>
              <a:rPr lang="en-US" dirty="0"/>
              <a:t>Model: </a:t>
            </a:r>
            <a:r>
              <a:rPr lang="en-US" sz="1400" dirty="0"/>
              <a:t>A process-based model is one way to describe “the way the world works.” Additional characteristics include:</a:t>
            </a:r>
          </a:p>
          <a:p>
            <a:endParaRPr lang="en-US" sz="1400" dirty="0"/>
          </a:p>
          <a:p>
            <a:pPr marL="285750" indent="-137160">
              <a:buFont typeface="Arial" panose="020B0604020202020204" pitchFamily="34" charset="0"/>
              <a:buChar char="•"/>
            </a:pPr>
            <a:r>
              <a:rPr lang="en-US" sz="1400" b="1" dirty="0"/>
              <a:t>Mass balance: </a:t>
            </a:r>
            <a:r>
              <a:rPr lang="en-US" sz="1400" dirty="0"/>
              <a:t>It accounts for all the mass in the boxes. The values in the boxes never match observations perfectly. </a:t>
            </a:r>
          </a:p>
          <a:p>
            <a:pPr marL="285750" indent="-137160">
              <a:buFont typeface="Arial" panose="020B0604020202020204" pitchFamily="34" charset="0"/>
              <a:buChar char="•"/>
            </a:pPr>
            <a:r>
              <a:rPr lang="en-US" sz="1400" b="1" dirty="0"/>
              <a:t>Time step: </a:t>
            </a:r>
            <a:r>
              <a:rPr lang="en-US" sz="1400" dirty="0"/>
              <a:t>Metabolism models are usually run at time steps of minutes or hours or days, depending on the scale of interest. The time step of the model allows the processes to execute mass transfer in units consistent with the states (e.g., time step (d) x NPP (g d</a:t>
            </a:r>
            <a:r>
              <a:rPr lang="en-US" sz="1400" baseline="30000" dirty="0"/>
              <a:t>-1</a:t>
            </a:r>
            <a:r>
              <a:rPr lang="en-US" sz="1400" dirty="0"/>
              <a:t>) = g). </a:t>
            </a:r>
          </a:p>
          <a:p>
            <a:pPr marL="285750" indent="-137160">
              <a:buFont typeface="Arial" panose="020B0604020202020204" pitchFamily="34" charset="0"/>
              <a:buChar char="•"/>
            </a:pPr>
            <a:r>
              <a:rPr lang="en-US" sz="1400" b="1" dirty="0"/>
              <a:t>Complexity:</a:t>
            </a:r>
            <a:r>
              <a:rPr lang="en-US" sz="1400" dirty="0"/>
              <a:t> Designed to match the questions and the available data OR use one off-the-shelf to save time.</a:t>
            </a:r>
          </a:p>
          <a:p>
            <a:pPr marL="285750" indent="-137160">
              <a:buFont typeface="Arial" panose="020B0604020202020204" pitchFamily="34" charset="0"/>
              <a:buChar char="•"/>
            </a:pPr>
            <a:r>
              <a:rPr lang="en-US" sz="1400" b="1" dirty="0"/>
              <a:t>Transferability:</a:t>
            </a:r>
            <a:r>
              <a:rPr lang="en-US" sz="1400" dirty="0"/>
              <a:t> A well-designed and calibrated process-based model is often transferrable from one system to another.</a:t>
            </a:r>
            <a:endParaRPr lang="en-US" dirty="0"/>
          </a:p>
        </p:txBody>
      </p:sp>
      <p:sp>
        <p:nvSpPr>
          <p:cNvPr id="18" name="TextBox 17">
            <a:extLst>
              <a:ext uri="{FF2B5EF4-FFF2-40B4-BE49-F238E27FC236}">
                <a16:creationId xmlns:a16="http://schemas.microsoft.com/office/drawing/2014/main" id="{A964BDE3-4FE6-095B-41AA-4E448C94F63A}"/>
              </a:ext>
            </a:extLst>
          </p:cNvPr>
          <p:cNvSpPr txBox="1"/>
          <p:nvPr/>
        </p:nvSpPr>
        <p:spPr>
          <a:xfrm>
            <a:off x="3300787" y="160710"/>
            <a:ext cx="2152320" cy="369332"/>
          </a:xfrm>
          <a:prstGeom prst="rect">
            <a:avLst/>
          </a:prstGeom>
          <a:noFill/>
        </p:spPr>
        <p:txBody>
          <a:bodyPr wrap="none" rtlCol="0">
            <a:spAutoFit/>
          </a:bodyPr>
          <a:lstStyle/>
          <a:p>
            <a:pPr algn="ctr"/>
            <a:r>
              <a:rPr lang="en-US" dirty="0"/>
              <a:t>A Metabolism Model</a:t>
            </a:r>
          </a:p>
        </p:txBody>
      </p:sp>
      <p:sp>
        <p:nvSpPr>
          <p:cNvPr id="4" name="TextBox 3">
            <a:extLst>
              <a:ext uri="{FF2B5EF4-FFF2-40B4-BE49-F238E27FC236}">
                <a16:creationId xmlns:a16="http://schemas.microsoft.com/office/drawing/2014/main" id="{EA623840-3DF0-9DB0-1891-0CF0AEAED171}"/>
              </a:ext>
            </a:extLst>
          </p:cNvPr>
          <p:cNvSpPr txBox="1"/>
          <p:nvPr/>
        </p:nvSpPr>
        <p:spPr>
          <a:xfrm>
            <a:off x="6973473" y="1274293"/>
            <a:ext cx="593432" cy="369332"/>
          </a:xfrm>
          <a:prstGeom prst="rect">
            <a:avLst/>
          </a:prstGeom>
          <a:noFill/>
        </p:spPr>
        <p:txBody>
          <a:bodyPr wrap="none" rtlCol="0">
            <a:spAutoFit/>
          </a:bodyPr>
          <a:lstStyle/>
          <a:p>
            <a:r>
              <a:rPr lang="en-US" dirty="0"/>
              <a:t>g d</a:t>
            </a:r>
            <a:r>
              <a:rPr lang="en-US" baseline="30000" dirty="0"/>
              <a:t>-1</a:t>
            </a:r>
          </a:p>
        </p:txBody>
      </p:sp>
    </p:spTree>
    <p:extLst>
      <p:ext uri="{BB962C8B-B14F-4D97-AF65-F5344CB8AC3E}">
        <p14:creationId xmlns:p14="http://schemas.microsoft.com/office/powerpoint/2010/main" val="9319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C007-154C-65AA-586E-8796F0D63CBF}"/>
              </a:ext>
            </a:extLst>
          </p:cNvPr>
          <p:cNvSpPr>
            <a:spLocks noGrp="1"/>
          </p:cNvSpPr>
          <p:nvPr>
            <p:ph type="title"/>
          </p:nvPr>
        </p:nvSpPr>
        <p:spPr/>
        <p:txBody>
          <a:bodyPr/>
          <a:lstStyle/>
          <a:p>
            <a:r>
              <a:rPr lang="en-US" dirty="0"/>
              <a:t>Seems like a long way from our earliest models? But it’s not that far…</a:t>
            </a:r>
          </a:p>
        </p:txBody>
      </p:sp>
      <p:sp>
        <p:nvSpPr>
          <p:cNvPr id="4" name="TextBox 3">
            <a:extLst>
              <a:ext uri="{FF2B5EF4-FFF2-40B4-BE49-F238E27FC236}">
                <a16:creationId xmlns:a16="http://schemas.microsoft.com/office/drawing/2014/main" id="{C6357BAD-F13A-8C10-F62B-D53A51BE421F}"/>
              </a:ext>
            </a:extLst>
          </p:cNvPr>
          <p:cNvSpPr txBox="1"/>
          <p:nvPr/>
        </p:nvSpPr>
        <p:spPr>
          <a:xfrm>
            <a:off x="4346487" y="2799491"/>
            <a:ext cx="6098058" cy="923330"/>
          </a:xfrm>
          <a:prstGeom prst="rect">
            <a:avLst/>
          </a:prstGeom>
          <a:noFill/>
        </p:spPr>
        <p:txBody>
          <a:bodyPr wrap="square">
            <a:spAutoFit/>
          </a:bodyPr>
          <a:lstStyle/>
          <a:p>
            <a:r>
              <a:rPr lang="en-US" sz="5400" i="1" dirty="0">
                <a:latin typeface="Times New Roman" pitchFamily="18" charset="0"/>
                <a:cs typeface="Times New Roman" pitchFamily="18" charset="0"/>
              </a:rPr>
              <a:t>Y = </a:t>
            </a:r>
            <a:r>
              <a:rPr lang="en-US" sz="5400" i="1" dirty="0" err="1">
                <a:latin typeface="Times New Roman" pitchFamily="18" charset="0"/>
                <a:cs typeface="Times New Roman" pitchFamily="18" charset="0"/>
              </a:rPr>
              <a:t>mX</a:t>
            </a:r>
            <a:r>
              <a:rPr lang="en-US" sz="5400" i="1" dirty="0">
                <a:latin typeface="Times New Roman" pitchFamily="18" charset="0"/>
                <a:cs typeface="Times New Roman" pitchFamily="18" charset="0"/>
              </a:rPr>
              <a:t> + b </a:t>
            </a:r>
            <a:endParaRPr lang="en-US" sz="5400" dirty="0"/>
          </a:p>
        </p:txBody>
      </p:sp>
      <p:sp>
        <p:nvSpPr>
          <p:cNvPr id="5" name="TextBox 4">
            <a:extLst>
              <a:ext uri="{FF2B5EF4-FFF2-40B4-BE49-F238E27FC236}">
                <a16:creationId xmlns:a16="http://schemas.microsoft.com/office/drawing/2014/main" id="{49DF182E-8E75-9AD4-EFF0-8D9600265B21}"/>
              </a:ext>
            </a:extLst>
          </p:cNvPr>
          <p:cNvSpPr txBox="1"/>
          <p:nvPr/>
        </p:nvSpPr>
        <p:spPr>
          <a:xfrm>
            <a:off x="2444061" y="3667571"/>
            <a:ext cx="2115065" cy="923330"/>
          </a:xfrm>
          <a:prstGeom prst="rect">
            <a:avLst/>
          </a:prstGeom>
          <a:noFill/>
        </p:spPr>
        <p:txBody>
          <a:bodyPr wrap="square" rtlCol="0">
            <a:spAutoFit/>
          </a:bodyPr>
          <a:lstStyle/>
          <a:p>
            <a:pPr algn="r"/>
            <a:r>
              <a:rPr lang="en-US" b="1" dirty="0"/>
              <a:t>Variable</a:t>
            </a:r>
            <a:r>
              <a:rPr lang="en-US" dirty="0"/>
              <a:t> we are trying to predict – response, output</a:t>
            </a:r>
          </a:p>
        </p:txBody>
      </p:sp>
      <p:sp>
        <p:nvSpPr>
          <p:cNvPr id="6" name="TextBox 5">
            <a:extLst>
              <a:ext uri="{FF2B5EF4-FFF2-40B4-BE49-F238E27FC236}">
                <a16:creationId xmlns:a16="http://schemas.microsoft.com/office/drawing/2014/main" id="{B8DDAD3C-EEC1-6A89-2ABE-07001535F7A5}"/>
              </a:ext>
            </a:extLst>
          </p:cNvPr>
          <p:cNvSpPr txBox="1"/>
          <p:nvPr/>
        </p:nvSpPr>
        <p:spPr>
          <a:xfrm>
            <a:off x="6399768" y="3667571"/>
            <a:ext cx="2864708" cy="923330"/>
          </a:xfrm>
          <a:prstGeom prst="rect">
            <a:avLst/>
          </a:prstGeom>
          <a:noFill/>
        </p:spPr>
        <p:txBody>
          <a:bodyPr wrap="square" rtlCol="0">
            <a:spAutoFit/>
          </a:bodyPr>
          <a:lstStyle/>
          <a:p>
            <a:r>
              <a:rPr lang="en-US" b="1" dirty="0"/>
              <a:t>Variable</a:t>
            </a:r>
            <a:r>
              <a:rPr lang="en-US" dirty="0"/>
              <a:t> we are using to make the prediction – predictor, input, </a:t>
            </a:r>
          </a:p>
        </p:txBody>
      </p:sp>
      <p:sp>
        <p:nvSpPr>
          <p:cNvPr id="7" name="TextBox 6">
            <a:extLst>
              <a:ext uri="{FF2B5EF4-FFF2-40B4-BE49-F238E27FC236}">
                <a16:creationId xmlns:a16="http://schemas.microsoft.com/office/drawing/2014/main" id="{E4603E16-92E6-65AF-2774-8BEDB36F76F8}"/>
              </a:ext>
            </a:extLst>
          </p:cNvPr>
          <p:cNvSpPr txBox="1"/>
          <p:nvPr/>
        </p:nvSpPr>
        <p:spPr>
          <a:xfrm>
            <a:off x="7920677" y="2953817"/>
            <a:ext cx="3165387" cy="369332"/>
          </a:xfrm>
          <a:prstGeom prst="rect">
            <a:avLst/>
          </a:prstGeom>
          <a:noFill/>
        </p:spPr>
        <p:txBody>
          <a:bodyPr wrap="square" rtlCol="0">
            <a:spAutoFit/>
          </a:bodyPr>
          <a:lstStyle/>
          <a:p>
            <a:r>
              <a:rPr lang="en-US" b="1" dirty="0"/>
              <a:t>Parameter</a:t>
            </a:r>
            <a:r>
              <a:rPr lang="en-US" dirty="0"/>
              <a:t> that is the intercept </a:t>
            </a:r>
          </a:p>
        </p:txBody>
      </p:sp>
      <p:sp>
        <p:nvSpPr>
          <p:cNvPr id="8" name="TextBox 7">
            <a:extLst>
              <a:ext uri="{FF2B5EF4-FFF2-40B4-BE49-F238E27FC236}">
                <a16:creationId xmlns:a16="http://schemas.microsoft.com/office/drawing/2014/main" id="{289D0B46-8580-D649-0F32-5585785C80DE}"/>
              </a:ext>
            </a:extLst>
          </p:cNvPr>
          <p:cNvSpPr txBox="1"/>
          <p:nvPr/>
        </p:nvSpPr>
        <p:spPr>
          <a:xfrm>
            <a:off x="5117754" y="5133910"/>
            <a:ext cx="2115065" cy="1200329"/>
          </a:xfrm>
          <a:prstGeom prst="rect">
            <a:avLst/>
          </a:prstGeom>
          <a:noFill/>
        </p:spPr>
        <p:txBody>
          <a:bodyPr wrap="square" rtlCol="0">
            <a:spAutoFit/>
          </a:bodyPr>
          <a:lstStyle/>
          <a:p>
            <a:r>
              <a:rPr lang="en-US" b="1" dirty="0"/>
              <a:t>Parameter</a:t>
            </a:r>
            <a:r>
              <a:rPr lang="en-US" dirty="0"/>
              <a:t> (slope) that adjusts the input to try to match the output</a:t>
            </a:r>
          </a:p>
        </p:txBody>
      </p:sp>
      <p:sp>
        <p:nvSpPr>
          <p:cNvPr id="9" name="TextBox 8">
            <a:extLst>
              <a:ext uri="{FF2B5EF4-FFF2-40B4-BE49-F238E27FC236}">
                <a16:creationId xmlns:a16="http://schemas.microsoft.com/office/drawing/2014/main" id="{E0B5F4D7-93FD-84C1-A743-F7CE554D577E}"/>
              </a:ext>
            </a:extLst>
          </p:cNvPr>
          <p:cNvSpPr txBox="1"/>
          <p:nvPr/>
        </p:nvSpPr>
        <p:spPr>
          <a:xfrm>
            <a:off x="1134249" y="2675609"/>
            <a:ext cx="3165388" cy="646331"/>
          </a:xfrm>
          <a:prstGeom prst="rect">
            <a:avLst/>
          </a:prstGeom>
          <a:noFill/>
        </p:spPr>
        <p:txBody>
          <a:bodyPr wrap="square" rtlCol="0">
            <a:spAutoFit/>
          </a:bodyPr>
          <a:lstStyle/>
          <a:p>
            <a:pPr algn="r"/>
            <a:r>
              <a:rPr lang="en-US" i="1" dirty="0"/>
              <a:t>e.g., dissolved oxygen, water clarity, organic matter</a:t>
            </a:r>
          </a:p>
        </p:txBody>
      </p:sp>
      <p:sp>
        <p:nvSpPr>
          <p:cNvPr id="10" name="TextBox 9">
            <a:extLst>
              <a:ext uri="{FF2B5EF4-FFF2-40B4-BE49-F238E27FC236}">
                <a16:creationId xmlns:a16="http://schemas.microsoft.com/office/drawing/2014/main" id="{95D689AD-A0C6-032F-5E3C-964AC6B5BF3B}"/>
              </a:ext>
            </a:extLst>
          </p:cNvPr>
          <p:cNvSpPr txBox="1"/>
          <p:nvPr/>
        </p:nvSpPr>
        <p:spPr>
          <a:xfrm>
            <a:off x="6399768" y="1855942"/>
            <a:ext cx="3165388" cy="923330"/>
          </a:xfrm>
          <a:prstGeom prst="rect">
            <a:avLst/>
          </a:prstGeom>
          <a:noFill/>
        </p:spPr>
        <p:txBody>
          <a:bodyPr wrap="square" rtlCol="0">
            <a:spAutoFit/>
          </a:bodyPr>
          <a:lstStyle/>
          <a:p>
            <a:r>
              <a:rPr lang="en-US" i="1" dirty="0"/>
              <a:t>e.g., water temperature, nutrients, wind, phytoplankton biomass</a:t>
            </a:r>
          </a:p>
        </p:txBody>
      </p:sp>
      <p:cxnSp>
        <p:nvCxnSpPr>
          <p:cNvPr id="11" name="Straight Arrow Connector 10">
            <a:extLst>
              <a:ext uri="{FF2B5EF4-FFF2-40B4-BE49-F238E27FC236}">
                <a16:creationId xmlns:a16="http://schemas.microsoft.com/office/drawing/2014/main" id="{5640D7B1-1BA2-65F3-08D1-1C2F9D3E8266}"/>
              </a:ext>
            </a:extLst>
          </p:cNvPr>
          <p:cNvCxnSpPr>
            <a:cxnSpLocks/>
          </p:cNvCxnSpPr>
          <p:nvPr/>
        </p:nvCxnSpPr>
        <p:spPr>
          <a:xfrm>
            <a:off x="6337983" y="1930102"/>
            <a:ext cx="0" cy="99209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5C170E-CDA4-7DE2-734B-D0AAA3166A3B}"/>
              </a:ext>
            </a:extLst>
          </p:cNvPr>
          <p:cNvCxnSpPr>
            <a:cxnSpLocks/>
          </p:cNvCxnSpPr>
          <p:nvPr/>
        </p:nvCxnSpPr>
        <p:spPr>
          <a:xfrm>
            <a:off x="2829699" y="3315047"/>
            <a:ext cx="150752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E437E4-4D1F-739F-A710-BAFF6F1B820A}"/>
              </a:ext>
            </a:extLst>
          </p:cNvPr>
          <p:cNvCxnSpPr>
            <a:cxnSpLocks/>
          </p:cNvCxnSpPr>
          <p:nvPr/>
        </p:nvCxnSpPr>
        <p:spPr>
          <a:xfrm flipV="1">
            <a:off x="6353429" y="3630313"/>
            <a:ext cx="0" cy="11778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8D2742-4B41-41D4-0BB8-097AF47812D4}"/>
              </a:ext>
            </a:extLst>
          </p:cNvPr>
          <p:cNvCxnSpPr>
            <a:cxnSpLocks/>
          </p:cNvCxnSpPr>
          <p:nvPr/>
        </p:nvCxnSpPr>
        <p:spPr>
          <a:xfrm flipV="1">
            <a:off x="5850920" y="3630313"/>
            <a:ext cx="0" cy="14910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48BD3F0-0457-4621-CD34-3DEF72C93AD3}"/>
              </a:ext>
            </a:extLst>
          </p:cNvPr>
          <p:cNvCxnSpPr>
            <a:cxnSpLocks/>
          </p:cNvCxnSpPr>
          <p:nvPr/>
        </p:nvCxnSpPr>
        <p:spPr>
          <a:xfrm flipV="1">
            <a:off x="4615246" y="3630313"/>
            <a:ext cx="0" cy="11778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56C1067-983E-5CF2-4A93-AF97947CB0A3}"/>
              </a:ext>
            </a:extLst>
          </p:cNvPr>
          <p:cNvCxnSpPr>
            <a:cxnSpLocks/>
          </p:cNvCxnSpPr>
          <p:nvPr/>
        </p:nvCxnSpPr>
        <p:spPr>
          <a:xfrm flipH="1">
            <a:off x="7828003" y="3310245"/>
            <a:ext cx="150752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1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45EA74E-CA13-1BF0-F714-143F1DBC79EA}"/>
              </a:ext>
            </a:extLst>
          </p:cNvPr>
          <p:cNvPicPr>
            <a:picLocks noChangeAspect="1"/>
          </p:cNvPicPr>
          <p:nvPr/>
        </p:nvPicPr>
        <p:blipFill>
          <a:blip r:embed="rId2"/>
          <a:stretch>
            <a:fillRect/>
          </a:stretch>
        </p:blipFill>
        <p:spPr>
          <a:xfrm>
            <a:off x="6758258" y="2013853"/>
            <a:ext cx="5370680" cy="4479022"/>
          </a:xfrm>
          <a:prstGeom prst="rect">
            <a:avLst/>
          </a:prstGeom>
        </p:spPr>
      </p:pic>
      <p:sp>
        <p:nvSpPr>
          <p:cNvPr id="2" name="Title 1">
            <a:extLst>
              <a:ext uri="{FF2B5EF4-FFF2-40B4-BE49-F238E27FC236}">
                <a16:creationId xmlns:a16="http://schemas.microsoft.com/office/drawing/2014/main" id="{5048C9E1-2342-018D-43ED-4914C1802D3C}"/>
              </a:ext>
            </a:extLst>
          </p:cNvPr>
          <p:cNvSpPr>
            <a:spLocks noGrp="1"/>
          </p:cNvSpPr>
          <p:nvPr>
            <p:ph type="title"/>
          </p:nvPr>
        </p:nvSpPr>
        <p:spPr/>
        <p:txBody>
          <a:bodyPr/>
          <a:lstStyle/>
          <a:p>
            <a:r>
              <a:rPr lang="en-US" dirty="0"/>
              <a:t>Time buggers our default model</a:t>
            </a:r>
          </a:p>
        </p:txBody>
      </p:sp>
      <p:pic>
        <p:nvPicPr>
          <p:cNvPr id="4" name="Picture 3">
            <a:extLst>
              <a:ext uri="{FF2B5EF4-FFF2-40B4-BE49-F238E27FC236}">
                <a16:creationId xmlns:a16="http://schemas.microsoft.com/office/drawing/2014/main" id="{36FD95B0-6FE2-8A73-3D72-122DE5C5AF15}"/>
              </a:ext>
            </a:extLst>
          </p:cNvPr>
          <p:cNvPicPr>
            <a:picLocks noChangeAspect="1"/>
          </p:cNvPicPr>
          <p:nvPr/>
        </p:nvPicPr>
        <p:blipFill>
          <a:blip r:embed="rId3"/>
          <a:stretch>
            <a:fillRect/>
          </a:stretch>
        </p:blipFill>
        <p:spPr>
          <a:xfrm>
            <a:off x="0" y="4056632"/>
            <a:ext cx="6400800" cy="2801368"/>
          </a:xfrm>
          <a:prstGeom prst="rect">
            <a:avLst/>
          </a:prstGeom>
        </p:spPr>
      </p:pic>
      <p:pic>
        <p:nvPicPr>
          <p:cNvPr id="5" name="Picture 4">
            <a:extLst>
              <a:ext uri="{FF2B5EF4-FFF2-40B4-BE49-F238E27FC236}">
                <a16:creationId xmlns:a16="http://schemas.microsoft.com/office/drawing/2014/main" id="{33CE6FE6-1BE3-6E67-BABD-582D2571A727}"/>
              </a:ext>
            </a:extLst>
          </p:cNvPr>
          <p:cNvPicPr>
            <a:picLocks noChangeAspect="1"/>
          </p:cNvPicPr>
          <p:nvPr/>
        </p:nvPicPr>
        <p:blipFill>
          <a:blip r:embed="rId4"/>
          <a:stretch>
            <a:fillRect/>
          </a:stretch>
        </p:blipFill>
        <p:spPr>
          <a:xfrm>
            <a:off x="0" y="1400684"/>
            <a:ext cx="6400800" cy="2801368"/>
          </a:xfrm>
          <a:prstGeom prst="rect">
            <a:avLst/>
          </a:prstGeom>
        </p:spPr>
      </p:pic>
      <p:sp>
        <p:nvSpPr>
          <p:cNvPr id="8" name="TextBox 7">
            <a:extLst>
              <a:ext uri="{FF2B5EF4-FFF2-40B4-BE49-F238E27FC236}">
                <a16:creationId xmlns:a16="http://schemas.microsoft.com/office/drawing/2014/main" id="{330F84E0-041F-0807-20F5-59D561E202F5}"/>
              </a:ext>
            </a:extLst>
          </p:cNvPr>
          <p:cNvSpPr txBox="1"/>
          <p:nvPr/>
        </p:nvSpPr>
        <p:spPr>
          <a:xfrm>
            <a:off x="7814272" y="1446818"/>
            <a:ext cx="4103830" cy="646331"/>
          </a:xfrm>
          <a:prstGeom prst="rect">
            <a:avLst/>
          </a:prstGeom>
          <a:noFill/>
        </p:spPr>
        <p:txBody>
          <a:bodyPr wrap="square">
            <a:spAutoFit/>
          </a:bodyPr>
          <a:lstStyle/>
          <a:p>
            <a:pPr algn="ctr"/>
            <a:r>
              <a:rPr lang="en-US" sz="3600" dirty="0">
                <a:solidFill>
                  <a:srgbClr val="0070C0"/>
                </a:solidFill>
                <a:latin typeface="Times New Roman" pitchFamily="18" charset="0"/>
                <a:cs typeface="Times New Roman" pitchFamily="18" charset="0"/>
              </a:rPr>
              <a:t>Y</a:t>
            </a:r>
            <a:r>
              <a:rPr lang="en-US" sz="3600" i="1" dirty="0">
                <a:solidFill>
                  <a:srgbClr val="0070C0"/>
                </a:solidFill>
                <a:latin typeface="Times New Roman" pitchFamily="18" charset="0"/>
                <a:cs typeface="Times New Roman" pitchFamily="18" charset="0"/>
              </a:rPr>
              <a:t> = </a:t>
            </a:r>
            <a:r>
              <a:rPr lang="en-US" sz="3600" i="1" dirty="0" err="1">
                <a:solidFill>
                  <a:srgbClr val="0070C0"/>
                </a:solidFill>
                <a:latin typeface="Times New Roman" pitchFamily="18" charset="0"/>
                <a:cs typeface="Times New Roman" pitchFamily="18" charset="0"/>
              </a:rPr>
              <a:t>m</a:t>
            </a:r>
            <a:r>
              <a:rPr lang="en-US" sz="3600" dirty="0" err="1">
                <a:solidFill>
                  <a:srgbClr val="0070C0"/>
                </a:solidFill>
                <a:latin typeface="Times New Roman" pitchFamily="18" charset="0"/>
                <a:cs typeface="Times New Roman" pitchFamily="18" charset="0"/>
              </a:rPr>
              <a:t>X</a:t>
            </a:r>
            <a:r>
              <a:rPr lang="en-US" sz="3600" i="1" dirty="0">
                <a:solidFill>
                  <a:srgbClr val="0070C0"/>
                </a:solidFill>
                <a:latin typeface="Times New Roman" pitchFamily="18" charset="0"/>
                <a:cs typeface="Times New Roman" pitchFamily="18" charset="0"/>
              </a:rPr>
              <a:t> + b</a:t>
            </a:r>
          </a:p>
        </p:txBody>
      </p:sp>
      <p:sp>
        <p:nvSpPr>
          <p:cNvPr id="16" name="Freeform 15">
            <a:extLst>
              <a:ext uri="{FF2B5EF4-FFF2-40B4-BE49-F238E27FC236}">
                <a16:creationId xmlns:a16="http://schemas.microsoft.com/office/drawing/2014/main" id="{0A995B5B-584A-08F8-E9EA-59EE18E2FC77}"/>
              </a:ext>
            </a:extLst>
          </p:cNvPr>
          <p:cNvSpPr/>
          <p:nvPr/>
        </p:nvSpPr>
        <p:spPr>
          <a:xfrm>
            <a:off x="5622324" y="5931492"/>
            <a:ext cx="3315182" cy="566431"/>
          </a:xfrm>
          <a:custGeom>
            <a:avLst/>
            <a:gdLst>
              <a:gd name="connsiteX0" fmla="*/ 0 w 3605049"/>
              <a:gd name="connsiteY0" fmla="*/ 56756 h 566431"/>
              <a:gd name="connsiteX1" fmla="*/ 1429407 w 3605049"/>
              <a:gd name="connsiteY1" fmla="*/ 46245 h 566431"/>
              <a:gd name="connsiteX2" fmla="*/ 2385849 w 3605049"/>
              <a:gd name="connsiteY2" fmla="*/ 561252 h 566431"/>
              <a:gd name="connsiteX3" fmla="*/ 3605049 w 3605049"/>
              <a:gd name="connsiteY3" fmla="*/ 266963 h 566431"/>
            </a:gdLst>
            <a:ahLst/>
            <a:cxnLst>
              <a:cxn ang="0">
                <a:pos x="connsiteX0" y="connsiteY0"/>
              </a:cxn>
              <a:cxn ang="0">
                <a:pos x="connsiteX1" y="connsiteY1"/>
              </a:cxn>
              <a:cxn ang="0">
                <a:pos x="connsiteX2" y="connsiteY2"/>
              </a:cxn>
              <a:cxn ang="0">
                <a:pos x="connsiteX3" y="connsiteY3"/>
              </a:cxn>
            </a:cxnLst>
            <a:rect l="l" t="t" r="r" b="b"/>
            <a:pathLst>
              <a:path w="3605049" h="566431">
                <a:moveTo>
                  <a:pt x="0" y="56756"/>
                </a:moveTo>
                <a:cubicBezTo>
                  <a:pt x="515883" y="9459"/>
                  <a:pt x="1031766" y="-37838"/>
                  <a:pt x="1429407" y="46245"/>
                </a:cubicBezTo>
                <a:cubicBezTo>
                  <a:pt x="1827049" y="130328"/>
                  <a:pt x="2023242" y="524466"/>
                  <a:pt x="2385849" y="561252"/>
                </a:cubicBezTo>
                <a:cubicBezTo>
                  <a:pt x="2748456" y="598038"/>
                  <a:pt x="3176752" y="432500"/>
                  <a:pt x="3605049" y="266963"/>
                </a:cubicBezTo>
              </a:path>
            </a:pathLst>
          </a:custGeom>
          <a:noFill/>
          <a:ln w="3810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012A186D-341D-7ECD-EB55-F427681A32E1}"/>
              </a:ext>
            </a:extLst>
          </p:cNvPr>
          <p:cNvSpPr/>
          <p:nvPr/>
        </p:nvSpPr>
        <p:spPr>
          <a:xfrm>
            <a:off x="5244662" y="3011397"/>
            <a:ext cx="1639614" cy="541100"/>
          </a:xfrm>
          <a:custGeom>
            <a:avLst/>
            <a:gdLst>
              <a:gd name="connsiteX0" fmla="*/ 0 w 1639614"/>
              <a:gd name="connsiteY0" fmla="*/ 78644 h 541100"/>
              <a:gd name="connsiteX1" fmla="*/ 1093076 w 1639614"/>
              <a:gd name="connsiteY1" fmla="*/ 36603 h 541100"/>
              <a:gd name="connsiteX2" fmla="*/ 1639614 w 1639614"/>
              <a:gd name="connsiteY2" fmla="*/ 541100 h 541100"/>
            </a:gdLst>
            <a:ahLst/>
            <a:cxnLst>
              <a:cxn ang="0">
                <a:pos x="connsiteX0" y="connsiteY0"/>
              </a:cxn>
              <a:cxn ang="0">
                <a:pos x="connsiteX1" y="connsiteY1"/>
              </a:cxn>
              <a:cxn ang="0">
                <a:pos x="connsiteX2" y="connsiteY2"/>
              </a:cxn>
            </a:cxnLst>
            <a:rect l="l" t="t" r="r" b="b"/>
            <a:pathLst>
              <a:path w="1639614" h="541100">
                <a:moveTo>
                  <a:pt x="0" y="78644"/>
                </a:moveTo>
                <a:cubicBezTo>
                  <a:pt x="409903" y="19085"/>
                  <a:pt x="819807" y="-40473"/>
                  <a:pt x="1093076" y="36603"/>
                </a:cubicBezTo>
                <a:cubicBezTo>
                  <a:pt x="1366345" y="113679"/>
                  <a:pt x="1502979" y="327389"/>
                  <a:pt x="1639614" y="541100"/>
                </a:cubicBezTo>
              </a:path>
            </a:pathLst>
          </a:custGeom>
          <a:noFill/>
          <a:ln w="3810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A56695F-E168-C040-BBFF-B00CA5ACA7F6}"/>
              </a:ext>
            </a:extLst>
          </p:cNvPr>
          <p:cNvSpPr txBox="1"/>
          <p:nvPr/>
        </p:nvSpPr>
        <p:spPr>
          <a:xfrm>
            <a:off x="6789902" y="2898215"/>
            <a:ext cx="518091" cy="646331"/>
          </a:xfrm>
          <a:prstGeom prst="rect">
            <a:avLst/>
          </a:prstGeom>
          <a:noFill/>
        </p:spPr>
        <p:txBody>
          <a:bodyPr wrap="none" rtlCol="0">
            <a:spAutoFit/>
          </a:bodyPr>
          <a:lstStyle/>
          <a:p>
            <a:r>
              <a:rPr lang="en-US" sz="3600" dirty="0">
                <a:solidFill>
                  <a:srgbClr val="0070C0"/>
                </a:solidFill>
                <a:latin typeface="Times New Roman" panose="02020603050405020304" pitchFamily="18" charset="0"/>
                <a:cs typeface="Times New Roman" panose="02020603050405020304" pitchFamily="18" charset="0"/>
              </a:rPr>
              <a:t>Y</a:t>
            </a:r>
          </a:p>
        </p:txBody>
      </p:sp>
      <p:sp>
        <p:nvSpPr>
          <p:cNvPr id="19" name="TextBox 18">
            <a:extLst>
              <a:ext uri="{FF2B5EF4-FFF2-40B4-BE49-F238E27FC236}">
                <a16:creationId xmlns:a16="http://schemas.microsoft.com/office/drawing/2014/main" id="{2F9F3622-B0ED-6E88-B110-ED06A0326F8E}"/>
              </a:ext>
            </a:extLst>
          </p:cNvPr>
          <p:cNvSpPr txBox="1"/>
          <p:nvPr/>
        </p:nvSpPr>
        <p:spPr>
          <a:xfrm>
            <a:off x="8937506" y="5846544"/>
            <a:ext cx="518091" cy="646331"/>
          </a:xfrm>
          <a:prstGeom prst="rect">
            <a:avLst/>
          </a:prstGeom>
          <a:noFill/>
        </p:spPr>
        <p:txBody>
          <a:bodyPr wrap="none" rtlCol="0">
            <a:spAutoFit/>
          </a:bodyPr>
          <a:lstStyle/>
          <a:p>
            <a:r>
              <a:rPr lang="en-US" sz="3600" dirty="0">
                <a:solidFill>
                  <a:srgbClr val="0070C0"/>
                </a:solidFill>
                <a:latin typeface="Times New Roman" panose="02020603050405020304" pitchFamily="18" charset="0"/>
                <a:cs typeface="Times New Roman" panose="02020603050405020304" pitchFamily="18" charset="0"/>
              </a:rPr>
              <a:t>X</a:t>
            </a:r>
          </a:p>
        </p:txBody>
      </p:sp>
      <p:sp>
        <p:nvSpPr>
          <p:cNvPr id="20" name="TextBox 19">
            <a:extLst>
              <a:ext uri="{FF2B5EF4-FFF2-40B4-BE49-F238E27FC236}">
                <a16:creationId xmlns:a16="http://schemas.microsoft.com/office/drawing/2014/main" id="{82B25297-ABCC-92EA-318F-3E6654B6631B}"/>
              </a:ext>
            </a:extLst>
          </p:cNvPr>
          <p:cNvSpPr txBox="1"/>
          <p:nvPr/>
        </p:nvSpPr>
        <p:spPr>
          <a:xfrm rot="21043990">
            <a:off x="9464914" y="3048895"/>
            <a:ext cx="518091" cy="646331"/>
          </a:xfrm>
          <a:prstGeom prst="rect">
            <a:avLst/>
          </a:prstGeom>
          <a:noFill/>
        </p:spPr>
        <p:txBody>
          <a:bodyPr wrap="none" rtlCol="0">
            <a:spAutoFit/>
          </a:bodyPr>
          <a:lstStyle/>
          <a:p>
            <a:r>
              <a:rPr lang="en-US" sz="3600" i="1" dirty="0">
                <a:solidFill>
                  <a:srgbClr val="0070C0"/>
                </a:solidFill>
                <a:latin typeface="Times New Roman" panose="02020603050405020304" pitchFamily="18" charset="0"/>
                <a:cs typeface="Times New Roman" panose="02020603050405020304" pitchFamily="18" charset="0"/>
              </a:rPr>
              <a:t>m</a:t>
            </a:r>
          </a:p>
        </p:txBody>
      </p:sp>
      <p:sp>
        <p:nvSpPr>
          <p:cNvPr id="21" name="TextBox 20">
            <a:extLst>
              <a:ext uri="{FF2B5EF4-FFF2-40B4-BE49-F238E27FC236}">
                <a16:creationId xmlns:a16="http://schemas.microsoft.com/office/drawing/2014/main" id="{32A50C40-BB00-11B1-3D21-0DCA5E391175}"/>
              </a:ext>
            </a:extLst>
          </p:cNvPr>
          <p:cNvSpPr txBox="1"/>
          <p:nvPr/>
        </p:nvSpPr>
        <p:spPr>
          <a:xfrm>
            <a:off x="7606523" y="3878886"/>
            <a:ext cx="415498" cy="646331"/>
          </a:xfrm>
          <a:prstGeom prst="rect">
            <a:avLst/>
          </a:prstGeom>
          <a:noFill/>
        </p:spPr>
        <p:txBody>
          <a:bodyPr wrap="none" rtlCol="0">
            <a:spAutoFit/>
          </a:bodyPr>
          <a:lstStyle/>
          <a:p>
            <a:r>
              <a:rPr lang="en-US" sz="3600" i="1" dirty="0">
                <a:solidFill>
                  <a:srgbClr val="0070C0"/>
                </a:solidFill>
                <a:latin typeface="Times New Roman" panose="02020603050405020304" pitchFamily="18" charset="0"/>
                <a:cs typeface="Times New Roman" panose="02020603050405020304" pitchFamily="18" charset="0"/>
              </a:rPr>
              <a:t>b</a:t>
            </a:r>
          </a:p>
        </p:txBody>
      </p:sp>
      <p:sp>
        <p:nvSpPr>
          <p:cNvPr id="24" name="TextBox 23">
            <a:extLst>
              <a:ext uri="{FF2B5EF4-FFF2-40B4-BE49-F238E27FC236}">
                <a16:creationId xmlns:a16="http://schemas.microsoft.com/office/drawing/2014/main" id="{C374EA0A-C7DC-1DB0-8355-8B4F3D07D2A2}"/>
              </a:ext>
            </a:extLst>
          </p:cNvPr>
          <p:cNvSpPr txBox="1"/>
          <p:nvPr/>
        </p:nvSpPr>
        <p:spPr>
          <a:xfrm>
            <a:off x="7670555" y="1962605"/>
            <a:ext cx="2195632" cy="646331"/>
          </a:xfrm>
          <a:prstGeom prst="rect">
            <a:avLst/>
          </a:prstGeom>
          <a:noFill/>
        </p:spPr>
        <p:txBody>
          <a:bodyPr wrap="square">
            <a:spAutoFit/>
          </a:bodyPr>
          <a:lstStyle/>
          <a:p>
            <a:pPr algn="ctr"/>
            <a:r>
              <a:rPr lang="en-US" i="1" dirty="0">
                <a:latin typeface="Arial" panose="020B0604020202020204" pitchFamily="34" charset="0"/>
                <a:cs typeface="Arial" panose="020B0604020202020204" pitchFamily="34" charset="0"/>
              </a:rPr>
              <a:t>Not a good model!</a:t>
            </a:r>
            <a:r>
              <a:rPr lang="en-US" sz="3600" i="1" dirty="0">
                <a:latin typeface="Arial" panose="020B0604020202020204" pitchFamily="34"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227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EA39E64-1DCE-B2B4-7002-F166905C3C16}"/>
              </a:ext>
            </a:extLst>
          </p:cNvPr>
          <p:cNvSpPr/>
          <p:nvPr/>
        </p:nvSpPr>
        <p:spPr>
          <a:xfrm>
            <a:off x="2732901" y="3276544"/>
            <a:ext cx="1588671" cy="9233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6747B9-2C80-0BBC-6C95-ADF9CBD203F7}"/>
              </a:ext>
            </a:extLst>
          </p:cNvPr>
          <p:cNvSpPr>
            <a:spLocks noGrp="1"/>
          </p:cNvSpPr>
          <p:nvPr>
            <p:ph type="title"/>
          </p:nvPr>
        </p:nvSpPr>
        <p:spPr/>
        <p:txBody>
          <a:bodyPr/>
          <a:lstStyle/>
          <a:p>
            <a:r>
              <a:rPr lang="en-US" dirty="0"/>
              <a:t>Autocorrelation, innate feature of dynamical systems</a:t>
            </a:r>
          </a:p>
        </p:txBody>
      </p:sp>
      <p:sp>
        <p:nvSpPr>
          <p:cNvPr id="4" name="TextBox 3">
            <a:extLst>
              <a:ext uri="{FF2B5EF4-FFF2-40B4-BE49-F238E27FC236}">
                <a16:creationId xmlns:a16="http://schemas.microsoft.com/office/drawing/2014/main" id="{9EA7ACD5-C2D0-1E39-DC0C-C0CC5211541B}"/>
              </a:ext>
            </a:extLst>
          </p:cNvPr>
          <p:cNvSpPr txBox="1"/>
          <p:nvPr/>
        </p:nvSpPr>
        <p:spPr>
          <a:xfrm>
            <a:off x="1791731" y="3429000"/>
            <a:ext cx="7290486" cy="584775"/>
          </a:xfrm>
          <a:prstGeom prst="rect">
            <a:avLst/>
          </a:prstGeom>
          <a:noFill/>
        </p:spPr>
        <p:txBody>
          <a:bodyPr wrap="square">
            <a:spAutoFit/>
          </a:bodyPr>
          <a:lstStyle/>
          <a:p>
            <a:r>
              <a:rPr lang="en-US" sz="3200" i="1" dirty="0">
                <a:latin typeface="Times New Roman" pitchFamily="18" charset="0"/>
                <a:cs typeface="Times New Roman" pitchFamily="18" charset="0"/>
              </a:rPr>
              <a:t>y</a:t>
            </a:r>
            <a:r>
              <a:rPr lang="en-US" sz="3200" i="1" baseline="-25000" dirty="0">
                <a:latin typeface="Times New Roman" pitchFamily="18" charset="0"/>
                <a:cs typeface="Times New Roman" pitchFamily="18" charset="0"/>
              </a:rPr>
              <a:t>(t)</a:t>
            </a:r>
            <a:r>
              <a:rPr lang="en-US" sz="3200" i="1" dirty="0">
                <a:latin typeface="Times New Roman" pitchFamily="18" charset="0"/>
                <a:cs typeface="Times New Roman" pitchFamily="18" charset="0"/>
              </a:rPr>
              <a:t> = + A</a:t>
            </a:r>
            <a:r>
              <a:rPr lang="en-US" sz="3200" i="1" baseline="-25000" dirty="0">
                <a:latin typeface="Times New Roman" pitchFamily="18" charset="0"/>
                <a:cs typeface="Times New Roman" pitchFamily="18" charset="0"/>
              </a:rPr>
              <a:t>1</a:t>
            </a:r>
            <a:r>
              <a:rPr lang="en-US" sz="3200" i="1" dirty="0">
                <a:latin typeface="Times New Roman" pitchFamily="18" charset="0"/>
                <a:cs typeface="Times New Roman" pitchFamily="18" charset="0"/>
              </a:rPr>
              <a:t>y</a:t>
            </a:r>
            <a:r>
              <a:rPr lang="en-US" sz="3200" i="1" baseline="-25000" dirty="0">
                <a:latin typeface="Times New Roman" pitchFamily="18" charset="0"/>
                <a:cs typeface="Times New Roman" pitchFamily="18" charset="0"/>
              </a:rPr>
              <a:t>(t-1)</a:t>
            </a:r>
            <a:r>
              <a:rPr lang="en-US" sz="3200" i="1" dirty="0">
                <a:latin typeface="Times New Roman" pitchFamily="18" charset="0"/>
                <a:cs typeface="Times New Roman" pitchFamily="18" charset="0"/>
              </a:rPr>
              <a:t> + B</a:t>
            </a:r>
            <a:r>
              <a:rPr lang="en-US" sz="3200" i="1" baseline="-25000" dirty="0">
                <a:latin typeface="Times New Roman" pitchFamily="18" charset="0"/>
                <a:cs typeface="Times New Roman" pitchFamily="18" charset="0"/>
              </a:rPr>
              <a:t>1</a:t>
            </a:r>
            <a:r>
              <a:rPr lang="en-US" sz="3200" i="1" dirty="0">
                <a:latin typeface="Times New Roman" pitchFamily="18" charset="0"/>
                <a:cs typeface="Times New Roman" pitchFamily="18" charset="0"/>
              </a:rPr>
              <a:t>u</a:t>
            </a:r>
            <a:r>
              <a:rPr lang="en-US" sz="3200" i="1" baseline="-25000" dirty="0">
                <a:latin typeface="Times New Roman" pitchFamily="18" charset="0"/>
                <a:cs typeface="Times New Roman" pitchFamily="18" charset="0"/>
              </a:rPr>
              <a:t>(t-1)</a:t>
            </a:r>
            <a:r>
              <a:rPr lang="en-US" sz="3200" i="1" dirty="0">
                <a:latin typeface="Times New Roman" pitchFamily="18" charset="0"/>
                <a:cs typeface="Times New Roman" pitchFamily="18" charset="0"/>
              </a:rPr>
              <a:t> + B</a:t>
            </a:r>
            <a:r>
              <a:rPr lang="en-US" sz="3200" i="1" baseline="-25000" dirty="0">
                <a:latin typeface="Times New Roman" pitchFamily="18" charset="0"/>
                <a:cs typeface="Times New Roman" pitchFamily="18" charset="0"/>
              </a:rPr>
              <a:t>0 </a:t>
            </a:r>
            <a:r>
              <a:rPr lang="en-US" sz="3200" i="1" dirty="0">
                <a:latin typeface="Times New Roman" pitchFamily="18" charset="0"/>
                <a:cs typeface="Times New Roman" pitchFamily="18" charset="0"/>
              </a:rPr>
              <a:t>+ </a:t>
            </a:r>
            <a:r>
              <a:rPr lang="en-US" sz="3200" i="1" dirty="0" err="1">
                <a:latin typeface="Times New Roman" pitchFamily="18" charset="0"/>
                <a:cs typeface="Times New Roman" pitchFamily="18" charset="0"/>
              </a:rPr>
              <a:t>Ɛ</a:t>
            </a:r>
            <a:endParaRPr lang="en-US" sz="3200" dirty="0"/>
          </a:p>
        </p:txBody>
      </p:sp>
      <p:sp>
        <p:nvSpPr>
          <p:cNvPr id="5" name="TextBox 4">
            <a:extLst>
              <a:ext uri="{FF2B5EF4-FFF2-40B4-BE49-F238E27FC236}">
                <a16:creationId xmlns:a16="http://schemas.microsoft.com/office/drawing/2014/main" id="{142535D2-B4DE-2CC8-5FD5-31AD146E8D34}"/>
              </a:ext>
            </a:extLst>
          </p:cNvPr>
          <p:cNvSpPr txBox="1"/>
          <p:nvPr/>
        </p:nvSpPr>
        <p:spPr>
          <a:xfrm>
            <a:off x="1791731" y="1934517"/>
            <a:ext cx="6098058" cy="923330"/>
          </a:xfrm>
          <a:prstGeom prst="rect">
            <a:avLst/>
          </a:prstGeom>
          <a:noFill/>
        </p:spPr>
        <p:txBody>
          <a:bodyPr wrap="square">
            <a:spAutoFit/>
          </a:bodyPr>
          <a:lstStyle/>
          <a:p>
            <a:r>
              <a:rPr lang="en-US" sz="5400" i="1" dirty="0">
                <a:latin typeface="Times New Roman" pitchFamily="18" charset="0"/>
                <a:cs typeface="Times New Roman" pitchFamily="18" charset="0"/>
              </a:rPr>
              <a:t>Y = </a:t>
            </a:r>
            <a:r>
              <a:rPr lang="en-US" sz="5400" i="1" dirty="0" err="1">
                <a:latin typeface="Times New Roman" pitchFamily="18" charset="0"/>
                <a:cs typeface="Times New Roman" pitchFamily="18" charset="0"/>
              </a:rPr>
              <a:t>mX</a:t>
            </a:r>
            <a:r>
              <a:rPr lang="en-US" sz="5400" i="1" dirty="0">
                <a:latin typeface="Times New Roman" pitchFamily="18" charset="0"/>
                <a:cs typeface="Times New Roman" pitchFamily="18" charset="0"/>
              </a:rPr>
              <a:t> + b </a:t>
            </a:r>
            <a:endParaRPr lang="en-US" sz="5400" dirty="0"/>
          </a:p>
        </p:txBody>
      </p:sp>
      <p:cxnSp>
        <p:nvCxnSpPr>
          <p:cNvPr id="7" name="Straight Arrow Connector 6">
            <a:extLst>
              <a:ext uri="{FF2B5EF4-FFF2-40B4-BE49-F238E27FC236}">
                <a16:creationId xmlns:a16="http://schemas.microsoft.com/office/drawing/2014/main" id="{5209EB2F-37C4-1612-D852-D108ED5874A1}"/>
              </a:ext>
            </a:extLst>
          </p:cNvPr>
          <p:cNvCxnSpPr/>
          <p:nvPr/>
        </p:nvCxnSpPr>
        <p:spPr>
          <a:xfrm>
            <a:off x="2137719" y="2857847"/>
            <a:ext cx="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2E1A53-90F0-B3EE-888F-BC1E90F55261}"/>
              </a:ext>
            </a:extLst>
          </p:cNvPr>
          <p:cNvCxnSpPr>
            <a:cxnSpLocks/>
          </p:cNvCxnSpPr>
          <p:nvPr/>
        </p:nvCxnSpPr>
        <p:spPr>
          <a:xfrm>
            <a:off x="3637005" y="2703388"/>
            <a:ext cx="1107990" cy="7256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59F924-4D6A-33FC-E4E2-AD1A06D82319}"/>
              </a:ext>
            </a:extLst>
          </p:cNvPr>
          <p:cNvCxnSpPr>
            <a:cxnSpLocks/>
          </p:cNvCxnSpPr>
          <p:nvPr/>
        </p:nvCxnSpPr>
        <p:spPr>
          <a:xfrm>
            <a:off x="4971535" y="2666448"/>
            <a:ext cx="1272745" cy="76255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FEF7B11-87A3-8685-31CB-DA6735C57C37}"/>
              </a:ext>
            </a:extLst>
          </p:cNvPr>
          <p:cNvSpPr txBox="1"/>
          <p:nvPr/>
        </p:nvSpPr>
        <p:spPr>
          <a:xfrm>
            <a:off x="2576388" y="4249238"/>
            <a:ext cx="2168607" cy="369332"/>
          </a:xfrm>
          <a:prstGeom prst="rect">
            <a:avLst/>
          </a:prstGeom>
          <a:noFill/>
        </p:spPr>
        <p:txBody>
          <a:bodyPr wrap="none" rtlCol="0">
            <a:spAutoFit/>
          </a:bodyPr>
          <a:lstStyle/>
          <a:p>
            <a:r>
              <a:rPr lang="en-US" dirty="0"/>
              <a:t>Autocorrelation term</a:t>
            </a:r>
          </a:p>
        </p:txBody>
      </p:sp>
      <p:sp>
        <p:nvSpPr>
          <p:cNvPr id="14" name="TextBox 13">
            <a:extLst>
              <a:ext uri="{FF2B5EF4-FFF2-40B4-BE49-F238E27FC236}">
                <a16:creationId xmlns:a16="http://schemas.microsoft.com/office/drawing/2014/main" id="{C255A54E-986F-4F02-C386-469AFF4F7AFB}"/>
              </a:ext>
            </a:extLst>
          </p:cNvPr>
          <p:cNvSpPr txBox="1"/>
          <p:nvPr/>
        </p:nvSpPr>
        <p:spPr>
          <a:xfrm>
            <a:off x="1054443" y="4834997"/>
            <a:ext cx="10083114" cy="923330"/>
          </a:xfrm>
          <a:prstGeom prst="rect">
            <a:avLst/>
          </a:prstGeom>
          <a:noFill/>
        </p:spPr>
        <p:txBody>
          <a:bodyPr wrap="square" rtlCol="0">
            <a:spAutoFit/>
          </a:bodyPr>
          <a:lstStyle/>
          <a:p>
            <a:r>
              <a:rPr lang="en-US" dirty="0"/>
              <a:t>Our response variable (e.g., dissolved oxygen) is equal to what it was at the previous time step, multiplied by a parameter (alpha 1) plus the influence of an input variable (driver, e.g., temperature) multiplied by its parameter (beta 1), plus the intercept parameter (beta 0), plus any error.</a:t>
            </a:r>
          </a:p>
        </p:txBody>
      </p:sp>
    </p:spTree>
    <p:extLst>
      <p:ext uri="{BB962C8B-B14F-4D97-AF65-F5344CB8AC3E}">
        <p14:creationId xmlns:p14="http://schemas.microsoft.com/office/powerpoint/2010/main" val="1999321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1205</Words>
  <Application>Microsoft Macintosh PowerPoint</Application>
  <PresentationFormat>Widescreen</PresentationFormat>
  <Paragraphs>151</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Roboto</vt:lpstr>
      <vt:lpstr>Times New Roman</vt:lpstr>
      <vt:lpstr>Office Theme</vt:lpstr>
      <vt:lpstr>LE2022 Metabolism Workshop</vt:lpstr>
      <vt:lpstr>Triumvirate of science</vt:lpstr>
      <vt:lpstr>PowerPoint Presentation</vt:lpstr>
      <vt:lpstr>Outline</vt:lpstr>
      <vt:lpstr>Why process-based dynamical models?</vt:lpstr>
      <vt:lpstr>PowerPoint Presentation</vt:lpstr>
      <vt:lpstr>Seems like a long way from our earliest models? But it’s not that far…</vt:lpstr>
      <vt:lpstr>Time buggers our default model</vt:lpstr>
      <vt:lpstr>Autocorrelation, innate feature of dynamical systems</vt:lpstr>
      <vt:lpstr>What does this have to do with a process-based model, such as metabolism?</vt:lpstr>
      <vt:lpstr>In discrete time form…</vt:lpstr>
      <vt:lpstr>How do we model processes? </vt:lpstr>
      <vt:lpstr>Model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Hanson</dc:creator>
  <cp:lastModifiedBy>Paul Hanson</cp:lastModifiedBy>
  <cp:revision>41</cp:revision>
  <dcterms:created xsi:type="dcterms:W3CDTF">2022-09-10T23:37:32Z</dcterms:created>
  <dcterms:modified xsi:type="dcterms:W3CDTF">2022-10-26T18:19:46Z</dcterms:modified>
</cp:coreProperties>
</file>