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9"/>
  </p:notesMasterIdLst>
  <p:sldIdLst>
    <p:sldId id="288" r:id="rId2"/>
    <p:sldId id="302" r:id="rId3"/>
    <p:sldId id="292" r:id="rId4"/>
    <p:sldId id="298" r:id="rId5"/>
    <p:sldId id="299" r:id="rId6"/>
    <p:sldId id="293" r:id="rId7"/>
    <p:sldId id="300" r:id="rId8"/>
    <p:sldId id="301" r:id="rId9"/>
    <p:sldId id="285" r:id="rId10"/>
    <p:sldId id="328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275" r:id="rId23"/>
    <p:sldId id="315" r:id="rId24"/>
    <p:sldId id="316" r:id="rId25"/>
    <p:sldId id="317" r:id="rId26"/>
    <p:sldId id="330" r:id="rId27"/>
    <p:sldId id="318" r:id="rId28"/>
    <p:sldId id="319" r:id="rId29"/>
    <p:sldId id="320" r:id="rId30"/>
    <p:sldId id="321" r:id="rId31"/>
    <p:sldId id="322" r:id="rId32"/>
    <p:sldId id="323" r:id="rId33"/>
    <p:sldId id="324" r:id="rId34"/>
    <p:sldId id="329" r:id="rId35"/>
    <p:sldId id="265" r:id="rId36"/>
    <p:sldId id="266" r:id="rId37"/>
    <p:sldId id="326" r:id="rId38"/>
  </p:sldIdLst>
  <p:sldSz cx="12192000" cy="6858000"/>
  <p:notesSz cx="7102475" cy="93884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0" roundtripDataSignature="AMtx7mhNjXAhy3Yw9kcx8H8I9YsHj+Es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5"/>
    <p:restoredTop sz="94868"/>
  </p:normalViewPr>
  <p:slideViewPr>
    <p:cSldViewPr snapToGrid="0">
      <p:cViewPr varScale="1">
        <p:scale>
          <a:sx n="107" d="100"/>
          <a:sy n="107" d="100"/>
        </p:scale>
        <p:origin x="34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77739" cy="471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25" tIns="47100" rIns="94225" bIns="471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3093" y="0"/>
            <a:ext cx="3077739" cy="471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25" tIns="47100" rIns="94225" bIns="471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35013" y="1173163"/>
            <a:ext cx="5632450" cy="3168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10248" y="4518204"/>
            <a:ext cx="5681980" cy="369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25" tIns="47100" rIns="94225" bIns="471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917423"/>
            <a:ext cx="3077739" cy="471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25" tIns="47100" rIns="94225" bIns="471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3093" y="8917423"/>
            <a:ext cx="3077739" cy="471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25" tIns="47100" rIns="94225" bIns="471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p1:notes"/>
          <p:cNvSpPr txBox="1">
            <a:spLocks noGrp="1"/>
          </p:cNvSpPr>
          <p:nvPr>
            <p:ph type="body" idx="1"/>
          </p:nvPr>
        </p:nvSpPr>
        <p:spPr>
          <a:xfrm>
            <a:off x="710248" y="4518204"/>
            <a:ext cx="5681980" cy="369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25" tIns="47100" rIns="94225" bIns="4710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It is easy to get lost in the alphabet soup of data science tools that are available and provide incredible power to help us make sense out of data.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We can easily forget that often the biggest challenge is gathering all the relevant data and organizing it for analysis.</a:t>
            </a:r>
            <a:endParaRPr/>
          </a:p>
        </p:txBody>
      </p:sp>
      <p:sp>
        <p:nvSpPr>
          <p:cNvPr id="294" name="Google Shape;294;p1:notes"/>
          <p:cNvSpPr txBox="1">
            <a:spLocks noGrp="1"/>
          </p:cNvSpPr>
          <p:nvPr>
            <p:ph type="sldNum" idx="12"/>
          </p:nvPr>
        </p:nvSpPr>
        <p:spPr>
          <a:xfrm>
            <a:off x="4023093" y="8917423"/>
            <a:ext cx="3077739" cy="471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25" tIns="47100" rIns="94225" bIns="471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06158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Git</a:t>
            </a:r>
            <a:r>
              <a:rPr lang="en-US" baseline="0" dirty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99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Git</a:t>
            </a:r>
            <a:r>
              <a:rPr lang="en-US" baseline="0" dirty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56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Git</a:t>
            </a:r>
            <a:r>
              <a:rPr lang="en-US" baseline="0" dirty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237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Git</a:t>
            </a:r>
            <a:r>
              <a:rPr lang="en-US" baseline="0" dirty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153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Git</a:t>
            </a:r>
            <a:r>
              <a:rPr lang="en-US" baseline="0" dirty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502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Git</a:t>
            </a:r>
            <a:r>
              <a:rPr lang="en-US" baseline="0" dirty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32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Git</a:t>
            </a:r>
            <a:r>
              <a:rPr lang="en-US" baseline="0" dirty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832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Git</a:t>
            </a:r>
            <a:r>
              <a:rPr lang="en-US" baseline="0" dirty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727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Git</a:t>
            </a:r>
            <a:r>
              <a:rPr lang="en-US" baseline="0" dirty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969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Git</a:t>
            </a:r>
            <a:r>
              <a:rPr lang="en-US" baseline="0" dirty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28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Git</a:t>
            </a:r>
            <a:r>
              <a:rPr lang="en-US" baseline="0" dirty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505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Git</a:t>
            </a:r>
            <a:r>
              <a:rPr lang="en-US" baseline="0" dirty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078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Git</a:t>
            </a:r>
            <a:r>
              <a:rPr lang="en-US" baseline="0" dirty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53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Git</a:t>
            </a:r>
            <a:r>
              <a:rPr lang="en-US" baseline="0" dirty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072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Git</a:t>
            </a:r>
            <a:r>
              <a:rPr lang="en-US" baseline="0" dirty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400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Git</a:t>
            </a:r>
            <a:r>
              <a:rPr lang="en-US" baseline="0" dirty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864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Git</a:t>
            </a:r>
            <a:r>
              <a:rPr lang="en-US" baseline="0" dirty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207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7:notes"/>
          <p:cNvSpPr txBox="1">
            <a:spLocks noGrp="1"/>
          </p:cNvSpPr>
          <p:nvPr>
            <p:ph type="body" idx="1"/>
          </p:nvPr>
        </p:nvSpPr>
        <p:spPr>
          <a:xfrm>
            <a:off x="710248" y="4518204"/>
            <a:ext cx="5681980" cy="3696713"/>
          </a:xfrm>
          <a:prstGeom prst="rect">
            <a:avLst/>
          </a:prstGeom>
        </p:spPr>
        <p:txBody>
          <a:bodyPr spcFirstLastPara="1" wrap="square" lIns="94225" tIns="47100" rIns="94225" bIns="471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p18:notes"/>
          <p:cNvSpPr txBox="1">
            <a:spLocks noGrp="1"/>
          </p:cNvSpPr>
          <p:nvPr>
            <p:ph type="body" idx="1"/>
          </p:nvPr>
        </p:nvSpPr>
        <p:spPr>
          <a:xfrm>
            <a:off x="710248" y="4518204"/>
            <a:ext cx="5681980" cy="369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25" tIns="47100" rIns="94225" bIns="471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18:notes"/>
          <p:cNvSpPr txBox="1">
            <a:spLocks noGrp="1"/>
          </p:cNvSpPr>
          <p:nvPr>
            <p:ph type="sldNum" idx="12"/>
          </p:nvPr>
        </p:nvSpPr>
        <p:spPr>
          <a:xfrm>
            <a:off x="4023093" y="8917423"/>
            <a:ext cx="3077739" cy="471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25" tIns="47100" rIns="94225" bIns="471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Git</a:t>
            </a:r>
            <a:r>
              <a:rPr lang="en-US" baseline="0" dirty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73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Git</a:t>
            </a:r>
            <a:r>
              <a:rPr lang="en-US" baseline="0" dirty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50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Git</a:t>
            </a:r>
            <a:r>
              <a:rPr lang="en-US" baseline="0" dirty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50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Git</a:t>
            </a:r>
            <a:r>
              <a:rPr lang="en-US" baseline="0" dirty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50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Git</a:t>
            </a:r>
            <a:r>
              <a:rPr lang="en-US" baseline="0" dirty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50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Git</a:t>
            </a:r>
            <a:r>
              <a:rPr lang="en-US" baseline="0" dirty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50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Git</a:t>
            </a:r>
            <a:r>
              <a:rPr lang="en-US" baseline="0" dirty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73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Git</a:t>
            </a:r>
            <a:r>
              <a:rPr lang="en-US" baseline="0" dirty="0"/>
              <a:t>Hub Desktop. Could also use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637A4-5A62-4226-AE0F-A6A737EE56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50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Image">
  <p:cSld name="Title Slide with Imag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8"/>
          <p:cNvSpPr txBox="1">
            <a:spLocks noGrp="1"/>
          </p:cNvSpPr>
          <p:nvPr>
            <p:ph type="ctrTitle"/>
          </p:nvPr>
        </p:nvSpPr>
        <p:spPr>
          <a:xfrm>
            <a:off x="4697862" y="2184059"/>
            <a:ext cx="7233557" cy="832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1" cap="none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8"/>
          <p:cNvSpPr txBox="1">
            <a:spLocks noGrp="1"/>
          </p:cNvSpPr>
          <p:nvPr>
            <p:ph type="subTitle" idx="1"/>
          </p:nvPr>
        </p:nvSpPr>
        <p:spPr>
          <a:xfrm>
            <a:off x="4697862" y="3230600"/>
            <a:ext cx="72335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rgbClr val="7F7F7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8" name="Google Shape;18;p28"/>
          <p:cNvCxnSpPr/>
          <p:nvPr/>
        </p:nvCxnSpPr>
        <p:spPr>
          <a:xfrm>
            <a:off x="4697862" y="4082142"/>
            <a:ext cx="1488621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9" name="Google Shape;19;p28"/>
          <p:cNvGrpSpPr/>
          <p:nvPr/>
        </p:nvGrpSpPr>
        <p:grpSpPr>
          <a:xfrm>
            <a:off x="4692403" y="1703909"/>
            <a:ext cx="748798" cy="134113"/>
            <a:chOff x="4827813" y="2534636"/>
            <a:chExt cx="996651" cy="178504"/>
          </a:xfrm>
        </p:grpSpPr>
        <p:sp>
          <p:nvSpPr>
            <p:cNvPr id="20" name="Google Shape;20;p28"/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8"/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8"/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8"/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" name="Google Shape;24;p28"/>
          <p:cNvSpPr>
            <a:spLocks noGrp="1"/>
          </p:cNvSpPr>
          <p:nvPr>
            <p:ph type="pic" idx="2"/>
          </p:nvPr>
        </p:nvSpPr>
        <p:spPr>
          <a:xfrm>
            <a:off x="0" y="1"/>
            <a:ext cx="4424363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4A7C"/>
              </a:buClr>
              <a:buSzPts val="1600"/>
              <a:buFont typeface="Noto Sans Symbols"/>
              <a:buChar char="−"/>
              <a:defRPr sz="1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4A7C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4A7C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4A7C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28"/>
          <p:cNvSpPr/>
          <p:nvPr/>
        </p:nvSpPr>
        <p:spPr>
          <a:xfrm>
            <a:off x="8621485" y="4408714"/>
            <a:ext cx="3298372" cy="3298372"/>
          </a:xfrm>
          <a:prstGeom prst="ellipse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8"/>
          <p:cNvSpPr/>
          <p:nvPr/>
        </p:nvSpPr>
        <p:spPr>
          <a:xfrm>
            <a:off x="8303078" y="4184310"/>
            <a:ext cx="1268186" cy="1268186"/>
          </a:xfrm>
          <a:prstGeom prst="ellipse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219111" y="5816996"/>
            <a:ext cx="2103120" cy="721916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28"/>
          <p:cNvSpPr txBox="1">
            <a:spLocks noGrp="1"/>
          </p:cNvSpPr>
          <p:nvPr>
            <p:ph type="ftr" idx="11"/>
          </p:nvPr>
        </p:nvSpPr>
        <p:spPr>
          <a:xfrm>
            <a:off x="85826" y="642461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 i="1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1"/>
          <p:cNvSpPr txBox="1">
            <a:spLocks noGrp="1"/>
          </p:cNvSpPr>
          <p:nvPr>
            <p:ph type="ctrTitle"/>
          </p:nvPr>
        </p:nvSpPr>
        <p:spPr>
          <a:xfrm>
            <a:off x="4686300" y="2682482"/>
            <a:ext cx="7233557" cy="832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1" cap="none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1"/>
          <p:cNvSpPr txBox="1">
            <a:spLocks noGrp="1"/>
          </p:cNvSpPr>
          <p:nvPr>
            <p:ph type="subTitle" idx="1"/>
          </p:nvPr>
        </p:nvSpPr>
        <p:spPr>
          <a:xfrm>
            <a:off x="4729617" y="3618706"/>
            <a:ext cx="72335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rgbClr val="595959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8" name="Google Shape;178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79" name="Google Shape;179;p41"/>
          <p:cNvCxnSpPr/>
          <p:nvPr/>
        </p:nvCxnSpPr>
        <p:spPr>
          <a:xfrm>
            <a:off x="4736372" y="4111020"/>
            <a:ext cx="1488621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80" name="Google Shape;180;p41"/>
          <p:cNvGrpSpPr/>
          <p:nvPr/>
        </p:nvGrpSpPr>
        <p:grpSpPr>
          <a:xfrm>
            <a:off x="4740531" y="2475187"/>
            <a:ext cx="748798" cy="134113"/>
            <a:chOff x="4827813" y="2534636"/>
            <a:chExt cx="996651" cy="178504"/>
          </a:xfrm>
        </p:grpSpPr>
        <p:sp>
          <p:nvSpPr>
            <p:cNvPr id="181" name="Google Shape;181;p41"/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41"/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41"/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41"/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5" name="Google Shape;185;p41"/>
          <p:cNvSpPr/>
          <p:nvPr/>
        </p:nvSpPr>
        <p:spPr>
          <a:xfrm>
            <a:off x="8621485" y="4408714"/>
            <a:ext cx="3298372" cy="3298372"/>
          </a:xfrm>
          <a:prstGeom prst="ellipse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41"/>
          <p:cNvSpPr/>
          <p:nvPr/>
        </p:nvSpPr>
        <p:spPr>
          <a:xfrm>
            <a:off x="8303078" y="4184310"/>
            <a:ext cx="1268186" cy="1268186"/>
          </a:xfrm>
          <a:prstGeom prst="ellipse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41"/>
          <p:cNvSpPr/>
          <p:nvPr/>
        </p:nvSpPr>
        <p:spPr>
          <a:xfrm>
            <a:off x="0" y="0"/>
            <a:ext cx="4424363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41"/>
          <p:cNvSpPr txBox="1">
            <a:spLocks noGrp="1"/>
          </p:cNvSpPr>
          <p:nvPr>
            <p:ph type="ftr" idx="11"/>
          </p:nvPr>
        </p:nvSpPr>
        <p:spPr>
          <a:xfrm>
            <a:off x="12192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>
  <p:cSld name="1_Section Header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42"/>
          <p:cNvGrpSpPr/>
          <p:nvPr/>
        </p:nvGrpSpPr>
        <p:grpSpPr>
          <a:xfrm>
            <a:off x="11079786" y="421045"/>
            <a:ext cx="748798" cy="134113"/>
            <a:chOff x="4827813" y="2534636"/>
            <a:chExt cx="996651" cy="178504"/>
          </a:xfrm>
        </p:grpSpPr>
        <p:sp>
          <p:nvSpPr>
            <p:cNvPr id="191" name="Google Shape;191;p42"/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42"/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42"/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42"/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5" name="Google Shape;195;p42"/>
          <p:cNvSpPr/>
          <p:nvPr/>
        </p:nvSpPr>
        <p:spPr>
          <a:xfrm>
            <a:off x="10039330" y="896815"/>
            <a:ext cx="3298372" cy="3298372"/>
          </a:xfrm>
          <a:prstGeom prst="ellipse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42"/>
          <p:cNvSpPr/>
          <p:nvPr/>
        </p:nvSpPr>
        <p:spPr>
          <a:xfrm>
            <a:off x="9720923" y="672411"/>
            <a:ext cx="1268186" cy="1268186"/>
          </a:xfrm>
          <a:prstGeom prst="ellipse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42"/>
          <p:cNvSpPr/>
          <p:nvPr/>
        </p:nvSpPr>
        <p:spPr>
          <a:xfrm>
            <a:off x="469044" y="0"/>
            <a:ext cx="5210176" cy="6857999"/>
          </a:xfrm>
          <a:prstGeom prst="rect">
            <a:avLst/>
          </a:prstGeom>
          <a:solidFill>
            <a:srgbClr val="56A0D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8" name="Google Shape;198;p42"/>
          <p:cNvCxnSpPr/>
          <p:nvPr/>
        </p:nvCxnSpPr>
        <p:spPr>
          <a:xfrm>
            <a:off x="921844" y="1290512"/>
            <a:ext cx="1488621" cy="0"/>
          </a:xfrm>
          <a:prstGeom prst="straightConnector1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9" name="Google Shape;199;p42"/>
          <p:cNvSpPr txBox="1">
            <a:spLocks noGrp="1"/>
          </p:cNvSpPr>
          <p:nvPr>
            <p:ph type="title"/>
          </p:nvPr>
        </p:nvSpPr>
        <p:spPr>
          <a:xfrm>
            <a:off x="915466" y="1276857"/>
            <a:ext cx="4097778" cy="125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b="1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42"/>
          <p:cNvSpPr txBox="1">
            <a:spLocks noGrp="1"/>
          </p:cNvSpPr>
          <p:nvPr>
            <p:ph type="body" idx="1"/>
          </p:nvPr>
        </p:nvSpPr>
        <p:spPr>
          <a:xfrm>
            <a:off x="915467" y="2620651"/>
            <a:ext cx="4097778" cy="1933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b="0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1" name="Google Shape;201;p42"/>
          <p:cNvSpPr txBox="1">
            <a:spLocks noGrp="1"/>
          </p:cNvSpPr>
          <p:nvPr>
            <p:ph type="ftr" idx="11"/>
          </p:nvPr>
        </p:nvSpPr>
        <p:spPr>
          <a:xfrm>
            <a:off x="7802880" y="638958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BFBFB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3"/>
          <p:cNvSpPr txBox="1">
            <a:spLocks noGrp="1"/>
          </p:cNvSpPr>
          <p:nvPr>
            <p:ph type="title"/>
          </p:nvPr>
        </p:nvSpPr>
        <p:spPr>
          <a:xfrm>
            <a:off x="327444" y="228543"/>
            <a:ext cx="11465168" cy="1037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alibri"/>
              <a:buNone/>
              <a:defRPr sz="32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4" name="Google Shape;204;p43"/>
          <p:cNvGrpSpPr/>
          <p:nvPr/>
        </p:nvGrpSpPr>
        <p:grpSpPr>
          <a:xfrm>
            <a:off x="327444" y="403402"/>
            <a:ext cx="748798" cy="134113"/>
            <a:chOff x="4827813" y="2534636"/>
            <a:chExt cx="996651" cy="178504"/>
          </a:xfrm>
        </p:grpSpPr>
        <p:sp>
          <p:nvSpPr>
            <p:cNvPr id="205" name="Google Shape;205;p43"/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43"/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43"/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43"/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9" name="Google Shape;209;p43"/>
          <p:cNvSpPr txBox="1">
            <a:spLocks noGrp="1"/>
          </p:cNvSpPr>
          <p:nvPr>
            <p:ph type="body" idx="1"/>
          </p:nvPr>
        </p:nvSpPr>
        <p:spPr>
          <a:xfrm>
            <a:off x="6347381" y="1825625"/>
            <a:ext cx="548120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0" name="Google Shape;210;p43"/>
          <p:cNvSpPr txBox="1">
            <a:spLocks noGrp="1"/>
          </p:cNvSpPr>
          <p:nvPr>
            <p:ph type="body" idx="2"/>
          </p:nvPr>
        </p:nvSpPr>
        <p:spPr>
          <a:xfrm>
            <a:off x="363416" y="1825625"/>
            <a:ext cx="548120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1" name="Google Shape;211;p43"/>
          <p:cNvSpPr/>
          <p:nvPr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43"/>
          <p:cNvSpPr/>
          <p:nvPr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3" name="Google Shape;213;p43"/>
          <p:cNvGrpSpPr/>
          <p:nvPr/>
        </p:nvGrpSpPr>
        <p:grpSpPr>
          <a:xfrm>
            <a:off x="327444" y="1437182"/>
            <a:ext cx="11858313" cy="15383"/>
            <a:chOff x="229786" y="1437182"/>
            <a:chExt cx="11858313" cy="15383"/>
          </a:xfrm>
        </p:grpSpPr>
        <p:cxnSp>
          <p:nvCxnSpPr>
            <p:cNvPr id="214" name="Google Shape;214;p43"/>
            <p:cNvCxnSpPr/>
            <p:nvPr/>
          </p:nvCxnSpPr>
          <p:spPr>
            <a:xfrm>
              <a:off x="229786" y="1452565"/>
              <a:ext cx="1717831" cy="0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5" name="Google Shape;215;p43"/>
            <p:cNvCxnSpPr/>
            <p:nvPr/>
          </p:nvCxnSpPr>
          <p:spPr>
            <a:xfrm>
              <a:off x="2044462" y="1452565"/>
              <a:ext cx="545734" cy="0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6" name="Google Shape;216;p43"/>
            <p:cNvCxnSpPr/>
            <p:nvPr/>
          </p:nvCxnSpPr>
          <p:spPr>
            <a:xfrm rot="10800000" flipH="1">
              <a:off x="2669779" y="1437182"/>
              <a:ext cx="9418320" cy="15383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17" name="Google Shape;217;p43"/>
          <p:cNvSpPr txBox="1">
            <a:spLocks noGrp="1"/>
          </p:cNvSpPr>
          <p:nvPr>
            <p:ph type="ftr" idx="11"/>
          </p:nvPr>
        </p:nvSpPr>
        <p:spPr>
          <a:xfrm>
            <a:off x="7764379" y="640136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BFBFB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4"/>
          <p:cNvSpPr txBox="1">
            <a:spLocks noGrp="1"/>
          </p:cNvSpPr>
          <p:nvPr>
            <p:ph type="title"/>
          </p:nvPr>
        </p:nvSpPr>
        <p:spPr>
          <a:xfrm>
            <a:off x="314900" y="246186"/>
            <a:ext cx="11465168" cy="1037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alibri"/>
              <a:buNone/>
              <a:defRPr sz="32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0" name="Google Shape;220;p44"/>
          <p:cNvGrpSpPr/>
          <p:nvPr/>
        </p:nvGrpSpPr>
        <p:grpSpPr>
          <a:xfrm>
            <a:off x="332656" y="421045"/>
            <a:ext cx="748798" cy="134113"/>
            <a:chOff x="4827813" y="2534636"/>
            <a:chExt cx="996651" cy="178504"/>
          </a:xfrm>
        </p:grpSpPr>
        <p:sp>
          <p:nvSpPr>
            <p:cNvPr id="221" name="Google Shape;221;p44"/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44"/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44"/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44"/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5" name="Google Shape;225;p44"/>
          <p:cNvSpPr txBox="1">
            <a:spLocks noGrp="1"/>
          </p:cNvSpPr>
          <p:nvPr>
            <p:ph type="body" idx="1"/>
          </p:nvPr>
        </p:nvSpPr>
        <p:spPr>
          <a:xfrm>
            <a:off x="6347380" y="1681163"/>
            <a:ext cx="5481203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26" name="Google Shape;226;p44"/>
          <p:cNvSpPr txBox="1">
            <a:spLocks noGrp="1"/>
          </p:cNvSpPr>
          <p:nvPr>
            <p:ph type="body" idx="2"/>
          </p:nvPr>
        </p:nvSpPr>
        <p:spPr>
          <a:xfrm>
            <a:off x="6347379" y="2586215"/>
            <a:ext cx="5481203" cy="3603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7" name="Google Shape;227;p44"/>
          <p:cNvSpPr txBox="1">
            <a:spLocks noGrp="1"/>
          </p:cNvSpPr>
          <p:nvPr>
            <p:ph type="body" idx="3"/>
          </p:nvPr>
        </p:nvSpPr>
        <p:spPr>
          <a:xfrm>
            <a:off x="363416" y="1681163"/>
            <a:ext cx="54812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28" name="Google Shape;228;p44"/>
          <p:cNvSpPr txBox="1">
            <a:spLocks noGrp="1"/>
          </p:cNvSpPr>
          <p:nvPr>
            <p:ph type="body" idx="4"/>
          </p:nvPr>
        </p:nvSpPr>
        <p:spPr>
          <a:xfrm>
            <a:off x="363416" y="2586215"/>
            <a:ext cx="5481202" cy="3603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9" name="Google Shape;229;p44"/>
          <p:cNvSpPr/>
          <p:nvPr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44"/>
          <p:cNvSpPr/>
          <p:nvPr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44"/>
          <p:cNvSpPr txBox="1">
            <a:spLocks noGrp="1"/>
          </p:cNvSpPr>
          <p:nvPr>
            <p:ph type="ftr" idx="11"/>
          </p:nvPr>
        </p:nvSpPr>
        <p:spPr>
          <a:xfrm>
            <a:off x="7713782" y="641406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BFBFB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5"/>
          <p:cNvSpPr txBox="1">
            <a:spLocks noGrp="1"/>
          </p:cNvSpPr>
          <p:nvPr>
            <p:ph type="title"/>
          </p:nvPr>
        </p:nvSpPr>
        <p:spPr>
          <a:xfrm>
            <a:off x="831850" y="3794663"/>
            <a:ext cx="10515600" cy="82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 sz="36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34" name="Google Shape;234;p45"/>
          <p:cNvGrpSpPr/>
          <p:nvPr/>
        </p:nvGrpSpPr>
        <p:grpSpPr>
          <a:xfrm>
            <a:off x="5721601" y="4594679"/>
            <a:ext cx="748798" cy="134113"/>
            <a:chOff x="4827813" y="2534636"/>
            <a:chExt cx="996651" cy="178504"/>
          </a:xfrm>
        </p:grpSpPr>
        <p:sp>
          <p:nvSpPr>
            <p:cNvPr id="235" name="Google Shape;235;p45"/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45"/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45"/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45"/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9" name="Google Shape;239;p45"/>
          <p:cNvSpPr txBox="1">
            <a:spLocks noGrp="1"/>
          </p:cNvSpPr>
          <p:nvPr>
            <p:ph type="body" idx="1"/>
          </p:nvPr>
        </p:nvSpPr>
        <p:spPr>
          <a:xfrm>
            <a:off x="839788" y="4839679"/>
            <a:ext cx="10507662" cy="1305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cap="none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0" name="Google Shape;240;p45"/>
          <p:cNvSpPr>
            <a:spLocks noGrp="1"/>
          </p:cNvSpPr>
          <p:nvPr>
            <p:ph type="pic" idx="2"/>
          </p:nvPr>
        </p:nvSpPr>
        <p:spPr>
          <a:xfrm>
            <a:off x="0" y="1"/>
            <a:ext cx="12192000" cy="371301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4A7C"/>
              </a:buClr>
              <a:buSzPts val="1600"/>
              <a:buFont typeface="Noto Sans Symbols"/>
              <a:buChar char="−"/>
              <a:defRPr sz="1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4A7C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4A7C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4A7C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1" name="Google Shape;241;p45"/>
          <p:cNvSpPr txBox="1">
            <a:spLocks noGrp="1"/>
          </p:cNvSpPr>
          <p:nvPr>
            <p:ph type="ftr" idx="11"/>
          </p:nvPr>
        </p:nvSpPr>
        <p:spPr>
          <a:xfrm>
            <a:off x="7995385" y="640242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BFBFB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6"/>
          <p:cNvSpPr txBox="1">
            <a:spLocks noGrp="1"/>
          </p:cNvSpPr>
          <p:nvPr>
            <p:ph type="title"/>
          </p:nvPr>
        </p:nvSpPr>
        <p:spPr>
          <a:xfrm>
            <a:off x="316326" y="263199"/>
            <a:ext cx="11465168" cy="1037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alibri"/>
              <a:buNone/>
              <a:defRPr sz="32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46"/>
          <p:cNvGrpSpPr/>
          <p:nvPr/>
        </p:nvGrpSpPr>
        <p:grpSpPr>
          <a:xfrm>
            <a:off x="327444" y="1437182"/>
            <a:ext cx="11858313" cy="15383"/>
            <a:chOff x="229786" y="1437182"/>
            <a:chExt cx="11858313" cy="15383"/>
          </a:xfrm>
        </p:grpSpPr>
        <p:cxnSp>
          <p:nvCxnSpPr>
            <p:cNvPr id="245" name="Google Shape;245;p46"/>
            <p:cNvCxnSpPr/>
            <p:nvPr/>
          </p:nvCxnSpPr>
          <p:spPr>
            <a:xfrm>
              <a:off x="229786" y="1452565"/>
              <a:ext cx="1717831" cy="0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6" name="Google Shape;246;p46"/>
            <p:cNvCxnSpPr/>
            <p:nvPr/>
          </p:nvCxnSpPr>
          <p:spPr>
            <a:xfrm>
              <a:off x="2044462" y="1452565"/>
              <a:ext cx="545734" cy="0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7" name="Google Shape;247;p46"/>
            <p:cNvCxnSpPr/>
            <p:nvPr/>
          </p:nvCxnSpPr>
          <p:spPr>
            <a:xfrm rot="10800000" flipH="1">
              <a:off x="2669779" y="1437182"/>
              <a:ext cx="9418320" cy="15383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48" name="Google Shape;248;p46"/>
          <p:cNvGrpSpPr/>
          <p:nvPr/>
        </p:nvGrpSpPr>
        <p:grpSpPr>
          <a:xfrm>
            <a:off x="329558" y="421045"/>
            <a:ext cx="748798" cy="134113"/>
            <a:chOff x="4827813" y="2534636"/>
            <a:chExt cx="996651" cy="178504"/>
          </a:xfrm>
        </p:grpSpPr>
        <p:sp>
          <p:nvSpPr>
            <p:cNvPr id="249" name="Google Shape;249;p46"/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46"/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46"/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46"/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3" name="Google Shape;253;p46"/>
          <p:cNvSpPr txBox="1">
            <a:spLocks noGrp="1"/>
          </p:cNvSpPr>
          <p:nvPr>
            <p:ph type="ftr" idx="11"/>
          </p:nvPr>
        </p:nvSpPr>
        <p:spPr>
          <a:xfrm>
            <a:off x="7905549" y="63575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BFBFB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7"/>
          <p:cNvSpPr txBox="1">
            <a:spLocks noGrp="1"/>
          </p:cNvSpPr>
          <p:nvPr>
            <p:ph type="ftr" idx="11"/>
          </p:nvPr>
        </p:nvSpPr>
        <p:spPr>
          <a:xfrm>
            <a:off x="231006" y="632541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BFBFB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&amp; Content 02">
  <p:cSld name="2_Title &amp; Content 02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8"/>
          <p:cNvSpPr txBox="1">
            <a:spLocks noGrp="1"/>
          </p:cNvSpPr>
          <p:nvPr>
            <p:ph type="title"/>
          </p:nvPr>
        </p:nvSpPr>
        <p:spPr>
          <a:xfrm>
            <a:off x="230251" y="670936"/>
            <a:ext cx="3206261" cy="1037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alibri"/>
              <a:buNone/>
              <a:defRPr sz="32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48"/>
          <p:cNvSpPr txBox="1">
            <a:spLocks noGrp="1"/>
          </p:cNvSpPr>
          <p:nvPr>
            <p:ph type="body" idx="1"/>
          </p:nvPr>
        </p:nvSpPr>
        <p:spPr>
          <a:xfrm>
            <a:off x="3970190" y="2991170"/>
            <a:ext cx="8005787" cy="3091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4A7C"/>
              </a:buClr>
              <a:buSzPts val="1800"/>
              <a:buFont typeface="Noto Sans Symbols"/>
              <a:buChar char="−"/>
              <a:defRPr sz="1800"/>
            </a:lvl2pPr>
            <a:lvl3pPr marL="1371600" lvl="2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4A7C"/>
              </a:buClr>
              <a:buSzPts val="1200"/>
              <a:buFont typeface="Noto Sans Symbols"/>
              <a:buChar char="−"/>
              <a:defRPr sz="1200"/>
            </a:lvl3pPr>
            <a:lvl4pPr marL="1828800" lvl="3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4A7C"/>
              </a:buClr>
              <a:buSzPts val="1100"/>
              <a:buFont typeface="Noto Sans Symbols"/>
              <a:buChar char="−"/>
              <a:defRPr sz="1100"/>
            </a:lvl4pPr>
            <a:lvl5pPr marL="2286000" lvl="4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4A7C"/>
              </a:buClr>
              <a:buSzPts val="1100"/>
              <a:buFont typeface="Noto Sans Symbols"/>
              <a:buChar char="−"/>
              <a:defRPr sz="11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59" name="Google Shape;259;p48"/>
          <p:cNvGrpSpPr/>
          <p:nvPr/>
        </p:nvGrpSpPr>
        <p:grpSpPr>
          <a:xfrm>
            <a:off x="2575" y="1889113"/>
            <a:ext cx="3376350" cy="0"/>
            <a:chOff x="-5374" y="1452565"/>
            <a:chExt cx="2368307" cy="0"/>
          </a:xfrm>
        </p:grpSpPr>
        <p:cxnSp>
          <p:nvCxnSpPr>
            <p:cNvPr id="260" name="Google Shape;260;p48"/>
            <p:cNvCxnSpPr/>
            <p:nvPr/>
          </p:nvCxnSpPr>
          <p:spPr>
            <a:xfrm>
              <a:off x="-5374" y="1452565"/>
              <a:ext cx="1717831" cy="0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1" name="Google Shape;261;p48"/>
            <p:cNvCxnSpPr/>
            <p:nvPr/>
          </p:nvCxnSpPr>
          <p:spPr>
            <a:xfrm>
              <a:off x="1817199" y="1452565"/>
              <a:ext cx="545734" cy="0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262" name="Google Shape;262;p48"/>
          <p:cNvCxnSpPr/>
          <p:nvPr/>
        </p:nvCxnSpPr>
        <p:spPr>
          <a:xfrm rot="10800000">
            <a:off x="3603974" y="616421"/>
            <a:ext cx="0" cy="5768619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63" name="Google Shape;263;p48"/>
          <p:cNvGrpSpPr/>
          <p:nvPr/>
        </p:nvGrpSpPr>
        <p:grpSpPr>
          <a:xfrm>
            <a:off x="256880" y="421045"/>
            <a:ext cx="748798" cy="134113"/>
            <a:chOff x="4827813" y="2534636"/>
            <a:chExt cx="996651" cy="178504"/>
          </a:xfrm>
        </p:grpSpPr>
        <p:sp>
          <p:nvSpPr>
            <p:cNvPr id="264" name="Google Shape;264;p48"/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48"/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48"/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48"/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8" name="Google Shape;268;p48"/>
          <p:cNvSpPr>
            <a:spLocks noGrp="1"/>
          </p:cNvSpPr>
          <p:nvPr>
            <p:ph type="pic" idx="2"/>
          </p:nvPr>
        </p:nvSpPr>
        <p:spPr>
          <a:xfrm>
            <a:off x="3961313" y="0"/>
            <a:ext cx="8229600" cy="27432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4A7C"/>
              </a:buClr>
              <a:buSzPts val="1600"/>
              <a:buFont typeface="Noto Sans Symbols"/>
              <a:buChar char="−"/>
              <a:defRPr sz="1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4A7C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4A7C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4A7C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9" name="Google Shape;269;p48"/>
          <p:cNvSpPr txBox="1">
            <a:spLocks noGrp="1"/>
          </p:cNvSpPr>
          <p:nvPr>
            <p:ph type="body" idx="3"/>
          </p:nvPr>
        </p:nvSpPr>
        <p:spPr>
          <a:xfrm>
            <a:off x="212787" y="2069799"/>
            <a:ext cx="3008434" cy="601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70" name="Google Shape;270;p48"/>
          <p:cNvSpPr txBox="1">
            <a:spLocks noGrp="1"/>
          </p:cNvSpPr>
          <p:nvPr>
            <p:ph type="ftr" idx="11"/>
          </p:nvPr>
        </p:nvSpPr>
        <p:spPr>
          <a:xfrm>
            <a:off x="7861177" y="639494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BFBFB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, Content, and Large Photo">
  <p:cSld name="3_Title, Content, and Large Photo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9"/>
          <p:cNvSpPr txBox="1">
            <a:spLocks noGrp="1"/>
          </p:cNvSpPr>
          <p:nvPr>
            <p:ph type="title"/>
          </p:nvPr>
        </p:nvSpPr>
        <p:spPr>
          <a:xfrm>
            <a:off x="5876532" y="865148"/>
            <a:ext cx="5445369" cy="1114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alibri"/>
              <a:buNone/>
              <a:defRPr sz="32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49"/>
          <p:cNvSpPr txBox="1">
            <a:spLocks noGrp="1"/>
          </p:cNvSpPr>
          <p:nvPr>
            <p:ph type="body" idx="1"/>
          </p:nvPr>
        </p:nvSpPr>
        <p:spPr>
          <a:xfrm>
            <a:off x="5908430" y="2263510"/>
            <a:ext cx="5445370" cy="3697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−"/>
              <a:defRPr sz="18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−"/>
              <a:defRPr sz="1400"/>
            </a:lvl3pPr>
            <a:lvl4pPr marL="1828800" lvl="3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−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−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4" name="Google Shape;274;p49"/>
          <p:cNvSpPr>
            <a:spLocks noGrp="1"/>
          </p:cNvSpPr>
          <p:nvPr>
            <p:ph type="pic" idx="2"/>
          </p:nvPr>
        </p:nvSpPr>
        <p:spPr>
          <a:xfrm>
            <a:off x="469045" y="0"/>
            <a:ext cx="5210175" cy="5961063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4A7C"/>
              </a:buClr>
              <a:buSzPts val="1600"/>
              <a:buFont typeface="Noto Sans Symbols"/>
              <a:buChar char="−"/>
              <a:defRPr sz="1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4A7C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4A7C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4A7C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275" name="Google Shape;275;p49"/>
          <p:cNvCxnSpPr/>
          <p:nvPr/>
        </p:nvCxnSpPr>
        <p:spPr>
          <a:xfrm>
            <a:off x="5881243" y="2121720"/>
            <a:ext cx="1717831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76" name="Google Shape;276;p49"/>
          <p:cNvGrpSpPr/>
          <p:nvPr/>
        </p:nvGrpSpPr>
        <p:grpSpPr>
          <a:xfrm>
            <a:off x="11079786" y="421045"/>
            <a:ext cx="748798" cy="134113"/>
            <a:chOff x="4827813" y="2534636"/>
            <a:chExt cx="996651" cy="178504"/>
          </a:xfrm>
        </p:grpSpPr>
        <p:sp>
          <p:nvSpPr>
            <p:cNvPr id="277" name="Google Shape;277;p49"/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49"/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49"/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49"/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81" name="Google Shape;281;p49"/>
          <p:cNvCxnSpPr/>
          <p:nvPr/>
        </p:nvCxnSpPr>
        <p:spPr>
          <a:xfrm>
            <a:off x="7710043" y="2121720"/>
            <a:ext cx="545734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2" name="Google Shape;282;p49"/>
          <p:cNvSpPr txBox="1">
            <a:spLocks noGrp="1"/>
          </p:cNvSpPr>
          <p:nvPr>
            <p:ph type="ftr" idx="11"/>
          </p:nvPr>
        </p:nvSpPr>
        <p:spPr>
          <a:xfrm>
            <a:off x="7738712" y="634466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BFBFB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03 • Headline + Subhead">
  <p:cSld name="03 • Headline + Subhead">
    <p:bg>
      <p:bgPr>
        <a:solidFill>
          <a:srgbClr val="FFFFFF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0"/>
          <p:cNvSpPr txBox="1">
            <a:spLocks noGrp="1"/>
          </p:cNvSpPr>
          <p:nvPr>
            <p:ph type="title"/>
          </p:nvPr>
        </p:nvSpPr>
        <p:spPr>
          <a:xfrm>
            <a:off x="498751" y="369292"/>
            <a:ext cx="10963600" cy="6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  <a:defRPr sz="3067" b="1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  <a:defRPr sz="3067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  <a:defRPr sz="3067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  <a:defRPr sz="3067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  <a:defRPr sz="3067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  <a:defRPr sz="3067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  <a:defRPr sz="3067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  <a:defRPr sz="3067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  <a:defRPr sz="3067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5" name="Google Shape;285;p50"/>
          <p:cNvSpPr/>
          <p:nvPr/>
        </p:nvSpPr>
        <p:spPr>
          <a:xfrm>
            <a:off x="0" y="323041"/>
            <a:ext cx="104400" cy="10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50"/>
          <p:cNvSpPr txBox="1">
            <a:spLocks noGrp="1"/>
          </p:cNvSpPr>
          <p:nvPr>
            <p:ph type="subTitle" idx="1"/>
          </p:nvPr>
        </p:nvSpPr>
        <p:spPr>
          <a:xfrm>
            <a:off x="498751" y="823271"/>
            <a:ext cx="4825200" cy="5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7" name="Google Shape;287;p50"/>
          <p:cNvSpPr txBox="1">
            <a:spLocks noGrp="1"/>
          </p:cNvSpPr>
          <p:nvPr>
            <p:ph type="body" idx="2"/>
          </p:nvPr>
        </p:nvSpPr>
        <p:spPr>
          <a:xfrm>
            <a:off x="562251" y="1793751"/>
            <a:ext cx="11073600" cy="40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Arial"/>
              <a:buChar char="○"/>
              <a:defRPr sz="1467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Arial"/>
              <a:buChar char="■"/>
              <a:defRPr sz="1467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Arial"/>
              <a:buChar char="●"/>
              <a:defRPr sz="1467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Arial"/>
              <a:buChar char="○"/>
              <a:defRPr sz="1467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Arial"/>
              <a:buChar char="■"/>
              <a:defRPr sz="1467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Arial"/>
              <a:buChar char="●"/>
              <a:defRPr sz="1467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Arial"/>
              <a:buChar char="○"/>
              <a:defRPr sz="1467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Arial"/>
              <a:buChar char="■"/>
              <a:defRPr sz="1467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8" name="Google Shape;288;p50"/>
          <p:cNvSpPr txBox="1"/>
          <p:nvPr/>
        </p:nvSpPr>
        <p:spPr>
          <a:xfrm>
            <a:off x="8784269" y="6440679"/>
            <a:ext cx="2376800" cy="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no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667" b="0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sz="667" b="0" i="0" u="none" strike="noStrike" cap="non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Google Shape;289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61271" y="6500833"/>
            <a:ext cx="411115" cy="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5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r">
              <a:buClr>
                <a:srgbClr val="666666"/>
              </a:buClr>
              <a:buSzPts val="900"/>
              <a:buFont typeface="Arial"/>
              <a:buNone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buClr>
                <a:srgbClr val="666666"/>
              </a:buClr>
              <a:buSzPts val="900"/>
              <a:buFont typeface="Arial"/>
              <a:buNone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buClr>
                <a:srgbClr val="666666"/>
              </a:buClr>
              <a:buSzPts val="900"/>
              <a:buFont typeface="Arial"/>
              <a:buNone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buClr>
                <a:srgbClr val="666666"/>
              </a:buClr>
              <a:buSzPts val="900"/>
              <a:buFont typeface="Arial"/>
              <a:buNone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buClr>
                <a:srgbClr val="666666"/>
              </a:buClr>
              <a:buSzPts val="900"/>
              <a:buFont typeface="Arial"/>
              <a:buNone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buClr>
                <a:srgbClr val="666666"/>
              </a:buClr>
              <a:buSzPts val="900"/>
              <a:buFont typeface="Arial"/>
              <a:buNone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buClr>
                <a:srgbClr val="666666"/>
              </a:buClr>
              <a:buSzPts val="900"/>
              <a:buFont typeface="Arial"/>
              <a:buNone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buClr>
                <a:srgbClr val="666666"/>
              </a:buClr>
              <a:buSzPts val="900"/>
              <a:buFont typeface="Arial"/>
              <a:buNone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buClr>
                <a:srgbClr val="666666"/>
              </a:buClr>
              <a:buSzPts val="900"/>
              <a:buFont typeface="Arial"/>
              <a:buNone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31"/>
          <p:cNvGrpSpPr/>
          <p:nvPr/>
        </p:nvGrpSpPr>
        <p:grpSpPr>
          <a:xfrm>
            <a:off x="327444" y="403402"/>
            <a:ext cx="748798" cy="134113"/>
            <a:chOff x="4827813" y="2534636"/>
            <a:chExt cx="996651" cy="178504"/>
          </a:xfrm>
        </p:grpSpPr>
        <p:sp>
          <p:nvSpPr>
            <p:cNvPr id="57" name="Google Shape;57;p31"/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1"/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31"/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31"/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31"/>
          <p:cNvSpPr txBox="1">
            <a:spLocks noGrp="1"/>
          </p:cNvSpPr>
          <p:nvPr>
            <p:ph type="body" idx="1"/>
          </p:nvPr>
        </p:nvSpPr>
        <p:spPr>
          <a:xfrm>
            <a:off x="363416" y="1825625"/>
            <a:ext cx="1146516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 sz="18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31"/>
          <p:cNvSpPr txBox="1">
            <a:spLocks noGrp="1"/>
          </p:cNvSpPr>
          <p:nvPr>
            <p:ph type="title"/>
          </p:nvPr>
        </p:nvSpPr>
        <p:spPr>
          <a:xfrm>
            <a:off x="291932" y="347482"/>
            <a:ext cx="11465168" cy="918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1"/>
          <p:cNvSpPr/>
          <p:nvPr/>
        </p:nvSpPr>
        <p:spPr>
          <a:xfrm>
            <a:off x="9545919" y="4996979"/>
            <a:ext cx="3298372" cy="3298372"/>
          </a:xfrm>
          <a:prstGeom prst="ellipse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31"/>
          <p:cNvSpPr/>
          <p:nvPr/>
        </p:nvSpPr>
        <p:spPr>
          <a:xfrm>
            <a:off x="9227512" y="4772575"/>
            <a:ext cx="1268186" cy="1268186"/>
          </a:xfrm>
          <a:prstGeom prst="ellipse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5" name="Google Shape;65;p31"/>
          <p:cNvGrpSpPr/>
          <p:nvPr/>
        </p:nvGrpSpPr>
        <p:grpSpPr>
          <a:xfrm>
            <a:off x="327444" y="1437182"/>
            <a:ext cx="11858313" cy="15383"/>
            <a:chOff x="229786" y="1437182"/>
            <a:chExt cx="11858313" cy="15383"/>
          </a:xfrm>
        </p:grpSpPr>
        <p:cxnSp>
          <p:nvCxnSpPr>
            <p:cNvPr id="66" name="Google Shape;66;p31"/>
            <p:cNvCxnSpPr/>
            <p:nvPr/>
          </p:nvCxnSpPr>
          <p:spPr>
            <a:xfrm>
              <a:off x="229786" y="1452565"/>
              <a:ext cx="1717831" cy="0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7" name="Google Shape;67;p31"/>
            <p:cNvCxnSpPr/>
            <p:nvPr/>
          </p:nvCxnSpPr>
          <p:spPr>
            <a:xfrm>
              <a:off x="2044462" y="1452565"/>
              <a:ext cx="545734" cy="0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" name="Google Shape;68;p31"/>
            <p:cNvCxnSpPr/>
            <p:nvPr/>
          </p:nvCxnSpPr>
          <p:spPr>
            <a:xfrm rot="10800000" flipH="1">
              <a:off x="2669779" y="1437182"/>
              <a:ext cx="9418320" cy="15383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9" name="Google Shape;69;p31"/>
          <p:cNvSpPr txBox="1">
            <a:spLocks noGrp="1"/>
          </p:cNvSpPr>
          <p:nvPr>
            <p:ph type="ftr" idx="11"/>
          </p:nvPr>
        </p:nvSpPr>
        <p:spPr>
          <a:xfrm>
            <a:off x="363416" y="636745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BFBFB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804F-E48D-4507-8803-2C5C0F3978BD}" type="datetime1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75EB-5169-4238-8270-5D55362670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78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bg>
      <p:bgPr>
        <a:solidFill>
          <a:schemeClr val="dk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2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−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−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−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33"/>
          <p:cNvGrpSpPr/>
          <p:nvPr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74" name="Google Shape;74;p33"/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33"/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33"/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33"/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8" name="Google Shape;78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75716" y="5863535"/>
            <a:ext cx="1997901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33"/>
          <p:cNvSpPr txBox="1">
            <a:spLocks noGrp="1"/>
          </p:cNvSpPr>
          <p:nvPr>
            <p:ph type="ftr" idx="11"/>
          </p:nvPr>
        </p:nvSpPr>
        <p:spPr>
          <a:xfrm>
            <a:off x="224590" y="627408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BFBFB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, and Three Photos">
  <p:cSld name="Title, Content, and Three Photo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5"/>
          <p:cNvSpPr txBox="1">
            <a:spLocks noGrp="1"/>
          </p:cNvSpPr>
          <p:nvPr>
            <p:ph type="title"/>
          </p:nvPr>
        </p:nvSpPr>
        <p:spPr>
          <a:xfrm>
            <a:off x="296034" y="1046163"/>
            <a:ext cx="5445369" cy="1114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alibri"/>
              <a:buNone/>
              <a:defRPr sz="3200" b="1" cap="none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5"/>
          <p:cNvSpPr txBox="1">
            <a:spLocks noGrp="1"/>
          </p:cNvSpPr>
          <p:nvPr>
            <p:ph type="body" idx="1"/>
          </p:nvPr>
        </p:nvSpPr>
        <p:spPr>
          <a:xfrm>
            <a:off x="315286" y="2506662"/>
            <a:ext cx="5445370" cy="3454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rgbClr val="595959"/>
                </a:solidFill>
              </a:defRPr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−"/>
              <a:defRPr sz="1600">
                <a:solidFill>
                  <a:srgbClr val="595959"/>
                </a:solidFill>
              </a:defRPr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−"/>
              <a:defRPr sz="1400">
                <a:solidFill>
                  <a:srgbClr val="595959"/>
                </a:solidFill>
              </a:defRPr>
            </a:lvl3pPr>
            <a:lvl4pPr marL="1828800" lvl="3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−"/>
              <a:defRPr sz="1200">
                <a:solidFill>
                  <a:srgbClr val="595959"/>
                </a:solidFill>
              </a:defRPr>
            </a:lvl4pPr>
            <a:lvl5pPr marL="2286000" lvl="4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−"/>
              <a:defRPr sz="1200">
                <a:solidFill>
                  <a:srgbClr val="595959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35"/>
          <p:cNvSpPr>
            <a:spLocks noGrp="1"/>
          </p:cNvSpPr>
          <p:nvPr>
            <p:ph type="pic" idx="2"/>
          </p:nvPr>
        </p:nvSpPr>
        <p:spPr>
          <a:xfrm>
            <a:off x="6184866" y="-2527"/>
            <a:ext cx="3430408" cy="409194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4A7C"/>
              </a:buClr>
              <a:buSzPts val="1600"/>
              <a:buFont typeface="Noto Sans Symbols"/>
              <a:buChar char="−"/>
              <a:defRPr sz="1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4A7C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4A7C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4A7C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98" name="Google Shape;98;p35"/>
          <p:cNvCxnSpPr/>
          <p:nvPr/>
        </p:nvCxnSpPr>
        <p:spPr>
          <a:xfrm>
            <a:off x="317650" y="2286312"/>
            <a:ext cx="1717831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99" name="Google Shape;99;p35"/>
          <p:cNvGrpSpPr/>
          <p:nvPr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100" name="Google Shape;100;p35"/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5"/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5"/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5"/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04" name="Google Shape;104;p35"/>
          <p:cNvCxnSpPr/>
          <p:nvPr/>
        </p:nvCxnSpPr>
        <p:spPr>
          <a:xfrm>
            <a:off x="2146450" y="2286312"/>
            <a:ext cx="545734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5" name="Google Shape;105;p35"/>
          <p:cNvSpPr>
            <a:spLocks noGrp="1"/>
          </p:cNvSpPr>
          <p:nvPr>
            <p:ph type="pic" idx="3"/>
          </p:nvPr>
        </p:nvSpPr>
        <p:spPr>
          <a:xfrm>
            <a:off x="9677420" y="-2526"/>
            <a:ext cx="2514580" cy="409194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4A7C"/>
              </a:buClr>
              <a:buSzPts val="1600"/>
              <a:buFont typeface="Noto Sans Symbols"/>
              <a:buChar char="−"/>
              <a:defRPr sz="1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4A7C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4A7C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4A7C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35"/>
          <p:cNvSpPr>
            <a:spLocks noGrp="1"/>
          </p:cNvSpPr>
          <p:nvPr>
            <p:ph type="pic" idx="4"/>
          </p:nvPr>
        </p:nvSpPr>
        <p:spPr>
          <a:xfrm>
            <a:off x="6184866" y="4160439"/>
            <a:ext cx="6007135" cy="167207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4A7C"/>
              </a:buClr>
              <a:buSzPts val="1600"/>
              <a:buFont typeface="Noto Sans Symbols"/>
              <a:buChar char="−"/>
              <a:defRPr sz="1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4A7C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4A7C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4A7C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07" name="Google Shape;107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10312" y="6251341"/>
            <a:ext cx="489493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35"/>
          <p:cNvSpPr txBox="1">
            <a:spLocks noGrp="1"/>
          </p:cNvSpPr>
          <p:nvPr>
            <p:ph type="ftr" idx="11"/>
          </p:nvPr>
        </p:nvSpPr>
        <p:spPr>
          <a:xfrm>
            <a:off x="296034" y="638201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BFBFB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Image Horizontal">
  <p:cSld name="Half Image Horizontal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6"/>
          <p:cNvSpPr txBox="1">
            <a:spLocks noGrp="1"/>
          </p:cNvSpPr>
          <p:nvPr>
            <p:ph type="title"/>
          </p:nvPr>
        </p:nvSpPr>
        <p:spPr>
          <a:xfrm>
            <a:off x="831850" y="3794663"/>
            <a:ext cx="10515600" cy="82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 sz="36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6"/>
          <p:cNvSpPr txBox="1">
            <a:spLocks noGrp="1"/>
          </p:cNvSpPr>
          <p:nvPr>
            <p:ph type="body" idx="1"/>
          </p:nvPr>
        </p:nvSpPr>
        <p:spPr>
          <a:xfrm>
            <a:off x="831850" y="4981739"/>
            <a:ext cx="10515600" cy="1305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0" cap="none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36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3713018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4A7C"/>
              </a:buClr>
              <a:buSzPts val="1600"/>
              <a:buFont typeface="Noto Sans Symbols"/>
              <a:buChar char="−"/>
              <a:defRPr sz="1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4A7C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4A7C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4A7C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13" name="Google Shape;113;p36"/>
          <p:cNvGrpSpPr/>
          <p:nvPr/>
        </p:nvGrpSpPr>
        <p:grpSpPr>
          <a:xfrm>
            <a:off x="5721601" y="4594679"/>
            <a:ext cx="748798" cy="134113"/>
            <a:chOff x="4827813" y="2534636"/>
            <a:chExt cx="996651" cy="178504"/>
          </a:xfrm>
        </p:grpSpPr>
        <p:sp>
          <p:nvSpPr>
            <p:cNvPr id="114" name="Google Shape;114;p36"/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36"/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36"/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36"/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8" name="Google Shape;118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10312" y="6251341"/>
            <a:ext cx="489493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36"/>
          <p:cNvSpPr txBox="1">
            <a:spLocks noGrp="1"/>
          </p:cNvSpPr>
          <p:nvPr>
            <p:ph type="ftr" idx="11"/>
          </p:nvPr>
        </p:nvSpPr>
        <p:spPr>
          <a:xfrm>
            <a:off x="109086" y="642167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BFBFB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Image Vertical Purple">
  <p:cSld name="Half Image Vertical Purple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8"/>
          <p:cNvSpPr>
            <a:spLocks noGrp="1"/>
          </p:cNvSpPr>
          <p:nvPr>
            <p:ph type="pic" idx="2"/>
          </p:nvPr>
        </p:nvSpPr>
        <p:spPr>
          <a:xfrm>
            <a:off x="5316488" y="0"/>
            <a:ext cx="6875511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4A7C"/>
              </a:buClr>
              <a:buSzPts val="1600"/>
              <a:buFont typeface="Noto Sans Symbols"/>
              <a:buChar char="−"/>
              <a:defRPr sz="1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4A7C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4A7C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4A7C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Google Shape;141;p38"/>
          <p:cNvSpPr/>
          <p:nvPr/>
        </p:nvSpPr>
        <p:spPr>
          <a:xfrm>
            <a:off x="0" y="0"/>
            <a:ext cx="5316488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38"/>
          <p:cNvSpPr/>
          <p:nvPr/>
        </p:nvSpPr>
        <p:spPr>
          <a:xfrm>
            <a:off x="831850" y="1723292"/>
            <a:ext cx="5307246" cy="374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38"/>
          <p:cNvSpPr txBox="1">
            <a:spLocks noGrp="1"/>
          </p:cNvSpPr>
          <p:nvPr>
            <p:ph type="title"/>
          </p:nvPr>
        </p:nvSpPr>
        <p:spPr>
          <a:xfrm>
            <a:off x="366895" y="1087907"/>
            <a:ext cx="4468698" cy="144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920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b="1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38"/>
          <p:cNvSpPr txBox="1">
            <a:spLocks noGrp="1"/>
          </p:cNvSpPr>
          <p:nvPr>
            <p:ph type="body" idx="1"/>
          </p:nvPr>
        </p:nvSpPr>
        <p:spPr>
          <a:xfrm>
            <a:off x="368711" y="2552611"/>
            <a:ext cx="4097778" cy="199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45" name="Google Shape;145;p38"/>
          <p:cNvCxnSpPr/>
          <p:nvPr/>
        </p:nvCxnSpPr>
        <p:spPr>
          <a:xfrm>
            <a:off x="454991" y="1620451"/>
            <a:ext cx="1488621" cy="0"/>
          </a:xfrm>
          <a:prstGeom prst="straightConnector1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46" name="Google Shape;146;p38"/>
          <p:cNvGrpSpPr/>
          <p:nvPr/>
        </p:nvGrpSpPr>
        <p:grpSpPr>
          <a:xfrm flipH="1">
            <a:off x="1130928" y="4803540"/>
            <a:ext cx="3616779" cy="3522776"/>
            <a:chOff x="2555621" y="3917613"/>
            <a:chExt cx="3616779" cy="3522776"/>
          </a:xfrm>
        </p:grpSpPr>
        <p:sp>
          <p:nvSpPr>
            <p:cNvPr id="147" name="Google Shape;147;p38"/>
            <p:cNvSpPr/>
            <p:nvPr/>
          </p:nvSpPr>
          <p:spPr>
            <a:xfrm>
              <a:off x="2874028" y="4142017"/>
              <a:ext cx="3298372" cy="3298372"/>
            </a:xfrm>
            <a:prstGeom prst="ellips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38"/>
            <p:cNvSpPr/>
            <p:nvPr/>
          </p:nvSpPr>
          <p:spPr>
            <a:xfrm>
              <a:off x="2555621" y="3917613"/>
              <a:ext cx="1268186" cy="1268186"/>
            </a:xfrm>
            <a:prstGeom prst="ellips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9" name="Google Shape;149;p38"/>
          <p:cNvSpPr txBox="1">
            <a:spLocks noGrp="1"/>
          </p:cNvSpPr>
          <p:nvPr>
            <p:ph type="ftr" idx="11"/>
          </p:nvPr>
        </p:nvSpPr>
        <p:spPr>
          <a:xfrm>
            <a:off x="7995385" y="640242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Half Image Vertical Purple">
  <p:cSld name="1_Half Image Vertical Purple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9"/>
          <p:cNvSpPr>
            <a:spLocks noGrp="1"/>
          </p:cNvSpPr>
          <p:nvPr>
            <p:ph type="pic" idx="2"/>
          </p:nvPr>
        </p:nvSpPr>
        <p:spPr>
          <a:xfrm>
            <a:off x="5316488" y="0"/>
            <a:ext cx="6875511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4A7C"/>
              </a:buClr>
              <a:buSzPts val="1600"/>
              <a:buFont typeface="Noto Sans Symbols"/>
              <a:buChar char="−"/>
              <a:defRPr sz="1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4A7C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4A7C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4A7C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Google Shape;152;p39"/>
          <p:cNvSpPr/>
          <p:nvPr/>
        </p:nvSpPr>
        <p:spPr>
          <a:xfrm>
            <a:off x="0" y="0"/>
            <a:ext cx="5316488" cy="6857999"/>
          </a:xfrm>
          <a:prstGeom prst="rect">
            <a:avLst/>
          </a:prstGeom>
          <a:solidFill>
            <a:srgbClr val="56A0D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39"/>
          <p:cNvSpPr/>
          <p:nvPr/>
        </p:nvSpPr>
        <p:spPr>
          <a:xfrm>
            <a:off x="831850" y="1723292"/>
            <a:ext cx="5307246" cy="374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39"/>
          <p:cNvSpPr txBox="1">
            <a:spLocks noGrp="1"/>
          </p:cNvSpPr>
          <p:nvPr>
            <p:ph type="title"/>
          </p:nvPr>
        </p:nvSpPr>
        <p:spPr>
          <a:xfrm>
            <a:off x="366895" y="1087907"/>
            <a:ext cx="4468698" cy="144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920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b="1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9"/>
          <p:cNvSpPr txBox="1">
            <a:spLocks noGrp="1"/>
          </p:cNvSpPr>
          <p:nvPr>
            <p:ph type="body" idx="1"/>
          </p:nvPr>
        </p:nvSpPr>
        <p:spPr>
          <a:xfrm>
            <a:off x="368711" y="2552611"/>
            <a:ext cx="4097778" cy="199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6" name="Google Shape;156;p39"/>
          <p:cNvCxnSpPr/>
          <p:nvPr/>
        </p:nvCxnSpPr>
        <p:spPr>
          <a:xfrm>
            <a:off x="454991" y="1620451"/>
            <a:ext cx="1488621" cy="0"/>
          </a:xfrm>
          <a:prstGeom prst="straightConnector1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57" name="Google Shape;157;p39"/>
          <p:cNvGrpSpPr/>
          <p:nvPr/>
        </p:nvGrpSpPr>
        <p:grpSpPr>
          <a:xfrm flipH="1">
            <a:off x="1130928" y="4803540"/>
            <a:ext cx="3616779" cy="3522776"/>
            <a:chOff x="2555621" y="3917613"/>
            <a:chExt cx="3616779" cy="3522776"/>
          </a:xfrm>
        </p:grpSpPr>
        <p:sp>
          <p:nvSpPr>
            <p:cNvPr id="158" name="Google Shape;158;p39"/>
            <p:cNvSpPr/>
            <p:nvPr/>
          </p:nvSpPr>
          <p:spPr>
            <a:xfrm>
              <a:off x="2874028" y="4142017"/>
              <a:ext cx="3298372" cy="3298372"/>
            </a:xfrm>
            <a:prstGeom prst="ellips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39"/>
            <p:cNvSpPr/>
            <p:nvPr/>
          </p:nvSpPr>
          <p:spPr>
            <a:xfrm>
              <a:off x="2555621" y="3917613"/>
              <a:ext cx="1268186" cy="1268186"/>
            </a:xfrm>
            <a:prstGeom prst="ellips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0" name="Google Shape;160;p39"/>
          <p:cNvSpPr txBox="1">
            <a:spLocks noGrp="1"/>
          </p:cNvSpPr>
          <p:nvPr>
            <p:ph type="ftr" idx="11"/>
          </p:nvPr>
        </p:nvSpPr>
        <p:spPr>
          <a:xfrm>
            <a:off x="7924805" y="640242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0"/>
          <p:cNvSpPr txBox="1">
            <a:spLocks noGrp="1"/>
          </p:cNvSpPr>
          <p:nvPr>
            <p:ph type="title"/>
          </p:nvPr>
        </p:nvSpPr>
        <p:spPr>
          <a:xfrm>
            <a:off x="4679194" y="1946975"/>
            <a:ext cx="6556248" cy="750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1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64" name="Google Shape;164;p40"/>
          <p:cNvCxnSpPr/>
          <p:nvPr/>
        </p:nvCxnSpPr>
        <p:spPr>
          <a:xfrm>
            <a:off x="4678616" y="2931067"/>
            <a:ext cx="1488621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5" name="Google Shape;165;p40"/>
          <p:cNvSpPr>
            <a:spLocks noGrp="1"/>
          </p:cNvSpPr>
          <p:nvPr>
            <p:ph type="pic" idx="2"/>
          </p:nvPr>
        </p:nvSpPr>
        <p:spPr>
          <a:xfrm>
            <a:off x="0" y="1"/>
            <a:ext cx="4424363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4A7C"/>
              </a:buClr>
              <a:buSzPts val="1600"/>
              <a:buFont typeface="Noto Sans Symbols"/>
              <a:buChar char="−"/>
              <a:defRPr sz="1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4A7C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4A7C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4A7C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6" name="Google Shape;166;p40"/>
          <p:cNvSpPr txBox="1">
            <a:spLocks noGrp="1"/>
          </p:cNvSpPr>
          <p:nvPr>
            <p:ph type="subTitle" idx="1"/>
          </p:nvPr>
        </p:nvSpPr>
        <p:spPr>
          <a:xfrm>
            <a:off x="5252578" y="3296970"/>
            <a:ext cx="3640478" cy="433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7" name="Google Shape;167;p40"/>
          <p:cNvSpPr txBox="1">
            <a:spLocks noGrp="1"/>
          </p:cNvSpPr>
          <p:nvPr>
            <p:ph type="body" idx="3"/>
          </p:nvPr>
        </p:nvSpPr>
        <p:spPr>
          <a:xfrm>
            <a:off x="5254383" y="4006881"/>
            <a:ext cx="3638674" cy="453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rgbClr val="3F3F3F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−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−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−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68" name="Google Shape;168;p40"/>
          <p:cNvGrpSpPr/>
          <p:nvPr/>
        </p:nvGrpSpPr>
        <p:grpSpPr>
          <a:xfrm>
            <a:off x="4677965" y="1645846"/>
            <a:ext cx="748798" cy="134113"/>
            <a:chOff x="4827813" y="2534636"/>
            <a:chExt cx="996651" cy="178504"/>
          </a:xfrm>
        </p:grpSpPr>
        <p:sp>
          <p:nvSpPr>
            <p:cNvPr id="169" name="Google Shape;169;p40"/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40"/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40"/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40"/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73" name="Google Shape;173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34747" y="5807075"/>
            <a:ext cx="2663867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40"/>
          <p:cNvSpPr txBox="1">
            <a:spLocks noGrp="1"/>
          </p:cNvSpPr>
          <p:nvPr>
            <p:ph type="ftr" idx="11"/>
          </p:nvPr>
        </p:nvSpPr>
        <p:spPr>
          <a:xfrm>
            <a:off x="96253" y="637857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>
            <a:spLocks noGrp="1"/>
          </p:cNvSpPr>
          <p:nvPr>
            <p:ph type="title"/>
          </p:nvPr>
        </p:nvSpPr>
        <p:spPr>
          <a:xfrm>
            <a:off x="363416" y="365125"/>
            <a:ext cx="11465168" cy="918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alibri"/>
              <a:buNone/>
              <a:defRPr sz="3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body" idx="1"/>
          </p:nvPr>
        </p:nvSpPr>
        <p:spPr>
          <a:xfrm>
            <a:off x="363416" y="1825625"/>
            <a:ext cx="1146516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4A7C"/>
              </a:buClr>
              <a:buSzPts val="1600"/>
              <a:buFont typeface="Noto Sans Symbols"/>
              <a:buChar char="−"/>
              <a:defRPr sz="1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4A7C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4A7C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4A7C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1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sldNum" idx="12"/>
          </p:nvPr>
        </p:nvSpPr>
        <p:spPr>
          <a:xfrm>
            <a:off x="9085384" y="6463207"/>
            <a:ext cx="2743200" cy="258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174A7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174A7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174A7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174A7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174A7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174A7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174A7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174A7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174A7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6" r:id="rId5"/>
    <p:sldLayoutId id="2147483657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mnoTech/bloomingdale-git/compare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mnoTech/Forum-GitHub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"/>
          <p:cNvSpPr txBox="1">
            <a:spLocks noGrp="1"/>
          </p:cNvSpPr>
          <p:nvPr>
            <p:ph type="ctrTitle"/>
          </p:nvPr>
        </p:nvSpPr>
        <p:spPr>
          <a:xfrm>
            <a:off x="4686976" y="576581"/>
            <a:ext cx="7233557" cy="270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>
              <a:buSzPts val="4400"/>
            </a:pPr>
            <a:r>
              <a:rPr lang="en-US" sz="4400" dirty="0"/>
              <a:t>An Intro to Git &amp; GitHub for Version Control &amp; Collaboration</a:t>
            </a:r>
            <a:endParaRPr dirty="0"/>
          </a:p>
        </p:txBody>
      </p:sp>
      <p:sp>
        <p:nvSpPr>
          <p:cNvPr id="297" name="Google Shape;297;p1"/>
          <p:cNvSpPr txBox="1">
            <a:spLocks noGrp="1"/>
          </p:cNvSpPr>
          <p:nvPr>
            <p:ph type="subTitle" idx="1"/>
          </p:nvPr>
        </p:nvSpPr>
        <p:spPr>
          <a:xfrm>
            <a:off x="4697862" y="3467666"/>
            <a:ext cx="7233557" cy="3082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>
              <a:buSzPts val="2400"/>
            </a:pPr>
            <a:r>
              <a:rPr lang="en-US" sz="2400" dirty="0"/>
              <a:t>GitHub Training for ERDC-EL: August 30-31, 2021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lang="en-US" sz="2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Anthony Aufdenkampe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lang="en-US" sz="2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Content from:</a:t>
            </a:r>
          </a:p>
          <a:p>
            <a:pPr marL="34290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sz="2400" dirty="0"/>
              <a:t>Steve </a:t>
            </a:r>
            <a:r>
              <a:rPr lang="en-US" sz="2400" dirty="0" err="1"/>
              <a:t>Skripnik</a:t>
            </a:r>
            <a:endParaRPr dirty="0"/>
          </a:p>
          <a:p>
            <a:pPr marL="34290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sz="2400" cap="none" dirty="0"/>
              <a:t>Many others …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sz="2400" dirty="0"/>
          </a:p>
        </p:txBody>
      </p:sp>
      <p:cxnSp>
        <p:nvCxnSpPr>
          <p:cNvPr id="311" name="Google Shape;311;p1"/>
          <p:cNvCxnSpPr/>
          <p:nvPr/>
        </p:nvCxnSpPr>
        <p:spPr>
          <a:xfrm>
            <a:off x="4441371" y="140237"/>
            <a:ext cx="1" cy="6610655"/>
          </a:xfrm>
          <a:prstGeom prst="straightConnector1">
            <a:avLst/>
          </a:prstGeom>
          <a:noFill/>
          <a:ln w="1905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" name="Picture 4" descr="https://assets-cdn.github.com/images/modules/logos_page/Octocat.png">
            <a:extLst>
              <a:ext uri="{FF2B5EF4-FFF2-40B4-BE49-F238E27FC236}">
                <a16:creationId xmlns:a16="http://schemas.microsoft.com/office/drawing/2014/main" id="{E01DC4C7-7E9D-A140-AC17-C09BB2D51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5864" y="1287476"/>
            <a:ext cx="4809634" cy="399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01275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42EFF7-7389-664F-A217-3E4460133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and GitHub Basics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29672F-A11C-2042-8A5D-1D6DD73F36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72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Some new vocabulary words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87991" y="2979738"/>
            <a:ext cx="3643643" cy="32686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Copy</a:t>
            </a:r>
          </a:p>
          <a:p>
            <a:pPr marL="0" indent="0" algn="ctr">
              <a:buNone/>
            </a:pPr>
            <a:r>
              <a:rPr lang="en-US" dirty="0"/>
              <a:t>Paste</a:t>
            </a:r>
          </a:p>
          <a:p>
            <a:pPr marL="0" indent="0" algn="ctr">
              <a:buNone/>
            </a:pPr>
            <a:r>
              <a:rPr lang="en-US" dirty="0"/>
              <a:t>Save</a:t>
            </a:r>
          </a:p>
          <a:p>
            <a:pPr marL="0" indent="0" algn="ctr">
              <a:buNone/>
            </a:pPr>
            <a:r>
              <a:rPr lang="en-US" dirty="0"/>
              <a:t>Save As </a:t>
            </a:r>
          </a:p>
          <a:p>
            <a:pPr marL="0" indent="0" algn="ctr">
              <a:buNone/>
            </a:pPr>
            <a:r>
              <a:rPr lang="en-US" dirty="0"/>
              <a:t>Open</a:t>
            </a:r>
          </a:p>
          <a:p>
            <a:pPr marL="0" indent="0" algn="ctr">
              <a:buNone/>
            </a:pPr>
            <a:r>
              <a:rPr lang="en-US" dirty="0"/>
              <a:t>Undo</a:t>
            </a: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6069972" y="2979739"/>
            <a:ext cx="4038600" cy="3268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Clone</a:t>
            </a:r>
          </a:p>
          <a:p>
            <a:pPr marL="0" indent="0" algn="ctr">
              <a:buNone/>
            </a:pPr>
            <a:r>
              <a:rPr lang="en-US" dirty="0"/>
              <a:t>Pull request</a:t>
            </a:r>
          </a:p>
          <a:p>
            <a:pPr marL="0" indent="0" algn="ctr">
              <a:buNone/>
            </a:pPr>
            <a:r>
              <a:rPr lang="en-US" dirty="0"/>
              <a:t>Sync</a:t>
            </a:r>
          </a:p>
          <a:p>
            <a:pPr marL="0" indent="0" algn="ctr">
              <a:buNone/>
            </a:pPr>
            <a:r>
              <a:rPr lang="en-US" dirty="0"/>
              <a:t>Branch</a:t>
            </a:r>
          </a:p>
          <a:p>
            <a:pPr marL="0" indent="0" algn="ctr">
              <a:buNone/>
            </a:pPr>
            <a:r>
              <a:rPr lang="en-US" dirty="0"/>
              <a:t>Commit</a:t>
            </a:r>
          </a:p>
        </p:txBody>
      </p:sp>
      <p:pic>
        <p:nvPicPr>
          <p:cNvPr id="11" name="Picture 2" descr="Image result for window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467" y="967162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assets-cdn.github.com/images/modules/logos_page/Octoca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295400"/>
            <a:ext cx="1823302" cy="151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Git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Framework</a:t>
            </a:r>
          </a:p>
        </p:txBody>
      </p:sp>
      <p:pic>
        <p:nvPicPr>
          <p:cNvPr id="6" name="Picture 2" descr="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138" y="1588561"/>
            <a:ext cx="2650062" cy="38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Git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Framework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50489" y="1817222"/>
            <a:ext cx="878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Repository:</a:t>
            </a:r>
            <a:r>
              <a:rPr lang="en-US" dirty="0"/>
              <a:t> A collection of files used for a single project in </a:t>
            </a:r>
            <a:r>
              <a:rPr lang="en-US" dirty="0" err="1"/>
              <a:t>Git</a:t>
            </a:r>
            <a:r>
              <a:rPr lang="en-US" dirty="0"/>
              <a:t>. A Windows folder that uses </a:t>
            </a:r>
            <a:r>
              <a:rPr lang="en-US" dirty="0" err="1"/>
              <a:t>Git</a:t>
            </a:r>
            <a:r>
              <a:rPr lang="en-US" dirty="0"/>
              <a:t> is a repository. A repository contains </a:t>
            </a:r>
            <a:r>
              <a:rPr lang="en-US" b="1" dirty="0"/>
              <a:t>all past versions of a folder.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831636"/>
            <a:ext cx="3433762" cy="32262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468" y="2875866"/>
            <a:ext cx="3405333" cy="319414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10733" y="2538265"/>
            <a:ext cx="23150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Boring, old Windows folder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20785" y="2538264"/>
            <a:ext cx="1976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Exciting </a:t>
            </a:r>
            <a:r>
              <a:rPr lang="en-US" dirty="0" err="1"/>
              <a:t>Git</a:t>
            </a:r>
            <a:r>
              <a:rPr lang="en-US" dirty="0"/>
              <a:t> repository!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Git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Framework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88718" y="1124248"/>
            <a:ext cx="87889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Local Repository: </a:t>
            </a:r>
            <a:r>
              <a:rPr lang="en-US" dirty="0"/>
              <a:t>The repository saved on your computer. </a:t>
            </a:r>
          </a:p>
          <a:p>
            <a:r>
              <a:rPr lang="en-US" b="1" dirty="0"/>
              <a:t>Remote Repository: </a:t>
            </a:r>
            <a:r>
              <a:rPr lang="en-US" dirty="0"/>
              <a:t>The shared repository saved on a server somewhere. GitHub or others (</a:t>
            </a:r>
            <a:r>
              <a:rPr lang="en-US" dirty="0" err="1"/>
              <a:t>Bitbucket</a:t>
            </a:r>
            <a:r>
              <a:rPr lang="en-US" dirty="0"/>
              <a:t>, somewhere on a </a:t>
            </a:r>
            <a:r>
              <a:rPr lang="en-US" dirty="0" err="1"/>
              <a:t>LimnoTech</a:t>
            </a:r>
            <a:r>
              <a:rPr lang="en-US" dirty="0"/>
              <a:t> server) 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325" y="2886690"/>
            <a:ext cx="3136356" cy="294185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571515" y="2596250"/>
            <a:ext cx="1726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</a:t>
            </a:r>
            <a:r>
              <a:rPr lang="en-US" dirty="0" err="1"/>
              <a:t>Git</a:t>
            </a:r>
            <a:r>
              <a:rPr lang="en-US" dirty="0"/>
              <a:t> repository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064" y="3130563"/>
            <a:ext cx="5519737" cy="264476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010401" y="2822787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</a:t>
            </a:r>
            <a:r>
              <a:rPr lang="en-US" dirty="0" err="1"/>
              <a:t>Git</a:t>
            </a:r>
            <a:r>
              <a:rPr lang="en-US" dirty="0"/>
              <a:t> repository</a:t>
            </a:r>
          </a:p>
        </p:txBody>
      </p:sp>
    </p:spTree>
    <p:extLst>
      <p:ext uri="{BB962C8B-B14F-4D97-AF65-F5344CB8AC3E}">
        <p14:creationId xmlns:p14="http://schemas.microsoft.com/office/powerpoint/2010/main" val="418290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Clone a Repository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1461572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Clone:</a:t>
            </a:r>
            <a:r>
              <a:rPr lang="en-US" dirty="0"/>
              <a:t> Copy a </a:t>
            </a:r>
            <a:r>
              <a:rPr lang="en-US" dirty="0" err="1"/>
              <a:t>Git</a:t>
            </a:r>
            <a:r>
              <a:rPr lang="en-US" dirty="0"/>
              <a:t> repository from remote to local. You get the whole history of all of the files in the repository. Each snapshot in history is a </a:t>
            </a:r>
            <a:r>
              <a:rPr lang="en-US" b="1" dirty="0"/>
              <a:t>commit.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3505200" y="3168690"/>
            <a:ext cx="1752600" cy="1676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Magnetic Disk 13"/>
          <p:cNvSpPr/>
          <p:nvPr/>
        </p:nvSpPr>
        <p:spPr>
          <a:xfrm>
            <a:off x="6400800" y="3168690"/>
            <a:ext cx="1752600" cy="1676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562600" y="4012148"/>
            <a:ext cx="6858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22945" y="4845091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45278" y="4845091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52600" y="5411569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make changes to your local repository without affecting the remote repository. You’ll sync them later.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10670" y="3730854"/>
            <a:ext cx="11416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Commit 1</a:t>
            </a:r>
          </a:p>
          <a:p>
            <a:pPr algn="ctr"/>
            <a:r>
              <a:rPr lang="en-US" sz="1200" dirty="0"/>
              <a:t>Commit 2</a:t>
            </a:r>
          </a:p>
          <a:p>
            <a:pPr algn="ctr"/>
            <a:r>
              <a:rPr lang="en-US" sz="1200" dirty="0"/>
              <a:t>Commit 3</a:t>
            </a:r>
          </a:p>
          <a:p>
            <a:pPr algn="ctr"/>
            <a:r>
              <a:rPr lang="en-US" sz="1200" dirty="0"/>
              <a:t>Commit 4 </a:t>
            </a:r>
          </a:p>
          <a:p>
            <a:pPr algn="ctr"/>
            <a:r>
              <a:rPr lang="en-US" sz="1200" dirty="0"/>
              <a:t>(current state)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06270" y="3715128"/>
            <a:ext cx="11416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Commit 1</a:t>
            </a:r>
          </a:p>
          <a:p>
            <a:pPr algn="ctr"/>
            <a:r>
              <a:rPr lang="en-US" sz="1200" dirty="0"/>
              <a:t>Commit 2</a:t>
            </a:r>
          </a:p>
          <a:p>
            <a:pPr algn="ctr"/>
            <a:r>
              <a:rPr lang="en-US" sz="1200" dirty="0"/>
              <a:t>Commit 3</a:t>
            </a:r>
          </a:p>
          <a:p>
            <a:pPr algn="ctr"/>
            <a:r>
              <a:rPr lang="en-US" sz="1200" dirty="0"/>
              <a:t>Commit 4 </a:t>
            </a:r>
          </a:p>
          <a:p>
            <a:pPr algn="ctr"/>
            <a:r>
              <a:rPr lang="en-US" sz="1200" dirty="0"/>
              <a:t>(current state)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842986" y="4333914"/>
            <a:ext cx="1077025" cy="38739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738586" y="4289425"/>
            <a:ext cx="1077025" cy="38739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73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[Clone Demo]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GitHub Desktop and login if you haven’t already</a:t>
            </a:r>
          </a:p>
          <a:p>
            <a:r>
              <a:rPr lang="en-US" dirty="0"/>
              <a:t>Go to github.com</a:t>
            </a:r>
          </a:p>
          <a:p>
            <a:r>
              <a:rPr lang="en-US" dirty="0"/>
              <a:t>Login</a:t>
            </a:r>
          </a:p>
          <a:p>
            <a:r>
              <a:rPr lang="en-US" dirty="0"/>
              <a:t>Search for </a:t>
            </a:r>
            <a:r>
              <a:rPr lang="en-US" dirty="0" err="1"/>
              <a:t>LimnoTech</a:t>
            </a:r>
            <a:endParaRPr lang="en-US" dirty="0"/>
          </a:p>
          <a:p>
            <a:r>
              <a:rPr lang="en-US" dirty="0"/>
              <a:t>Click on </a:t>
            </a:r>
            <a:r>
              <a:rPr lang="en-US" dirty="0" err="1"/>
              <a:t>LimnoTech</a:t>
            </a:r>
            <a:r>
              <a:rPr lang="en-US" dirty="0"/>
              <a:t>/</a:t>
            </a:r>
            <a:r>
              <a:rPr lang="en-US" dirty="0" err="1"/>
              <a:t>SuperAwesomeProject</a:t>
            </a:r>
            <a:endParaRPr lang="en-US" dirty="0"/>
          </a:p>
          <a:p>
            <a:r>
              <a:rPr lang="en-US" dirty="0"/>
              <a:t>Click Clone &gt; Open in Desktop</a:t>
            </a:r>
          </a:p>
          <a:p>
            <a:r>
              <a:rPr lang="en-US" dirty="0"/>
              <a:t>Appears on the left</a:t>
            </a:r>
          </a:p>
          <a:p>
            <a:r>
              <a:rPr lang="en-US" dirty="0"/>
              <a:t>Right click and go to Explorer View. </a:t>
            </a:r>
          </a:p>
          <a:p>
            <a:r>
              <a:rPr lang="en-US" dirty="0"/>
              <a:t>Show how you can see everything that’s happened in the past. Show that explorer just shows latest.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529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1664345"/>
            <a:ext cx="8305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Branch: </a:t>
            </a:r>
            <a:r>
              <a:rPr lang="en-US" dirty="0"/>
              <a:t>Create a new environment where you can try out new things without affecting the </a:t>
            </a:r>
            <a:r>
              <a:rPr lang="en-US" b="1" dirty="0"/>
              <a:t>master </a:t>
            </a:r>
            <a:r>
              <a:rPr lang="en-US" dirty="0"/>
              <a:t>branch. Other people may continue working on the Master branch. If you screw up, you can always go back to the master. Branches are cheap! Branch early and often.</a:t>
            </a:r>
            <a:endParaRPr lang="en-US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895600" y="4038600"/>
            <a:ext cx="5791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200400" y="389853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635751" y="389853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981700" y="389853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391400" y="39243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686046" y="3853935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Master</a:t>
            </a:r>
          </a:p>
        </p:txBody>
      </p:sp>
      <p:cxnSp>
        <p:nvCxnSpPr>
          <p:cNvPr id="16" name="Straight Arrow Connector 15"/>
          <p:cNvCxnSpPr>
            <a:stCxn id="14" idx="4"/>
          </p:cNvCxnSpPr>
          <p:nvPr/>
        </p:nvCxnSpPr>
        <p:spPr>
          <a:xfrm>
            <a:off x="7505700" y="4152901"/>
            <a:ext cx="1028700" cy="76783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534400" y="4835782"/>
            <a:ext cx="9144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360498" y="4721482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406691" y="463406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Branch</a:t>
            </a:r>
          </a:p>
        </p:txBody>
      </p:sp>
    </p:spTree>
    <p:extLst>
      <p:ext uri="{BB962C8B-B14F-4D97-AF65-F5344CB8AC3E}">
        <p14:creationId xmlns:p14="http://schemas.microsoft.com/office/powerpoint/2010/main" val="3311386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[Branch Demo]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branch icon</a:t>
            </a:r>
          </a:p>
          <a:p>
            <a:r>
              <a:rPr lang="en-US" dirty="0"/>
              <a:t>Type in name of new branch</a:t>
            </a:r>
          </a:p>
          <a:p>
            <a:r>
              <a:rPr lang="en-US" dirty="0"/>
              <a:t>Branch from Master</a:t>
            </a:r>
          </a:p>
          <a:p>
            <a:r>
              <a:rPr lang="en-US" dirty="0"/>
              <a:t>Click OK</a:t>
            </a:r>
          </a:p>
        </p:txBody>
      </p:sp>
    </p:spTree>
    <p:extLst>
      <p:ext uri="{BB962C8B-B14F-4D97-AF65-F5344CB8AC3E}">
        <p14:creationId xmlns:p14="http://schemas.microsoft.com/office/powerpoint/2010/main" val="556958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Do actual work!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615721"/>
            <a:ext cx="2324100" cy="1581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1089" y="1393495"/>
            <a:ext cx="2324100" cy="2686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1" y="3810000"/>
            <a:ext cx="2314575" cy="15716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52396" y="4756540"/>
            <a:ext cx="4939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a file, change something, add something…</a:t>
            </a:r>
          </a:p>
          <a:p>
            <a:r>
              <a:rPr lang="en-US" dirty="0"/>
              <a:t>For the demo, try adding a new text file to the directory</a:t>
            </a:r>
          </a:p>
        </p:txBody>
      </p:sp>
    </p:spTree>
    <p:extLst>
      <p:ext uri="{BB962C8B-B14F-4D97-AF65-F5344CB8AC3E}">
        <p14:creationId xmlns:p14="http://schemas.microsoft.com/office/powerpoint/2010/main" val="1346323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14C45FF-6EE3-284C-82E8-3B242814A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version control and why should I use it?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61B028-1A2D-F649-99CF-86F108A688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E1DFB966-6FA2-144A-ACB2-32A21247047A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 rotWithShape="1">
          <a:blip r:embed="rId2"/>
          <a:srcRect l="-10653" t="1256" r="-12560" b="6568"/>
          <a:stretch/>
        </p:blipFill>
        <p:spPr>
          <a:xfrm>
            <a:off x="5316538" y="0"/>
            <a:ext cx="6875462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07A41E-90CF-094D-8932-C98CBFA652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97" t="96215" r="35880" b="753"/>
          <a:stretch/>
        </p:blipFill>
        <p:spPr>
          <a:xfrm>
            <a:off x="10157869" y="0"/>
            <a:ext cx="1963792" cy="28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522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/>
          <p:cNvCxnSpPr>
            <a:stCxn id="13" idx="4"/>
          </p:cNvCxnSpPr>
          <p:nvPr/>
        </p:nvCxnSpPr>
        <p:spPr>
          <a:xfrm>
            <a:off x="6697832" y="3639402"/>
            <a:ext cx="1028700" cy="76783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9" idx="6"/>
          </p:cNvCxnSpPr>
          <p:nvPr/>
        </p:nvCxnSpPr>
        <p:spPr>
          <a:xfrm>
            <a:off x="7673119" y="4305309"/>
            <a:ext cx="913750" cy="1697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Commit changes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1" y="1461573"/>
            <a:ext cx="7180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Commit: </a:t>
            </a:r>
            <a:r>
              <a:rPr lang="en-US" dirty="0"/>
              <a:t>Save the latest snapshot of your project to the repository. Always leave a note!</a:t>
            </a:r>
            <a:endParaRPr lang="en-US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087732" y="3525101"/>
            <a:ext cx="5791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392532" y="3385039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827883" y="3385039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73832" y="3385039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583532" y="341080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878178" y="3340436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Master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8534400" y="4322283"/>
            <a:ext cx="9144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552630" y="4207983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392510" y="413761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Branch</a:t>
            </a:r>
          </a:p>
        </p:txBody>
      </p:sp>
      <p:sp>
        <p:nvSpPr>
          <p:cNvPr id="19" name="Oval 18"/>
          <p:cNvSpPr/>
          <p:nvPr/>
        </p:nvSpPr>
        <p:spPr>
          <a:xfrm>
            <a:off x="8358269" y="4207983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8472569" y="4506950"/>
            <a:ext cx="0" cy="5222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781451" y="5034633"/>
            <a:ext cx="1170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commit</a:t>
            </a:r>
          </a:p>
        </p:txBody>
      </p:sp>
    </p:spTree>
    <p:extLst>
      <p:ext uri="{BB962C8B-B14F-4D97-AF65-F5344CB8AC3E}">
        <p14:creationId xmlns:p14="http://schemas.microsoft.com/office/powerpoint/2010/main" val="3021564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[commit demo]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Changes (should have a dot indicating a change)</a:t>
            </a:r>
          </a:p>
          <a:p>
            <a:r>
              <a:rPr lang="en-US" dirty="0"/>
              <a:t>Changes are listed</a:t>
            </a:r>
          </a:p>
          <a:p>
            <a:r>
              <a:rPr lang="en-US" dirty="0"/>
              <a:t>Note the changes briefly</a:t>
            </a:r>
          </a:p>
          <a:p>
            <a:r>
              <a:rPr lang="en-US" dirty="0"/>
              <a:t>Click Commit to [branch name]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649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Publish and Sync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 your changes to GitHub</a:t>
            </a:r>
          </a:p>
          <a:p>
            <a:r>
              <a:rPr lang="en-US" dirty="0"/>
              <a:t>Publish your branch to GitHub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192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/>
          <p:cNvCxnSpPr/>
          <p:nvPr/>
        </p:nvCxnSpPr>
        <p:spPr>
          <a:xfrm>
            <a:off x="3604941" y="3501001"/>
            <a:ext cx="1028700" cy="76783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9" idx="6"/>
          </p:cNvCxnSpPr>
          <p:nvPr/>
        </p:nvCxnSpPr>
        <p:spPr>
          <a:xfrm>
            <a:off x="4670987" y="4204115"/>
            <a:ext cx="913750" cy="1697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Pull Request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1" y="1461572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Pull Request: </a:t>
            </a:r>
            <a:r>
              <a:rPr lang="en-US" dirty="0"/>
              <a:t>Merge the changes from a </a:t>
            </a:r>
            <a:r>
              <a:rPr lang="en-US" b="1" dirty="0"/>
              <a:t>branch </a:t>
            </a:r>
            <a:r>
              <a:rPr lang="en-US" dirty="0"/>
              <a:t>to the </a:t>
            </a:r>
            <a:r>
              <a:rPr lang="en-US" b="1" dirty="0"/>
              <a:t>master</a:t>
            </a:r>
            <a:r>
              <a:rPr lang="en-US" dirty="0"/>
              <a:t> and sync it with GitHub. Use a </a:t>
            </a:r>
            <a:r>
              <a:rPr lang="en-US" b="1" dirty="0"/>
              <a:t>Pull Request</a:t>
            </a:r>
            <a:r>
              <a:rPr lang="en-US" dirty="0"/>
              <a:t> to submit your changes to the project that you want everybody to have access to.</a:t>
            </a:r>
            <a:endParaRPr lang="en-US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775387" y="3485971"/>
            <a:ext cx="5791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080187" y="3345909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515538" y="3345909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861487" y="3345909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71187" y="337167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565833" y="3301306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Master</a:t>
            </a:r>
          </a:p>
        </p:txBody>
      </p:sp>
      <p:cxnSp>
        <p:nvCxnSpPr>
          <p:cNvPr id="16" name="Straight Arrow Connector 15"/>
          <p:cNvCxnSpPr>
            <a:endCxn id="13" idx="3"/>
          </p:cNvCxnSpPr>
          <p:nvPr/>
        </p:nvCxnSpPr>
        <p:spPr>
          <a:xfrm flipV="1">
            <a:off x="5532269" y="3566793"/>
            <a:ext cx="772397" cy="65429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550498" y="4106789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629401" y="4459755"/>
            <a:ext cx="1200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Pull Request</a:t>
            </a:r>
          </a:p>
        </p:txBody>
      </p:sp>
      <p:sp>
        <p:nvSpPr>
          <p:cNvPr id="19" name="Oval 18"/>
          <p:cNvSpPr/>
          <p:nvPr/>
        </p:nvSpPr>
        <p:spPr>
          <a:xfrm>
            <a:off x="5356137" y="4106789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5918467" y="3992490"/>
            <a:ext cx="710935" cy="6557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03833" y="4299583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Branch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47662" y="5596147"/>
            <a:ext cx="7032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Pull Requests can cause conflicts, but GitHub makes it relatively easy to resolve them.</a:t>
            </a:r>
          </a:p>
          <a:p>
            <a:r>
              <a:rPr lang="en-US" dirty="0"/>
              <a:t>Different than </a:t>
            </a:r>
            <a:r>
              <a:rPr lang="en-US" b="1" dirty="0"/>
              <a:t>sync</a:t>
            </a:r>
            <a:r>
              <a:rPr lang="en-US" dirty="0"/>
              <a:t>. Pull requests begin a collaborative effort to merge work.  </a:t>
            </a:r>
          </a:p>
        </p:txBody>
      </p:sp>
    </p:spTree>
    <p:extLst>
      <p:ext uri="{BB962C8B-B14F-4D97-AF65-F5344CB8AC3E}">
        <p14:creationId xmlns:p14="http://schemas.microsoft.com/office/powerpoint/2010/main" val="3047772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[pull request demo]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Pull Request in Desktop</a:t>
            </a:r>
          </a:p>
          <a:p>
            <a:r>
              <a:rPr lang="en-US" dirty="0"/>
              <a:t>Make sure you are merging to Master</a:t>
            </a:r>
          </a:p>
          <a:p>
            <a:r>
              <a:rPr lang="en-US" dirty="0"/>
              <a:t>Leave a note</a:t>
            </a:r>
          </a:p>
          <a:p>
            <a:r>
              <a:rPr lang="en-US" dirty="0"/>
              <a:t>Check to see if there will be issues. If there will be issues, you’ll need to resolve them later in GitHub. (We won’t have time to go into this).</a:t>
            </a:r>
          </a:p>
          <a:p>
            <a:r>
              <a:rPr lang="en-US" dirty="0"/>
              <a:t>Click Send Pull Request.</a:t>
            </a:r>
          </a:p>
          <a:p>
            <a:r>
              <a:rPr lang="en-US" dirty="0"/>
              <a:t>Go into GitHub and see what we’ve done.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112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Other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.</a:t>
            </a:r>
            <a:r>
              <a:rPr lang="en-US" b="1" dirty="0" err="1"/>
              <a:t>gitignore</a:t>
            </a:r>
            <a:r>
              <a:rPr lang="en-US" b="1" dirty="0"/>
              <a:t> file</a:t>
            </a:r>
            <a:r>
              <a:rPr lang="en-US" dirty="0"/>
              <a:t>: list of files that you do not want </a:t>
            </a:r>
            <a:r>
              <a:rPr lang="en-US" dirty="0" err="1"/>
              <a:t>Git</a:t>
            </a:r>
            <a:r>
              <a:rPr lang="en-US" dirty="0"/>
              <a:t> to track (model output files, compiled files, other binary files).</a:t>
            </a:r>
          </a:p>
          <a:p>
            <a:r>
              <a:rPr lang="en-US" b="1" dirty="0"/>
              <a:t>Push/Pull/Checkout:</a:t>
            </a:r>
            <a:r>
              <a:rPr lang="en-US" dirty="0"/>
              <a:t> GitHub desktop does these commands under the hood when you </a:t>
            </a:r>
            <a:r>
              <a:rPr lang="en-US" b="1" dirty="0"/>
              <a:t>sync, publish</a:t>
            </a:r>
            <a:r>
              <a:rPr lang="en-US" dirty="0"/>
              <a:t> or change branches.</a:t>
            </a:r>
          </a:p>
          <a:p>
            <a:r>
              <a:rPr lang="en-US" b="1" dirty="0"/>
              <a:t>Fork: </a:t>
            </a:r>
            <a:r>
              <a:rPr lang="en-US" dirty="0"/>
              <a:t>Very similar to </a:t>
            </a:r>
            <a:r>
              <a:rPr lang="en-US" b="1" dirty="0"/>
              <a:t>clone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9655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F329A-68B9-764B-AD6F-A42B391FD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Workflows with </a:t>
            </a:r>
            <a:br>
              <a:rPr lang="en-US" dirty="0"/>
            </a:br>
            <a:r>
              <a:rPr lang="en-US" dirty="0"/>
              <a:t>Git and GitHub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CAA34-BD4C-3E4E-BBE9-8FFEA51828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73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Individual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and GitHub are great tools to track individual text-based work.</a:t>
            </a:r>
          </a:p>
          <a:p>
            <a:r>
              <a:rPr lang="en-US" dirty="0"/>
              <a:t>Revert back to previous versions anytime</a:t>
            </a:r>
          </a:p>
          <a:p>
            <a:r>
              <a:rPr lang="en-US" dirty="0"/>
              <a:t>Keep collections of files in sync</a:t>
            </a:r>
          </a:p>
          <a:p>
            <a:r>
              <a:rPr lang="en-US" dirty="0"/>
              <a:t>Easy to bring new people in on project</a:t>
            </a:r>
          </a:p>
          <a:p>
            <a:r>
              <a:rPr lang="en-US" dirty="0"/>
              <a:t>Commits are self-documenting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3996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Your own coding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is designed for this!</a:t>
            </a:r>
          </a:p>
          <a:p>
            <a:r>
              <a:rPr lang="en-US" dirty="0"/>
              <a:t>Make it a habit to start a </a:t>
            </a:r>
            <a:r>
              <a:rPr lang="en-US" dirty="0" err="1"/>
              <a:t>Git</a:t>
            </a:r>
            <a:r>
              <a:rPr lang="en-US" dirty="0"/>
              <a:t> repository when you start a coding project</a:t>
            </a:r>
          </a:p>
          <a:p>
            <a:r>
              <a:rPr lang="en-US" dirty="0"/>
              <a:t>Various editors/IDEs have </a:t>
            </a:r>
            <a:r>
              <a:rPr lang="en-US" dirty="0" err="1"/>
              <a:t>Git</a:t>
            </a:r>
            <a:r>
              <a:rPr lang="en-US" dirty="0"/>
              <a:t> and GitHub integration</a:t>
            </a:r>
          </a:p>
          <a:p>
            <a:pPr lvl="1"/>
            <a:r>
              <a:rPr lang="en-US" dirty="0"/>
              <a:t>R Studio</a:t>
            </a:r>
          </a:p>
          <a:p>
            <a:pPr lvl="1"/>
            <a:r>
              <a:rPr lang="en-US" dirty="0"/>
              <a:t>Visual Studio Code</a:t>
            </a:r>
          </a:p>
          <a:p>
            <a:pPr lvl="1"/>
            <a:r>
              <a:rPr lang="en-US" dirty="0"/>
              <a:t>IntelliJ/</a:t>
            </a:r>
            <a:r>
              <a:rPr lang="en-US" dirty="0" err="1"/>
              <a:t>JetBrains</a:t>
            </a:r>
            <a:endParaRPr lang="en-US" dirty="0"/>
          </a:p>
          <a:p>
            <a:pPr lvl="1"/>
            <a:r>
              <a:rPr lang="en-US" dirty="0"/>
              <a:t>Many more…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3809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Your own coding projects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58960" y="1295401"/>
            <a:ext cx="6889841" cy="4525963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2438400" y="5486401"/>
            <a:ext cx="1752600" cy="51752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98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Version Control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956" y="2656120"/>
            <a:ext cx="77343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5747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Your own coding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is designed for this!</a:t>
            </a:r>
          </a:p>
          <a:p>
            <a:r>
              <a:rPr lang="en-US" dirty="0"/>
              <a:t>Make it a habit to start a </a:t>
            </a:r>
            <a:r>
              <a:rPr lang="en-US" dirty="0" err="1"/>
              <a:t>Git</a:t>
            </a:r>
            <a:r>
              <a:rPr lang="en-US" dirty="0"/>
              <a:t> repository when you start a coding project</a:t>
            </a:r>
          </a:p>
          <a:p>
            <a:r>
              <a:rPr lang="en-US" dirty="0"/>
              <a:t>Various editors/IDEs have </a:t>
            </a:r>
            <a:r>
              <a:rPr lang="en-US" dirty="0" err="1"/>
              <a:t>Git</a:t>
            </a:r>
            <a:r>
              <a:rPr lang="en-US" dirty="0"/>
              <a:t> and GitHub integration</a:t>
            </a:r>
          </a:p>
          <a:p>
            <a:pPr lvl="1"/>
            <a:r>
              <a:rPr lang="en-US" dirty="0"/>
              <a:t>R Studio</a:t>
            </a:r>
          </a:p>
          <a:p>
            <a:pPr lvl="1"/>
            <a:r>
              <a:rPr lang="en-US" dirty="0"/>
              <a:t>Microsoft Visual Code</a:t>
            </a:r>
          </a:p>
          <a:p>
            <a:pPr lvl="1"/>
            <a:r>
              <a:rPr lang="en-US" dirty="0"/>
              <a:t>IntelliJ/</a:t>
            </a:r>
            <a:r>
              <a:rPr lang="en-US" dirty="0" err="1"/>
              <a:t>JetBrains</a:t>
            </a:r>
            <a:endParaRPr lang="en-US" dirty="0"/>
          </a:p>
          <a:p>
            <a:pPr lvl="1"/>
            <a:r>
              <a:rPr lang="en-US" dirty="0"/>
              <a:t>Many more…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7574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Model scenario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Many models have text input files</a:t>
            </a:r>
          </a:p>
          <a:p>
            <a:r>
              <a:rPr lang="en-US" sz="2400" dirty="0"/>
              <a:t>Manage input files in </a:t>
            </a:r>
            <a:r>
              <a:rPr lang="en-US" sz="2400" dirty="0" err="1"/>
              <a:t>Git</a:t>
            </a:r>
            <a:endParaRPr lang="en-US" sz="2400" dirty="0"/>
          </a:p>
          <a:p>
            <a:r>
              <a:rPr lang="en-US" sz="2400" dirty="0"/>
              <a:t>Use command line and </a:t>
            </a:r>
            <a:r>
              <a:rPr lang="en-US" sz="2400" b="1" dirty="0"/>
              <a:t>checkout </a:t>
            </a:r>
            <a:r>
              <a:rPr lang="en-US" sz="2400" dirty="0"/>
              <a:t>command to open a previous commit</a:t>
            </a:r>
          </a:p>
          <a:p>
            <a:r>
              <a:rPr lang="en-US" sz="2400" dirty="0"/>
              <a:t>Can use GitHub to compare previous commits to track down differences in model input files</a:t>
            </a:r>
          </a:p>
          <a:p>
            <a:r>
              <a:rPr lang="en-US" sz="2400" dirty="0"/>
              <a:t>See </a:t>
            </a:r>
            <a:r>
              <a:rPr lang="en-US" sz="2400" dirty="0">
                <a:hlinkClick r:id="rId3"/>
              </a:rPr>
              <a:t>https://github.com/LimnoTech/bloomingdale-git/compare</a:t>
            </a:r>
            <a:r>
              <a:rPr lang="en-US" sz="2400" dirty="0"/>
              <a:t> for an example</a:t>
            </a:r>
          </a:p>
          <a:p>
            <a:r>
              <a:rPr lang="en-US" sz="2400" dirty="0"/>
              <a:t>Be sure to use the .</a:t>
            </a:r>
            <a:r>
              <a:rPr lang="en-US" sz="2400" dirty="0" err="1"/>
              <a:t>gitignore</a:t>
            </a:r>
            <a:r>
              <a:rPr lang="en-US" sz="2400" dirty="0"/>
              <a:t> file to list any types of files you do not want to track (calibration data, input data, output files)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65560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GitHub is designed to prevent conflicts when working on the same repository as somebody else.</a:t>
            </a:r>
          </a:p>
          <a:p>
            <a:r>
              <a:rPr lang="en-US" sz="2400" dirty="0"/>
              <a:t>It’s very easy to go from a personal project to a collaboration project.</a:t>
            </a:r>
          </a:p>
          <a:p>
            <a:r>
              <a:rPr lang="en-US" sz="2400" dirty="0"/>
              <a:t>You can clone, edit, and submit pull requests for many, many open source projects.</a:t>
            </a:r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12128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Git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without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is a remote server for hosting </a:t>
            </a:r>
            <a:r>
              <a:rPr lang="en-US" dirty="0" err="1"/>
              <a:t>Git</a:t>
            </a:r>
            <a:r>
              <a:rPr lang="en-US" dirty="0"/>
              <a:t> repositories. </a:t>
            </a:r>
          </a:p>
          <a:p>
            <a:r>
              <a:rPr lang="en-US" dirty="0"/>
              <a:t>You can use </a:t>
            </a:r>
            <a:r>
              <a:rPr lang="en-US" dirty="0" err="1"/>
              <a:t>Git</a:t>
            </a:r>
            <a:r>
              <a:rPr lang="en-US" dirty="0"/>
              <a:t> without GitHub.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3269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F329A-68B9-764B-AD6F-A42B391FD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CAA34-BD4C-3E4E-BBE9-8FFEA51828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388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7"/>
          <p:cNvSpPr txBox="1"/>
          <p:nvPr/>
        </p:nvSpPr>
        <p:spPr>
          <a:xfrm>
            <a:off x="363416" y="1601910"/>
            <a:ext cx="11465168" cy="793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alibri"/>
              <a:buNone/>
            </a:pPr>
            <a:r>
              <a:rPr lang="en-US" sz="40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40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Clone the </a:t>
            </a:r>
            <a:r>
              <a:rPr lang="en-US" sz="2000" dirty="0">
                <a:hlinkClick r:id="rId3"/>
              </a:rPr>
              <a:t>https://github.com/LimnoTech/Forum-GitHub</a:t>
            </a:r>
            <a:r>
              <a:rPr lang="en-US" sz="2000" dirty="0"/>
              <a:t> remote repository using GitHub Desktop</a:t>
            </a:r>
          </a:p>
          <a:p>
            <a:pPr lvl="1"/>
            <a:r>
              <a:rPr lang="en-US" sz="1800" dirty="0"/>
              <a:t>Open and login to GitHub Desktop</a:t>
            </a:r>
          </a:p>
          <a:p>
            <a:pPr lvl="1"/>
            <a:r>
              <a:rPr lang="en-US" sz="1800" dirty="0"/>
              <a:t>In your browser, go to the remote repository and click Clone &gt; Open in Desktop</a:t>
            </a:r>
          </a:p>
          <a:p>
            <a:r>
              <a:rPr lang="en-US" sz="2000" dirty="0"/>
              <a:t>Create a new branch in Desktop</a:t>
            </a:r>
          </a:p>
          <a:p>
            <a:r>
              <a:rPr lang="en-US" sz="2000" dirty="0"/>
              <a:t>Add something to the project</a:t>
            </a:r>
          </a:p>
          <a:p>
            <a:pPr lvl="1"/>
            <a:r>
              <a:rPr lang="en-US" sz="1800" dirty="0"/>
              <a:t>Add your own file</a:t>
            </a:r>
          </a:p>
          <a:p>
            <a:pPr lvl="1"/>
            <a:r>
              <a:rPr lang="en-US" sz="1800" dirty="0"/>
              <a:t>Add a question to the FAQ in Readme.md or answer somebody else’s question</a:t>
            </a:r>
          </a:p>
          <a:p>
            <a:pPr lvl="1"/>
            <a:r>
              <a:rPr lang="en-US" sz="1800" dirty="0"/>
              <a:t>Fix a typo</a:t>
            </a:r>
          </a:p>
          <a:p>
            <a:r>
              <a:rPr lang="en-US" sz="2000" dirty="0"/>
              <a:t>Submit a Pull Request</a:t>
            </a:r>
          </a:p>
          <a:p>
            <a:r>
              <a:rPr lang="en-US" sz="2000" dirty="0"/>
              <a:t>See your changes on the master branch once the pull request is approved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80754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Version Control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743"/>
          <a:stretch/>
        </p:blipFill>
        <p:spPr>
          <a:xfrm>
            <a:off x="2286000" y="1502593"/>
            <a:ext cx="4648200" cy="431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47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Version Control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743"/>
          <a:stretch/>
        </p:blipFill>
        <p:spPr>
          <a:xfrm>
            <a:off x="2286000" y="1502593"/>
            <a:ext cx="4648200" cy="43176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b="1934"/>
          <a:stretch/>
        </p:blipFill>
        <p:spPr>
          <a:xfrm>
            <a:off x="5029200" y="1502230"/>
            <a:ext cx="4800600" cy="430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911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complete long-term </a:t>
            </a:r>
            <a:r>
              <a:rPr lang="en-US" u="sng" dirty="0"/>
              <a:t>change </a:t>
            </a:r>
            <a:r>
              <a:rPr lang="en-US" dirty="0"/>
              <a:t>history of every file in the selected file-tree</a:t>
            </a:r>
          </a:p>
          <a:p>
            <a:r>
              <a:rPr lang="en-US" dirty="0"/>
              <a:t>Branching and merging.</a:t>
            </a:r>
          </a:p>
          <a:p>
            <a:r>
              <a:rPr lang="en-US" dirty="0"/>
              <a:t>Traceability.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BF32E-FC5A-2843-BB62-31B36F817EB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A complete long-term </a:t>
            </a:r>
            <a:r>
              <a:rPr lang="en-US" u="sng" dirty="0"/>
              <a:t>change </a:t>
            </a:r>
            <a:r>
              <a:rPr lang="en-US" dirty="0"/>
              <a:t>history of every file in the selected file-tree</a:t>
            </a:r>
          </a:p>
          <a:p>
            <a:r>
              <a:rPr lang="en-US" dirty="0"/>
              <a:t>Branching and merging.</a:t>
            </a:r>
          </a:p>
          <a:p>
            <a:r>
              <a:rPr lang="en-US" dirty="0"/>
              <a:t>Traceability.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31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Git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most widely used modern version control system in the world today</a:t>
            </a:r>
          </a:p>
          <a:p>
            <a:pPr lvl="1"/>
            <a:r>
              <a:rPr lang="en-US" dirty="0"/>
              <a:t>Developed by Linus Torvalds in 2005</a:t>
            </a:r>
          </a:p>
          <a:p>
            <a:r>
              <a:rPr lang="en-US" dirty="0"/>
              <a:t>Other Modern Version Control Systems:</a:t>
            </a:r>
          </a:p>
          <a:p>
            <a:pPr lvl="1"/>
            <a:r>
              <a:rPr lang="en-US" dirty="0"/>
              <a:t>Mercurial</a:t>
            </a:r>
          </a:p>
          <a:p>
            <a:r>
              <a:rPr lang="en-US" dirty="0"/>
              <a:t>Older Version Control System</a:t>
            </a:r>
          </a:p>
          <a:p>
            <a:pPr lvl="1"/>
            <a:r>
              <a:rPr lang="en-US" dirty="0"/>
              <a:t>Controlled Versioning System (CVS)</a:t>
            </a:r>
          </a:p>
          <a:p>
            <a:pPr lvl="1"/>
            <a:r>
              <a:rPr lang="en-US" dirty="0"/>
              <a:t>Subversion (SVN)</a:t>
            </a:r>
          </a:p>
          <a:p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AEE8346-2C26-A24D-BF59-1D0D1E87976D}"/>
              </a:ext>
            </a:extLst>
          </p:cNvPr>
          <p:cNvSpPr>
            <a:spLocks noGrp="1"/>
          </p:cNvSpPr>
          <p:nvPr>
            <p:ph type="pic" idx="2"/>
          </p:nvPr>
        </p:nvSpPr>
        <p:spPr/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98E644-6A2A-5D49-A75A-AD83C41CCF7B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3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0" y="6172200"/>
            <a:ext cx="9144000" cy="6858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GitHub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web-based </a:t>
            </a:r>
            <a:r>
              <a:rPr lang="en-US" dirty="0" err="1"/>
              <a:t>Git</a:t>
            </a:r>
            <a:r>
              <a:rPr lang="en-US" dirty="0"/>
              <a:t> repository hosting service</a:t>
            </a:r>
          </a:p>
          <a:p>
            <a:pPr lvl="1"/>
            <a:r>
              <a:rPr lang="en-US" dirty="0"/>
              <a:t>Also: </a:t>
            </a:r>
            <a:r>
              <a:rPr lang="en-US" dirty="0" err="1"/>
              <a:t>BitBucket</a:t>
            </a:r>
            <a:r>
              <a:rPr lang="en-US" dirty="0"/>
              <a:t>, </a:t>
            </a:r>
            <a:r>
              <a:rPr lang="en-US" dirty="0" err="1"/>
              <a:t>GitLab</a:t>
            </a:r>
            <a:endParaRPr lang="en-US" dirty="0"/>
          </a:p>
          <a:p>
            <a:r>
              <a:rPr lang="en-US" dirty="0"/>
              <a:t>Additional collaboration features</a:t>
            </a:r>
          </a:p>
          <a:p>
            <a:pPr lvl="1"/>
            <a:r>
              <a:rPr lang="en-US" dirty="0"/>
              <a:t>bug tracking</a:t>
            </a:r>
          </a:p>
          <a:p>
            <a:pPr lvl="1"/>
            <a:r>
              <a:rPr lang="en-US" dirty="0"/>
              <a:t>feature requests</a:t>
            </a:r>
          </a:p>
          <a:p>
            <a:pPr lvl="1"/>
            <a:r>
              <a:rPr lang="en-US" dirty="0"/>
              <a:t>task management</a:t>
            </a:r>
          </a:p>
          <a:p>
            <a:pPr lvl="1"/>
            <a:r>
              <a:rPr lang="en-US" dirty="0"/>
              <a:t>wikis and web pages for every project.</a:t>
            </a:r>
          </a:p>
          <a:p>
            <a:r>
              <a:rPr lang="en-US" dirty="0"/>
              <a:t>Social Networking</a:t>
            </a:r>
          </a:p>
          <a:p>
            <a:r>
              <a:rPr lang="en-US" dirty="0"/>
              <a:t>Free Plans for public repositories </a:t>
            </a:r>
          </a:p>
          <a:p>
            <a:pPr lvl="1"/>
            <a:r>
              <a:rPr lang="en-US" dirty="0"/>
              <a:t>paid plans for private repositories</a:t>
            </a:r>
          </a:p>
          <a:p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FDB23B6-0C9A-B449-B4D3-A82662FCB9D4}"/>
              </a:ext>
            </a:extLst>
          </p:cNvPr>
          <p:cNvSpPr>
            <a:spLocks noGrp="1"/>
          </p:cNvSpPr>
          <p:nvPr>
            <p:ph type="pic" idx="2"/>
          </p:nvPr>
        </p:nvSpPr>
        <p:spPr/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B9B232F-5B0E-3F44-8AEB-754B767DB057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4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13C54D-F7DF-9F44-A3AF-DB6638F53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Methodology and Scum Cycles</a:t>
            </a:r>
          </a:p>
        </p:txBody>
      </p:sp>
      <p:pic>
        <p:nvPicPr>
          <p:cNvPr id="4" name="Picture 2" descr="https://lh6.googleusercontent.com/hdD02wbMRmHURvkSzhPH8faE1mbTeQoY45js_aAqg1LA8C0f6bvL6BvkJqp-BUUqDvlaWRrKx6QqQBJPk-YFahX-CzJfyG1KsqCZwvK3PTcnng7gNDGhCiCFnMf6Bl4Rh2IwS_b8">
            <a:extLst>
              <a:ext uri="{FF2B5EF4-FFF2-40B4-BE49-F238E27FC236}">
                <a16:creationId xmlns:a16="http://schemas.microsoft.com/office/drawing/2014/main" id="{16B0AACB-16BB-4348-A013-B903EDE5A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575" y="1975556"/>
            <a:ext cx="9162228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0FD1AAC-2E13-8048-BC60-892D7427BF0F}"/>
              </a:ext>
            </a:extLst>
          </p:cNvPr>
          <p:cNvSpPr/>
          <p:nvPr/>
        </p:nvSpPr>
        <p:spPr>
          <a:xfrm>
            <a:off x="8327377" y="3429143"/>
            <a:ext cx="1752600" cy="838200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 </a:t>
            </a:r>
            <a:br>
              <a:rPr lang="en-US" dirty="0"/>
            </a:br>
            <a:r>
              <a:rPr lang="en-US" dirty="0"/>
              <a:t>to USERS</a:t>
            </a:r>
          </a:p>
        </p:txBody>
      </p:sp>
    </p:spTree>
    <p:extLst>
      <p:ext uri="{BB962C8B-B14F-4D97-AF65-F5344CB8AC3E}">
        <p14:creationId xmlns:p14="http://schemas.microsoft.com/office/powerpoint/2010/main" val="2640126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">
      <a:dk1>
        <a:srgbClr val="000000"/>
      </a:dk1>
      <a:lt1>
        <a:srgbClr val="FFFFFF"/>
      </a:lt1>
      <a:dk2>
        <a:srgbClr val="8DC63F"/>
      </a:dk2>
      <a:lt2>
        <a:srgbClr val="E7E6E6"/>
      </a:lt2>
      <a:accent1>
        <a:srgbClr val="174A7C"/>
      </a:accent1>
      <a:accent2>
        <a:srgbClr val="8DC63F"/>
      </a:accent2>
      <a:accent3>
        <a:srgbClr val="5B9B98"/>
      </a:accent3>
      <a:accent4>
        <a:srgbClr val="56A0D3"/>
      </a:accent4>
      <a:accent5>
        <a:srgbClr val="48A1FA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1788</TotalTime>
  <Words>1508</Words>
  <Application>Microsoft Macintosh PowerPoint</Application>
  <PresentationFormat>Widescreen</PresentationFormat>
  <Paragraphs>237</Paragraphs>
  <Slides>37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Noto Sans Symbols</vt:lpstr>
      <vt:lpstr>Office Theme</vt:lpstr>
      <vt:lpstr>An Intro to Git &amp; GitHub for Version Control &amp; Collaboration</vt:lpstr>
      <vt:lpstr>What is version control and why should I use it?</vt:lpstr>
      <vt:lpstr>Version Control</vt:lpstr>
      <vt:lpstr>Version Control</vt:lpstr>
      <vt:lpstr>Version Control</vt:lpstr>
      <vt:lpstr>Version Control</vt:lpstr>
      <vt:lpstr>Git</vt:lpstr>
      <vt:lpstr>GitHub</vt:lpstr>
      <vt:lpstr>Agile Methodology and Scum Cycles</vt:lpstr>
      <vt:lpstr>Git and GitHub Basics</vt:lpstr>
      <vt:lpstr>Some new vocabulary words</vt:lpstr>
      <vt:lpstr>Git Framework</vt:lpstr>
      <vt:lpstr>Git Framework</vt:lpstr>
      <vt:lpstr>Git Framework</vt:lpstr>
      <vt:lpstr>Clone a Repository</vt:lpstr>
      <vt:lpstr>[Clone Demo]</vt:lpstr>
      <vt:lpstr>Branch</vt:lpstr>
      <vt:lpstr>[Branch Demo]</vt:lpstr>
      <vt:lpstr>Do actual work!</vt:lpstr>
      <vt:lpstr>Commit changes</vt:lpstr>
      <vt:lpstr>[commit demo]</vt:lpstr>
      <vt:lpstr>Publish and Sync</vt:lpstr>
      <vt:lpstr>Pull Request</vt:lpstr>
      <vt:lpstr>[pull request demo]</vt:lpstr>
      <vt:lpstr>Other Terms</vt:lpstr>
      <vt:lpstr>Workflows with  Git and GitHub</vt:lpstr>
      <vt:lpstr>Individual Projects</vt:lpstr>
      <vt:lpstr>Your own coding projects</vt:lpstr>
      <vt:lpstr>Your own coding projects</vt:lpstr>
      <vt:lpstr>Your own coding projects</vt:lpstr>
      <vt:lpstr>Model scenario management</vt:lpstr>
      <vt:lpstr>Collaboration</vt:lpstr>
      <vt:lpstr>Git without GitHub</vt:lpstr>
      <vt:lpstr>Homework</vt:lpstr>
      <vt:lpstr>PowerPoint Presentation</vt:lpstr>
      <vt:lpstr>PowerPoint Presentation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DIVERSE AND DISPARATE ENVIRONMENTAL DATA:   MAKING USE OF THE ALPHABET SOUP FOR DATA-INFORMED DECISION MAKING</dc:title>
  <cp:lastModifiedBy>Anthony Aufdenkampe</cp:lastModifiedBy>
  <cp:revision>23</cp:revision>
  <dcterms:created xsi:type="dcterms:W3CDTF">2019-02-25T19:26:58Z</dcterms:created>
  <dcterms:modified xsi:type="dcterms:W3CDTF">2021-08-31T19:53:07Z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