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2" r:id="rId10"/>
    <p:sldId id="263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39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076F-C051-4C86-84B8-A2A3E7AA8D4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tplotlib.org/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7714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df.head</a:t>
            </a:r>
            <a:r>
              <a:rPr lang="en-US" sz="1800" dirty="0" smtClean="0">
                <a:latin typeface="Consolas" panose="020B0609020204030204" pitchFamily="49" charset="0"/>
              </a:rPr>
              <a:t>(5) #Display the first 5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df.tail</a:t>
            </a:r>
            <a:r>
              <a:rPr lang="en-US" sz="1800" dirty="0" smtClean="0">
                <a:latin typeface="Consolas" panose="020B0609020204030204" pitchFamily="49" charset="0"/>
              </a:rPr>
              <a:t>(5) #Display the last 5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df.sample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frac</a:t>
            </a:r>
            <a:r>
              <a:rPr lang="en-US" sz="1800" dirty="0" smtClean="0">
                <a:latin typeface="Consolas" panose="020B0609020204030204" pitchFamily="49" charset="0"/>
              </a:rPr>
              <a:t>=0.5) #Randomly select half of the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df.describe</a:t>
            </a:r>
            <a:r>
              <a:rPr lang="en-US" sz="1800" dirty="0" smtClean="0">
                <a:latin typeface="Consolas" panose="020B0609020204030204" pitchFamily="49" charset="0"/>
              </a:rPr>
              <a:t>() #Display basic stats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</a:rPr>
              <a:t>Slice data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iloc</a:t>
            </a:r>
            <a:r>
              <a:rPr lang="en-US" sz="1800" b="1" dirty="0" smtClean="0">
                <a:latin typeface="Consolas" panose="020B0609020204030204" pitchFamily="49" charset="0"/>
              </a:rPr>
              <a:t> for numerical indices, </a:t>
            </a:r>
            <a:r>
              <a:rPr lang="en-US" sz="1800" b="1" dirty="0" err="1" smtClean="0">
                <a:latin typeface="Consolas" panose="020B0609020204030204" pitchFamily="49" charset="0"/>
              </a:rPr>
              <a:t>loc</a:t>
            </a:r>
            <a:r>
              <a:rPr lang="en-US" sz="1800" b="1" dirty="0" smtClean="0">
                <a:latin typeface="Consolas" panose="020B0609020204030204" pitchFamily="49" charset="0"/>
              </a:rPr>
              <a:t> for named indices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df.iloc</a:t>
            </a:r>
            <a:r>
              <a:rPr lang="en-US" sz="1800" dirty="0" smtClean="0">
                <a:latin typeface="Consolas" panose="020B0609020204030204" pitchFamily="49" charset="0"/>
              </a:rPr>
              <a:t>[10:20,2:3] #Display rows 10-20, columns 2-3 (0 index)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df.iloc</a:t>
            </a:r>
            <a:r>
              <a:rPr lang="en-US" sz="1800" dirty="0" smtClean="0">
                <a:latin typeface="Consolas" panose="020B0609020204030204" pitchFamily="49" charset="0"/>
              </a:rPr>
              <a:t>[:,2:3] #Display all rows, columns 2-3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df.loc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[:,’C’] #Display column C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Same as </a:t>
            </a:r>
            <a:r>
              <a:rPr lang="en-US" sz="18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[‘C’]</a:t>
            </a:r>
            <a:endParaRPr lang="en-US" sz="1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[’C’] = </a:t>
            </a: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[’A’] #Copy column A as column C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[’C’] = </a:t>
            </a: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[’A’] * 0.4536 #Apply an operation to a column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Can also use </a:t>
            </a:r>
            <a:r>
              <a:rPr lang="en-US" sz="1800" b="1" dirty="0" smtClean="0">
                <a:latin typeface="Consolas" panose="020B0609020204030204" pitchFamily="49" charset="0"/>
              </a:rPr>
              <a:t>apply </a:t>
            </a:r>
            <a:r>
              <a:rPr lang="en-US" sz="1800" dirty="0" smtClean="0">
                <a:latin typeface="Consolas" panose="020B0609020204030204" pitchFamily="49" charset="0"/>
              </a:rPr>
              <a:t>for a complicated function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[’C’] = </a:t>
            </a: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[’A’].apply(np.log) #Take the log of everything in column C.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5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stuff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 * 0.4536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Apply </a:t>
            </a:r>
            <a:r>
              <a:rPr lang="en-US" sz="1600" dirty="0">
                <a:latin typeface="Consolas" panose="020B0609020204030204" pitchFamily="49" charset="0"/>
              </a:rPr>
              <a:t>an operation to a column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Can </a:t>
            </a:r>
            <a:r>
              <a:rPr lang="en-US" sz="1600" dirty="0">
                <a:latin typeface="Consolas" panose="020B0609020204030204" pitchFamily="49" charset="0"/>
              </a:rPr>
              <a:t>also use </a:t>
            </a:r>
            <a:r>
              <a:rPr lang="en-US" sz="1600" b="1" dirty="0">
                <a:latin typeface="Consolas" panose="020B0609020204030204" pitchFamily="49" charset="0"/>
              </a:rPr>
              <a:t>apply </a:t>
            </a:r>
            <a:r>
              <a:rPr lang="en-US" sz="1600" dirty="0">
                <a:latin typeface="Consolas" panose="020B0609020204030204" pitchFamily="49" charset="0"/>
              </a:rPr>
              <a:t>for a complicated function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’].apply(np.log)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Take </a:t>
            </a:r>
            <a:r>
              <a:rPr lang="en-US" sz="1600" dirty="0">
                <a:latin typeface="Consolas" panose="020B0609020204030204" pitchFamily="49" charset="0"/>
              </a:rPr>
              <a:t>the log of everything in column C</a:t>
            </a: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myfunction</a:t>
            </a:r>
            <a:r>
              <a:rPr lang="en-US" sz="1600" dirty="0" smtClean="0">
                <a:latin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return </a:t>
            </a:r>
            <a:r>
              <a:rPr lang="en-US" sz="1600" dirty="0" err="1" smtClean="0">
                <a:latin typeface="Consolas" panose="020B0609020204030204" pitchFamily="49" charset="0"/>
              </a:rPr>
              <a:t>x+x-x</a:t>
            </a:r>
            <a:r>
              <a:rPr lang="en-US" sz="1600" dirty="0" smtClean="0">
                <a:latin typeface="Consolas" panose="020B0609020204030204" pitchFamily="49" charset="0"/>
              </a:rPr>
              <a:t>*x/35+22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’].</a:t>
            </a:r>
            <a:r>
              <a:rPr lang="en-US" sz="1600" dirty="0" smtClean="0">
                <a:latin typeface="Consolas" panose="020B0609020204030204" pitchFamily="49" charset="0"/>
              </a:rPr>
              <a:t>apply(</a:t>
            </a:r>
            <a:r>
              <a:rPr lang="en-US" sz="1600" dirty="0" err="1" smtClean="0">
                <a:latin typeface="Consolas" panose="020B0609020204030204" pitchFamily="49" charset="0"/>
              </a:rPr>
              <a:t>myfunction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Do complicated math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38200" y="4199467"/>
            <a:ext cx="6189133" cy="182033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87" y="912855"/>
            <a:ext cx="6592227" cy="634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 to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900"/>
            <a:ext cx="10515600" cy="4351338"/>
          </a:xfrm>
        </p:spPr>
        <p:txBody>
          <a:bodyPr/>
          <a:lstStyle/>
          <a:p>
            <a:r>
              <a:rPr lang="en-US" dirty="0" smtClean="0"/>
              <a:t>If you’ve plotted in MATLAB, this will be familiar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is incorporated in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r>
              <a:rPr lang="en-US" dirty="0" smtClean="0"/>
              <a:t>Export to high quality .</a:t>
            </a:r>
            <a:r>
              <a:rPr lang="en-US" dirty="0" err="1" smtClean="0"/>
              <a:t>png</a:t>
            </a:r>
            <a:r>
              <a:rPr lang="en-US" dirty="0" smtClean="0"/>
              <a:t> or interactive window</a:t>
            </a:r>
            <a:endParaRPr lang="en-US" dirty="0"/>
          </a:p>
        </p:txBody>
      </p:sp>
      <p:pic>
        <p:nvPicPr>
          <p:cNvPr id="1026" name="Picture 2" descr="../../_images/line_demo_dash_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3" y="3160557"/>
            <a:ext cx="3571388" cy="292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xplot_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43" y="3196308"/>
            <a:ext cx="3048271" cy="30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reamplot_demo_featu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559" y="683722"/>
            <a:ext cx="3027241" cy="247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chelors_degrees_by_gen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3282225"/>
            <a:ext cx="2458671" cy="287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0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https://matplotlib.org/gallery.html</a:t>
            </a:r>
            <a:r>
              <a:rPr lang="en-US" dirty="0" smtClean="0"/>
              <a:t> for great starting points.</a:t>
            </a:r>
          </a:p>
          <a:p>
            <a:r>
              <a:rPr lang="en-US" dirty="0" smtClean="0"/>
              <a:t>Find a plot that is similar to what you want to do and make modifications</a:t>
            </a:r>
            <a:endParaRPr lang="en-US" dirty="0"/>
          </a:p>
        </p:txBody>
      </p:sp>
      <p:pic>
        <p:nvPicPr>
          <p:cNvPr id="2050" name="Picture 2" descr="scatter_h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5481"/>
            <a:ext cx="2327031" cy="23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rface3d_de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713" y="3215481"/>
            <a:ext cx="2844148" cy="23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2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Non-static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Other packages are better for animations, non-static graphics, and web-based graphics</a:t>
            </a:r>
          </a:p>
          <a:p>
            <a:r>
              <a:rPr lang="en-US" dirty="0" err="1" smtClean="0"/>
              <a:t>Bokeh</a:t>
            </a:r>
            <a:endParaRPr lang="en-US" dirty="0" smtClean="0"/>
          </a:p>
          <a:p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err="1" smtClean="0"/>
              <a:t>Geoplotlib</a:t>
            </a:r>
            <a:endParaRPr lang="en-US" dirty="0" smtClean="0"/>
          </a:p>
          <a:p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err="1" smtClean="0"/>
              <a:t>ggplot</a:t>
            </a:r>
            <a:r>
              <a:rPr lang="en-US" dirty="0" smtClean="0"/>
              <a:t> (for you R pros – ported </a:t>
            </a:r>
            <a:r>
              <a:rPr lang="en-US" dirty="0" err="1" smtClean="0"/>
              <a:t>ggplot</a:t>
            </a:r>
            <a:r>
              <a:rPr lang="en-US" dirty="0" smtClean="0"/>
              <a:t> package)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8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pandas is a Python package providing fast, flexible, and expressive data structures designed to make working with “relational” or “labeled” data both easy and intuitive. It aims to be the fundamental high-level building block for doing practical, real world data analysis in Python. Additionally, it has the </a:t>
            </a:r>
            <a:r>
              <a:rPr lang="en-US" b="1" dirty="0" smtClean="0"/>
              <a:t>broader goal of becoming the most powerful and flexible open source data analysis / manipulation tool available in any language. </a:t>
            </a:r>
            <a:r>
              <a:rPr lang="en-US" dirty="0" smtClean="0"/>
              <a:t>It is already well on its way toward this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will this make my life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Easy handling of </a:t>
            </a:r>
            <a:r>
              <a:rPr lang="en-US" b="1" dirty="0"/>
              <a:t>missing data</a:t>
            </a:r>
            <a:r>
              <a:rPr lang="en-US" dirty="0"/>
              <a:t> (represented as </a:t>
            </a:r>
            <a:r>
              <a:rPr lang="en-US" dirty="0" err="1"/>
              <a:t>NaN</a:t>
            </a:r>
            <a:r>
              <a:rPr lang="en-US" dirty="0"/>
              <a:t>) in floating point as well as non-floating point data</a:t>
            </a:r>
          </a:p>
          <a:p>
            <a:r>
              <a:rPr lang="en-US" dirty="0"/>
              <a:t>Size mutability: columns can be </a:t>
            </a:r>
            <a:r>
              <a:rPr lang="en-US" b="1" dirty="0"/>
              <a:t>inserted and deleted</a:t>
            </a:r>
            <a:r>
              <a:rPr lang="en-US" dirty="0"/>
              <a:t> from </a:t>
            </a:r>
            <a:r>
              <a:rPr lang="en-US" dirty="0" err="1"/>
              <a:t>DataFrame</a:t>
            </a:r>
            <a:r>
              <a:rPr lang="en-US" dirty="0"/>
              <a:t> and higher dimensional objects</a:t>
            </a:r>
          </a:p>
          <a:p>
            <a:r>
              <a:rPr lang="en-US" dirty="0"/>
              <a:t>Automatic and explicit </a:t>
            </a:r>
            <a:r>
              <a:rPr lang="en-US" b="1" dirty="0"/>
              <a:t>data alignment</a:t>
            </a:r>
            <a:r>
              <a:rPr lang="en-US" dirty="0"/>
              <a:t>: objects can be explicitly aligned to a set of labels, or the user can simply ignore the labels and let </a:t>
            </a:r>
            <a:r>
              <a:rPr lang="en-US" i="1" dirty="0"/>
              <a:t>Series</a:t>
            </a:r>
            <a:r>
              <a:rPr lang="en-US" dirty="0"/>
              <a:t>, </a:t>
            </a:r>
            <a:r>
              <a:rPr lang="en-US" i="1" dirty="0" err="1"/>
              <a:t>DataFrame</a:t>
            </a:r>
            <a:r>
              <a:rPr lang="en-US" dirty="0"/>
              <a:t>, etc. automatically align the data for you in computations</a:t>
            </a:r>
          </a:p>
          <a:p>
            <a:r>
              <a:rPr lang="en-US" dirty="0"/>
              <a:t>Powerful, flexible </a:t>
            </a:r>
            <a:r>
              <a:rPr lang="en-US" b="1" dirty="0"/>
              <a:t>group by</a:t>
            </a:r>
            <a:r>
              <a:rPr lang="en-US" dirty="0"/>
              <a:t> functionality to perform split-apply-combine operations on data sets, for both aggregating and transforming data</a:t>
            </a:r>
          </a:p>
          <a:p>
            <a:r>
              <a:rPr lang="en-US" dirty="0"/>
              <a:t>Make it </a:t>
            </a:r>
            <a:r>
              <a:rPr lang="en-US" b="1" dirty="0"/>
              <a:t>easy to convert</a:t>
            </a:r>
            <a:r>
              <a:rPr lang="en-US" dirty="0"/>
              <a:t> ragged, differently-indexed data in other Python and </a:t>
            </a:r>
            <a:r>
              <a:rPr lang="en-US" dirty="0" err="1"/>
              <a:t>NumPy</a:t>
            </a:r>
            <a:r>
              <a:rPr lang="en-US" dirty="0"/>
              <a:t> data structures into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r>
              <a:rPr lang="en-US" dirty="0"/>
              <a:t>Intelligent label-based </a:t>
            </a:r>
            <a:r>
              <a:rPr lang="en-US" b="1" dirty="0"/>
              <a:t>slicing</a:t>
            </a:r>
            <a:r>
              <a:rPr lang="en-US" dirty="0"/>
              <a:t>, </a:t>
            </a:r>
            <a:r>
              <a:rPr lang="en-US" b="1" dirty="0"/>
              <a:t>fancy indexing</a:t>
            </a:r>
            <a:r>
              <a:rPr lang="en-US" dirty="0"/>
              <a:t>, and </a:t>
            </a:r>
            <a:r>
              <a:rPr lang="en-US" b="1" dirty="0" err="1"/>
              <a:t>subsetting</a:t>
            </a:r>
            <a:r>
              <a:rPr lang="en-US" dirty="0"/>
              <a:t> of large data sets</a:t>
            </a:r>
          </a:p>
          <a:p>
            <a:r>
              <a:rPr lang="en-US" dirty="0"/>
              <a:t>Intuitive </a:t>
            </a:r>
            <a:r>
              <a:rPr lang="en-US" b="1" dirty="0"/>
              <a:t>merging</a:t>
            </a:r>
            <a:r>
              <a:rPr lang="en-US" dirty="0"/>
              <a:t> and </a:t>
            </a:r>
            <a:r>
              <a:rPr lang="en-US" b="1" dirty="0"/>
              <a:t>joining</a:t>
            </a:r>
            <a:r>
              <a:rPr lang="en-US" dirty="0"/>
              <a:t> data sets</a:t>
            </a:r>
          </a:p>
          <a:p>
            <a:r>
              <a:rPr lang="en-US" dirty="0"/>
              <a:t>Flexible </a:t>
            </a:r>
            <a:r>
              <a:rPr lang="en-US" b="1" dirty="0"/>
              <a:t>reshaping</a:t>
            </a:r>
            <a:r>
              <a:rPr lang="en-US" dirty="0"/>
              <a:t> and pivoting of data sets</a:t>
            </a:r>
          </a:p>
          <a:p>
            <a:r>
              <a:rPr lang="en-US" b="1" dirty="0"/>
              <a:t>Hierarchical</a:t>
            </a:r>
            <a:r>
              <a:rPr lang="en-US" dirty="0"/>
              <a:t> labeling of axes (possible to have multiple labels per tick)</a:t>
            </a:r>
          </a:p>
          <a:p>
            <a:r>
              <a:rPr lang="en-US" dirty="0"/>
              <a:t>Robust IO tools for loading data from </a:t>
            </a:r>
            <a:r>
              <a:rPr lang="en-US" b="1" dirty="0"/>
              <a:t>flat files</a:t>
            </a:r>
            <a:r>
              <a:rPr lang="en-US" dirty="0"/>
              <a:t> (CSV and delimited), Excel files, databases, and saving / loading data from the ultrafast </a:t>
            </a:r>
            <a:r>
              <a:rPr lang="en-US" b="1" dirty="0"/>
              <a:t>HDF5 format</a:t>
            </a:r>
            <a:endParaRPr lang="en-US" dirty="0"/>
          </a:p>
          <a:p>
            <a:r>
              <a:rPr lang="en-US" b="1" dirty="0"/>
              <a:t>Time series</a:t>
            </a:r>
            <a:r>
              <a:rPr lang="en-US" dirty="0"/>
              <a:t>-specific functionality: date range generation and frequency conversion, moving window statistics, moving window linear regressions, date shifting and lagging,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Series: 1-D array – data with an index (or not)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: multi-D array with an index (or not). Made up of multiple Series.</a:t>
            </a:r>
          </a:p>
        </p:txBody>
      </p:sp>
    </p:spTree>
    <p:extLst>
      <p:ext uri="{BB962C8B-B14F-4D97-AF65-F5344CB8AC3E}">
        <p14:creationId xmlns:p14="http://schemas.microsoft.com/office/powerpoint/2010/main" val="33355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pandas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Read data or create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(‘file’)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See documentation for many ways to modify this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Pandas will guess at unknowns (it does a decent job)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Set it and forget it. It’s worth it.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pd.DataFrame</a:t>
            </a:r>
            <a:r>
              <a:rPr lang="en-US" dirty="0" smtClean="0">
                <a:latin typeface="Consolas" panose="020B0609020204030204" pitchFamily="49" charset="0"/>
              </a:rPr>
              <a:t>([1,2,3,4],index=[‘</a:t>
            </a:r>
            <a:r>
              <a:rPr lang="en-US" dirty="0" err="1" smtClean="0">
                <a:latin typeface="Consolas" panose="020B0609020204030204" pitchFamily="49" charset="0"/>
              </a:rPr>
              <a:t>a’,’b’,’c’,’d</a:t>
            </a:r>
            <a:r>
              <a:rPr lang="en-US" dirty="0" smtClean="0">
                <a:latin typeface="Consolas" panose="020B0609020204030204" pitchFamily="49" charset="0"/>
              </a:rPr>
              <a:t>’])</a:t>
            </a:r>
          </a:p>
          <a:p>
            <a:r>
              <a:rPr lang="en-US" dirty="0" smtClean="0"/>
              <a:t>Do something to it</a:t>
            </a:r>
          </a:p>
          <a:p>
            <a:pPr lvl="1"/>
            <a:r>
              <a:rPr lang="en-US" dirty="0" smtClean="0"/>
              <a:t>Anything at all</a:t>
            </a:r>
          </a:p>
          <a:p>
            <a:r>
              <a:rPr lang="en-US" dirty="0" smtClean="0"/>
              <a:t>Write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df.to_xxx</a:t>
            </a:r>
            <a:r>
              <a:rPr lang="en-US" dirty="0" smtClean="0"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</a:rPr>
              <a:t>outfile</a:t>
            </a:r>
            <a:r>
              <a:rPr lang="en-US" dirty="0" smtClean="0">
                <a:latin typeface="Consolas" panose="020B0609020204030204" pitchFamily="49" charset="0"/>
              </a:rPr>
              <a:t>’)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pd.read_table</a:t>
            </a:r>
            <a:r>
              <a:rPr lang="en-US" dirty="0" smtClean="0">
                <a:latin typeface="Consolas" panose="020B0609020204030204" pitchFamily="49" charset="0"/>
              </a:rPr>
              <a:t>([file name], param1=x, param2=x)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read_json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read_excel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heet_name</a:t>
            </a:r>
            <a:r>
              <a:rPr lang="en-US" sz="2000" dirty="0" smtClean="0"/>
              <a:t> = name or number of Excel sheet</a:t>
            </a:r>
          </a:p>
          <a:p>
            <a:pPr marL="457200" lvl="1" indent="0">
              <a:buNone/>
            </a:pPr>
            <a:r>
              <a:rPr lang="en-US" sz="2000" dirty="0" smtClean="0"/>
              <a:t>header = row number of header row</a:t>
            </a:r>
          </a:p>
          <a:p>
            <a:pPr marL="457200" lvl="1" indent="0">
              <a:buNone/>
            </a:pPr>
            <a:r>
              <a:rPr lang="en-US" sz="2000" dirty="0" err="1" smtClean="0"/>
              <a:t>skiprows</a:t>
            </a:r>
            <a:r>
              <a:rPr lang="en-US" sz="2000" dirty="0" smtClean="0"/>
              <a:t> = number of rows to skip at the top</a:t>
            </a:r>
          </a:p>
          <a:p>
            <a:pPr marL="457200" lvl="1" indent="0">
              <a:buNone/>
            </a:pPr>
            <a:r>
              <a:rPr lang="en-US" sz="2000" dirty="0" err="1" smtClean="0"/>
              <a:t>index_col</a:t>
            </a:r>
            <a:r>
              <a:rPr lang="en-US" sz="2000" dirty="0" smtClean="0"/>
              <a:t> = number of column to use as a row index</a:t>
            </a:r>
          </a:p>
          <a:p>
            <a:pPr marL="457200" lvl="1" indent="0">
              <a:buNone/>
            </a:pPr>
            <a:r>
              <a:rPr lang="en-US" sz="2000" dirty="0" smtClean="0"/>
              <a:t>names = list of manually defined column names</a:t>
            </a:r>
          </a:p>
          <a:p>
            <a:pPr marL="457200" lvl="1" indent="0">
              <a:buNone/>
            </a:pPr>
            <a:r>
              <a:rPr lang="en-US" sz="2000" dirty="0" err="1" smtClean="0"/>
              <a:t>usecols</a:t>
            </a:r>
            <a:r>
              <a:rPr lang="en-US" sz="2000" dirty="0" smtClean="0"/>
              <a:t> = list of column numbers to use (don’t waste time reading data you don’t need)</a:t>
            </a:r>
          </a:p>
          <a:p>
            <a:pPr marL="457200" lvl="1" indent="0">
              <a:buNone/>
            </a:pPr>
            <a:r>
              <a:rPr lang="en-US" sz="2000" dirty="0" err="1" smtClean="0"/>
              <a:t>parse_dates</a:t>
            </a:r>
            <a:r>
              <a:rPr lang="en-US" sz="2000" dirty="0" smtClean="0"/>
              <a:t> = </a:t>
            </a:r>
            <a:r>
              <a:rPr lang="en-US" sz="2000" dirty="0" err="1" smtClean="0"/>
              <a:t>True|False</a:t>
            </a:r>
            <a:r>
              <a:rPr lang="en-US" sz="2000" dirty="0" smtClean="0"/>
              <a:t> Pandas tries to parse dates into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objects. Very useful and well done, but slow. Can also hard code date converter.</a:t>
            </a:r>
          </a:p>
          <a:p>
            <a:pPr marL="457200" lvl="1" indent="0">
              <a:buNone/>
            </a:pPr>
            <a:r>
              <a:rPr lang="en-US" sz="2000" dirty="0" smtClean="0"/>
              <a:t>See documentation for more….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err="1" smtClean="0"/>
              <a:t>Specialied</a:t>
            </a:r>
            <a:r>
              <a:rPr lang="en-US" sz="2000" dirty="0" smtClean="0"/>
              <a:t> functions for: csv, </a:t>
            </a:r>
            <a:r>
              <a:rPr lang="en-US" sz="2000" dirty="0" err="1" smtClean="0"/>
              <a:t>json</a:t>
            </a:r>
            <a:r>
              <a:rPr lang="en-US" sz="2000" dirty="0" smtClean="0"/>
              <a:t>, html, clipboard, excel, </a:t>
            </a:r>
            <a:r>
              <a:rPr lang="en-US" sz="2000" dirty="0" err="1" smtClean="0"/>
              <a:t>hdf</a:t>
            </a:r>
            <a:r>
              <a:rPr lang="en-US" sz="2000" dirty="0" smtClean="0"/>
              <a:t>, feather, parquet, </a:t>
            </a:r>
            <a:r>
              <a:rPr lang="en-US" sz="2000" dirty="0" err="1" smtClean="0"/>
              <a:t>msgpack</a:t>
            </a:r>
            <a:r>
              <a:rPr lang="en-US" sz="2000" dirty="0" smtClean="0"/>
              <a:t>, </a:t>
            </a:r>
            <a:r>
              <a:rPr lang="en-US" sz="2000" dirty="0" err="1" smtClean="0"/>
              <a:t>stata</a:t>
            </a:r>
            <a:r>
              <a:rPr lang="en-US" sz="2000" dirty="0" smtClean="0"/>
              <a:t>, </a:t>
            </a:r>
            <a:r>
              <a:rPr lang="en-US" sz="2000" dirty="0" err="1" smtClean="0"/>
              <a:t>sas</a:t>
            </a:r>
            <a:r>
              <a:rPr lang="en-US" sz="2000" dirty="0" smtClean="0"/>
              <a:t>, pickle, </a:t>
            </a:r>
            <a:r>
              <a:rPr lang="en-US" sz="2000" dirty="0" err="1" smtClean="0"/>
              <a:t>sql</a:t>
            </a:r>
            <a:r>
              <a:rPr lang="en-US" sz="2000" dirty="0" smtClean="0"/>
              <a:t>, </a:t>
            </a:r>
            <a:r>
              <a:rPr lang="en-US" sz="2000" dirty="0" err="1" smtClean="0"/>
              <a:t>gbq</a:t>
            </a:r>
            <a:r>
              <a:rPr lang="en-US" sz="2000" dirty="0" smtClean="0"/>
              <a:t>. </a:t>
            </a:r>
            <a:r>
              <a:rPr lang="en-US" sz="2000" dirty="0" err="1" smtClean="0"/>
              <a:t>read_table</a:t>
            </a:r>
            <a:r>
              <a:rPr lang="en-US" sz="2000" dirty="0" smtClean="0"/>
              <a:t> is most general.</a:t>
            </a:r>
          </a:p>
        </p:txBody>
      </p:sp>
    </p:spTree>
    <p:extLst>
      <p:ext uri="{BB962C8B-B14F-4D97-AF65-F5344CB8AC3E}">
        <p14:creationId xmlns:p14="http://schemas.microsoft.com/office/powerpoint/2010/main" val="380215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read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658" y="1690688"/>
            <a:ext cx="10515600" cy="2128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pd.read_table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jsmfile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delim_whitespace</a:t>
            </a:r>
            <a:r>
              <a:rPr lang="en-US" sz="2000" dirty="0" smtClean="0">
                <a:latin typeface="Consolas" panose="020B0609020204030204" pitchFamily="49" charset="0"/>
              </a:rPr>
              <a:t>=True,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skiprows</a:t>
            </a:r>
            <a:r>
              <a:rPr lang="en-US" sz="2000" dirty="0" smtClean="0">
                <a:latin typeface="Consolas" panose="020B0609020204030204" pitchFamily="49" charset="0"/>
              </a:rPr>
              <a:t>=10,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usecols</a:t>
            </a:r>
            <a:r>
              <a:rPr lang="en-US" sz="2000" dirty="0">
                <a:latin typeface="Consolas" panose="020B0609020204030204" pitchFamily="49" charset="0"/>
              </a:rPr>
              <a:t>=[0,1,15</a:t>
            </a:r>
            <a:r>
              <a:rPr lang="en-US" sz="2000" dirty="0" smtClean="0">
                <a:latin typeface="Consolas" panose="020B0609020204030204" pitchFamily="49" charset="0"/>
              </a:rPr>
              <a:t>],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skip_blank_lines</a:t>
            </a:r>
            <a:r>
              <a:rPr lang="en-US" sz="2000" dirty="0" smtClean="0">
                <a:latin typeface="Consolas" panose="020B0609020204030204" pitchFamily="49" charset="0"/>
              </a:rPr>
              <a:t>=False,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header=None,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names</a:t>
            </a:r>
            <a:r>
              <a:rPr lang="en-US" sz="2000" dirty="0">
                <a:latin typeface="Consolas" panose="020B0609020204030204" pitchFamily="49" charset="0"/>
              </a:rPr>
              <a:t>=["days", "node", "</a:t>
            </a:r>
            <a:r>
              <a:rPr lang="en-US" sz="2000" dirty="0" err="1">
                <a:latin typeface="Consolas" panose="020B0609020204030204" pitchFamily="49" charset="0"/>
              </a:rPr>
              <a:t>RawEC</a:t>
            </a:r>
            <a:r>
              <a:rPr lang="en-US" sz="2000" dirty="0">
                <a:latin typeface="Consolas" panose="020B0609020204030204" pitchFamily="49" charset="0"/>
              </a:rPr>
              <a:t>"])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3225105"/>
            <a:ext cx="6434137" cy="2974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686" y="4389120"/>
            <a:ext cx="22642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3109" y="4384766"/>
            <a:ext cx="22642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4183" y="4340740"/>
            <a:ext cx="28738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2636" y="284457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jsmfile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915729"/>
              </p:ext>
            </p:extLst>
          </p:nvPr>
        </p:nvGraphicFramePr>
        <p:xfrm>
          <a:off x="592667" y="1933207"/>
          <a:ext cx="6572250" cy="303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Upstream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Rockcreek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60747" y="1149977"/>
            <a:ext cx="16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> “</a:t>
            </a:r>
            <a:r>
              <a:rPr lang="en-US" dirty="0" err="1" smtClean="0"/>
              <a:t>df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4734" y="289378"/>
            <a:ext cx="33505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 = [1  9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2  6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7  3000]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4734" y="1682247"/>
            <a:ext cx="347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[‘Series1’].max() = 8500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734" y="2107760"/>
            <a:ext cx="3603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[‘Series1’].sum() = 16741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4734" y="2633132"/>
            <a:ext cx="41104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f2 = 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[T,F,F,T,F,T,F]=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807460"/>
              </p:ext>
            </p:extLst>
          </p:nvPr>
        </p:nvGraphicFramePr>
        <p:xfrm>
          <a:off x="7814734" y="3712502"/>
          <a:ext cx="4165600" cy="107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</a:tblGrid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Series4</a:t>
                      </a:r>
                      <a:endParaRPr lang="en-US" sz="900" dirty="0"/>
                    </a:p>
                  </a:txBody>
                  <a:tcPr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0948" y="4965332"/>
            <a:ext cx="62632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[‘Series2’]==“Yes”][‘Series1’].sum()=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[9,8500,4100].sum()=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12609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3771357" y="-1574713"/>
            <a:ext cx="299538" cy="648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4803" y="154984"/>
            <a:ext cx="48702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(‘pathtodata.xlsx’)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read_table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802" y="5722941"/>
            <a:ext cx="44903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df2.to_excel(‘pathto_output.xlsx’)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to_json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pandas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Cheat Sheet in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0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648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Introduction to Pandas</vt:lpstr>
      <vt:lpstr>Pandas</vt:lpstr>
      <vt:lpstr>Why will this make my life easier?</vt:lpstr>
      <vt:lpstr>Series and DataFrames</vt:lpstr>
      <vt:lpstr>Data I/O</vt:lpstr>
      <vt:lpstr>Common read parameters</vt:lpstr>
      <vt:lpstr>Sample read function</vt:lpstr>
      <vt:lpstr>PowerPoint Presentation</vt:lpstr>
      <vt:lpstr>Useful pandas functions</vt:lpstr>
      <vt:lpstr>Subset Observations</vt:lpstr>
      <vt:lpstr>Doing stuff to data</vt:lpstr>
      <vt:lpstr>Intro to Matplotlib</vt:lpstr>
      <vt:lpstr>Intro to Matplotlib</vt:lpstr>
      <vt:lpstr>Non-static graphics</vt:lpstr>
      <vt:lpstr>PowerPoint Presentation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Steve Skripnik</dc:creator>
  <cp:lastModifiedBy>Steve Skripnik</cp:lastModifiedBy>
  <cp:revision>16</cp:revision>
  <dcterms:created xsi:type="dcterms:W3CDTF">2018-04-09T21:21:04Z</dcterms:created>
  <dcterms:modified xsi:type="dcterms:W3CDTF">2018-04-22T22:52:24Z</dcterms:modified>
</cp:coreProperties>
</file>